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9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3" r:id="rId17"/>
    <p:sldId id="271" r:id="rId18"/>
    <p:sldId id="272" r:id="rId19"/>
    <p:sldId id="275" r:id="rId20"/>
    <p:sldId id="274" r:id="rId21"/>
    <p:sldId id="276" r:id="rId22"/>
    <p:sldId id="278" r:id="rId23"/>
    <p:sldId id="282" r:id="rId24"/>
    <p:sldId id="277" r:id="rId25"/>
    <p:sldId id="281" r:id="rId26"/>
    <p:sldId id="279" r:id="rId27"/>
    <p:sldId id="283" r:id="rId28"/>
    <p:sldId id="280" r:id="rId29"/>
    <p:sldId id="284" r:id="rId30"/>
    <p:sldId id="285" r:id="rId31"/>
    <p:sldId id="286" r:id="rId32"/>
    <p:sldId id="287" r:id="rId33"/>
    <p:sldId id="288" r:id="rId34"/>
    <p:sldId id="293" r:id="rId35"/>
    <p:sldId id="294" r:id="rId36"/>
    <p:sldId id="298" r:id="rId37"/>
    <p:sldId id="300" r:id="rId38"/>
    <p:sldId id="301" r:id="rId39"/>
    <p:sldId id="295" r:id="rId40"/>
    <p:sldId id="296" r:id="rId41"/>
    <p:sldId id="297" r:id="rId42"/>
    <p:sldId id="305" r:id="rId43"/>
    <p:sldId id="308" r:id="rId44"/>
    <p:sldId id="309" r:id="rId45"/>
    <p:sldId id="310" r:id="rId46"/>
    <p:sldId id="306" r:id="rId47"/>
    <p:sldId id="313" r:id="rId48"/>
    <p:sldId id="314" r:id="rId49"/>
    <p:sldId id="315" r:id="rId50"/>
    <p:sldId id="316" r:id="rId51"/>
    <p:sldId id="317" r:id="rId52"/>
    <p:sldId id="311" r:id="rId53"/>
    <p:sldId id="312" r:id="rId54"/>
    <p:sldId id="319" r:id="rId55"/>
    <p:sldId id="324" r:id="rId56"/>
    <p:sldId id="325" r:id="rId57"/>
    <p:sldId id="321" r:id="rId58"/>
    <p:sldId id="322" r:id="rId59"/>
    <p:sldId id="323" r:id="rId60"/>
    <p:sldId id="318" r:id="rId61"/>
    <p:sldId id="326" r:id="rId62"/>
    <p:sldId id="330" r:id="rId63"/>
    <p:sldId id="331" r:id="rId64"/>
    <p:sldId id="332" r:id="rId65"/>
    <p:sldId id="327" r:id="rId66"/>
    <p:sldId id="333" r:id="rId67"/>
    <p:sldId id="328" r:id="rId68"/>
    <p:sldId id="329" r:id="rId69"/>
    <p:sldId id="334" r:id="rId70"/>
    <p:sldId id="335" r:id="rId71"/>
    <p:sldId id="336" r:id="rId72"/>
    <p:sldId id="339" r:id="rId73"/>
    <p:sldId id="340" r:id="rId74"/>
    <p:sldId id="341" r:id="rId75"/>
    <p:sldId id="338" r:id="rId76"/>
    <p:sldId id="344" r:id="rId77"/>
    <p:sldId id="345" r:id="rId78"/>
    <p:sldId id="350" r:id="rId79"/>
    <p:sldId id="351" r:id="rId80"/>
    <p:sldId id="352" r:id="rId81"/>
    <p:sldId id="353" r:id="rId82"/>
    <p:sldId id="355" r:id="rId83"/>
    <p:sldId id="346" r:id="rId84"/>
    <p:sldId id="347" r:id="rId85"/>
    <p:sldId id="348" r:id="rId86"/>
    <p:sldId id="349" r:id="rId87"/>
    <p:sldId id="342" r:id="rId88"/>
    <p:sldId id="343" r:id="rId89"/>
    <p:sldId id="356" r:id="rId90"/>
    <p:sldId id="358" r:id="rId91"/>
    <p:sldId id="359" r:id="rId9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9E0AC-3D4F-4374-89F6-BCB92F73B24F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07750-C61D-404F-AED1-B96191F0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1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07750-C61D-404F-AED1-B96191F024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2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5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0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0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5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8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4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7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1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8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8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12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gif"/><Relationship Id="rId13" Type="http://schemas.openxmlformats.org/officeDocument/2006/relationships/image" Target="../media/image28.gif"/><Relationship Id="rId18" Type="http://schemas.openxmlformats.org/officeDocument/2006/relationships/image" Target="../media/image33.gif"/><Relationship Id="rId3" Type="http://schemas.openxmlformats.org/officeDocument/2006/relationships/image" Target="../media/image18.gif"/><Relationship Id="rId21" Type="http://schemas.openxmlformats.org/officeDocument/2006/relationships/image" Target="../media/image36.gif"/><Relationship Id="rId7" Type="http://schemas.openxmlformats.org/officeDocument/2006/relationships/image" Target="../media/image22.gif"/><Relationship Id="rId12" Type="http://schemas.openxmlformats.org/officeDocument/2006/relationships/image" Target="../media/image27.gif"/><Relationship Id="rId17" Type="http://schemas.openxmlformats.org/officeDocument/2006/relationships/image" Target="../media/image32.gif"/><Relationship Id="rId25" Type="http://schemas.openxmlformats.org/officeDocument/2006/relationships/image" Target="../media/image40.gif"/><Relationship Id="rId2" Type="http://schemas.openxmlformats.org/officeDocument/2006/relationships/image" Target="../media/image17.gif"/><Relationship Id="rId16" Type="http://schemas.openxmlformats.org/officeDocument/2006/relationships/image" Target="../media/image31.gif"/><Relationship Id="rId20" Type="http://schemas.openxmlformats.org/officeDocument/2006/relationships/image" Target="../media/image3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gif"/><Relationship Id="rId11" Type="http://schemas.openxmlformats.org/officeDocument/2006/relationships/image" Target="../media/image26.gif"/><Relationship Id="rId24" Type="http://schemas.openxmlformats.org/officeDocument/2006/relationships/image" Target="../media/image39.gif"/><Relationship Id="rId5" Type="http://schemas.openxmlformats.org/officeDocument/2006/relationships/image" Target="../media/image20.gif"/><Relationship Id="rId15" Type="http://schemas.openxmlformats.org/officeDocument/2006/relationships/image" Target="../media/image30.gif"/><Relationship Id="rId23" Type="http://schemas.openxmlformats.org/officeDocument/2006/relationships/image" Target="../media/image38.gif"/><Relationship Id="rId10" Type="http://schemas.openxmlformats.org/officeDocument/2006/relationships/image" Target="../media/image25.gif"/><Relationship Id="rId19" Type="http://schemas.openxmlformats.org/officeDocument/2006/relationships/image" Target="../media/image34.gif"/><Relationship Id="rId4" Type="http://schemas.openxmlformats.org/officeDocument/2006/relationships/image" Target="../media/image19.gif"/><Relationship Id="rId9" Type="http://schemas.openxmlformats.org/officeDocument/2006/relationships/image" Target="../media/image24.gif"/><Relationship Id="rId14" Type="http://schemas.openxmlformats.org/officeDocument/2006/relationships/image" Target="../media/image29.gif"/><Relationship Id="rId22" Type="http://schemas.openxmlformats.org/officeDocument/2006/relationships/image" Target="../media/image37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.PNG"/><Relationship Id="rId4" Type="http://schemas.openxmlformats.org/officeDocument/2006/relationships/image" Target="../media/image127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0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830019"/>
            <a:ext cx="8361229" cy="2098226"/>
          </a:xfrm>
        </p:spPr>
        <p:txBody>
          <a:bodyPr/>
          <a:lstStyle/>
          <a:p>
            <a:r>
              <a:rPr lang="en-US" sz="4400" b="1" dirty="0"/>
              <a:t>PEMBELAJARAN HURUF DAN KALIMAT ARAB BERBASIS PENGENALAN CITRA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Ainatul Radhiah - 23215145</a:t>
            </a:r>
          </a:p>
        </p:txBody>
      </p:sp>
    </p:spTree>
    <p:extLst>
      <p:ext uri="{BB962C8B-B14F-4D97-AF65-F5344CB8AC3E}">
        <p14:creationId xmlns:p14="http://schemas.microsoft.com/office/powerpoint/2010/main" val="2199527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Pemilihan</a:t>
            </a:r>
            <a:r>
              <a:rPr lang="en-US" sz="2400" dirty="0"/>
              <a:t> guide band di </a:t>
            </a:r>
            <a:r>
              <a:rPr lang="en-US" sz="2400" dirty="0" err="1"/>
              <a:t>dorong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. </a:t>
            </a:r>
            <a:r>
              <a:rPr lang="en-US" sz="2400" dirty="0" err="1"/>
              <a:t>Fitur</a:t>
            </a:r>
            <a:r>
              <a:rPr lang="en-US" sz="2400" dirty="0"/>
              <a:t> set {F1…F5}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masing</a:t>
            </a:r>
            <a:r>
              <a:rPr lang="en-US" sz="2400" dirty="0"/>
              <a:t> – </a:t>
            </a:r>
            <a:r>
              <a:rPr lang="en-US" sz="2400" dirty="0" err="1"/>
              <a:t>masing</a:t>
            </a:r>
            <a:r>
              <a:rPr lang="en-US" sz="2400" dirty="0"/>
              <a:t> guide band </a:t>
            </a:r>
            <a:r>
              <a:rPr lang="en-US" sz="2400" dirty="0" err="1"/>
              <a:t>diuji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.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memenuhi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dipilih</a:t>
            </a:r>
            <a:r>
              <a:rPr lang="en-US" sz="2400" dirty="0"/>
              <a:t>,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ditolak</a:t>
            </a:r>
            <a:r>
              <a:rPr lang="en-US" sz="2400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1 : </a:t>
            </a:r>
            <a:r>
              <a:rPr lang="en-US" dirty="0" err="1"/>
              <a:t>dipilih</a:t>
            </a:r>
            <a:r>
              <a:rPr lang="en-US" dirty="0"/>
              <a:t> guide band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 relative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F1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F4 = 1.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paper </a:t>
            </a:r>
            <a:r>
              <a:rPr lang="en-US" dirty="0" err="1"/>
              <a:t>huruf</a:t>
            </a:r>
            <a:r>
              <a:rPr lang="en-US" dirty="0"/>
              <a:t> “ha”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Rule 2 : </a:t>
            </a:r>
            <a:r>
              <a:rPr lang="en-US" dirty="0" err="1"/>
              <a:t>pilih</a:t>
            </a:r>
            <a:r>
              <a:rPr lang="en-US" dirty="0"/>
              <a:t> guide band </a:t>
            </a:r>
            <a:r>
              <a:rPr lang="en-US" dirty="0" err="1"/>
              <a:t>Jika</a:t>
            </a:r>
            <a:r>
              <a:rPr lang="en-US" dirty="0"/>
              <a:t> F2 &gt; Ls </a:t>
            </a:r>
            <a:r>
              <a:rPr lang="en-US" dirty="0" err="1"/>
              <a:t>dan</a:t>
            </a:r>
            <a:r>
              <a:rPr lang="en-US" dirty="0"/>
              <a:t> F4 = 1, F2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&gt; Ls (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baseline.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125" y="2743120"/>
            <a:ext cx="1609950" cy="1143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513" y="5055096"/>
            <a:ext cx="982292" cy="126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17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 3 : Guide band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F2 &lt; = Ls </a:t>
            </a:r>
            <a:r>
              <a:rPr lang="en-US" dirty="0" err="1"/>
              <a:t>dan</a:t>
            </a:r>
            <a:r>
              <a:rPr lang="en-US" dirty="0"/>
              <a:t> F3  &gt; Ls’ </a:t>
            </a:r>
            <a:r>
              <a:rPr lang="en-US" dirty="0" err="1"/>
              <a:t>dan</a:t>
            </a:r>
            <a:r>
              <a:rPr lang="en-US" dirty="0"/>
              <a:t> guide band </a:t>
            </a:r>
            <a:r>
              <a:rPr lang="en-US" dirty="0" err="1"/>
              <a:t>bukan</a:t>
            </a:r>
            <a:r>
              <a:rPr lang="en-US" dirty="0"/>
              <a:t> yang </a:t>
            </a:r>
            <a:r>
              <a:rPr lang="en-US" dirty="0" err="1"/>
              <a:t>terakhir</a:t>
            </a:r>
            <a:endParaRPr lang="en-US" dirty="0"/>
          </a:p>
          <a:p>
            <a:r>
              <a:rPr lang="en-US" dirty="0"/>
              <a:t>Rule 4 : guide band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F1 &gt; = </a:t>
            </a:r>
            <a:r>
              <a:rPr lang="en-US" dirty="0" err="1"/>
              <a:t>Lm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F4 = 1</a:t>
            </a:r>
          </a:p>
        </p:txBody>
      </p:sp>
    </p:spTree>
    <p:extLst>
      <p:ext uri="{BB962C8B-B14F-4D97-AF65-F5344CB8AC3E}">
        <p14:creationId xmlns:p14="http://schemas.microsoft.com/office/powerpoint/2010/main" val="1890449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Hasil</a:t>
            </a:r>
            <a:r>
              <a:rPr lang="en-US" sz="3600" dirty="0"/>
              <a:t> </a:t>
            </a:r>
            <a:r>
              <a:rPr lang="en-US" sz="3600" dirty="0" err="1"/>
              <a:t>Segmentasi</a:t>
            </a:r>
            <a:r>
              <a:rPr lang="en-US" sz="3600" dirty="0"/>
              <a:t> </a:t>
            </a:r>
            <a:r>
              <a:rPr lang="en-US" sz="3600" dirty="0" err="1"/>
              <a:t>Huruf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Algoritma</a:t>
            </a:r>
            <a:r>
              <a:rPr lang="en-US" sz="3600" dirty="0"/>
              <a:t> </a:t>
            </a:r>
            <a:r>
              <a:rPr lang="en-US" sz="3600" dirty="0" err="1"/>
              <a:t>Zidouri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0863" y="2114292"/>
            <a:ext cx="2819794" cy="1743318"/>
          </a:xfrm>
        </p:spPr>
      </p:pic>
      <p:sp>
        <p:nvSpPr>
          <p:cNvPr id="7" name="TextBox 6"/>
          <p:cNvSpPr txBox="1"/>
          <p:nvPr/>
        </p:nvSpPr>
        <p:spPr>
          <a:xfrm>
            <a:off x="2523792" y="4005942"/>
            <a:ext cx="711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100 </a:t>
            </a:r>
            <a:r>
              <a:rPr lang="en-US" dirty="0" err="1"/>
              <a:t>kalimat</a:t>
            </a:r>
            <a:r>
              <a:rPr lang="en-US" dirty="0"/>
              <a:t> Bahasa Arab,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89%</a:t>
            </a:r>
          </a:p>
        </p:txBody>
      </p:sp>
    </p:spTree>
    <p:extLst>
      <p:ext uri="{BB962C8B-B14F-4D97-AF65-F5344CB8AC3E}">
        <p14:creationId xmlns:p14="http://schemas.microsoft.com/office/powerpoint/2010/main" val="3388247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80" y="282893"/>
            <a:ext cx="10695709" cy="749116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Fitur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kalimat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64" y="1334453"/>
            <a:ext cx="11474823" cy="52048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1. Sheen : </a:t>
            </a:r>
          </a:p>
          <a:p>
            <a:pPr marL="45720" indent="0">
              <a:buNone/>
            </a:pPr>
            <a:r>
              <a:rPr lang="en-US" dirty="0"/>
              <a:t>30005545543432111111111076777</a:t>
            </a:r>
          </a:p>
          <a:p>
            <a:pPr marL="45720" indent="0">
              <a:buNone/>
            </a:pPr>
            <a:r>
              <a:rPr lang="en-US" sz="1600" dirty="0"/>
              <a:t>4 </a:t>
            </a:r>
            <a:r>
              <a:rPr lang="en-US" sz="1600" dirty="0" err="1"/>
              <a:t>angka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Secondary </a:t>
            </a:r>
            <a:r>
              <a:rPr lang="en-US" sz="1600" dirty="0" err="1"/>
              <a:t>Objek</a:t>
            </a:r>
            <a:endParaRPr lang="en-US" sz="1600" dirty="0"/>
          </a:p>
          <a:p>
            <a:pPr marL="45720" indent="0">
              <a:buNone/>
            </a:pPr>
            <a:r>
              <a:rPr lang="en-US" dirty="0"/>
              <a:t>2. All : </a:t>
            </a:r>
          </a:p>
          <a:p>
            <a:pPr marL="45720" indent="0">
              <a:buNone/>
            </a:pPr>
            <a:r>
              <a:rPr lang="en-US" dirty="0"/>
              <a:t>000055445555555444334433323257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3. Ra : </a:t>
            </a:r>
          </a:p>
          <a:p>
            <a:pPr marL="45720" indent="0">
              <a:buNone/>
            </a:pPr>
            <a:r>
              <a:rPr lang="en-US" dirty="0"/>
              <a:t>00004545454543656565676767670707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4. Ba :</a:t>
            </a:r>
          </a:p>
          <a:p>
            <a:pPr marL="45720" indent="0">
              <a:buNone/>
            </a:pPr>
            <a:r>
              <a:rPr lang="en-US" dirty="0"/>
              <a:t>001054545555556777777777777777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7562" y="2200908"/>
            <a:ext cx="568036" cy="692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347" y="960102"/>
            <a:ext cx="609600" cy="850900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5323186" y="1493478"/>
            <a:ext cx="6498001" cy="936199"/>
            <a:chOff x="5323186" y="1493478"/>
            <a:chExt cx="6498001" cy="936199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8002684" y="1960493"/>
              <a:ext cx="1188852" cy="725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583127" y="1493478"/>
              <a:ext cx="0" cy="93619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8294265" y="154959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98469" y="154266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260351" y="201624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598469" y="2021407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9" name="Right Brace 28"/>
            <p:cNvSpPr/>
            <p:nvPr/>
          </p:nvSpPr>
          <p:spPr>
            <a:xfrm>
              <a:off x="9032081" y="1602393"/>
              <a:ext cx="484909" cy="716200"/>
            </a:xfrm>
            <a:prstGeom prst="rightBrace">
              <a:avLst>
                <a:gd name="adj1" fmla="val 0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626355" y="1595762"/>
              <a:ext cx="21948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err="1"/>
                <a:t>Posisi</a:t>
              </a:r>
              <a:r>
                <a:rPr lang="en-US" b="1" dirty="0"/>
                <a:t> </a:t>
              </a:r>
              <a:r>
                <a:rPr lang="en-US" b="1" dirty="0" err="1"/>
                <a:t>Hamzah</a:t>
              </a:r>
              <a:r>
                <a:rPr lang="en-US" b="1" dirty="0"/>
                <a:t> </a:t>
              </a:r>
            </a:p>
            <a:p>
              <a:pPr algn="ctr"/>
              <a:r>
                <a:rPr lang="en-US" b="1" dirty="0" err="1"/>
                <a:t>diatas</a:t>
              </a:r>
              <a:r>
                <a:rPr lang="en-US" b="1" dirty="0"/>
                <a:t> </a:t>
              </a:r>
              <a:r>
                <a:rPr lang="en-US" b="1" dirty="0" err="1"/>
                <a:t>atau</a:t>
              </a:r>
              <a:r>
                <a:rPr lang="en-US" b="1" dirty="0"/>
                <a:t> </a:t>
              </a:r>
              <a:r>
                <a:rPr lang="en-US" b="1" dirty="0" err="1"/>
                <a:t>dibawah</a:t>
              </a:r>
              <a:endParaRPr lang="en-US" b="1" dirty="0"/>
            </a:p>
          </p:txBody>
        </p:sp>
        <p:sp>
          <p:nvSpPr>
            <p:cNvPr id="31" name="Left Brace 30"/>
            <p:cNvSpPr/>
            <p:nvPr/>
          </p:nvSpPr>
          <p:spPr>
            <a:xfrm>
              <a:off x="7740126" y="1602393"/>
              <a:ext cx="210205" cy="716200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23186" y="1672262"/>
              <a:ext cx="24139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err="1"/>
                <a:t>Posisi</a:t>
              </a:r>
              <a:r>
                <a:rPr lang="en-US" b="1" dirty="0"/>
                <a:t>  </a:t>
              </a:r>
              <a:r>
                <a:rPr lang="en-US" b="1" dirty="0" err="1"/>
                <a:t>dan</a:t>
              </a:r>
              <a:r>
                <a:rPr lang="en-US" b="1" dirty="0"/>
                <a:t> </a:t>
              </a:r>
              <a:r>
                <a:rPr lang="en-US" b="1" dirty="0" err="1"/>
                <a:t>jumlahTitik</a:t>
              </a:r>
              <a:endParaRPr lang="en-US" b="1" dirty="0"/>
            </a:p>
            <a:p>
              <a:pPr algn="ctr"/>
              <a:r>
                <a:rPr lang="en-US" b="1" dirty="0" err="1"/>
                <a:t>diatas</a:t>
              </a:r>
              <a:r>
                <a:rPr lang="en-US" b="1" dirty="0"/>
                <a:t> </a:t>
              </a:r>
              <a:r>
                <a:rPr lang="en-US" b="1" dirty="0" err="1"/>
                <a:t>atau</a:t>
              </a:r>
              <a:r>
                <a:rPr lang="en-US" b="1" dirty="0"/>
                <a:t> </a:t>
              </a:r>
              <a:r>
                <a:rPr lang="en-US" b="1" dirty="0" err="1"/>
                <a:t>dibawah</a:t>
              </a:r>
              <a:endParaRPr lang="en-US" b="1" dirty="0"/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082" y="2514445"/>
            <a:ext cx="419100" cy="68580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447562" y="3506052"/>
            <a:ext cx="568036" cy="6927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725" y="3931027"/>
            <a:ext cx="651161" cy="712207"/>
          </a:xfrm>
          <a:prstGeom prst="rect">
            <a:avLst/>
          </a:prstGeom>
        </p:spPr>
      </p:pic>
      <p:grpSp>
        <p:nvGrpSpPr>
          <p:cNvPr id="65" name="Group 64"/>
          <p:cNvGrpSpPr/>
          <p:nvPr/>
        </p:nvGrpSpPr>
        <p:grpSpPr>
          <a:xfrm>
            <a:off x="7499374" y="2858670"/>
            <a:ext cx="2195471" cy="2292620"/>
            <a:chOff x="7137086" y="2859107"/>
            <a:chExt cx="2920048" cy="3049260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7433233" y="4569745"/>
              <a:ext cx="2282957" cy="919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8607574" y="3574470"/>
              <a:ext cx="0" cy="198595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446105" y="3514633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7747839" y="3811325"/>
              <a:ext cx="1691758" cy="150998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7911983" y="3811325"/>
              <a:ext cx="1351517" cy="156592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463807" y="322294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283213" y="353659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768272" y="4361965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386234" y="511255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477858" y="5539035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17478" y="520624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137086" y="438967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433865" y="2859107"/>
              <a:ext cx="196515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8 </a:t>
              </a:r>
              <a:r>
                <a:rPr lang="en-US" b="1" dirty="0" err="1"/>
                <a:t>arah</a:t>
              </a:r>
              <a:r>
                <a:rPr lang="en-US" b="1" dirty="0"/>
                <a:t> Chain Code</a:t>
              </a:r>
            </a:p>
          </p:txBody>
        </p:sp>
      </p:grpSp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466" y="5410522"/>
            <a:ext cx="584200" cy="660400"/>
          </a:xfrm>
          <a:prstGeom prst="rect">
            <a:avLst/>
          </a:prstGeom>
        </p:spPr>
      </p:pic>
      <p:cxnSp>
        <p:nvCxnSpPr>
          <p:cNvPr id="68" name="Straight Arrow Connector 67"/>
          <p:cNvCxnSpPr/>
          <p:nvPr/>
        </p:nvCxnSpPr>
        <p:spPr>
          <a:xfrm flipV="1">
            <a:off x="8020562" y="6071125"/>
            <a:ext cx="1188852" cy="72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8601005" y="5604110"/>
            <a:ext cx="0" cy="93619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312143" y="566022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16347" y="565330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278229" y="612687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616347" y="613203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4" name="Right Brace 73"/>
          <p:cNvSpPr/>
          <p:nvPr/>
        </p:nvSpPr>
        <p:spPr>
          <a:xfrm>
            <a:off x="9049959" y="5713025"/>
            <a:ext cx="484909" cy="716200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9644233" y="5706394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Posisi</a:t>
            </a:r>
            <a:r>
              <a:rPr lang="en-US" b="1" dirty="0"/>
              <a:t> </a:t>
            </a:r>
            <a:r>
              <a:rPr lang="en-US" b="1" dirty="0" err="1"/>
              <a:t>Hamzah</a:t>
            </a:r>
            <a:r>
              <a:rPr lang="en-US" b="1" dirty="0"/>
              <a:t> </a:t>
            </a:r>
          </a:p>
          <a:p>
            <a:pPr algn="ctr"/>
            <a:r>
              <a:rPr lang="en-US" b="1" dirty="0" err="1"/>
              <a:t>diatas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dibawah</a:t>
            </a:r>
            <a:endParaRPr lang="en-US" b="1" dirty="0"/>
          </a:p>
        </p:txBody>
      </p:sp>
      <p:sp>
        <p:nvSpPr>
          <p:cNvPr id="76" name="Left Brace 75"/>
          <p:cNvSpPr/>
          <p:nvPr/>
        </p:nvSpPr>
        <p:spPr>
          <a:xfrm>
            <a:off x="7758004" y="5713025"/>
            <a:ext cx="210205" cy="7162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5341064" y="5782894"/>
            <a:ext cx="2413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Posisi</a:t>
            </a:r>
            <a:r>
              <a:rPr lang="en-US" b="1" dirty="0"/>
              <a:t> 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jumlahTitik</a:t>
            </a:r>
            <a:endParaRPr lang="en-US" b="1" dirty="0"/>
          </a:p>
          <a:p>
            <a:pPr algn="ctr"/>
            <a:r>
              <a:rPr lang="en-US" b="1" dirty="0" err="1"/>
              <a:t>diatas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dibawah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713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6963" y="429491"/>
            <a:ext cx="6158345" cy="900545"/>
          </a:xfrm>
        </p:spPr>
        <p:txBody>
          <a:bodyPr>
            <a:normAutofit/>
          </a:bodyPr>
          <a:lstStyle/>
          <a:p>
            <a:r>
              <a:rPr lang="en-US" sz="2800" dirty="0" err="1"/>
              <a:t>Fitur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kalimat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62545"/>
            <a:ext cx="9872871" cy="443345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000055665567777777077000001107</a:t>
            </a:r>
          </a:p>
          <a:p>
            <a:r>
              <a:rPr lang="en-US" dirty="0"/>
              <a:t>00005554555555455555555555565</a:t>
            </a:r>
          </a:p>
          <a:p>
            <a:r>
              <a:rPr lang="en-US" dirty="0"/>
              <a:t>000045555455554555554555545677</a:t>
            </a:r>
          </a:p>
          <a:p>
            <a:r>
              <a:rPr lang="en-US" dirty="0"/>
              <a:t>000034343434454343367777777777</a:t>
            </a:r>
          </a:p>
          <a:p>
            <a:r>
              <a:rPr lang="en-US" dirty="0"/>
              <a:t>000054555545554555554555554333</a:t>
            </a:r>
          </a:p>
          <a:p>
            <a:r>
              <a:rPr lang="en-US" dirty="0"/>
              <a:t>002054555554555543333333333333</a:t>
            </a:r>
          </a:p>
          <a:p>
            <a:r>
              <a:rPr lang="en-US" dirty="0"/>
              <a:t>001054545555556777777777777777</a:t>
            </a:r>
          </a:p>
          <a:p>
            <a:r>
              <a:rPr lang="en-US" dirty="0"/>
              <a:t>000055665567777777077000001107</a:t>
            </a:r>
          </a:p>
          <a:p>
            <a:r>
              <a:rPr lang="en-US" dirty="0"/>
              <a:t>300045554554555543433212767777</a:t>
            </a:r>
          </a:p>
          <a:p>
            <a:r>
              <a:rPr lang="en-US" dirty="0"/>
              <a:t>000044455554455555444466677777</a:t>
            </a:r>
          </a:p>
          <a:p>
            <a:r>
              <a:rPr lang="en-US" dirty="0"/>
              <a:t>20003333332102101076765654343</a:t>
            </a:r>
          </a:p>
          <a:p>
            <a:r>
              <a:rPr lang="en-US" dirty="0"/>
              <a:t>002045455555555554333333333333</a:t>
            </a:r>
          </a:p>
          <a:p>
            <a:r>
              <a:rPr lang="en-US" dirty="0"/>
              <a:t>20003333210210101076765654343</a:t>
            </a:r>
          </a:p>
          <a:p>
            <a:r>
              <a:rPr lang="en-US" dirty="0"/>
              <a:t>200045654554545437676654332323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992" y="3049118"/>
            <a:ext cx="1923885" cy="9709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477" y="3090091"/>
            <a:ext cx="1807962" cy="84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28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HMM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823" y="1965960"/>
            <a:ext cx="6899651" cy="112966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256" y="3326995"/>
            <a:ext cx="970632" cy="8319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305" y="3515162"/>
            <a:ext cx="872390" cy="6542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8900" y="3354705"/>
            <a:ext cx="94595" cy="7189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4678" y="3281347"/>
            <a:ext cx="1923885" cy="9709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1163" y="3322320"/>
            <a:ext cx="1807962" cy="84371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97161" y="4944350"/>
            <a:ext cx="76469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sheen-all-ra-ba-all-alif-lam-ha-lam-ya-ba-all-sheen-all-qaf-ya-qaf-ta_marbuto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90159" y="4505982"/>
            <a:ext cx="271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Huruf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dikenali</a:t>
            </a:r>
            <a:r>
              <a:rPr lang="en-US" dirty="0"/>
              <a:t> 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27494" y="5922352"/>
            <a:ext cx="7413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sin-ain-ba-ba-kaf-alif-ba-tsa-alif-dal-ba-kaf-ba-ba-qaf-dal-qaf-ta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97161" y="5483984"/>
            <a:ext cx="326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HMM :</a:t>
            </a:r>
          </a:p>
        </p:txBody>
      </p:sp>
    </p:spTree>
    <p:extLst>
      <p:ext uri="{BB962C8B-B14F-4D97-AF65-F5344CB8AC3E}">
        <p14:creationId xmlns:p14="http://schemas.microsoft.com/office/powerpoint/2010/main" val="1530439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 err="1"/>
              <a:t>ain</a:t>
            </a:r>
            <a:r>
              <a:rPr lang="en-US" dirty="0"/>
              <a:t> + </a:t>
            </a:r>
            <a:r>
              <a:rPr lang="en-US" dirty="0" err="1"/>
              <a:t>ghoin</a:t>
            </a:r>
            <a:r>
              <a:rPr lang="en-US" dirty="0"/>
              <a:t>                                             9. </a:t>
            </a:r>
            <a:r>
              <a:rPr lang="en-US" dirty="0" err="1"/>
              <a:t>mim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alif+lam</a:t>
            </a:r>
            <a:r>
              <a:rPr lang="en-US" dirty="0"/>
              <a:t>			            10. nun</a:t>
            </a:r>
          </a:p>
          <a:p>
            <a:pPr marL="502920" indent="-457200">
              <a:buFont typeface="+mj-lt"/>
              <a:buAutoNum type="arabicPeriod"/>
            </a:pPr>
            <a:r>
              <a:rPr lang="es-ES" dirty="0" err="1"/>
              <a:t>ba+ta+tsa+ya+nun+dal+dzal</a:t>
            </a:r>
            <a:r>
              <a:rPr lang="es-ES" dirty="0"/>
              <a:t>          11. </a:t>
            </a:r>
            <a:r>
              <a:rPr lang="es-ES" dirty="0" err="1"/>
              <a:t>ra+za</a:t>
            </a:r>
            <a:endParaRPr lang="es-E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dhad+sad</a:t>
            </a:r>
            <a:r>
              <a:rPr lang="en-US" dirty="0"/>
              <a:t>			            12. </a:t>
            </a:r>
            <a:r>
              <a:rPr lang="en-US" dirty="0" err="1"/>
              <a:t>sin+syin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fa+qaf+waw</a:t>
            </a:r>
            <a:r>
              <a:rPr lang="en-US" dirty="0"/>
              <a:t>                                            13. </a:t>
            </a:r>
            <a:r>
              <a:rPr lang="en-US" dirty="0" err="1"/>
              <a:t>ta_marbuto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ha (</a:t>
            </a:r>
            <a:r>
              <a:rPr lang="en-US" dirty="0" err="1"/>
              <a:t>besar</a:t>
            </a:r>
            <a:r>
              <a:rPr lang="en-US" dirty="0"/>
              <a:t>)                                                 14. </a:t>
            </a:r>
            <a:r>
              <a:rPr lang="en-US" dirty="0" err="1"/>
              <a:t>tho+dzo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jim+ha+kha</a:t>
            </a:r>
            <a:r>
              <a:rPr lang="en-US" dirty="0"/>
              <a:t>                                             15. </a:t>
            </a:r>
            <a:r>
              <a:rPr lang="en-US" dirty="0" err="1"/>
              <a:t>ya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kaf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32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9054" y="244243"/>
            <a:ext cx="5825836" cy="53161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Akurasi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90597"/>
            <a:ext cx="9872871" cy="50240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Result : mim-mim-alif+lam-ta_marbuto-alif+lam-alif+lam-mim-kaf-dhad+sad-kaf-alif+lam-	alif+lam-mim-ain+ghoin-ba+ta+tsa+ya+nun+dal+dzal-ba+ta+tsa+ya+nun+dal+dzal-	</a:t>
            </a:r>
            <a:r>
              <a:rPr lang="en-US" dirty="0" err="1"/>
              <a:t>ain+ghoin</a:t>
            </a:r>
            <a:endParaRPr lang="en-US" dirty="0"/>
          </a:p>
          <a:p>
            <a:r>
              <a:rPr lang="en-US" dirty="0"/>
              <a:t>Expected : ain-mim-lam-waw-alif-lam-dal-ya-fa-ya-alif-lam-mim-kaf-ta-ba-all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Ain = </a:t>
            </a:r>
            <a:r>
              <a:rPr lang="en-US" dirty="0" err="1"/>
              <a:t>mim</a:t>
            </a:r>
            <a:r>
              <a:rPr lang="en-US" dirty="0"/>
              <a:t> : x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Mim</a:t>
            </a:r>
            <a:r>
              <a:rPr lang="en-US" dirty="0"/>
              <a:t> = </a:t>
            </a:r>
            <a:r>
              <a:rPr lang="en-US" dirty="0" err="1"/>
              <a:t>mim</a:t>
            </a:r>
            <a:r>
              <a:rPr lang="en-US" dirty="0"/>
              <a:t> : √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Lam =  </a:t>
            </a:r>
            <a:r>
              <a:rPr lang="en-US" dirty="0" err="1"/>
              <a:t>alif+lam</a:t>
            </a:r>
            <a:r>
              <a:rPr lang="en-US" dirty="0"/>
              <a:t> : √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Waw</a:t>
            </a:r>
            <a:r>
              <a:rPr lang="en-US" dirty="0"/>
              <a:t> = </a:t>
            </a:r>
            <a:r>
              <a:rPr lang="en-US" dirty="0" err="1"/>
              <a:t>ta_marbuto</a:t>
            </a:r>
            <a:r>
              <a:rPr lang="en-US" dirty="0"/>
              <a:t> : x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Alif</a:t>
            </a:r>
            <a:r>
              <a:rPr lang="en-US" dirty="0"/>
              <a:t> = </a:t>
            </a:r>
            <a:r>
              <a:rPr lang="en-US" dirty="0" err="1"/>
              <a:t>alif+lam</a:t>
            </a:r>
            <a:r>
              <a:rPr lang="en-US" dirty="0"/>
              <a:t>  : √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Lam = </a:t>
            </a:r>
            <a:r>
              <a:rPr lang="en-US" dirty="0" err="1"/>
              <a:t>alif+lam</a:t>
            </a:r>
            <a:r>
              <a:rPr lang="en-US" dirty="0"/>
              <a:t>  √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Dal =  </a:t>
            </a:r>
            <a:r>
              <a:rPr lang="en-US" dirty="0" err="1"/>
              <a:t>mim</a:t>
            </a:r>
            <a:r>
              <a:rPr lang="en-US" dirty="0"/>
              <a:t>  : x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Ya</a:t>
            </a:r>
            <a:r>
              <a:rPr lang="en-US" dirty="0"/>
              <a:t> = </a:t>
            </a:r>
            <a:r>
              <a:rPr lang="en-US" dirty="0" err="1"/>
              <a:t>kaf</a:t>
            </a:r>
            <a:r>
              <a:rPr lang="en-US" dirty="0"/>
              <a:t> : 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697" y="775855"/>
            <a:ext cx="2536550" cy="46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05199" y="479770"/>
            <a:ext cx="5825836" cy="53161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Akurasi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90251"/>
            <a:ext cx="9872871" cy="4641272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dirty="0"/>
              <a:t>9. Fa = </a:t>
            </a:r>
            <a:r>
              <a:rPr lang="en-US" sz="1800" dirty="0" err="1"/>
              <a:t>dhad+sad</a:t>
            </a:r>
            <a:r>
              <a:rPr lang="en-US" sz="1800" dirty="0"/>
              <a:t>  : x</a:t>
            </a:r>
          </a:p>
          <a:p>
            <a:pPr marL="45720" indent="0">
              <a:buNone/>
            </a:pPr>
            <a:r>
              <a:rPr lang="en-US" sz="1800" dirty="0"/>
              <a:t>10. </a:t>
            </a:r>
            <a:r>
              <a:rPr lang="en-US" sz="1800" dirty="0" err="1"/>
              <a:t>Ya</a:t>
            </a:r>
            <a:r>
              <a:rPr lang="en-US" sz="1800" dirty="0"/>
              <a:t> = </a:t>
            </a:r>
            <a:r>
              <a:rPr lang="en-US" sz="1800" dirty="0" err="1"/>
              <a:t>kaf</a:t>
            </a:r>
            <a:r>
              <a:rPr lang="en-US" sz="1800" dirty="0"/>
              <a:t> : x</a:t>
            </a:r>
          </a:p>
          <a:p>
            <a:pPr marL="45720" indent="0">
              <a:buNone/>
            </a:pPr>
            <a:r>
              <a:rPr lang="en-US" sz="1800" dirty="0"/>
              <a:t>11. </a:t>
            </a:r>
            <a:r>
              <a:rPr lang="en-US" sz="1800" dirty="0" err="1"/>
              <a:t>Alif</a:t>
            </a:r>
            <a:r>
              <a:rPr lang="en-US" sz="1800" dirty="0"/>
              <a:t> = </a:t>
            </a:r>
            <a:r>
              <a:rPr lang="en-US" sz="1800" dirty="0" err="1"/>
              <a:t>alif+lam</a:t>
            </a:r>
            <a:r>
              <a:rPr lang="en-US" sz="1800" dirty="0"/>
              <a:t> : √</a:t>
            </a:r>
          </a:p>
          <a:p>
            <a:pPr marL="45720" indent="0">
              <a:buNone/>
            </a:pPr>
            <a:r>
              <a:rPr lang="en-US" sz="1800" dirty="0"/>
              <a:t>12. Lam = </a:t>
            </a:r>
            <a:r>
              <a:rPr lang="en-US" sz="1800" dirty="0" err="1"/>
              <a:t>alif+lam</a:t>
            </a:r>
            <a:r>
              <a:rPr lang="en-US" sz="1800" dirty="0"/>
              <a:t> : </a:t>
            </a:r>
            <a:r>
              <a:rPr lang="en-US" sz="1800" b="1" dirty="0"/>
              <a:t>√</a:t>
            </a:r>
          </a:p>
          <a:p>
            <a:pPr marL="45720" indent="0">
              <a:buNone/>
            </a:pPr>
            <a:r>
              <a:rPr lang="en-US" sz="1800" dirty="0"/>
              <a:t>13. </a:t>
            </a:r>
            <a:r>
              <a:rPr lang="en-US" sz="1800" dirty="0" err="1"/>
              <a:t>Mim</a:t>
            </a:r>
            <a:r>
              <a:rPr lang="en-US" sz="1800" dirty="0"/>
              <a:t> =  </a:t>
            </a:r>
            <a:r>
              <a:rPr lang="en-US" sz="1800" dirty="0" err="1"/>
              <a:t>mim</a:t>
            </a:r>
            <a:r>
              <a:rPr lang="en-US" sz="1800" dirty="0"/>
              <a:t>  : </a:t>
            </a:r>
            <a:r>
              <a:rPr lang="en-US" sz="1800" b="1" dirty="0"/>
              <a:t>√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/>
              <a:t>14. </a:t>
            </a:r>
            <a:r>
              <a:rPr lang="en-US" sz="1800" dirty="0" err="1"/>
              <a:t>Kaf</a:t>
            </a:r>
            <a:r>
              <a:rPr lang="en-US" sz="1800" dirty="0"/>
              <a:t> =  </a:t>
            </a:r>
            <a:r>
              <a:rPr lang="en-US" sz="1800" dirty="0" err="1"/>
              <a:t>ain+ghoin</a:t>
            </a:r>
            <a:r>
              <a:rPr lang="en-US" sz="1800" dirty="0"/>
              <a:t> : x</a:t>
            </a:r>
          </a:p>
          <a:p>
            <a:pPr marL="45720" indent="0">
              <a:buNone/>
            </a:pPr>
            <a:r>
              <a:rPr lang="en-US" sz="1800" dirty="0"/>
              <a:t>15. Ta = </a:t>
            </a:r>
            <a:r>
              <a:rPr lang="en-US" sz="1800" dirty="0" err="1"/>
              <a:t>ba+ta+tsa+ya+nun+dal+dzal</a:t>
            </a:r>
            <a:r>
              <a:rPr lang="en-US" sz="1800" dirty="0"/>
              <a:t>- √</a:t>
            </a:r>
          </a:p>
          <a:p>
            <a:pPr marL="45720" indent="0">
              <a:buNone/>
            </a:pPr>
            <a:r>
              <a:rPr lang="en-US" sz="1800" dirty="0"/>
              <a:t>16. Ba = </a:t>
            </a:r>
            <a:r>
              <a:rPr lang="en-US" sz="1800" dirty="0" err="1"/>
              <a:t>ba+ta+tsa+ya+nun+dal+dza</a:t>
            </a:r>
            <a:r>
              <a:rPr lang="en-US" sz="1800" dirty="0"/>
              <a:t> :  √</a:t>
            </a:r>
          </a:p>
          <a:p>
            <a:pPr marL="45720" indent="0">
              <a:buNone/>
            </a:pPr>
            <a:r>
              <a:rPr lang="en-US" sz="1800" dirty="0"/>
              <a:t>17. all = </a:t>
            </a:r>
            <a:r>
              <a:rPr lang="en-US" sz="1800" dirty="0" err="1"/>
              <a:t>ain+ghoin</a:t>
            </a:r>
            <a:r>
              <a:rPr lang="en-US" sz="1800" dirty="0"/>
              <a:t> √</a:t>
            </a:r>
          </a:p>
          <a:p>
            <a:pPr marL="45720" indent="0">
              <a:buNone/>
            </a:pPr>
            <a:r>
              <a:rPr lang="en-US" sz="1800" dirty="0" err="1"/>
              <a:t>Perhitungan</a:t>
            </a:r>
            <a:r>
              <a:rPr lang="en-US" sz="1800" dirty="0"/>
              <a:t> </a:t>
            </a:r>
            <a:r>
              <a:rPr lang="en-US" sz="1800" dirty="0" err="1"/>
              <a:t>akurasi</a:t>
            </a:r>
            <a:r>
              <a:rPr lang="en-US" sz="1800" dirty="0"/>
              <a:t> </a:t>
            </a:r>
            <a:r>
              <a:rPr lang="en-US" sz="1800" dirty="0" err="1"/>
              <a:t>pengenalan</a:t>
            </a:r>
            <a:r>
              <a:rPr lang="en-US" sz="1800" dirty="0"/>
              <a:t> </a:t>
            </a:r>
            <a:r>
              <a:rPr lang="en-US" sz="1800" dirty="0" err="1"/>
              <a:t>huruf</a:t>
            </a:r>
            <a:r>
              <a:rPr lang="en-US" sz="1800" dirty="0"/>
              <a:t> Arab :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huruf</a:t>
            </a:r>
            <a:r>
              <a:rPr lang="en-US" sz="1800" dirty="0"/>
              <a:t> 17, </a:t>
            </a:r>
            <a:r>
              <a:rPr lang="en-US" sz="1800" dirty="0" err="1"/>
              <a:t>berhasil</a:t>
            </a:r>
            <a:r>
              <a:rPr lang="en-US" sz="1800" dirty="0"/>
              <a:t> </a:t>
            </a:r>
            <a:r>
              <a:rPr lang="en-US" sz="1800" dirty="0" err="1"/>
              <a:t>dikenali</a:t>
            </a:r>
            <a:r>
              <a:rPr lang="en-US" sz="1800" dirty="0"/>
              <a:t> 10 :</a:t>
            </a:r>
          </a:p>
          <a:p>
            <a:pPr marL="45720" indent="0">
              <a:buNone/>
            </a:pPr>
            <a:r>
              <a:rPr lang="en-US" sz="1800" dirty="0"/>
              <a:t>10/17 x 100 = 58.8%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842" y="1011382"/>
            <a:ext cx="2536550" cy="46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12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18 </a:t>
            </a:r>
            <a:r>
              <a:rPr lang="en-US" dirty="0" err="1"/>
              <a:t>kalimat</a:t>
            </a:r>
            <a:r>
              <a:rPr lang="en-US" dirty="0"/>
              <a:t>, 300 </a:t>
            </a:r>
            <a:r>
              <a:rPr lang="en-US" dirty="0" err="1"/>
              <a:t>Huruf</a:t>
            </a:r>
            <a:r>
              <a:rPr lang="en-US" dirty="0"/>
              <a:t> :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            (Total </a:t>
            </a:r>
            <a:r>
              <a:rPr lang="en-US" dirty="0" err="1"/>
              <a:t>kalimat</a:t>
            </a:r>
            <a:r>
              <a:rPr lang="en-US" dirty="0"/>
              <a:t> A * </a:t>
            </a:r>
            <a:r>
              <a:rPr lang="en-US" dirty="0" err="1"/>
              <a:t>Persen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A) + (Total </a:t>
            </a:r>
            <a:r>
              <a:rPr lang="en-US" dirty="0" err="1"/>
              <a:t>Kalimat</a:t>
            </a:r>
            <a:r>
              <a:rPr lang="en-US" dirty="0"/>
              <a:t> B * </a:t>
            </a:r>
            <a:r>
              <a:rPr lang="en-US" dirty="0" err="1"/>
              <a:t>Persen</a:t>
            </a:r>
            <a:r>
              <a:rPr lang="en-US" dirty="0"/>
              <a:t> </a:t>
            </a:r>
            <a:r>
              <a:rPr lang="en-US" dirty="0" err="1"/>
              <a:t>kalimat</a:t>
            </a:r>
            <a:r>
              <a:rPr lang="en-US" dirty="0"/>
              <a:t> B) </a:t>
            </a:r>
          </a:p>
          <a:p>
            <a:pPr marL="45720" indent="0">
              <a:buNone/>
            </a:pPr>
            <a:r>
              <a:rPr lang="en-US" dirty="0"/>
              <a:t>                                                        Total </a:t>
            </a:r>
            <a:r>
              <a:rPr lang="en-US" dirty="0" err="1"/>
              <a:t>kalimat</a:t>
            </a:r>
            <a:r>
              <a:rPr lang="en-US" dirty="0"/>
              <a:t> A + total </a:t>
            </a:r>
            <a:r>
              <a:rPr lang="en-US" dirty="0" err="1"/>
              <a:t>Kalimat</a:t>
            </a:r>
            <a:r>
              <a:rPr lang="en-US" dirty="0"/>
              <a:t> B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860728" y="3422073"/>
            <a:ext cx="8603673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1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OPTICAL CHARACTER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70363"/>
            <a:ext cx="9601200" cy="43641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1. Pre-processing : </a:t>
            </a:r>
          </a:p>
          <a:p>
            <a:pPr lvl="1"/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dirty="0" err="1"/>
              <a:t>kualitas</a:t>
            </a:r>
            <a:r>
              <a:rPr lang="en-US" sz="2400" dirty="0"/>
              <a:t> </a:t>
            </a:r>
            <a:r>
              <a:rPr lang="en-US" sz="2400" dirty="0" err="1"/>
              <a:t>citra</a:t>
            </a:r>
            <a:r>
              <a:rPr lang="en-US" sz="2400" dirty="0"/>
              <a:t> </a:t>
            </a:r>
            <a:r>
              <a:rPr lang="en-US" sz="2400" dirty="0" err="1"/>
              <a:t>masukan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dikenali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2. </a:t>
            </a:r>
            <a:r>
              <a:rPr lang="en-US" sz="2400" dirty="0" err="1"/>
              <a:t>Segmentasi</a:t>
            </a:r>
            <a:r>
              <a:rPr lang="en-US" sz="2400" dirty="0"/>
              <a:t> : </a:t>
            </a:r>
          </a:p>
          <a:p>
            <a:pPr lvl="1"/>
            <a:r>
              <a:rPr lang="en-US" sz="2400" dirty="0" err="1"/>
              <a:t>Memotong</a:t>
            </a:r>
            <a:r>
              <a:rPr lang="en-US" sz="2400" dirty="0"/>
              <a:t> </a:t>
            </a:r>
            <a:r>
              <a:rPr lang="en-US" sz="2400" dirty="0" err="1"/>
              <a:t>kalimat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.</a:t>
            </a:r>
          </a:p>
          <a:p>
            <a:pPr marL="0" lvl="1" indent="0">
              <a:buNone/>
            </a:pPr>
            <a:r>
              <a:rPr lang="en-US" sz="2400" i="0" dirty="0"/>
              <a:t>3. </a:t>
            </a:r>
            <a:r>
              <a:rPr lang="en-US" sz="2400" i="0" dirty="0" err="1"/>
              <a:t>Ekstraksi</a:t>
            </a:r>
            <a:r>
              <a:rPr lang="en-US" sz="2400" i="0" dirty="0"/>
              <a:t> </a:t>
            </a:r>
            <a:r>
              <a:rPr lang="en-US" sz="2400" i="0" dirty="0" err="1"/>
              <a:t>Ciri</a:t>
            </a:r>
            <a:r>
              <a:rPr lang="en-US" sz="2400" i="0" dirty="0"/>
              <a:t> :</a:t>
            </a:r>
          </a:p>
          <a:p>
            <a:pPr marL="747713" lvl="1" indent="-234950"/>
            <a:r>
              <a:rPr lang="en-US" sz="2400" dirty="0" err="1"/>
              <a:t>mengambil</a:t>
            </a:r>
            <a:r>
              <a:rPr lang="en-US" sz="2400" dirty="0"/>
              <a:t> </a:t>
            </a:r>
            <a:r>
              <a:rPr lang="en-US" sz="2400" dirty="0" err="1"/>
              <a:t>ciri</a:t>
            </a:r>
            <a:r>
              <a:rPr lang="en-US" sz="2400" dirty="0"/>
              <a:t> </a:t>
            </a:r>
            <a:r>
              <a:rPr lang="en-US" sz="2400" dirty="0" err="1"/>
              <a:t>pembeda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citra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digital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. </a:t>
            </a:r>
          </a:p>
          <a:p>
            <a:pPr marL="0" lvl="1" indent="0">
              <a:buNone/>
            </a:pPr>
            <a:r>
              <a:rPr lang="en-US" sz="2400" i="0" dirty="0"/>
              <a:t>4. </a:t>
            </a:r>
            <a:r>
              <a:rPr lang="en-US" sz="2400" i="0" dirty="0" err="1"/>
              <a:t>Klasifikasi</a:t>
            </a:r>
            <a:r>
              <a:rPr lang="en-US" sz="2400" i="0" dirty="0"/>
              <a:t> :</a:t>
            </a:r>
          </a:p>
          <a:p>
            <a:pPr marL="512763" lvl="1" indent="0"/>
            <a:r>
              <a:rPr lang="en-US" sz="2400" i="0" dirty="0"/>
              <a:t> </a:t>
            </a:r>
            <a:r>
              <a:rPr lang="en-US" sz="2400" dirty="0" err="1"/>
              <a:t>memproses</a:t>
            </a:r>
            <a:r>
              <a:rPr lang="en-US" sz="2400" dirty="0"/>
              <a:t>  </a:t>
            </a:r>
            <a:r>
              <a:rPr lang="en-US" sz="2400" dirty="0" err="1"/>
              <a:t>ciri</a:t>
            </a:r>
            <a:r>
              <a:rPr lang="en-US" sz="2400" dirty="0"/>
              <a:t> yang </a:t>
            </a:r>
            <a:r>
              <a:rPr lang="en-US" sz="2400" dirty="0" err="1"/>
              <a:t>mengidentifikasikan</a:t>
            </a:r>
            <a:r>
              <a:rPr lang="en-US" sz="2400" dirty="0"/>
              <a:t> </a:t>
            </a:r>
            <a:r>
              <a:rPr lang="en-US" sz="2400" dirty="0" err="1"/>
              <a:t>citra</a:t>
            </a:r>
            <a:r>
              <a:rPr lang="en-US" sz="2400" dirty="0"/>
              <a:t> </a:t>
            </a:r>
            <a:r>
              <a:rPr lang="en-US" sz="2400" dirty="0" err="1"/>
              <a:t>karakter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kata</a:t>
            </a:r>
            <a:endParaRPr lang="en-US" sz="2400" i="0" dirty="0"/>
          </a:p>
          <a:p>
            <a:pPr marL="342900" lvl="1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5239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8546"/>
            <a:ext cx="9875520" cy="1356360"/>
          </a:xfrm>
        </p:spPr>
        <p:txBody>
          <a:bodyPr/>
          <a:lstStyle/>
          <a:p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Lubang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798"/>
            <a:ext cx="9872871" cy="4038600"/>
          </a:xfrm>
        </p:spPr>
        <p:txBody>
          <a:bodyPr/>
          <a:lstStyle/>
          <a:p>
            <a:r>
              <a:rPr lang="en-US" dirty="0"/>
              <a:t>Di </a:t>
            </a:r>
            <a:r>
              <a:rPr lang="en-US" dirty="0" err="1"/>
              <a:t>cari</a:t>
            </a:r>
            <a:r>
              <a:rPr lang="en-US" dirty="0"/>
              <a:t> chain code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loop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chain code minus 1</a:t>
            </a:r>
          </a:p>
          <a:p>
            <a:r>
              <a:rPr lang="en-US" dirty="0" err="1"/>
              <a:t>Huruf</a:t>
            </a:r>
            <a:r>
              <a:rPr lang="en-US" dirty="0"/>
              <a:t> Ha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3 chain code,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loop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Chain code minus 1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0" t="31292" r="-70" b="23839"/>
          <a:stretch/>
        </p:blipFill>
        <p:spPr>
          <a:xfrm>
            <a:off x="1427018" y="3036358"/>
            <a:ext cx="4031673" cy="3215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709" y="3799606"/>
            <a:ext cx="4980709" cy="150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47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844" y="-136897"/>
            <a:ext cx="9875520" cy="1356360"/>
          </a:xfrm>
        </p:spPr>
        <p:txBody>
          <a:bodyPr>
            <a:normAutofit/>
          </a:bodyPr>
          <a:lstStyle/>
          <a:p>
            <a:r>
              <a:rPr lang="en-US" sz="3200" dirty="0" err="1"/>
              <a:t>Perkembangan</a:t>
            </a:r>
            <a:r>
              <a:rPr lang="en-US" sz="3200" dirty="0"/>
              <a:t> </a:t>
            </a:r>
            <a:r>
              <a:rPr lang="en-US" sz="3200" dirty="0" err="1"/>
              <a:t>Tesis</a:t>
            </a:r>
            <a:r>
              <a:rPr lang="en-US" sz="3200" dirty="0"/>
              <a:t> Ainatul Radhiah 13 </a:t>
            </a:r>
            <a:r>
              <a:rPr lang="en-US" sz="3200" dirty="0" err="1"/>
              <a:t>Juli</a:t>
            </a:r>
            <a:r>
              <a:rPr lang="en-US" sz="3200" dirty="0"/>
              <a:t> 2017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182" y="1107499"/>
            <a:ext cx="9872871" cy="5340926"/>
          </a:xfrm>
        </p:spPr>
        <p:txBody>
          <a:bodyPr/>
          <a:lstStyle/>
          <a:p>
            <a:r>
              <a:rPr lang="en-US" b="1" dirty="0" err="1"/>
              <a:t>Akurasi</a:t>
            </a:r>
            <a:r>
              <a:rPr lang="en-US" b="1" dirty="0"/>
              <a:t> </a:t>
            </a:r>
            <a:r>
              <a:rPr lang="en-US" b="1" dirty="0" err="1"/>
              <a:t>pengenalan</a:t>
            </a:r>
            <a:r>
              <a:rPr lang="en-US" b="1" dirty="0"/>
              <a:t> </a:t>
            </a:r>
            <a:r>
              <a:rPr lang="en-US" b="1" dirty="0" err="1"/>
              <a:t>huruf</a:t>
            </a:r>
            <a:r>
              <a:rPr lang="en-US" b="1" dirty="0"/>
              <a:t> Arab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klasifikasi</a:t>
            </a:r>
            <a:r>
              <a:rPr lang="en-US" b="1" dirty="0"/>
              <a:t> HMM </a:t>
            </a:r>
            <a:r>
              <a:rPr lang="en-US" b="1" dirty="0" err="1"/>
              <a:t>meningkat</a:t>
            </a:r>
            <a:r>
              <a:rPr lang="en-US" b="1" dirty="0"/>
              <a:t> </a:t>
            </a:r>
            <a:r>
              <a:rPr lang="en-US" b="1" dirty="0" err="1"/>
              <a:t>menjadi</a:t>
            </a:r>
            <a:r>
              <a:rPr lang="en-US" b="1" dirty="0"/>
              <a:t> 67,4%, </a:t>
            </a:r>
            <a:r>
              <a:rPr lang="en-US" b="1" dirty="0" err="1"/>
              <a:t>sebelumnya</a:t>
            </a:r>
            <a:r>
              <a:rPr lang="en-US" b="1" dirty="0"/>
              <a:t> 61%</a:t>
            </a:r>
          </a:p>
          <a:p>
            <a:r>
              <a:rPr lang="en-US" i="1" dirty="0"/>
              <a:t>Hal – </a:t>
            </a:r>
            <a:r>
              <a:rPr lang="en-US" i="1" dirty="0" err="1"/>
              <a:t>hal</a:t>
            </a:r>
            <a:r>
              <a:rPr lang="en-US" i="1" dirty="0"/>
              <a:t> yang </a:t>
            </a:r>
            <a:r>
              <a:rPr lang="en-US" i="1" dirty="0" err="1"/>
              <a:t>dilakukan</a:t>
            </a:r>
            <a:r>
              <a:rPr lang="en-US" i="1" dirty="0"/>
              <a:t> :</a:t>
            </a:r>
          </a:p>
          <a:p>
            <a:pPr lvl="1"/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kompres</a:t>
            </a:r>
            <a:r>
              <a:rPr lang="en-US" dirty="0"/>
              <a:t> Chain Code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:</a:t>
            </a:r>
          </a:p>
          <a:p>
            <a:pPr marL="274320" lvl="1" indent="0">
              <a:buNone/>
            </a:pPr>
            <a:r>
              <a:rPr lang="en-US" dirty="0" err="1"/>
              <a:t>Contoh</a:t>
            </a:r>
            <a:r>
              <a:rPr lang="en-US" dirty="0"/>
              <a:t> : </a:t>
            </a:r>
          </a:p>
          <a:p>
            <a:pPr lvl="1">
              <a:buFontTx/>
              <a:buChar char="-"/>
            </a:pPr>
            <a:r>
              <a:rPr lang="en-US" dirty="0" err="1"/>
              <a:t>Standar</a:t>
            </a:r>
            <a:r>
              <a:rPr lang="en-US" dirty="0"/>
              <a:t> 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25 ,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30</a:t>
            </a:r>
          </a:p>
          <a:p>
            <a:pPr lvl="1">
              <a:buFontTx/>
              <a:buChar char="-"/>
            </a:pP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kompresi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:</a:t>
            </a:r>
          </a:p>
          <a:p>
            <a:pPr lvl="2">
              <a:buFontTx/>
              <a:buChar char="-"/>
            </a:pPr>
            <a:r>
              <a:rPr lang="en-US" dirty="0"/>
              <a:t> </a:t>
            </a:r>
            <a:r>
              <a:rPr lang="en-US" sz="2000" dirty="0"/>
              <a:t>545454545454545454543333333311111 = 34 </a:t>
            </a:r>
          </a:p>
          <a:p>
            <a:pPr lvl="3">
              <a:buFontTx/>
              <a:buChar char="-"/>
            </a:pPr>
            <a:r>
              <a:rPr lang="en-US" sz="1800" dirty="0" err="1"/>
              <a:t>Dihapus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545454545454545454543333333311111 = 30</a:t>
            </a:r>
          </a:p>
          <a:p>
            <a:pPr lvl="3">
              <a:buFontTx/>
              <a:buChar char="-"/>
            </a:pPr>
            <a:endParaRPr lang="en-US" sz="1800" dirty="0"/>
          </a:p>
          <a:p>
            <a:pPr marL="342900" lvl="3" indent="-57150">
              <a:buFontTx/>
              <a:buChar char="-"/>
            </a:pPr>
            <a:r>
              <a:rPr lang="en-US" sz="1800" dirty="0" err="1"/>
              <a:t>Teknik</a:t>
            </a:r>
            <a:r>
              <a:rPr lang="en-US" sz="1800" dirty="0"/>
              <a:t> </a:t>
            </a:r>
            <a:r>
              <a:rPr lang="en-US" sz="1800" dirty="0" err="1"/>
              <a:t>kompresi</a:t>
            </a:r>
            <a:r>
              <a:rPr lang="en-US" sz="1800" dirty="0"/>
              <a:t> </a:t>
            </a:r>
            <a:r>
              <a:rPr lang="en-US" sz="1800" dirty="0" err="1"/>
              <a:t>baru</a:t>
            </a:r>
            <a:r>
              <a:rPr lang="en-US" sz="1800" dirty="0"/>
              <a:t> :</a:t>
            </a:r>
          </a:p>
          <a:p>
            <a:pPr marL="617220" lvl="4" indent="-57150">
              <a:buFontTx/>
              <a:buChar char="-"/>
            </a:pPr>
            <a:r>
              <a:rPr lang="en-US" sz="1800" dirty="0"/>
              <a:t> 545454545454545454543333333311111 = 34</a:t>
            </a:r>
          </a:p>
          <a:p>
            <a:pPr marL="617220" lvl="4" indent="-57150">
              <a:buFontTx/>
              <a:buChar char="-"/>
            </a:pPr>
            <a:r>
              <a:rPr lang="en-US" sz="1800" dirty="0"/>
              <a:t> </a:t>
            </a:r>
            <a:r>
              <a:rPr lang="en-US" sz="1800" dirty="0" err="1"/>
              <a:t>Dihapus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 545454545454545454543333333311111 </a:t>
            </a:r>
          </a:p>
          <a:p>
            <a:pPr marL="285750" lvl="3" indent="-182563">
              <a:buFontTx/>
              <a:buChar char="-"/>
            </a:pPr>
            <a:endParaRPr lang="en-US" sz="1800" dirty="0"/>
          </a:p>
          <a:p>
            <a:pPr marL="548640" lvl="2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510759" y="4058080"/>
            <a:ext cx="166255" cy="235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593887" y="4037730"/>
            <a:ext cx="194838" cy="276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120306" y="4012902"/>
            <a:ext cx="166255" cy="235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19409" y="4030072"/>
            <a:ext cx="166255" cy="235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Up 10"/>
          <p:cNvSpPr/>
          <p:nvPr/>
        </p:nvSpPr>
        <p:spPr>
          <a:xfrm>
            <a:off x="6654502" y="4350756"/>
            <a:ext cx="176649" cy="2095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/>
          <p:cNvSpPr/>
          <p:nvPr/>
        </p:nvSpPr>
        <p:spPr>
          <a:xfrm>
            <a:off x="6931084" y="5613332"/>
            <a:ext cx="176649" cy="2095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37171" y="4538741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Dihapus</a:t>
            </a:r>
            <a:r>
              <a:rPr lang="en-US" sz="1200" dirty="0"/>
              <a:t> 2 </a:t>
            </a:r>
            <a:r>
              <a:rPr lang="en-US" sz="1200" dirty="0" err="1"/>
              <a:t>angka</a:t>
            </a:r>
            <a:r>
              <a:rPr lang="en-US" sz="1200" dirty="0"/>
              <a:t> 3 </a:t>
            </a:r>
          </a:p>
          <a:p>
            <a:pPr algn="ctr"/>
            <a:r>
              <a:rPr lang="en-US" sz="1200" dirty="0" err="1"/>
              <a:t>dan</a:t>
            </a:r>
            <a:r>
              <a:rPr lang="en-US" sz="1200" dirty="0"/>
              <a:t> 2 </a:t>
            </a:r>
            <a:r>
              <a:rPr lang="en-US" sz="1200" dirty="0" err="1"/>
              <a:t>angka</a:t>
            </a:r>
            <a:r>
              <a:rPr lang="en-US" sz="1200" dirty="0"/>
              <a:t> 1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400671" y="5352343"/>
            <a:ext cx="166255" cy="235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95921" y="5351939"/>
            <a:ext cx="166255" cy="235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27646" y="5332484"/>
            <a:ext cx="166255" cy="235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53154" y="5323363"/>
            <a:ext cx="166255" cy="235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006068" y="5806281"/>
            <a:ext cx="2705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Dihapus</a:t>
            </a:r>
            <a:r>
              <a:rPr lang="en-US" sz="1200" dirty="0"/>
              <a:t> </a:t>
            </a:r>
            <a:r>
              <a:rPr lang="en-US" sz="1200" dirty="0" err="1"/>
              <a:t>angka</a:t>
            </a:r>
            <a:r>
              <a:rPr lang="en-US" sz="1200" dirty="0"/>
              <a:t> 54 </a:t>
            </a:r>
            <a:r>
              <a:rPr lang="en-US" sz="1200" dirty="0" err="1"/>
              <a:t>angka</a:t>
            </a:r>
            <a:r>
              <a:rPr lang="en-US" sz="1200" dirty="0"/>
              <a:t> 3  </a:t>
            </a:r>
            <a:r>
              <a:rPr lang="en-US" sz="1200" dirty="0" err="1"/>
              <a:t>dan</a:t>
            </a:r>
            <a:r>
              <a:rPr lang="en-US" sz="1200" dirty="0"/>
              <a:t>  </a:t>
            </a:r>
            <a:r>
              <a:rPr lang="en-US" sz="1200" dirty="0" err="1"/>
              <a:t>angka</a:t>
            </a:r>
            <a:r>
              <a:rPr lang="en-US" sz="1200" dirty="0"/>
              <a:t> 1</a:t>
            </a:r>
          </a:p>
        </p:txBody>
      </p:sp>
      <p:sp>
        <p:nvSpPr>
          <p:cNvPr id="20" name="Arrow: Up 19"/>
          <p:cNvSpPr/>
          <p:nvPr/>
        </p:nvSpPr>
        <p:spPr>
          <a:xfrm>
            <a:off x="5495921" y="5623620"/>
            <a:ext cx="176649" cy="2095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/>
          <p:cNvSpPr/>
          <p:nvPr/>
        </p:nvSpPr>
        <p:spPr>
          <a:xfrm>
            <a:off x="6405576" y="5619640"/>
            <a:ext cx="176649" cy="20955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498980" y="3801845"/>
            <a:ext cx="309156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Tingkat </a:t>
            </a:r>
            <a:r>
              <a:rPr lang="en-US" dirty="0" err="1"/>
              <a:t>keberhasilan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beragam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Chain Code 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Chain code 25 = 64%</a:t>
            </a:r>
          </a:p>
          <a:p>
            <a:pPr marL="342900" indent="-342900">
              <a:buAutoNum type="arabicPeriod"/>
            </a:pPr>
            <a:r>
              <a:rPr lang="en-US" dirty="0"/>
              <a:t>Chain code 30 = 67%</a:t>
            </a:r>
          </a:p>
          <a:p>
            <a:pPr marL="342900" indent="-342900">
              <a:buAutoNum type="arabicPeriod"/>
            </a:pPr>
            <a:r>
              <a:rPr lang="en-US" dirty="0"/>
              <a:t>Chain code 35 = 65%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23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Pengelompokan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 err="1"/>
              <a:t>ain</a:t>
            </a:r>
            <a:r>
              <a:rPr lang="en-US" dirty="0"/>
              <a:t> + </a:t>
            </a:r>
            <a:r>
              <a:rPr lang="en-US" dirty="0" err="1"/>
              <a:t>ghoin</a:t>
            </a:r>
            <a:r>
              <a:rPr lang="en-US" dirty="0"/>
              <a:t>                                              9. </a:t>
            </a:r>
            <a:r>
              <a:rPr lang="en-US" dirty="0" err="1"/>
              <a:t>mim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alif+lam</a:t>
            </a:r>
            <a:r>
              <a:rPr lang="en-US" dirty="0"/>
              <a:t>			            10. nun  </a:t>
            </a:r>
          </a:p>
          <a:p>
            <a:pPr marL="502920" indent="-457200">
              <a:buFont typeface="+mj-lt"/>
              <a:buAutoNum type="arabicPeriod"/>
            </a:pPr>
            <a:r>
              <a:rPr lang="es-ES" dirty="0" err="1"/>
              <a:t>ba+ta+tsa+ya+nun+dal+dzal</a:t>
            </a:r>
            <a:r>
              <a:rPr lang="es-ES" dirty="0"/>
              <a:t>          11. </a:t>
            </a:r>
            <a:r>
              <a:rPr lang="es-ES" dirty="0" err="1"/>
              <a:t>ra+za</a:t>
            </a:r>
            <a:endParaRPr lang="es-E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dhad+sad</a:t>
            </a:r>
            <a:r>
              <a:rPr lang="en-US" dirty="0"/>
              <a:t>			            12. </a:t>
            </a:r>
            <a:r>
              <a:rPr lang="en-US" dirty="0" err="1"/>
              <a:t>sin+syin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fa+qaf+waw</a:t>
            </a:r>
            <a:r>
              <a:rPr lang="en-US" dirty="0"/>
              <a:t>                                            13. </a:t>
            </a:r>
            <a:r>
              <a:rPr lang="en-US" dirty="0" err="1"/>
              <a:t>ta_marbuto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ha (</a:t>
            </a:r>
            <a:r>
              <a:rPr lang="en-US" dirty="0" err="1"/>
              <a:t>besar</a:t>
            </a:r>
            <a:r>
              <a:rPr lang="en-US" dirty="0"/>
              <a:t>)                                                 14. </a:t>
            </a:r>
            <a:r>
              <a:rPr lang="en-US" dirty="0" err="1"/>
              <a:t>tho+dzo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jim+ha+kha</a:t>
            </a:r>
            <a:r>
              <a:rPr lang="en-US" dirty="0"/>
              <a:t>                                             15. </a:t>
            </a:r>
            <a:r>
              <a:rPr lang="en-US" dirty="0" err="1"/>
              <a:t>ya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kaf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02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 err="1"/>
              <a:t>ain</a:t>
            </a:r>
            <a:r>
              <a:rPr lang="en-US" dirty="0"/>
              <a:t> + </a:t>
            </a:r>
            <a:r>
              <a:rPr lang="en-US" dirty="0" err="1"/>
              <a:t>ghoin</a:t>
            </a:r>
            <a:r>
              <a:rPr lang="en-US" dirty="0"/>
              <a:t>                                              9. </a:t>
            </a:r>
            <a:r>
              <a:rPr lang="en-US" dirty="0" err="1"/>
              <a:t>mim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alif+lam</a:t>
            </a:r>
            <a:r>
              <a:rPr lang="en-US" dirty="0"/>
              <a:t>			            10. nun  </a:t>
            </a:r>
          </a:p>
          <a:p>
            <a:pPr marL="502920" indent="-457200">
              <a:buFont typeface="+mj-lt"/>
              <a:buAutoNum type="arabicPeriod"/>
            </a:pPr>
            <a:r>
              <a:rPr lang="es-ES" dirty="0" err="1"/>
              <a:t>ba+ya</a:t>
            </a:r>
            <a:r>
              <a:rPr lang="es-ES" dirty="0"/>
              <a:t>		                 	 11. </a:t>
            </a:r>
            <a:r>
              <a:rPr lang="es-ES" dirty="0" err="1"/>
              <a:t>ra+za</a:t>
            </a:r>
            <a:endParaRPr lang="es-E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dhad+sad</a:t>
            </a:r>
            <a:r>
              <a:rPr lang="en-US" dirty="0"/>
              <a:t>			            12. </a:t>
            </a:r>
            <a:r>
              <a:rPr lang="en-US" dirty="0" err="1"/>
              <a:t>sin+syin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fa+qaf+waw</a:t>
            </a:r>
            <a:r>
              <a:rPr lang="en-US" dirty="0"/>
              <a:t>                                            13. </a:t>
            </a:r>
            <a:r>
              <a:rPr lang="en-US" dirty="0" err="1"/>
              <a:t>ta_marbuto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ha (</a:t>
            </a:r>
            <a:r>
              <a:rPr lang="en-US" dirty="0" err="1"/>
              <a:t>besar</a:t>
            </a:r>
            <a:r>
              <a:rPr lang="en-US" dirty="0"/>
              <a:t>)                                                 14. </a:t>
            </a:r>
            <a:r>
              <a:rPr lang="en-US" dirty="0" err="1"/>
              <a:t>tho+dzo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jim+ha+kha</a:t>
            </a:r>
            <a:r>
              <a:rPr lang="en-US" dirty="0"/>
              <a:t>                                             15. </a:t>
            </a:r>
            <a:r>
              <a:rPr lang="en-US" dirty="0" err="1"/>
              <a:t>ya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 err="1"/>
              <a:t>Kaf</a:t>
            </a:r>
            <a:r>
              <a:rPr lang="en-US" dirty="0"/>
              <a:t>`				16. </a:t>
            </a:r>
            <a:r>
              <a:rPr lang="es-ES" dirty="0" err="1"/>
              <a:t>ta+tsa+nun+dal+dzal</a:t>
            </a:r>
            <a:r>
              <a:rPr lang="es-ES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1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45576"/>
            <a:ext cx="9875520" cy="1356360"/>
          </a:xfrm>
        </p:spPr>
        <p:txBody>
          <a:bodyPr/>
          <a:lstStyle/>
          <a:p>
            <a:pPr algn="ctr"/>
            <a:r>
              <a:rPr lang="en-US" dirty="0"/>
              <a:t>3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khusus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8" y="1334069"/>
            <a:ext cx="10756564" cy="514861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s-ES" b="1" dirty="0" err="1"/>
              <a:t>Kelompok</a:t>
            </a:r>
            <a:r>
              <a:rPr lang="es-ES" b="1" dirty="0"/>
              <a:t> </a:t>
            </a:r>
            <a:r>
              <a:rPr lang="es-ES" b="1" dirty="0" err="1"/>
              <a:t>ke</a:t>
            </a:r>
            <a:r>
              <a:rPr lang="es-ES" b="1" dirty="0"/>
              <a:t> – 3 :</a:t>
            </a:r>
            <a:r>
              <a:rPr lang="es-ES" dirty="0"/>
              <a:t> </a:t>
            </a:r>
          </a:p>
          <a:p>
            <a:pPr marL="45720" indent="0">
              <a:buNone/>
            </a:pPr>
            <a:r>
              <a:rPr lang="es-ES" dirty="0" err="1"/>
              <a:t>ba+ta+tsa+ya+nun+dal+dzal</a:t>
            </a:r>
            <a:r>
              <a:rPr lang="es-ES" dirty="0"/>
              <a:t> :</a:t>
            </a:r>
          </a:p>
          <a:p>
            <a:pPr marL="45720" indent="0">
              <a:buNone/>
            </a:pPr>
            <a:r>
              <a:rPr lang="es-ES" dirty="0"/>
              <a:t>	</a:t>
            </a: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s-ES" dirty="0"/>
              <a:t>						</a:t>
            </a:r>
          </a:p>
          <a:p>
            <a:pPr marL="45720" indent="0">
              <a:buNone/>
            </a:pPr>
            <a:r>
              <a:rPr lang="en-US" dirty="0"/>
              <a:t>					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51" y="2147242"/>
            <a:ext cx="762000" cy="762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066" y="2147242"/>
            <a:ext cx="762000" cy="762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047" y="2149510"/>
            <a:ext cx="762000" cy="762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988" y="2151778"/>
            <a:ext cx="762000" cy="762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106" y="2690429"/>
            <a:ext cx="762000" cy="762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9663" y="2689975"/>
            <a:ext cx="762000" cy="7620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9057" y="2741389"/>
            <a:ext cx="762000" cy="762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1947" y="2689975"/>
            <a:ext cx="762000" cy="76200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4270" y="3216986"/>
            <a:ext cx="762000" cy="7620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7402" y="3246125"/>
            <a:ext cx="762000" cy="7620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9836" y="3246354"/>
            <a:ext cx="762000" cy="7620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82270" y="3268400"/>
            <a:ext cx="762000" cy="7620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7976" y="3786614"/>
            <a:ext cx="762000" cy="7620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67330" y="3757118"/>
            <a:ext cx="762000" cy="7620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3033" y="4367665"/>
            <a:ext cx="762000" cy="7620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32365" y="4393976"/>
            <a:ext cx="762000" cy="76200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45385" y="5016919"/>
            <a:ext cx="762000" cy="7620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46463" y="5016919"/>
            <a:ext cx="762000" cy="7620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38748" y="5008040"/>
            <a:ext cx="762000" cy="76200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26309" y="5016919"/>
            <a:ext cx="762000" cy="7620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25701" y="5579175"/>
            <a:ext cx="762000" cy="762000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5320022" y="1377083"/>
            <a:ext cx="6588766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Kelompok</a:t>
            </a:r>
            <a:r>
              <a:rPr lang="en-US" sz="2200" b="1" dirty="0"/>
              <a:t> 10 : </a:t>
            </a:r>
          </a:p>
          <a:p>
            <a:endParaRPr lang="en-US" sz="1100" dirty="0"/>
          </a:p>
          <a:p>
            <a:r>
              <a:rPr lang="en-US" dirty="0"/>
              <a:t>Nun :</a:t>
            </a:r>
          </a:p>
          <a:p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Nun yang </a:t>
            </a:r>
            <a:r>
              <a:rPr lang="en-US" dirty="0" err="1"/>
              <a:t>berdiri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diakhir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chain code yang </a:t>
            </a:r>
            <a:r>
              <a:rPr lang="en-US" dirty="0" err="1"/>
              <a:t>berbeda</a:t>
            </a:r>
            <a:r>
              <a:rPr lang="en-US" dirty="0"/>
              <a:t>  </a:t>
            </a:r>
            <a:r>
              <a:rPr lang="en-US" dirty="0" err="1"/>
              <a:t>yakni</a:t>
            </a:r>
            <a:r>
              <a:rPr lang="en-US" dirty="0"/>
              <a:t>  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melengkung</a:t>
            </a:r>
            <a:r>
              <a:rPr lang="en-US" dirty="0"/>
              <a:t>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08810" y="232225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 :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96264" y="2896800"/>
            <a:ext cx="5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 :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84305" y="3375477"/>
            <a:ext cx="61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Tsa</a:t>
            </a:r>
            <a:r>
              <a:rPr lang="en-US" dirty="0"/>
              <a:t> :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8724" y="3884986"/>
            <a:ext cx="52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Ya</a:t>
            </a:r>
            <a:r>
              <a:rPr lang="en-US" dirty="0"/>
              <a:t> :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8539" y="518427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Dal :</a:t>
            </a:r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65545" y="5602326"/>
            <a:ext cx="762000" cy="7620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23749" y="5670566"/>
            <a:ext cx="762000" cy="7620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098180" y="5649792"/>
            <a:ext cx="762000" cy="76200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422542" y="578621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Dzal</a:t>
            </a:r>
            <a:r>
              <a:rPr lang="en-US" dirty="0"/>
              <a:t> :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09742" y="4505077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Nun :</a:t>
            </a: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822547" y="2734852"/>
            <a:ext cx="762000" cy="76200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245508" y="2736366"/>
            <a:ext cx="762000" cy="762000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5347319" y="3600860"/>
            <a:ext cx="65887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Kelompok</a:t>
            </a:r>
            <a:r>
              <a:rPr lang="en-US" sz="2200" b="1" dirty="0"/>
              <a:t> 15 : </a:t>
            </a:r>
          </a:p>
          <a:p>
            <a:endParaRPr lang="en-US" sz="1400" dirty="0"/>
          </a:p>
          <a:p>
            <a:r>
              <a:rPr lang="en-US" dirty="0" err="1"/>
              <a:t>Ya</a:t>
            </a:r>
            <a:r>
              <a:rPr lang="en-US" dirty="0"/>
              <a:t> :</a:t>
            </a:r>
          </a:p>
          <a:p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yang </a:t>
            </a:r>
            <a:r>
              <a:rPr lang="en-US" dirty="0" err="1"/>
              <a:t>berdiri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diakhir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chain code yang </a:t>
            </a:r>
            <a:r>
              <a:rPr lang="en-US" dirty="0" err="1"/>
              <a:t>berbeda</a:t>
            </a:r>
            <a:endParaRPr lang="en-US" dirty="0"/>
          </a:p>
        </p:txBody>
      </p:sp>
      <p:cxnSp>
        <p:nvCxnSpPr>
          <p:cNvPr id="94" name="Straight Connector 93"/>
          <p:cNvCxnSpPr/>
          <p:nvPr/>
        </p:nvCxnSpPr>
        <p:spPr>
          <a:xfrm>
            <a:off x="4694831" y="1373499"/>
            <a:ext cx="81886" cy="50792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031011" y="5024217"/>
            <a:ext cx="762000" cy="7620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278430" y="5000928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82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Cara </a:t>
            </a:r>
            <a:r>
              <a:rPr lang="en-US" sz="4000" dirty="0" err="1"/>
              <a:t>pengenalan</a:t>
            </a:r>
            <a:r>
              <a:rPr lang="en-US" sz="4000" dirty="0"/>
              <a:t> </a:t>
            </a:r>
            <a:r>
              <a:rPr lang="en-US" sz="4000" dirty="0" err="1"/>
              <a:t>Huruf</a:t>
            </a:r>
            <a:r>
              <a:rPr lang="en-US" sz="4000" dirty="0"/>
              <a:t> Arab </a:t>
            </a:r>
            <a:r>
              <a:rPr lang="en-US" sz="4000" dirty="0" err="1"/>
              <a:t>dengan</a:t>
            </a:r>
            <a:r>
              <a:rPr lang="en-US" sz="4000" dirty="0"/>
              <a:t> HMM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5" y="2057400"/>
            <a:ext cx="11356257" cy="4038600"/>
          </a:xfrm>
        </p:spPr>
        <p:txBody>
          <a:bodyPr/>
          <a:lstStyle/>
          <a:p>
            <a:r>
              <a:rPr lang="en-US" dirty="0"/>
              <a:t>File data test di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persatu</a:t>
            </a:r>
            <a:r>
              <a:rPr lang="en-US" dirty="0"/>
              <a:t> </a:t>
            </a:r>
            <a:r>
              <a:rPr lang="en-US" dirty="0" err="1"/>
              <a:t>kemiripannya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file.ser</a:t>
            </a:r>
            <a:endParaRPr lang="en-US" dirty="0"/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yang paling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model</a:t>
            </a:r>
          </a:p>
          <a:p>
            <a:r>
              <a:rPr lang="en-US" dirty="0" err="1"/>
              <a:t>Misal</a:t>
            </a:r>
            <a:r>
              <a:rPr lang="en-US" dirty="0"/>
              <a:t> model yang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-3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s-ES" dirty="0" err="1"/>
              <a:t>ba+ta+tsa+ya+nun+dal+dzal</a:t>
            </a:r>
            <a:r>
              <a:rPr lang="es-ES" dirty="0"/>
              <a:t> </a:t>
            </a:r>
          </a:p>
          <a:p>
            <a:r>
              <a:rPr lang="es-ES" dirty="0" err="1"/>
              <a:t>Dicek</a:t>
            </a:r>
            <a:r>
              <a:rPr lang="es-ES" dirty="0"/>
              <a:t> </a:t>
            </a:r>
            <a:r>
              <a:rPr lang="es-ES" dirty="0" err="1"/>
              <a:t>menggunakan</a:t>
            </a:r>
            <a:r>
              <a:rPr lang="es-ES" dirty="0"/>
              <a:t> “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clause</a:t>
            </a:r>
            <a:r>
              <a:rPr lang="es-ES" dirty="0"/>
              <a:t>” </a:t>
            </a:r>
            <a:r>
              <a:rPr lang="es-ES" dirty="0" err="1"/>
              <a:t>berdasarkan</a:t>
            </a:r>
            <a:r>
              <a:rPr lang="es-ES" dirty="0"/>
              <a:t> </a:t>
            </a:r>
            <a:r>
              <a:rPr lang="es-ES" dirty="0" err="1"/>
              <a:t>posisi</a:t>
            </a:r>
            <a:r>
              <a:rPr lang="es-ES" dirty="0"/>
              <a:t> </a:t>
            </a:r>
            <a:r>
              <a:rPr lang="es-ES" dirty="0" err="1"/>
              <a:t>huruf</a:t>
            </a:r>
            <a:r>
              <a:rPr lang="es-ES" dirty="0"/>
              <a:t> pada kata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32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/>
              <a:t>Mengapa</a:t>
            </a:r>
            <a:r>
              <a:rPr lang="en-US" sz="2800" dirty="0"/>
              <a:t> “dal” </a:t>
            </a:r>
            <a:r>
              <a:rPr lang="en-US" sz="2800" dirty="0" err="1"/>
              <a:t>dan</a:t>
            </a:r>
            <a:r>
              <a:rPr lang="en-US" sz="2800" dirty="0"/>
              <a:t> “</a:t>
            </a:r>
            <a:r>
              <a:rPr lang="en-US" sz="2800" dirty="0" err="1"/>
              <a:t>dzal</a:t>
            </a:r>
            <a:r>
              <a:rPr lang="en-US" sz="2800" dirty="0"/>
              <a:t>” </a:t>
            </a:r>
            <a:r>
              <a:rPr lang="en-US" sz="2800" dirty="0" err="1"/>
              <a:t>dimasukkan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kelompok</a:t>
            </a:r>
            <a:r>
              <a:rPr lang="en-US" sz="2800" dirty="0"/>
              <a:t> 3 </a:t>
            </a:r>
            <a:r>
              <a:rPr lang="en-US" sz="2800" dirty="0" err="1"/>
              <a:t>bersama</a:t>
            </a:r>
            <a:r>
              <a:rPr lang="en-US" sz="2800" dirty="0"/>
              <a:t> “</a:t>
            </a:r>
            <a:r>
              <a:rPr lang="es-ES" sz="2800" dirty="0" err="1"/>
              <a:t>ba+ta+tsa+ya+nun</a:t>
            </a:r>
            <a:r>
              <a:rPr lang="es-ES" sz="2800" dirty="0"/>
              <a:t>”</a:t>
            </a:r>
            <a:endParaRPr lang="en-US" sz="2800" dirty="0"/>
          </a:p>
        </p:txBody>
      </p:sp>
      <p:cxnSp>
        <p:nvCxnSpPr>
          <p:cNvPr id="5" name="Straight Arrow Connector 4"/>
          <p:cNvCxnSpPr>
            <a:endCxn id="10" idx="0"/>
          </p:cNvCxnSpPr>
          <p:nvPr/>
        </p:nvCxnSpPr>
        <p:spPr>
          <a:xfrm flipH="1">
            <a:off x="3535074" y="2546704"/>
            <a:ext cx="1692019" cy="569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227093" y="2546704"/>
            <a:ext cx="2210937" cy="510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05547" y="3116079"/>
            <a:ext cx="1459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Dal + </a:t>
            </a:r>
            <a:r>
              <a:rPr lang="en-US" sz="2400" dirty="0" err="1"/>
              <a:t>Dzal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805547" y="4025731"/>
            <a:ext cx="667168" cy="9693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80607" y="3586307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03407" y="410695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02988" y="5030076"/>
            <a:ext cx="75052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Dzal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472714" y="4022090"/>
            <a:ext cx="620973" cy="9729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37792" y="5009233"/>
            <a:ext cx="6142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94707" y="3057098"/>
            <a:ext cx="2794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2400" dirty="0" err="1"/>
              <a:t>Ba+Ta+Tsa+Ya+Nun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294707" y="3518763"/>
            <a:ext cx="304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:</a:t>
            </a:r>
          </a:p>
        </p:txBody>
      </p:sp>
      <p:cxnSp>
        <p:nvCxnSpPr>
          <p:cNvPr id="31" name="Straight Arrow Connector 30"/>
          <p:cNvCxnSpPr>
            <a:stCxn id="26" idx="2"/>
          </p:cNvCxnSpPr>
          <p:nvPr/>
        </p:nvCxnSpPr>
        <p:spPr>
          <a:xfrm flipH="1">
            <a:off x="5725742" y="3888095"/>
            <a:ext cx="2089574" cy="11342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440396" y="4258524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di </a:t>
            </a:r>
            <a:r>
              <a:rPr lang="en-US" sz="1600" dirty="0" err="1"/>
              <a:t>bawah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466695" y="5008729"/>
            <a:ext cx="5180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Ba</a:t>
            </a:r>
          </a:p>
        </p:txBody>
      </p:sp>
      <p:cxnSp>
        <p:nvCxnSpPr>
          <p:cNvPr id="35" name="Straight Arrow Connector 34"/>
          <p:cNvCxnSpPr>
            <a:stCxn id="26" idx="2"/>
          </p:cNvCxnSpPr>
          <p:nvPr/>
        </p:nvCxnSpPr>
        <p:spPr>
          <a:xfrm flipH="1">
            <a:off x="6500978" y="3888095"/>
            <a:ext cx="1314338" cy="1795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08045" y="4804465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di </a:t>
            </a:r>
            <a:r>
              <a:rPr lang="en-US" sz="1600" dirty="0" err="1"/>
              <a:t>atas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5849786" y="5710160"/>
            <a:ext cx="78118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Nun</a:t>
            </a:r>
          </a:p>
        </p:txBody>
      </p:sp>
      <p:cxnSp>
        <p:nvCxnSpPr>
          <p:cNvPr id="49" name="Straight Arrow Connector 48"/>
          <p:cNvCxnSpPr>
            <a:endCxn id="55" idx="0"/>
          </p:cNvCxnSpPr>
          <p:nvPr/>
        </p:nvCxnSpPr>
        <p:spPr>
          <a:xfrm flipH="1">
            <a:off x="7692057" y="3882085"/>
            <a:ext cx="141473" cy="1844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818316" y="5196427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 di </a:t>
            </a:r>
            <a:r>
              <a:rPr lang="en-US" sz="1600" dirty="0" err="1"/>
              <a:t>atas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7433011" y="5726845"/>
            <a:ext cx="5180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Ta</a:t>
            </a:r>
          </a:p>
        </p:txBody>
      </p:sp>
      <p:cxnSp>
        <p:nvCxnSpPr>
          <p:cNvPr id="56" name="Straight Arrow Connector 55"/>
          <p:cNvCxnSpPr>
            <a:stCxn id="26" idx="2"/>
          </p:cNvCxnSpPr>
          <p:nvPr/>
        </p:nvCxnSpPr>
        <p:spPr>
          <a:xfrm>
            <a:off x="7815316" y="3888095"/>
            <a:ext cx="921188" cy="16036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387674" y="4724159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 di </a:t>
            </a:r>
            <a:r>
              <a:rPr lang="en-US" sz="1600" dirty="0" err="1"/>
              <a:t>bawah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8527689" y="5502836"/>
            <a:ext cx="51809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Ya</a:t>
            </a:r>
            <a:endParaRPr lang="en-US" sz="2400" dirty="0"/>
          </a:p>
        </p:txBody>
      </p:sp>
      <p:cxnSp>
        <p:nvCxnSpPr>
          <p:cNvPr id="71" name="Straight Arrow Connector 70"/>
          <p:cNvCxnSpPr>
            <a:stCxn id="26" idx="2"/>
          </p:cNvCxnSpPr>
          <p:nvPr/>
        </p:nvCxnSpPr>
        <p:spPr>
          <a:xfrm>
            <a:off x="7815316" y="3888095"/>
            <a:ext cx="1846857" cy="972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8864937" y="4219440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 di </a:t>
            </a:r>
            <a:r>
              <a:rPr lang="en-US" sz="1600" dirty="0" err="1"/>
              <a:t>atas</a:t>
            </a:r>
            <a:endParaRPr 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9553345" y="4866058"/>
            <a:ext cx="6464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Tsa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3299414" y="2096030"/>
            <a:ext cx="4009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paling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sub kata :</a:t>
            </a:r>
          </a:p>
          <a:p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939166" y="2538702"/>
            <a:ext cx="51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240379" y="248772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49186" y="4095772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5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802" y="2378945"/>
            <a:ext cx="4370766" cy="1883338"/>
          </a:xfrm>
        </p:spPr>
      </p:pic>
      <p:sp>
        <p:nvSpPr>
          <p:cNvPr id="8" name="TextBox 7"/>
          <p:cNvSpPr txBox="1"/>
          <p:nvPr/>
        </p:nvSpPr>
        <p:spPr>
          <a:xfrm>
            <a:off x="5560143" y="2812783"/>
            <a:ext cx="60113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Huruf</a:t>
            </a:r>
            <a:r>
              <a:rPr lang="en-US" sz="2000" dirty="0"/>
              <a:t> </a:t>
            </a:r>
            <a:r>
              <a:rPr lang="en-US" sz="2000" dirty="0" err="1"/>
              <a:t>ba</a:t>
            </a:r>
            <a:r>
              <a:rPr lang="en-US" sz="2000" dirty="0"/>
              <a:t> , ta , </a:t>
            </a:r>
            <a:r>
              <a:rPr lang="en-US" sz="2000" dirty="0" err="1"/>
              <a:t>tsa</a:t>
            </a:r>
            <a:r>
              <a:rPr lang="en-US" sz="2000" dirty="0"/>
              <a:t> yang </a:t>
            </a:r>
            <a:r>
              <a:rPr lang="en-US" sz="2000" dirty="0" err="1"/>
              <a:t>berdiri</a:t>
            </a:r>
            <a:r>
              <a:rPr lang="en-US" sz="2000" dirty="0"/>
              <a:t> </a:t>
            </a:r>
            <a:r>
              <a:rPr lang="en-US" sz="2000" dirty="0" err="1"/>
              <a:t>sendiri</a:t>
            </a:r>
            <a:r>
              <a:rPr lang="en-US" sz="2000" dirty="0"/>
              <a:t>,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dikategorikan</a:t>
            </a:r>
            <a:r>
              <a:rPr lang="en-US" sz="2000" dirty="0"/>
              <a:t> di </a:t>
            </a:r>
            <a:r>
              <a:rPr lang="en-US" sz="2000" dirty="0" err="1"/>
              <a:t>kelompok</a:t>
            </a:r>
            <a:r>
              <a:rPr lang="en-US" sz="2000" dirty="0"/>
              <a:t> 3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bukan</a:t>
            </a:r>
            <a:r>
              <a:rPr lang="en-US" sz="2000" dirty="0"/>
              <a:t> </a:t>
            </a:r>
            <a:r>
              <a:rPr lang="en-US" sz="2000" dirty="0" err="1"/>
              <a:t>indeks</a:t>
            </a:r>
            <a:r>
              <a:rPr lang="en-US" sz="2000" dirty="0"/>
              <a:t> </a:t>
            </a:r>
            <a:r>
              <a:rPr lang="en-US" sz="2000" dirty="0" err="1"/>
              <a:t>terakhir</a:t>
            </a:r>
            <a:endParaRPr lang="en-US" sz="2000" dirty="0"/>
          </a:p>
          <a:p>
            <a:r>
              <a:rPr lang="en-US" sz="2000" dirty="0"/>
              <a:t>Karena </a:t>
            </a:r>
            <a:r>
              <a:rPr lang="en-US" sz="2000" dirty="0" err="1"/>
              <a:t>jika</a:t>
            </a:r>
            <a:r>
              <a:rPr lang="en-US" sz="2000" dirty="0"/>
              <a:t> di </a:t>
            </a:r>
            <a:r>
              <a:rPr lang="en-US" sz="2000" dirty="0" err="1"/>
              <a:t>segmentasi</a:t>
            </a:r>
            <a:r>
              <a:rPr lang="en-US" sz="2000" dirty="0"/>
              <a:t> </a:t>
            </a:r>
            <a:r>
              <a:rPr lang="en-US" sz="2000" dirty="0" err="1"/>
              <a:t>jadi</a:t>
            </a:r>
            <a:r>
              <a:rPr lang="en-US" sz="2000" dirty="0"/>
              <a:t> </a:t>
            </a:r>
            <a:r>
              <a:rPr lang="en-US" sz="2000" dirty="0" err="1"/>
              <a:t>terbelah</a:t>
            </a:r>
            <a:r>
              <a:rPr lang="en-US" sz="2000" dirty="0"/>
              <a:t> 2</a:t>
            </a:r>
          </a:p>
        </p:txBody>
      </p:sp>
      <p:sp>
        <p:nvSpPr>
          <p:cNvPr id="9" name="Arrow: Right 8"/>
          <p:cNvSpPr/>
          <p:nvPr/>
        </p:nvSpPr>
        <p:spPr>
          <a:xfrm rot="16200000">
            <a:off x="1150373" y="4557252"/>
            <a:ext cx="1297858" cy="1061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10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759" y="44379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</a:t>
            </a:r>
            <a:r>
              <a:rPr lang="en-US" sz="2800" dirty="0" err="1"/>
              <a:t>dengan</a:t>
            </a:r>
            <a:r>
              <a:rPr lang="en-US" sz="2800" dirty="0"/>
              <a:t> HMM </a:t>
            </a:r>
            <a:br>
              <a:rPr lang="en-US" sz="2800" dirty="0"/>
            </a:br>
            <a:r>
              <a:rPr lang="en-US" sz="2800" dirty="0"/>
              <a:t>Testing 18 </a:t>
            </a:r>
            <a:r>
              <a:rPr lang="en-US" sz="2800" dirty="0" err="1"/>
              <a:t>Kalimat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300 </a:t>
            </a:r>
            <a:r>
              <a:rPr lang="en-US" sz="2800" dirty="0" err="1"/>
              <a:t>huruf</a:t>
            </a:r>
            <a:r>
              <a:rPr lang="en-US" sz="2800" dirty="0"/>
              <a:t> 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849" y="1808255"/>
            <a:ext cx="11245287" cy="1819848"/>
          </a:xfrm>
        </p:spPr>
      </p:pic>
      <p:sp>
        <p:nvSpPr>
          <p:cNvPr id="6" name="TextBox 5"/>
          <p:cNvSpPr txBox="1"/>
          <p:nvPr/>
        </p:nvSpPr>
        <p:spPr>
          <a:xfrm>
            <a:off x="680515" y="1216073"/>
            <a:ext cx="36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: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49" y="4808387"/>
            <a:ext cx="10942414" cy="167744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80515" y="4204914"/>
            <a:ext cx="544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titik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41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38" y="167152"/>
            <a:ext cx="9875520" cy="1356360"/>
          </a:xfrm>
        </p:spPr>
        <p:txBody>
          <a:bodyPr/>
          <a:lstStyle/>
          <a:p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587" y="1523512"/>
            <a:ext cx="9872871" cy="50365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di </a:t>
            </a:r>
            <a:r>
              <a:rPr lang="en-US" dirty="0" err="1"/>
              <a:t>normalisasi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SVM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Langkah</a:t>
            </a:r>
            <a:r>
              <a:rPr lang="en-US" dirty="0"/>
              <a:t> –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Normalisasi</a:t>
            </a:r>
            <a:r>
              <a:rPr lang="en-US" dirty="0"/>
              <a:t> :</a:t>
            </a:r>
          </a:p>
          <a:p>
            <a:pPr marL="73152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 chain code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2 </a:t>
            </a:r>
            <a:r>
              <a:rPr lang="en-US" dirty="0" err="1"/>
              <a:t>dimensi</a:t>
            </a:r>
            <a:r>
              <a:rPr lang="en-US" dirty="0"/>
              <a:t> matrix : </a:t>
            </a:r>
          </a:p>
          <a:p>
            <a:pPr marL="100584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chain code</a:t>
            </a:r>
          </a:p>
          <a:p>
            <a:pPr marL="100584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. 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ChanCode</a:t>
            </a:r>
            <a:r>
              <a:rPr lang="en-US" dirty="0"/>
              <a:t> : 7777311122222583353333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dirubah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 2 x 9 matrix</a:t>
            </a:r>
          </a:p>
          <a:p>
            <a:pPr marL="1280160" lvl="3" indent="-4572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16" y="5278799"/>
            <a:ext cx="1838582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0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1945"/>
          </a:xfrm>
        </p:spPr>
        <p:txBody>
          <a:bodyPr>
            <a:normAutofit/>
          </a:bodyPr>
          <a:lstStyle/>
          <a:p>
            <a:r>
              <a:rPr lang="en-US" sz="3600" dirty="0" err="1"/>
              <a:t>Ekstraksi</a:t>
            </a:r>
            <a:r>
              <a:rPr lang="en-US" sz="3600" dirty="0"/>
              <a:t> </a:t>
            </a:r>
            <a:r>
              <a:rPr lang="en-US" sz="3600" dirty="0" err="1"/>
              <a:t>Ciri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Freeman Chain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10145"/>
            <a:ext cx="9601200" cy="4357255"/>
          </a:xfrm>
        </p:spPr>
        <p:txBody>
          <a:bodyPr/>
          <a:lstStyle/>
          <a:p>
            <a:r>
              <a:rPr lang="en-US" dirty="0" err="1"/>
              <a:t>Kelemahan</a:t>
            </a:r>
            <a:r>
              <a:rPr lang="en-US" dirty="0"/>
              <a:t> Chain Code :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Chain code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scale-invariant. 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Chain code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fleksibel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Chain code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  <a:p>
            <a:pPr marL="987552" lvl="1" indent="-457200">
              <a:buFont typeface="+mj-lt"/>
              <a:buAutoNum type="arabicPeriod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percabangan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75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081" y="38100"/>
            <a:ext cx="9875520" cy="1356360"/>
          </a:xfrm>
        </p:spPr>
        <p:txBody>
          <a:bodyPr/>
          <a:lstStyle/>
          <a:p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448" y="1217484"/>
            <a:ext cx="10854546" cy="5404542"/>
          </a:xfrm>
        </p:spPr>
        <p:txBody>
          <a:bodyPr/>
          <a:lstStyle/>
          <a:p>
            <a:r>
              <a:rPr lang="en-US" dirty="0" err="1"/>
              <a:t>Hasil</a:t>
            </a:r>
            <a:r>
              <a:rPr lang="en-US" dirty="0"/>
              <a:t> Run Program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1 di Java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Hasil</a:t>
            </a:r>
            <a:r>
              <a:rPr lang="en-US" dirty="0"/>
              <a:t> Run Program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2 di Java: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67" y="1664835"/>
            <a:ext cx="5772798" cy="19632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67" y="4457986"/>
            <a:ext cx="5468113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23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42" y="81607"/>
            <a:ext cx="9875520" cy="1356360"/>
          </a:xfrm>
        </p:spPr>
        <p:txBody>
          <a:bodyPr/>
          <a:lstStyle/>
          <a:p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45" y="1276966"/>
            <a:ext cx="9872871" cy="40386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Lanjutan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–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Normalisasi</a:t>
            </a:r>
            <a:r>
              <a:rPr lang="en-US" dirty="0"/>
              <a:t> :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3. </a:t>
            </a:r>
            <a:r>
              <a:rPr lang="en-US" dirty="0" err="1"/>
              <a:t>Hilangkan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mana </a:t>
            </a:r>
            <a:r>
              <a:rPr lang="en-US" dirty="0" err="1"/>
              <a:t>frequensinya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1.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dirty="0"/>
          </a:p>
          <a:p>
            <a:pPr marL="0" indent="0">
              <a:buNone/>
              <a:tabLst>
                <a:tab pos="457200" algn="l"/>
              </a:tabLst>
            </a:pPr>
            <a:endParaRPr lang="en-US" dirty="0"/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/>
              <a:t>	 </a:t>
            </a:r>
            <a:r>
              <a:rPr lang="en-US" dirty="0" err="1"/>
              <a:t>Hasil</a:t>
            </a:r>
            <a:r>
              <a:rPr lang="en-US" dirty="0"/>
              <a:t> Run Program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3 di Java :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02" y="2285615"/>
            <a:ext cx="1838582" cy="6954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470" y="2275100"/>
            <a:ext cx="1086002" cy="704948"/>
          </a:xfrm>
          <a:prstGeom prst="rect">
            <a:avLst/>
          </a:prstGeom>
        </p:spPr>
      </p:pic>
      <p:sp>
        <p:nvSpPr>
          <p:cNvPr id="8" name="Arrow: Right 7"/>
          <p:cNvSpPr/>
          <p:nvPr/>
        </p:nvSpPr>
        <p:spPr>
          <a:xfrm>
            <a:off x="3079287" y="2403599"/>
            <a:ext cx="565380" cy="35396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413" y="3723192"/>
            <a:ext cx="9352198" cy="25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15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94" y="0"/>
            <a:ext cx="9875520" cy="1356360"/>
          </a:xfrm>
        </p:spPr>
        <p:txBody>
          <a:bodyPr/>
          <a:lstStyle/>
          <a:p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243" y="1231491"/>
            <a:ext cx="11508467" cy="4038600"/>
          </a:xfrm>
        </p:spPr>
        <p:txBody>
          <a:bodyPr>
            <a:normAutofit/>
          </a:bodyPr>
          <a:lstStyle/>
          <a:p>
            <a:r>
              <a:rPr lang="en-US" sz="2000" dirty="0" err="1"/>
              <a:t>Lanjutan</a:t>
            </a:r>
            <a:r>
              <a:rPr lang="en-US" sz="2000" dirty="0"/>
              <a:t> </a:t>
            </a:r>
            <a:r>
              <a:rPr lang="en-US" sz="2000" dirty="0" err="1"/>
              <a:t>Langkah</a:t>
            </a:r>
            <a:r>
              <a:rPr lang="en-US" sz="2000" dirty="0"/>
              <a:t> – </a:t>
            </a:r>
            <a:r>
              <a:rPr lang="en-US" sz="2000" dirty="0" err="1"/>
              <a:t>Langkah</a:t>
            </a:r>
            <a:r>
              <a:rPr lang="en-US" sz="2000" dirty="0"/>
              <a:t> </a:t>
            </a:r>
            <a:r>
              <a:rPr lang="en-US" sz="2000" dirty="0" err="1"/>
              <a:t>Normalisasi</a:t>
            </a:r>
            <a:r>
              <a:rPr lang="en-US" sz="2000" dirty="0"/>
              <a:t> :</a:t>
            </a:r>
          </a:p>
          <a:p>
            <a:pPr marL="45720" indent="0" defTabSz="457200">
              <a:buNone/>
            </a:pPr>
            <a:r>
              <a:rPr lang="en-US" sz="2000" dirty="0"/>
              <a:t>	4. </a:t>
            </a:r>
            <a:r>
              <a:rPr lang="en-US" sz="2000" dirty="0" err="1"/>
              <a:t>Ubah</a:t>
            </a:r>
            <a:r>
              <a:rPr lang="en-US" sz="2000" dirty="0"/>
              <a:t> </a:t>
            </a:r>
            <a:r>
              <a:rPr lang="en-US" sz="2000" dirty="0" err="1"/>
              <a:t>matriks</a:t>
            </a:r>
            <a:r>
              <a:rPr lang="en-US" sz="2000" dirty="0"/>
              <a:t> </a:t>
            </a:r>
            <a:r>
              <a:rPr lang="en-US" sz="2000" dirty="0" err="1"/>
              <a:t>ChainCode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Chaincode</a:t>
            </a:r>
            <a:r>
              <a:rPr lang="en-US" sz="2000" dirty="0"/>
              <a:t> normal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panjang</a:t>
            </a:r>
            <a:r>
              <a:rPr lang="en-US" sz="2000" dirty="0"/>
              <a:t> 10, </a:t>
            </a:r>
          </a:p>
          <a:p>
            <a:pPr marL="45720" indent="0" defTabSz="457200">
              <a:buNone/>
            </a:pPr>
            <a:r>
              <a:rPr lang="en-US" sz="2000" dirty="0"/>
              <a:t>	     </a:t>
            </a:r>
            <a:r>
              <a:rPr lang="en-US" sz="2000" dirty="0" err="1"/>
              <a:t>frekuensi</a:t>
            </a:r>
            <a:r>
              <a:rPr lang="en-US" sz="2000" dirty="0"/>
              <a:t> </a:t>
            </a:r>
            <a:r>
              <a:rPr lang="en-US" sz="2000" dirty="0" err="1"/>
              <a:t>relatif</a:t>
            </a:r>
            <a:r>
              <a:rPr lang="en-US" sz="2000" dirty="0"/>
              <a:t> </a:t>
            </a:r>
            <a:r>
              <a:rPr lang="en-US" sz="2000" dirty="0" err="1"/>
              <a:t>masing-masing</a:t>
            </a:r>
            <a:r>
              <a:rPr lang="en-US" sz="2000" dirty="0"/>
              <a:t> digit </a:t>
            </a:r>
            <a:r>
              <a:rPr lang="en-US" sz="2000" dirty="0" err="1"/>
              <a:t>dihitung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rumus</a:t>
            </a:r>
            <a:r>
              <a:rPr lang="en-US" sz="2000" dirty="0"/>
              <a:t>:</a:t>
            </a:r>
          </a:p>
          <a:p>
            <a:pPr marL="45720" indent="0" defTabSz="457200">
              <a:lnSpc>
                <a:spcPct val="110000"/>
              </a:lnSpc>
              <a:buNone/>
            </a:pPr>
            <a:r>
              <a:rPr lang="en-US" sz="2000" dirty="0"/>
              <a:t>		</a:t>
            </a:r>
            <a:r>
              <a:rPr lang="en-US" sz="1800" dirty="0" err="1"/>
              <a:t>Dimana</a:t>
            </a:r>
            <a:r>
              <a:rPr lang="en-US" sz="1800" dirty="0"/>
              <a:t> :  </a:t>
            </a:r>
          </a:p>
          <a:p>
            <a:pPr marL="45720" indent="0" defTabSz="457200">
              <a:lnSpc>
                <a:spcPct val="110000"/>
              </a:lnSpc>
              <a:buNone/>
            </a:pPr>
            <a:r>
              <a:rPr lang="en-US" sz="1800" dirty="0"/>
              <a:t>		</a:t>
            </a:r>
            <a:r>
              <a:rPr lang="en-US" sz="1800" dirty="0" err="1"/>
              <a:t>Fi,n</a:t>
            </a:r>
            <a:r>
              <a:rPr lang="en-US" sz="1800" dirty="0"/>
              <a:t>     :  </a:t>
            </a:r>
            <a:r>
              <a:rPr lang="en-US" sz="1800" dirty="0" err="1"/>
              <a:t>frekuensi</a:t>
            </a:r>
            <a:r>
              <a:rPr lang="en-US" sz="1800" dirty="0"/>
              <a:t> yang </a:t>
            </a:r>
            <a:r>
              <a:rPr lang="en-US" sz="1800" dirty="0" err="1"/>
              <a:t>sudah</a:t>
            </a:r>
            <a:r>
              <a:rPr lang="en-US" sz="1800" dirty="0"/>
              <a:t> di </a:t>
            </a:r>
            <a:r>
              <a:rPr lang="en-US" sz="1800" dirty="0" err="1"/>
              <a:t>normalisasi</a:t>
            </a:r>
            <a:r>
              <a:rPr lang="en-US" sz="1800" dirty="0"/>
              <a:t> </a:t>
            </a:r>
          </a:p>
          <a:p>
            <a:pPr marL="45720" indent="0" defTabSz="457200">
              <a:lnSpc>
                <a:spcPct val="110000"/>
              </a:lnSpc>
              <a:buNone/>
            </a:pPr>
            <a:r>
              <a:rPr lang="en-US" sz="1800" dirty="0"/>
              <a:t>		Fi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frekuensi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digit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kode</a:t>
            </a:r>
            <a:r>
              <a:rPr lang="en-US" sz="1800" dirty="0"/>
              <a:t> </a:t>
            </a:r>
            <a:r>
              <a:rPr lang="en-US" sz="1800" dirty="0" err="1"/>
              <a:t>rantai</a:t>
            </a:r>
            <a:r>
              <a:rPr lang="en-US" sz="1800" dirty="0"/>
              <a:t> </a:t>
            </a:r>
            <a:r>
              <a:rPr lang="en-US" sz="1800" dirty="0" err="1"/>
              <a:t>masing-masing</a:t>
            </a:r>
            <a:r>
              <a:rPr lang="en-US" sz="1800" dirty="0"/>
              <a:t>. </a:t>
            </a:r>
          </a:p>
          <a:p>
            <a:pPr marL="45720" indent="0" defTabSz="457200">
              <a:buNone/>
            </a:pP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:						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485" y="1679833"/>
            <a:ext cx="2673225" cy="12293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13" y="4603713"/>
            <a:ext cx="1167752" cy="7580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5897" y="5358579"/>
            <a:ext cx="6076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F1 = 4 , </a:t>
            </a:r>
          </a:p>
          <a:p>
            <a:r>
              <a:rPr lang="en-US" dirty="0" err="1"/>
              <a:t>Fi,n</a:t>
            </a:r>
            <a:r>
              <a:rPr lang="en-US" dirty="0"/>
              <a:t> = 4/18 * 10 = 2.22 (</a:t>
            </a:r>
            <a:r>
              <a:rPr lang="en-US" dirty="0" err="1"/>
              <a:t>dibulatkan</a:t>
            </a:r>
            <a:r>
              <a:rPr lang="en-US" dirty="0"/>
              <a:t> </a:t>
            </a:r>
            <a:r>
              <a:rPr lang="en-US" dirty="0" err="1"/>
              <a:t>kebawah</a:t>
            </a:r>
            <a:r>
              <a:rPr lang="en-US" dirty="0"/>
              <a:t>) </a:t>
            </a:r>
            <a:r>
              <a:rPr lang="en-US" dirty="0" err="1"/>
              <a:t>menjadi</a:t>
            </a:r>
            <a:r>
              <a:rPr lang="en-US" dirty="0"/>
              <a:t> 2</a:t>
            </a:r>
          </a:p>
          <a:p>
            <a:endParaRPr lang="en-US" dirty="0"/>
          </a:p>
          <a:p>
            <a:r>
              <a:rPr lang="en-US" dirty="0" err="1"/>
              <a:t>Nilai</a:t>
            </a:r>
            <a:r>
              <a:rPr lang="en-US" dirty="0"/>
              <a:t> 7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dimunculkan</a:t>
            </a:r>
            <a:r>
              <a:rPr lang="en-US" dirty="0"/>
              <a:t> 2 kali</a:t>
            </a:r>
          </a:p>
          <a:p>
            <a:endParaRPr lang="en-US" dirty="0"/>
          </a:p>
        </p:txBody>
      </p:sp>
      <p:sp>
        <p:nvSpPr>
          <p:cNvPr id="9" name="Arrow: Right 8"/>
          <p:cNvSpPr/>
          <p:nvPr/>
        </p:nvSpPr>
        <p:spPr>
          <a:xfrm>
            <a:off x="1494891" y="4664453"/>
            <a:ext cx="518953" cy="65145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828" y="4511536"/>
            <a:ext cx="3287817" cy="942368"/>
          </a:xfrm>
          <a:prstGeom prst="rect">
            <a:avLst/>
          </a:prstGeom>
        </p:spPr>
      </p:pic>
      <p:sp>
        <p:nvSpPr>
          <p:cNvPr id="16" name="Arrow: Down 15"/>
          <p:cNvSpPr/>
          <p:nvPr/>
        </p:nvSpPr>
        <p:spPr>
          <a:xfrm>
            <a:off x="10382864" y="5718433"/>
            <a:ext cx="383458" cy="30971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95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080" y="103236"/>
            <a:ext cx="9875520" cy="1356360"/>
          </a:xfrm>
        </p:spPr>
        <p:txBody>
          <a:bodyPr/>
          <a:lstStyle/>
          <a:p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58" y="1356360"/>
            <a:ext cx="9872871" cy="4038600"/>
          </a:xfrm>
        </p:spPr>
        <p:txBody>
          <a:bodyPr/>
          <a:lstStyle/>
          <a:p>
            <a:pPr marL="45720" indent="0" defTabSz="457200">
              <a:buNone/>
            </a:pPr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perhitungan</a:t>
            </a:r>
            <a:r>
              <a:rPr lang="en-US" sz="2400" dirty="0"/>
              <a:t> </a:t>
            </a:r>
            <a:r>
              <a:rPr lang="en-US" sz="2400" dirty="0" err="1"/>
              <a:t>frekuensi</a:t>
            </a:r>
            <a:r>
              <a:rPr lang="en-US" sz="2400" dirty="0"/>
              <a:t> </a:t>
            </a:r>
            <a:r>
              <a:rPr lang="en-US" sz="2400" dirty="0" err="1"/>
              <a:t>relatif</a:t>
            </a:r>
            <a:r>
              <a:rPr lang="en-US" sz="2400" dirty="0"/>
              <a:t> </a:t>
            </a:r>
            <a:r>
              <a:rPr lang="en-US" sz="2400" dirty="0" err="1"/>
              <a:t>masing-masing</a:t>
            </a:r>
            <a:r>
              <a:rPr lang="en-US" sz="2400" dirty="0"/>
              <a:t> digit 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Hasil</a:t>
            </a:r>
            <a:r>
              <a:rPr lang="en-US" dirty="0"/>
              <a:t> Run Program </a:t>
            </a:r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4 di Java 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4" y="1770352"/>
            <a:ext cx="3287817" cy="9423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84" y="3375660"/>
            <a:ext cx="6378922" cy="279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64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Pemetaan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dihilangkan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frekuensinya</a:t>
            </a:r>
            <a:r>
              <a:rPr lang="en-US" dirty="0"/>
              <a:t> 1, </a:t>
            </a:r>
            <a:r>
              <a:rPr lang="en-US" dirty="0" err="1"/>
              <a:t>tampilkan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:</a:t>
            </a:r>
            <a:br>
              <a:rPr lang="en-US" dirty="0"/>
            </a:b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52" y="3006256"/>
            <a:ext cx="8004827" cy="318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19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81" y="-31849"/>
            <a:ext cx="11769213" cy="135636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Normalisasi</a:t>
            </a:r>
            <a:r>
              <a:rPr lang="en-US" sz="2800" dirty="0"/>
              <a:t> </a:t>
            </a:r>
            <a:r>
              <a:rPr lang="en-US" sz="2800" dirty="0" err="1"/>
              <a:t>Chaincode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Pemetaan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402" y="1150079"/>
            <a:ext cx="7485188" cy="2302311"/>
          </a:xfrm>
        </p:spPr>
      </p:pic>
      <p:sp>
        <p:nvSpPr>
          <p:cNvPr id="6" name="TextBox 5"/>
          <p:cNvSpPr txBox="1"/>
          <p:nvPr/>
        </p:nvSpPr>
        <p:spPr>
          <a:xfrm>
            <a:off x="2574144" y="3688366"/>
            <a:ext cx="348204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n4[0] = n3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[round(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/9 x n3length-1)]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= n3[0/9x17]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= n3[0] = 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n4[0] = 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n4[1] = n3[1/9x17] = n3[2] = 7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n4[2] = n3[2/9x17] = n3[4] = 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n4[3] = n3[3/9x17] = n3[6] = 1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4258" y="3722533"/>
            <a:ext cx="3292889" cy="2951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n4[4] = n3[4/9x17] = n3[8]   = 2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n4[5] = n3[5/9x17] = n3[9]   = 2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N4[6]= n3[6/9x17] = n3[11] = 2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n4[7] = n3[7/9x17] = n3[13]   = 3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n4[8] = n3[8/9x17] = n3[15]  = 3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N4[9]= n3[9/9x17] = n3[17] = 3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3983" y="3452390"/>
            <a:ext cx="2014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Pemetaan</a:t>
            </a:r>
            <a:r>
              <a:rPr lang="en-US" dirty="0"/>
              <a:t> 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69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822" y="280219"/>
            <a:ext cx="11710219" cy="611585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Fitur</a:t>
            </a:r>
            <a:r>
              <a:rPr lang="en-US" sz="3200" dirty="0"/>
              <a:t> </a:t>
            </a:r>
            <a:r>
              <a:rPr lang="en-US" sz="3200" dirty="0" err="1"/>
              <a:t>Jumlah</a:t>
            </a:r>
            <a:r>
              <a:rPr lang="en-US" sz="3200" dirty="0"/>
              <a:t> </a:t>
            </a:r>
            <a:r>
              <a:rPr lang="en-US" sz="3200" dirty="0" err="1"/>
              <a:t>Titik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822" y="1047136"/>
            <a:ext cx="11710219" cy="554539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pPr marL="4572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Contoh</a:t>
            </a:r>
            <a:r>
              <a:rPr lang="en-US" dirty="0"/>
              <a:t> 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Nun :</a:t>
            </a:r>
          </a:p>
          <a:p>
            <a:pPr lvl="1" algn="just">
              <a:lnSpc>
                <a:spcPct val="150000"/>
              </a:lnSpc>
            </a:pPr>
            <a:r>
              <a:rPr lang="en-US" sz="2300" dirty="0" err="1"/>
              <a:t>Chaincode</a:t>
            </a:r>
            <a:r>
              <a:rPr lang="en-US" sz="2300" dirty="0"/>
              <a:t> </a:t>
            </a:r>
            <a:r>
              <a:rPr lang="en-US" sz="2300" dirty="0" err="1"/>
              <a:t>pertama</a:t>
            </a:r>
            <a:r>
              <a:rPr lang="en-US" sz="2300" dirty="0"/>
              <a:t> </a:t>
            </a:r>
            <a:r>
              <a:rPr lang="en-US" sz="2300" dirty="0" err="1"/>
              <a:t>adalah</a:t>
            </a:r>
            <a:r>
              <a:rPr lang="en-US" sz="2300" dirty="0"/>
              <a:t>  </a:t>
            </a:r>
            <a:r>
              <a:rPr lang="en-US" sz="2300" dirty="0" err="1"/>
              <a:t>titik</a:t>
            </a:r>
            <a:r>
              <a:rPr lang="en-US" sz="2300" dirty="0"/>
              <a:t> </a:t>
            </a:r>
            <a:r>
              <a:rPr lang="en-US" sz="2300" dirty="0" err="1"/>
              <a:t>dengan</a:t>
            </a:r>
            <a:r>
              <a:rPr lang="en-US" sz="2300" dirty="0"/>
              <a:t> </a:t>
            </a:r>
            <a:r>
              <a:rPr lang="en-US" sz="2300" dirty="0" err="1"/>
              <a:t>nilai</a:t>
            </a:r>
            <a:r>
              <a:rPr lang="en-US" sz="2300" dirty="0"/>
              <a:t> : 44</a:t>
            </a:r>
          </a:p>
          <a:p>
            <a:pPr lvl="2" algn="just">
              <a:lnSpc>
                <a:spcPct val="150000"/>
              </a:lnSpc>
            </a:pPr>
            <a:r>
              <a:rPr lang="en-US" sz="2300" dirty="0"/>
              <a:t> </a:t>
            </a:r>
            <a:r>
              <a:rPr lang="en-US" sz="2300" dirty="0" err="1"/>
              <a:t>Panjang</a:t>
            </a:r>
            <a:r>
              <a:rPr lang="en-US" sz="2300" dirty="0"/>
              <a:t> </a:t>
            </a:r>
            <a:r>
              <a:rPr lang="en-US" sz="2300" dirty="0" err="1"/>
              <a:t>titik</a:t>
            </a:r>
            <a:r>
              <a:rPr lang="en-US" sz="2300" dirty="0"/>
              <a:t> 3 pixel, </a:t>
            </a:r>
            <a:r>
              <a:rPr lang="en-US" sz="2300" dirty="0" err="1"/>
              <a:t>setelah</a:t>
            </a:r>
            <a:r>
              <a:rPr lang="en-US" sz="2300" dirty="0"/>
              <a:t> </a:t>
            </a:r>
            <a:r>
              <a:rPr lang="en-US" sz="2300" dirty="0" err="1"/>
              <a:t>didapatkan</a:t>
            </a:r>
            <a:r>
              <a:rPr lang="en-US" sz="2300" dirty="0"/>
              <a:t> </a:t>
            </a:r>
            <a:r>
              <a:rPr lang="en-US" sz="2300" dirty="0" err="1"/>
              <a:t>chaincode</a:t>
            </a:r>
            <a:r>
              <a:rPr lang="en-US" sz="2300" dirty="0"/>
              <a:t> </a:t>
            </a:r>
            <a:r>
              <a:rPr lang="en-US" sz="2300" dirty="0" err="1"/>
              <a:t>titik</a:t>
            </a:r>
            <a:r>
              <a:rPr lang="en-US" sz="2300" dirty="0"/>
              <a:t> </a:t>
            </a:r>
            <a:r>
              <a:rPr lang="en-US" sz="2300" dirty="0" err="1"/>
              <a:t>maka</a:t>
            </a:r>
            <a:r>
              <a:rPr lang="en-US" sz="2300" dirty="0"/>
              <a:t> </a:t>
            </a:r>
            <a:r>
              <a:rPr lang="en-US" sz="2300" dirty="0" err="1"/>
              <a:t>titik</a:t>
            </a:r>
            <a:r>
              <a:rPr lang="en-US" sz="2300" dirty="0"/>
              <a:t> </a:t>
            </a:r>
            <a:r>
              <a:rPr lang="en-US" sz="2300" dirty="0" err="1"/>
              <a:t>akan</a:t>
            </a:r>
            <a:r>
              <a:rPr lang="en-US" sz="2300" dirty="0"/>
              <a:t> </a:t>
            </a:r>
            <a:r>
              <a:rPr lang="en-US" sz="2300" dirty="0" err="1"/>
              <a:t>dihapus</a:t>
            </a:r>
            <a:r>
              <a:rPr lang="en-US" sz="2300" dirty="0"/>
              <a:t> agar </a:t>
            </a:r>
            <a:r>
              <a:rPr lang="en-US" sz="2300" dirty="0" err="1"/>
              <a:t>iterasi</a:t>
            </a:r>
            <a:r>
              <a:rPr lang="en-US" sz="2300" dirty="0"/>
              <a:t> </a:t>
            </a:r>
            <a:r>
              <a:rPr lang="en-US" sz="2300" dirty="0" err="1"/>
              <a:t>tidak</a:t>
            </a:r>
            <a:r>
              <a:rPr lang="en-US" sz="2300" dirty="0"/>
              <a:t> </a:t>
            </a:r>
            <a:r>
              <a:rPr lang="en-US" sz="2300" dirty="0" err="1"/>
              <a:t>berulang</a:t>
            </a:r>
            <a:r>
              <a:rPr lang="en-US" sz="2300" dirty="0"/>
              <a:t> </a:t>
            </a:r>
            <a:r>
              <a:rPr lang="en-US" sz="2300" dirty="0" err="1"/>
              <a:t>ditempat</a:t>
            </a:r>
            <a:r>
              <a:rPr lang="en-US" sz="2300" dirty="0"/>
              <a:t> yang </a:t>
            </a:r>
            <a:r>
              <a:rPr lang="en-US" sz="2300" dirty="0" err="1"/>
              <a:t>sama</a:t>
            </a:r>
            <a:r>
              <a:rPr lang="en-US" sz="23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2300" dirty="0" err="1"/>
              <a:t>Chaincode</a:t>
            </a:r>
            <a:r>
              <a:rPr lang="en-US" sz="2300" dirty="0"/>
              <a:t> </a:t>
            </a:r>
            <a:r>
              <a:rPr lang="en-US" sz="2300" dirty="0" err="1"/>
              <a:t>kedua</a:t>
            </a:r>
            <a:r>
              <a:rPr lang="en-US" sz="2300" dirty="0"/>
              <a:t> </a:t>
            </a:r>
            <a:r>
              <a:rPr lang="en-US" sz="2300" dirty="0" err="1"/>
              <a:t>adalah</a:t>
            </a:r>
            <a:r>
              <a:rPr lang="en-US" sz="2300" dirty="0"/>
              <a:t> body </a:t>
            </a:r>
            <a:r>
              <a:rPr lang="en-US" sz="2300" dirty="0" err="1"/>
              <a:t>dengan</a:t>
            </a:r>
            <a:r>
              <a:rPr lang="en-US" sz="2300" dirty="0"/>
              <a:t> </a:t>
            </a:r>
            <a:r>
              <a:rPr lang="en-US" sz="2300" dirty="0" err="1"/>
              <a:t>nilai</a:t>
            </a:r>
            <a:r>
              <a:rPr lang="en-US" sz="2300" dirty="0"/>
              <a:t> : 66666656656666666666666666676776777878878788887888888888888818888181111212222222222223223232232322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/>
              <a:t>Dari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yang di </a:t>
            </a:r>
            <a:r>
              <a:rPr lang="en-US" dirty="0" err="1"/>
              <a:t>dapat</a:t>
            </a:r>
            <a:r>
              <a:rPr lang="en-US" dirty="0"/>
              <a:t> di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sepanjang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, di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masing</a:t>
            </a:r>
            <a:r>
              <a:rPr lang="en-US" dirty="0"/>
              <a:t> – </a:t>
            </a:r>
            <a:r>
              <a:rPr lang="en-US" dirty="0" err="1"/>
              <a:t>masing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6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body,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5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penjumlahan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15" y="788568"/>
            <a:ext cx="1726229" cy="19581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0244" y="1618891"/>
            <a:ext cx="8672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kebawah</a:t>
            </a:r>
            <a:r>
              <a:rPr lang="en-US" dirty="0"/>
              <a:t>, </a:t>
            </a:r>
          </a:p>
          <a:p>
            <a:pPr algn="just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chaincode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hitam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679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65" y="35830"/>
            <a:ext cx="11547987" cy="1046915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765" y="4169802"/>
            <a:ext cx="11547988" cy="237848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piksel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hitam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2/5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diwakili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3/5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ditengah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diwakili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3/5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dibawah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diwakili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653" y="1075393"/>
            <a:ext cx="2993918" cy="33960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7319" y="1283847"/>
            <a:ext cx="3030794" cy="2580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97319" y="1770544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97319" y="2286739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97319" y="2773436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97319" y="3322077"/>
            <a:ext cx="3030794" cy="2949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4031" y="11286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4031" y="16006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4031" y="21474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4031" y="26035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8199" y="31669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573" y="36093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1957858" y="1389929"/>
            <a:ext cx="206477" cy="2311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1957858" y="2382662"/>
            <a:ext cx="206477" cy="2311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957858" y="3518122"/>
            <a:ext cx="206477" cy="2311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87894" y="2804058"/>
            <a:ext cx="149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Tinggi </a:t>
            </a:r>
            <a:r>
              <a:rPr lang="en-US" b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endParaRPr lang="en-US" b="1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9277153" y="1294807"/>
            <a:ext cx="349862" cy="369332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755790" y="1479473"/>
            <a:ext cx="2298501" cy="1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663126" y="1248640"/>
            <a:ext cx="824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Ypos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678593" y="1256026"/>
            <a:ext cx="0" cy="264357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663126" y="1692277"/>
            <a:ext cx="2358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Piksel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hitam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ight Brace 61"/>
          <p:cNvSpPr/>
          <p:nvPr/>
        </p:nvSpPr>
        <p:spPr>
          <a:xfrm>
            <a:off x="3703496" y="1342841"/>
            <a:ext cx="216364" cy="834137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52291" y="161073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2/5</a:t>
            </a:r>
          </a:p>
        </p:txBody>
      </p:sp>
      <p:sp>
        <p:nvSpPr>
          <p:cNvPr id="64" name="Right Brace 63"/>
          <p:cNvSpPr/>
          <p:nvPr/>
        </p:nvSpPr>
        <p:spPr>
          <a:xfrm>
            <a:off x="4296872" y="1350644"/>
            <a:ext cx="246617" cy="1373162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482241" y="221553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1380990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226" y="521110"/>
            <a:ext cx="11783961" cy="8705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“Ta” di neural network 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47" y="1553643"/>
            <a:ext cx="6890179" cy="4962570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>
            <a:off x="6850620" y="2083709"/>
            <a:ext cx="398206" cy="2949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826" y="2009345"/>
            <a:ext cx="2602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6850620" y="2453041"/>
            <a:ext cx="398206" cy="2949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48826" y="2378018"/>
            <a:ext cx="3330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=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7049723" y="2910003"/>
            <a:ext cx="560444" cy="3195831"/>
          </a:xfrm>
          <a:prstGeom prst="rightBrace">
            <a:avLst>
              <a:gd name="adj1" fmla="val 8333"/>
              <a:gd name="adj2" fmla="val 4869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18673" y="4242463"/>
            <a:ext cx="4386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 Code yang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normalisasi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311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977" y="-176976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2000" dirty="0" err="1"/>
              <a:t>Klasifikasi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Neural Network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975" y="916994"/>
            <a:ext cx="6851484" cy="5693584"/>
          </a:xfrm>
        </p:spPr>
      </p:pic>
      <p:sp>
        <p:nvSpPr>
          <p:cNvPr id="9" name="TextBox 8"/>
          <p:cNvSpPr txBox="1"/>
          <p:nvPr/>
        </p:nvSpPr>
        <p:spPr>
          <a:xfrm>
            <a:off x="7580672" y="2595717"/>
            <a:ext cx="409352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Chaincode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ke-2) 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8876555433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010000000000000000000000000000</a:t>
            </a:r>
          </a:p>
        </p:txBody>
      </p:sp>
    </p:spTree>
    <p:extLst>
      <p:ext uri="{BB962C8B-B14F-4D97-AF65-F5344CB8AC3E}">
        <p14:creationId xmlns:p14="http://schemas.microsoft.com/office/powerpoint/2010/main" val="414813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Hidden Markov Model (HMM)</a:t>
            </a:r>
          </a:p>
          <a:p>
            <a:pPr lvl="1"/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input yang </a:t>
            </a:r>
            <a:r>
              <a:rPr lang="en-US" dirty="0" err="1"/>
              <a:t>berubah</a:t>
            </a:r>
            <a:r>
              <a:rPr lang="en-US" dirty="0"/>
              <a:t> –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Chain Code</a:t>
            </a:r>
          </a:p>
          <a:p>
            <a:r>
              <a:rPr lang="en-US" dirty="0"/>
              <a:t>Support Vector Machine (SVM)</a:t>
            </a:r>
          </a:p>
          <a:p>
            <a:pPr lvl="1"/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input yang </a:t>
            </a:r>
            <a:r>
              <a:rPr lang="en-US" dirty="0" err="1"/>
              <a:t>berubah</a:t>
            </a:r>
            <a:r>
              <a:rPr lang="en-US" dirty="0"/>
              <a:t> –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Chain Code</a:t>
            </a:r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52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-142567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Klasifikasi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456" y="936522"/>
            <a:ext cx="11422626" cy="547902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bernilai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Input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Chaincode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Ain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ke-2) 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8876555433 ,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Chaincode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dirubah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&gt; 7/7 = 1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&gt; 7/7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&gt; 6/7 = 0.86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&gt; 5/7 = 0.71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&gt; 4/7 = 0.57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&gt; 4/7 = 0.57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&gt; 4/7 = 0.57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&gt; 3/7 = 0.43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&gt; 2/7 = 0.29</a:t>
            </a:r>
          </a:p>
          <a:p>
            <a:pPr marL="4572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&gt; 2/7 = 0.29</a:t>
            </a:r>
          </a:p>
          <a:p>
            <a:pPr marL="4572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386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3000" y="251214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Klasifikasi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607574"/>
            <a:ext cx="9872871" cy="4488426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30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Arab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chaincode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80% 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608" y="2608011"/>
            <a:ext cx="8996461" cy="320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941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07819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Klasifikasi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4" y="1780309"/>
            <a:ext cx="11236036" cy="459278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pengenalan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30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Arab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chaincode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100% 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09" y="2562539"/>
            <a:ext cx="10696831" cy="339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316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516" y="0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Hasil</a:t>
            </a:r>
            <a:r>
              <a:rPr lang="en-US" sz="3200" dirty="0"/>
              <a:t> Thinning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ZhangSuen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Hildich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329" y="1356360"/>
            <a:ext cx="11275142" cy="4038600"/>
          </a:xfrm>
        </p:spPr>
        <p:txBody>
          <a:bodyPr/>
          <a:lstStyle/>
          <a:p>
            <a:r>
              <a:rPr lang="en-US" dirty="0"/>
              <a:t>Data training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input 1191 </a:t>
            </a:r>
            <a:r>
              <a:rPr lang="en-US" dirty="0" err="1"/>
              <a:t>sampel</a:t>
            </a:r>
            <a:r>
              <a:rPr lang="en-US" dirty="0"/>
              <a:t>, </a:t>
            </a:r>
            <a:r>
              <a:rPr lang="en-US" dirty="0" err="1"/>
              <a:t>masing-masil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 di thinning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ZhangSuen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Hilditch</a:t>
            </a:r>
            <a:r>
              <a:rPr lang="en-US" dirty="0"/>
              <a:t>.</a:t>
            </a:r>
          </a:p>
          <a:p>
            <a:r>
              <a:rPr lang="en-US" dirty="0"/>
              <a:t>Data training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yang </a:t>
            </a:r>
            <a:r>
              <a:rPr lang="en-US" dirty="0" err="1"/>
              <a:t>bagus</a:t>
            </a:r>
            <a:r>
              <a:rPr lang="en-US" dirty="0"/>
              <a:t>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putus-putus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thinning </a:t>
            </a:r>
            <a:r>
              <a:rPr lang="en-US" dirty="0" err="1"/>
              <a:t>ZhangSuen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Hilditch</a:t>
            </a:r>
            <a:r>
              <a:rPr lang="en-US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123" y="2996379"/>
            <a:ext cx="3311013" cy="33110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226" y="2712720"/>
            <a:ext cx="3473245" cy="34732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23193" y="5394960"/>
            <a:ext cx="226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Thinning </a:t>
            </a:r>
            <a:r>
              <a:rPr lang="en-US" b="1" dirty="0" err="1"/>
              <a:t>ZhangSuen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9154036" y="5421130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Thinning </a:t>
            </a:r>
            <a:r>
              <a:rPr lang="en-US" b="1" dirty="0" err="1"/>
              <a:t>Hilditch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406" y="2996379"/>
            <a:ext cx="3261150" cy="32611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89908" y="5394960"/>
            <a:ext cx="1457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Font </a:t>
            </a:r>
            <a:r>
              <a:rPr lang="en-US" b="1" dirty="0" err="1"/>
              <a:t>arabion</a:t>
            </a:r>
            <a:endParaRPr lang="en-US" b="1" dirty="0"/>
          </a:p>
          <a:p>
            <a:r>
              <a:rPr lang="en-US" b="1" dirty="0" err="1"/>
              <a:t>sad_diakhir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23634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Hasil</a:t>
            </a:r>
            <a:r>
              <a:rPr lang="en-US" sz="4000" dirty="0"/>
              <a:t> Thinning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ZhangSuen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Hildich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4491" y="1903016"/>
            <a:ext cx="2949754" cy="382127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799" y="1965960"/>
            <a:ext cx="2993922" cy="37583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235936"/>
            <a:ext cx="2676832" cy="33602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3208" y="5596216"/>
            <a:ext cx="2416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/>
              <a:t>Font </a:t>
            </a:r>
            <a:r>
              <a:rPr lang="en-US" b="1" dirty="0" err="1"/>
              <a:t>TimesnewRoman</a:t>
            </a:r>
            <a:endParaRPr lang="en-US" b="1" dirty="0"/>
          </a:p>
          <a:p>
            <a:pPr algn="just"/>
            <a:r>
              <a:rPr lang="en-US" b="1" dirty="0" err="1"/>
              <a:t>Qaf</a:t>
            </a:r>
            <a:r>
              <a:rPr lang="en-US" b="1" dirty="0"/>
              <a:t> </a:t>
            </a:r>
            <a:r>
              <a:rPr lang="en-US" b="1" dirty="0" err="1"/>
              <a:t>terpisah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999948" y="5667208"/>
            <a:ext cx="226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Thinning </a:t>
            </a:r>
            <a:r>
              <a:rPr lang="en-US" b="1" dirty="0" err="1"/>
              <a:t>ZhangSuen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9047825" y="5596216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Thinning </a:t>
            </a:r>
            <a:r>
              <a:rPr lang="en-US" b="1" dirty="0" err="1"/>
              <a:t>Hilditch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78759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Hasil</a:t>
            </a:r>
            <a:r>
              <a:rPr lang="en-US" sz="4000" dirty="0"/>
              <a:t> Thinning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ZhangSuen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Hildich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3600" y="3775869"/>
            <a:ext cx="219075" cy="23812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684" y="3001756"/>
            <a:ext cx="2842905" cy="30901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613" y="3324670"/>
            <a:ext cx="2400469" cy="26091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03208" y="5596216"/>
            <a:ext cx="2416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/>
              <a:t>Font </a:t>
            </a:r>
            <a:r>
              <a:rPr lang="en-US" b="1" dirty="0" err="1"/>
              <a:t>TimesnewRoman</a:t>
            </a:r>
            <a:endParaRPr lang="en-US" b="1" dirty="0"/>
          </a:p>
          <a:p>
            <a:pPr algn="just"/>
            <a:r>
              <a:rPr lang="en-US" b="1" dirty="0"/>
              <a:t>Ain </a:t>
            </a:r>
            <a:r>
              <a:rPr lang="en-US" b="1" dirty="0" err="1"/>
              <a:t>ditengah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501388" y="5667208"/>
            <a:ext cx="226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Thinning </a:t>
            </a:r>
            <a:r>
              <a:rPr lang="en-US" b="1" dirty="0" err="1"/>
              <a:t>ZhangSuen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9416533" y="5596216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Thinning </a:t>
            </a:r>
            <a:r>
              <a:rPr lang="en-US" b="1" dirty="0" err="1"/>
              <a:t>Hilditch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63050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Ekstraksi</a:t>
            </a:r>
            <a:r>
              <a:rPr lang="en-US" sz="3200" dirty="0"/>
              <a:t> </a:t>
            </a:r>
            <a:r>
              <a:rPr lang="en-US" sz="3200" dirty="0" err="1"/>
              <a:t>Fitur</a:t>
            </a:r>
            <a:r>
              <a:rPr lang="en-US" sz="3200" dirty="0"/>
              <a:t> </a:t>
            </a:r>
            <a:r>
              <a:rPr lang="en-US" sz="3200" dirty="0" err="1"/>
              <a:t>Chaincode</a:t>
            </a:r>
            <a:r>
              <a:rPr lang="en-US" sz="3200" dirty="0"/>
              <a:t>, </a:t>
            </a:r>
            <a:r>
              <a:rPr lang="en-US" sz="3200" dirty="0" err="1"/>
              <a:t>Jumlah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Posisi</a:t>
            </a:r>
            <a:r>
              <a:rPr lang="en-US" sz="3200" dirty="0"/>
              <a:t> </a:t>
            </a:r>
            <a:r>
              <a:rPr lang="en-US" sz="3200" dirty="0" err="1"/>
              <a:t>Titik</a:t>
            </a:r>
            <a:r>
              <a:rPr lang="en-US" sz="3200" dirty="0"/>
              <a:t>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675" y="2083946"/>
            <a:ext cx="11010723" cy="4272608"/>
          </a:xfrm>
        </p:spPr>
      </p:pic>
    </p:spTree>
    <p:extLst>
      <p:ext uri="{BB962C8B-B14F-4D97-AF65-F5344CB8AC3E}">
        <p14:creationId xmlns:p14="http://schemas.microsoft.com/office/powerpoint/2010/main" val="37037044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0E7AF1-57D7-401D-884D-D42C06232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833" y="284644"/>
            <a:ext cx="7455309" cy="628475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3CB4EC-ADA4-46FE-9433-6F0CA46181D4}"/>
              </a:ext>
            </a:extLst>
          </p:cNvPr>
          <p:cNvSpPr txBox="1"/>
          <p:nvPr/>
        </p:nvSpPr>
        <p:spPr>
          <a:xfrm>
            <a:off x="6770701" y="825910"/>
            <a:ext cx="514455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Hasil</a:t>
            </a:r>
            <a:r>
              <a:rPr lang="en-US" sz="2400" b="1" dirty="0"/>
              <a:t> </a:t>
            </a:r>
            <a:r>
              <a:rPr lang="en-US" sz="2400" b="1" dirty="0" err="1"/>
              <a:t>Pengenalan</a:t>
            </a:r>
            <a:r>
              <a:rPr lang="en-US" sz="2400" b="1" dirty="0"/>
              <a:t> </a:t>
            </a:r>
            <a:r>
              <a:rPr lang="en-US" sz="2400" b="1" dirty="0" err="1"/>
              <a:t>Huruf</a:t>
            </a:r>
            <a:r>
              <a:rPr lang="en-US" sz="2400" b="1" dirty="0"/>
              <a:t> Arab </a:t>
            </a:r>
            <a:r>
              <a:rPr lang="en-US" sz="2400" b="1" dirty="0" err="1"/>
              <a:t>tunggal</a:t>
            </a:r>
            <a:r>
              <a:rPr lang="en-US" sz="2400" b="1" dirty="0"/>
              <a:t> </a:t>
            </a:r>
          </a:p>
          <a:p>
            <a:r>
              <a:rPr lang="en-US" sz="2400" b="1" dirty="0" err="1"/>
              <a:t>Dengan</a:t>
            </a:r>
            <a:r>
              <a:rPr lang="en-US" sz="2400" b="1" dirty="0"/>
              <a:t> Neural Network</a:t>
            </a:r>
          </a:p>
          <a:p>
            <a:endParaRPr lang="en-US" sz="2400" b="1" dirty="0"/>
          </a:p>
          <a:p>
            <a:r>
              <a:rPr lang="en-US" sz="2400" b="1" dirty="0" err="1"/>
              <a:t>Jumlah</a:t>
            </a:r>
            <a:r>
              <a:rPr lang="en-US" sz="2400" b="1" dirty="0"/>
              <a:t> </a:t>
            </a:r>
            <a:r>
              <a:rPr lang="en-US" sz="2400" b="1" dirty="0" err="1"/>
              <a:t>Huruf</a:t>
            </a:r>
            <a:r>
              <a:rPr lang="en-US" sz="2400" b="1" dirty="0"/>
              <a:t> 90 </a:t>
            </a:r>
          </a:p>
          <a:p>
            <a:r>
              <a:rPr lang="en-US" sz="2400" b="1" dirty="0"/>
              <a:t>3 Font : </a:t>
            </a:r>
          </a:p>
          <a:p>
            <a:pPr marL="457200" indent="-457200">
              <a:buAutoNum type="arabicPeriod"/>
            </a:pPr>
            <a:r>
              <a:rPr lang="en-US" sz="2400" b="1" dirty="0"/>
              <a:t>Font Arial</a:t>
            </a:r>
          </a:p>
          <a:p>
            <a:pPr marL="457200" indent="-457200">
              <a:buAutoNum type="arabicPeriod"/>
            </a:pPr>
            <a:r>
              <a:rPr lang="en-US" sz="2400" b="1" dirty="0"/>
              <a:t>Font </a:t>
            </a:r>
            <a:r>
              <a:rPr lang="en-US" sz="2400" b="1" dirty="0" err="1"/>
              <a:t>Nazanin</a:t>
            </a:r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400" b="1" dirty="0"/>
              <a:t>Font Times New Roman</a:t>
            </a:r>
          </a:p>
          <a:p>
            <a:endParaRPr lang="en-US" sz="2400" b="1" dirty="0"/>
          </a:p>
          <a:p>
            <a:r>
              <a:rPr lang="en-US" sz="2400" b="1" dirty="0" err="1"/>
              <a:t>Berhasil</a:t>
            </a:r>
            <a:r>
              <a:rPr lang="en-US" sz="2400" b="1" dirty="0"/>
              <a:t> </a:t>
            </a:r>
            <a:r>
              <a:rPr lang="en-US" sz="2400" b="1" dirty="0" err="1"/>
              <a:t>dikenali</a:t>
            </a:r>
            <a:r>
              <a:rPr lang="en-US" sz="2400" b="1" dirty="0"/>
              <a:t> 86 </a:t>
            </a:r>
            <a:r>
              <a:rPr lang="en-US" sz="2400" b="1" dirty="0" err="1"/>
              <a:t>huruf</a:t>
            </a:r>
            <a:endParaRPr lang="en-US" sz="2400" b="1" dirty="0"/>
          </a:p>
          <a:p>
            <a:r>
              <a:rPr lang="en-US" sz="2400" b="1" dirty="0" err="1"/>
              <a:t>Gagal</a:t>
            </a:r>
            <a:r>
              <a:rPr lang="en-US" sz="2400" b="1" dirty="0"/>
              <a:t> </a:t>
            </a:r>
            <a:r>
              <a:rPr lang="en-US" sz="2400" b="1" dirty="0" err="1"/>
              <a:t>dikenali</a:t>
            </a:r>
            <a:r>
              <a:rPr lang="en-US" sz="2400" b="1" dirty="0"/>
              <a:t> 4 </a:t>
            </a:r>
            <a:r>
              <a:rPr lang="en-US" sz="2400" b="1" dirty="0" err="1"/>
              <a:t>huruf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 err="1"/>
              <a:t>Presentasi</a:t>
            </a:r>
            <a:r>
              <a:rPr lang="en-US" sz="2400" b="1" dirty="0"/>
              <a:t> </a:t>
            </a:r>
            <a:r>
              <a:rPr lang="en-US" sz="2400" b="1" dirty="0" err="1"/>
              <a:t>Keberhasilan</a:t>
            </a:r>
            <a:r>
              <a:rPr lang="en-US" sz="2400" b="1" dirty="0"/>
              <a:t> 95.5%</a:t>
            </a:r>
          </a:p>
        </p:txBody>
      </p:sp>
    </p:spTree>
    <p:extLst>
      <p:ext uri="{BB962C8B-B14F-4D97-AF65-F5344CB8AC3E}">
        <p14:creationId xmlns:p14="http://schemas.microsoft.com/office/powerpoint/2010/main" val="4338673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F3CB4EC-ADA4-46FE-9433-6F0CA46181D4}"/>
              </a:ext>
            </a:extLst>
          </p:cNvPr>
          <p:cNvSpPr txBox="1"/>
          <p:nvPr/>
        </p:nvSpPr>
        <p:spPr>
          <a:xfrm>
            <a:off x="7419631" y="1227235"/>
            <a:ext cx="431066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Hasil</a:t>
            </a:r>
            <a:r>
              <a:rPr lang="en-US" sz="2000" b="1" dirty="0"/>
              <a:t> </a:t>
            </a:r>
            <a:r>
              <a:rPr lang="en-US" sz="2000" b="1" dirty="0" err="1"/>
              <a:t>Pengenalan</a:t>
            </a:r>
            <a:r>
              <a:rPr lang="en-US" sz="2000" b="1" dirty="0"/>
              <a:t> </a:t>
            </a:r>
            <a:r>
              <a:rPr lang="en-US" sz="2000" b="1" dirty="0" err="1"/>
              <a:t>Huruf</a:t>
            </a:r>
            <a:r>
              <a:rPr lang="en-US" sz="2000" b="1" dirty="0"/>
              <a:t> Arab </a:t>
            </a:r>
            <a:r>
              <a:rPr lang="en-US" sz="2000" b="1" dirty="0" err="1"/>
              <a:t>tunggal</a:t>
            </a:r>
            <a:r>
              <a:rPr lang="en-US" sz="2000" b="1" dirty="0"/>
              <a:t> </a:t>
            </a:r>
          </a:p>
          <a:p>
            <a:r>
              <a:rPr lang="en-US" sz="2000" b="1" dirty="0" err="1"/>
              <a:t>Dengan</a:t>
            </a:r>
            <a:r>
              <a:rPr lang="en-US" sz="2000" b="1" dirty="0"/>
              <a:t> Neural Network</a:t>
            </a:r>
          </a:p>
          <a:p>
            <a:endParaRPr lang="en-US" sz="2000" b="1" dirty="0"/>
          </a:p>
          <a:p>
            <a:r>
              <a:rPr lang="en-US" sz="2000" b="1" dirty="0" err="1"/>
              <a:t>Jumlah</a:t>
            </a:r>
            <a:r>
              <a:rPr lang="en-US" sz="2000" b="1" dirty="0"/>
              <a:t> </a:t>
            </a:r>
            <a:r>
              <a:rPr lang="en-US" sz="2000" b="1" dirty="0" err="1"/>
              <a:t>Huruf</a:t>
            </a:r>
            <a:r>
              <a:rPr lang="en-US" sz="2000" b="1" dirty="0"/>
              <a:t> 90 </a:t>
            </a:r>
          </a:p>
          <a:p>
            <a:r>
              <a:rPr lang="en-US" sz="2000" b="1" dirty="0"/>
              <a:t>3 Font : </a:t>
            </a:r>
          </a:p>
          <a:p>
            <a:pPr marL="457200" indent="-457200">
              <a:buAutoNum type="arabicPeriod"/>
            </a:pPr>
            <a:r>
              <a:rPr lang="en-US" sz="2000" b="1" dirty="0"/>
              <a:t>Font Arial</a:t>
            </a:r>
          </a:p>
          <a:p>
            <a:pPr marL="457200" indent="-457200">
              <a:buAutoNum type="arabicPeriod"/>
            </a:pPr>
            <a:r>
              <a:rPr lang="en-US" sz="2000" b="1" dirty="0"/>
              <a:t>Font </a:t>
            </a:r>
            <a:r>
              <a:rPr lang="en-US" sz="2000" b="1" dirty="0" err="1"/>
              <a:t>Nazanin</a:t>
            </a:r>
            <a:endParaRPr lang="en-US" sz="2000" b="1" dirty="0"/>
          </a:p>
          <a:p>
            <a:pPr marL="457200" indent="-457200">
              <a:buAutoNum type="arabicPeriod"/>
            </a:pPr>
            <a:r>
              <a:rPr lang="en-US" sz="2000" b="1" dirty="0"/>
              <a:t>Font Times New Roman</a:t>
            </a:r>
          </a:p>
          <a:p>
            <a:endParaRPr lang="en-US" sz="2000" b="1" dirty="0"/>
          </a:p>
          <a:p>
            <a:r>
              <a:rPr lang="en-US" sz="2000" b="1" dirty="0" err="1"/>
              <a:t>Berhasil</a:t>
            </a:r>
            <a:r>
              <a:rPr lang="en-US" sz="2000" b="1" dirty="0"/>
              <a:t> </a:t>
            </a:r>
            <a:r>
              <a:rPr lang="en-US" sz="2000" b="1" dirty="0" err="1"/>
              <a:t>dikenali</a:t>
            </a:r>
            <a:r>
              <a:rPr lang="en-US" sz="2000" b="1" dirty="0"/>
              <a:t> 86 </a:t>
            </a:r>
            <a:r>
              <a:rPr lang="en-US" sz="2000" b="1" dirty="0" err="1"/>
              <a:t>huruf</a:t>
            </a:r>
            <a:endParaRPr lang="en-US" sz="2000" b="1" dirty="0"/>
          </a:p>
          <a:p>
            <a:r>
              <a:rPr lang="en-US" sz="2000" b="1" dirty="0" err="1"/>
              <a:t>Gagal</a:t>
            </a:r>
            <a:r>
              <a:rPr lang="en-US" sz="2000" b="1" dirty="0"/>
              <a:t> </a:t>
            </a:r>
            <a:r>
              <a:rPr lang="en-US" sz="2000" b="1" dirty="0" err="1"/>
              <a:t>dikenali</a:t>
            </a:r>
            <a:r>
              <a:rPr lang="en-US" sz="2000" b="1" dirty="0"/>
              <a:t> 4 </a:t>
            </a:r>
            <a:r>
              <a:rPr lang="en-US" sz="2000" b="1" dirty="0" err="1"/>
              <a:t>huruf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 err="1"/>
              <a:t>Presentasi</a:t>
            </a:r>
            <a:r>
              <a:rPr lang="en-US" sz="2000" b="1" dirty="0"/>
              <a:t> </a:t>
            </a:r>
            <a:r>
              <a:rPr lang="en-US" sz="2000" b="1" dirty="0" err="1"/>
              <a:t>Keberhasilan</a:t>
            </a:r>
            <a:r>
              <a:rPr lang="en-US" sz="2000" b="1" dirty="0"/>
              <a:t> 95.5%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6385E1-7A79-4347-912F-AD0729F9F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58" y="243349"/>
            <a:ext cx="6797571" cy="6326744"/>
          </a:xfrm>
        </p:spPr>
      </p:pic>
    </p:spTree>
    <p:extLst>
      <p:ext uri="{BB962C8B-B14F-4D97-AF65-F5344CB8AC3E}">
        <p14:creationId xmlns:p14="http://schemas.microsoft.com/office/powerpoint/2010/main" val="15869257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F3CB4EC-ADA4-46FE-9433-6F0CA46181D4}"/>
              </a:ext>
            </a:extLst>
          </p:cNvPr>
          <p:cNvSpPr txBox="1"/>
          <p:nvPr/>
        </p:nvSpPr>
        <p:spPr>
          <a:xfrm>
            <a:off x="8080908" y="1208388"/>
            <a:ext cx="41110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Hasil</a:t>
            </a:r>
            <a:r>
              <a:rPr lang="en-US" sz="2000" b="1" dirty="0"/>
              <a:t> </a:t>
            </a:r>
            <a:r>
              <a:rPr lang="en-US" sz="2000" b="1" dirty="0" err="1"/>
              <a:t>Pengenalan</a:t>
            </a:r>
            <a:r>
              <a:rPr lang="en-US" sz="2000" b="1" dirty="0"/>
              <a:t> </a:t>
            </a:r>
            <a:r>
              <a:rPr lang="en-US" sz="2000" b="1" dirty="0" err="1"/>
              <a:t>Huruf</a:t>
            </a:r>
            <a:r>
              <a:rPr lang="en-US" sz="2000" b="1" dirty="0"/>
              <a:t> Arab </a:t>
            </a:r>
            <a:r>
              <a:rPr lang="en-US" sz="2000" b="1" dirty="0" err="1"/>
              <a:t>tunggal</a:t>
            </a:r>
            <a:r>
              <a:rPr lang="en-US" sz="2000" b="1" dirty="0"/>
              <a:t> </a:t>
            </a:r>
          </a:p>
          <a:p>
            <a:r>
              <a:rPr lang="en-US" sz="2000" b="1" dirty="0" err="1"/>
              <a:t>Dengan</a:t>
            </a:r>
            <a:r>
              <a:rPr lang="en-US" sz="2000" b="1" dirty="0"/>
              <a:t> Neural Network</a:t>
            </a:r>
          </a:p>
          <a:p>
            <a:endParaRPr lang="en-US" sz="2000" b="1" dirty="0"/>
          </a:p>
          <a:p>
            <a:r>
              <a:rPr lang="en-US" sz="2000" b="1" dirty="0" err="1"/>
              <a:t>Jumlah</a:t>
            </a:r>
            <a:r>
              <a:rPr lang="en-US" sz="2000" b="1" dirty="0"/>
              <a:t> </a:t>
            </a:r>
            <a:r>
              <a:rPr lang="en-US" sz="2000" b="1" dirty="0" err="1"/>
              <a:t>Huruf</a:t>
            </a:r>
            <a:r>
              <a:rPr lang="en-US" sz="2000" b="1" dirty="0"/>
              <a:t> 90 </a:t>
            </a:r>
          </a:p>
          <a:p>
            <a:r>
              <a:rPr lang="en-US" sz="2000" b="1" dirty="0"/>
              <a:t>3 Font : </a:t>
            </a:r>
          </a:p>
          <a:p>
            <a:pPr marL="457200" indent="-457200">
              <a:buAutoNum type="arabicPeriod"/>
            </a:pPr>
            <a:r>
              <a:rPr lang="en-US" sz="2000" b="1" dirty="0"/>
              <a:t>Font Arial</a:t>
            </a:r>
          </a:p>
          <a:p>
            <a:pPr marL="457200" indent="-457200">
              <a:buAutoNum type="arabicPeriod"/>
            </a:pPr>
            <a:r>
              <a:rPr lang="en-US" sz="2000" b="1" dirty="0"/>
              <a:t>Font </a:t>
            </a:r>
            <a:r>
              <a:rPr lang="en-US" sz="2000" b="1" dirty="0" err="1"/>
              <a:t>Nazanin</a:t>
            </a:r>
            <a:endParaRPr lang="en-US" sz="2000" b="1" dirty="0"/>
          </a:p>
          <a:p>
            <a:pPr marL="457200" indent="-457200">
              <a:buAutoNum type="arabicPeriod"/>
            </a:pPr>
            <a:r>
              <a:rPr lang="en-US" sz="2000" b="1" dirty="0"/>
              <a:t>Font Times New Roman</a:t>
            </a:r>
          </a:p>
          <a:p>
            <a:endParaRPr lang="en-US" sz="2000" b="1" dirty="0"/>
          </a:p>
          <a:p>
            <a:r>
              <a:rPr lang="en-US" sz="2000" b="1" dirty="0" err="1"/>
              <a:t>Berhasil</a:t>
            </a:r>
            <a:r>
              <a:rPr lang="en-US" sz="2000" b="1" dirty="0"/>
              <a:t> </a:t>
            </a:r>
            <a:r>
              <a:rPr lang="en-US" sz="2000" b="1" dirty="0" err="1"/>
              <a:t>dikenali</a:t>
            </a:r>
            <a:r>
              <a:rPr lang="en-US" sz="2000" b="1" dirty="0"/>
              <a:t> 86 </a:t>
            </a:r>
            <a:r>
              <a:rPr lang="en-US" sz="2000" b="1" dirty="0" err="1"/>
              <a:t>huruf</a:t>
            </a:r>
            <a:endParaRPr lang="en-US" sz="2000" b="1" dirty="0"/>
          </a:p>
          <a:p>
            <a:r>
              <a:rPr lang="en-US" sz="2000" b="1" dirty="0" err="1"/>
              <a:t>Gagal</a:t>
            </a:r>
            <a:r>
              <a:rPr lang="en-US" sz="2000" b="1" dirty="0"/>
              <a:t> </a:t>
            </a:r>
            <a:r>
              <a:rPr lang="en-US" sz="2000" b="1" dirty="0" err="1"/>
              <a:t>dikenali</a:t>
            </a:r>
            <a:r>
              <a:rPr lang="en-US" sz="2000" b="1" dirty="0"/>
              <a:t> 4 </a:t>
            </a:r>
            <a:r>
              <a:rPr lang="en-US" sz="2000" b="1" dirty="0" err="1"/>
              <a:t>huruf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 err="1"/>
              <a:t>Presentasi</a:t>
            </a:r>
            <a:r>
              <a:rPr lang="en-US" sz="2000" b="1" dirty="0"/>
              <a:t> </a:t>
            </a:r>
            <a:r>
              <a:rPr lang="en-US" sz="2000" b="1" dirty="0" err="1"/>
              <a:t>Keberhasilan</a:t>
            </a:r>
            <a:r>
              <a:rPr lang="en-US" sz="2000" b="1" dirty="0"/>
              <a:t> 95.5%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87B1EB-7271-4350-BF09-9077B0546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103" y="477749"/>
            <a:ext cx="7670540" cy="5862484"/>
          </a:xfrm>
        </p:spPr>
      </p:pic>
    </p:spTree>
    <p:extLst>
      <p:ext uri="{BB962C8B-B14F-4D97-AF65-F5344CB8AC3E}">
        <p14:creationId xmlns:p14="http://schemas.microsoft.com/office/powerpoint/2010/main" val="340223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218" y="2286000"/>
            <a:ext cx="10654146" cy="3581400"/>
          </a:xfrm>
        </p:spPr>
        <p:txBody>
          <a:bodyPr>
            <a:normAutofit fontScale="62500" lnSpcReduction="20000"/>
          </a:bodyPr>
          <a:lstStyle/>
          <a:p>
            <a:r>
              <a:rPr lang="en-US" sz="2900" b="1" dirty="0"/>
              <a:t>SUPPORT VECTOR MACHINE (SVM) FOR ENGLISH HANDWRITTEN CHARACTER RECOGNITION</a:t>
            </a:r>
          </a:p>
          <a:p>
            <a:pPr lvl="1"/>
            <a:r>
              <a:rPr lang="en-US" sz="2900" b="1" dirty="0"/>
              <a:t>Chain code di </a:t>
            </a:r>
            <a:r>
              <a:rPr lang="en-US" sz="2900" b="1" dirty="0" err="1"/>
              <a:t>tetapkan</a:t>
            </a:r>
            <a:r>
              <a:rPr lang="en-US" sz="2900" b="1" dirty="0"/>
              <a:t> </a:t>
            </a:r>
            <a:r>
              <a:rPr lang="en-US" sz="2900" b="1" dirty="0" err="1"/>
              <a:t>menjadi</a:t>
            </a:r>
            <a:r>
              <a:rPr lang="en-US" sz="2900" b="1" dirty="0"/>
              <a:t> 64 </a:t>
            </a:r>
            <a:r>
              <a:rPr lang="en-US" sz="2900" b="1" dirty="0" err="1"/>
              <a:t>fitur</a:t>
            </a:r>
            <a:endParaRPr lang="en-US" sz="2900" b="1" dirty="0"/>
          </a:p>
          <a:p>
            <a:pPr lvl="1"/>
            <a:endParaRPr lang="en-US" b="1" dirty="0"/>
          </a:p>
          <a:p>
            <a:r>
              <a:rPr lang="en-US" sz="2600" b="1" dirty="0"/>
              <a:t>Cara </a:t>
            </a:r>
            <a:r>
              <a:rPr lang="en-US" sz="2600" b="1" dirty="0" err="1"/>
              <a:t>membuat</a:t>
            </a:r>
            <a:r>
              <a:rPr lang="en-US" sz="2600" b="1" dirty="0"/>
              <a:t> </a:t>
            </a:r>
            <a:r>
              <a:rPr lang="en-US" sz="2600" b="1" dirty="0" err="1"/>
              <a:t>panjang</a:t>
            </a:r>
            <a:r>
              <a:rPr lang="en-US" sz="2600" b="1" dirty="0"/>
              <a:t> Chain Code </a:t>
            </a:r>
            <a:r>
              <a:rPr lang="en-US" sz="2600" b="1" dirty="0" err="1"/>
              <a:t>menjadi</a:t>
            </a:r>
            <a:r>
              <a:rPr lang="en-US" sz="2600" b="1" dirty="0"/>
              <a:t> </a:t>
            </a:r>
            <a:r>
              <a:rPr lang="en-US" sz="2600" b="1" dirty="0" err="1"/>
              <a:t>tetap</a:t>
            </a:r>
            <a:r>
              <a:rPr lang="en-US" sz="2600" b="1" dirty="0"/>
              <a:t> :</a:t>
            </a:r>
          </a:p>
          <a:p>
            <a:pPr lvl="1"/>
            <a:r>
              <a:rPr lang="en-US" sz="2600" b="1" dirty="0"/>
              <a:t>Padding </a:t>
            </a:r>
            <a:r>
              <a:rPr lang="en-US" sz="2600" b="1" dirty="0" err="1"/>
              <a:t>dan</a:t>
            </a:r>
            <a:r>
              <a:rPr lang="en-US" sz="2600" b="1" dirty="0"/>
              <a:t> </a:t>
            </a:r>
            <a:r>
              <a:rPr lang="en-US" sz="2600" b="1" dirty="0" err="1"/>
              <a:t>Kompresi</a:t>
            </a:r>
            <a:r>
              <a:rPr lang="en-US" sz="2600" b="1" dirty="0"/>
              <a:t> :</a:t>
            </a:r>
          </a:p>
          <a:p>
            <a:pPr lvl="2"/>
            <a:r>
              <a:rPr lang="en-US" sz="2900" b="1" dirty="0"/>
              <a:t>Padding : </a:t>
            </a:r>
            <a:r>
              <a:rPr lang="en-US" sz="2900" b="1" dirty="0" err="1"/>
              <a:t>Penambahan</a:t>
            </a:r>
            <a:r>
              <a:rPr lang="en-US" sz="2900" b="1" dirty="0"/>
              <a:t> </a:t>
            </a:r>
            <a:r>
              <a:rPr lang="en-US" sz="2900" b="1" dirty="0" err="1"/>
              <a:t>jumlah</a:t>
            </a:r>
            <a:r>
              <a:rPr lang="en-US" sz="2900" b="1" dirty="0"/>
              <a:t> chain code yang </a:t>
            </a:r>
            <a:r>
              <a:rPr lang="en-US" sz="2900" b="1" dirty="0" err="1"/>
              <a:t>berkarakter</a:t>
            </a:r>
            <a:r>
              <a:rPr lang="en-US" sz="2900" b="1" dirty="0"/>
              <a:t> </a:t>
            </a:r>
            <a:r>
              <a:rPr lang="en-US" sz="2900" b="1" dirty="0" err="1"/>
              <a:t>sama</a:t>
            </a:r>
            <a:r>
              <a:rPr lang="en-US" sz="2900" b="1" dirty="0"/>
              <a:t> </a:t>
            </a:r>
            <a:r>
              <a:rPr lang="en-US" sz="2900" b="1" dirty="0" err="1"/>
              <a:t>hingga</a:t>
            </a:r>
            <a:r>
              <a:rPr lang="en-US" sz="2900" b="1" dirty="0"/>
              <a:t> </a:t>
            </a:r>
            <a:r>
              <a:rPr lang="en-US" sz="2900" b="1" dirty="0" err="1"/>
              <a:t>panjang</a:t>
            </a:r>
            <a:r>
              <a:rPr lang="en-US" sz="2900" b="1" dirty="0"/>
              <a:t> </a:t>
            </a:r>
            <a:r>
              <a:rPr lang="en-US" sz="2900" b="1" dirty="0" err="1"/>
              <a:t>mencapai</a:t>
            </a:r>
            <a:r>
              <a:rPr lang="en-US" sz="2900" b="1" dirty="0"/>
              <a:t> </a:t>
            </a:r>
            <a:r>
              <a:rPr lang="en-US" sz="2900" b="1" dirty="0" err="1"/>
              <a:t>standar</a:t>
            </a:r>
            <a:r>
              <a:rPr lang="en-US" sz="2900" b="1" dirty="0"/>
              <a:t>.</a:t>
            </a:r>
          </a:p>
          <a:p>
            <a:pPr lvl="2"/>
            <a:r>
              <a:rPr lang="en-US" sz="2900" b="1" dirty="0" err="1"/>
              <a:t>Kompresi</a:t>
            </a:r>
            <a:r>
              <a:rPr lang="en-US" sz="2900" b="1" dirty="0"/>
              <a:t> : </a:t>
            </a:r>
            <a:r>
              <a:rPr lang="en-US" sz="2900" b="1" dirty="0" err="1"/>
              <a:t>Penghapusan</a:t>
            </a:r>
            <a:r>
              <a:rPr lang="en-US" sz="2900" b="1" dirty="0"/>
              <a:t> </a:t>
            </a:r>
            <a:r>
              <a:rPr lang="en-US" sz="2900" b="1" dirty="0" err="1"/>
              <a:t>carakter</a:t>
            </a:r>
            <a:r>
              <a:rPr lang="en-US" sz="2900" b="1" dirty="0"/>
              <a:t> chain code yang </a:t>
            </a:r>
            <a:r>
              <a:rPr lang="en-US" sz="2900" b="1" dirty="0" err="1"/>
              <a:t>berkarakter</a:t>
            </a:r>
            <a:r>
              <a:rPr lang="en-US" sz="2900" b="1" dirty="0"/>
              <a:t> </a:t>
            </a:r>
            <a:r>
              <a:rPr lang="en-US" sz="2900" b="1" dirty="0" err="1"/>
              <a:t>sama</a:t>
            </a:r>
            <a:r>
              <a:rPr lang="en-US" sz="2900" b="1" dirty="0"/>
              <a:t> </a:t>
            </a:r>
            <a:r>
              <a:rPr lang="en-US" sz="2900" b="1" dirty="0" err="1"/>
              <a:t>hingga</a:t>
            </a:r>
            <a:r>
              <a:rPr lang="en-US" sz="2900" b="1" dirty="0"/>
              <a:t> </a:t>
            </a:r>
            <a:r>
              <a:rPr lang="en-US" sz="2900" b="1" dirty="0" err="1"/>
              <a:t>panjang</a:t>
            </a:r>
            <a:r>
              <a:rPr lang="en-US" sz="2900" b="1" dirty="0"/>
              <a:t> </a:t>
            </a:r>
            <a:r>
              <a:rPr lang="en-US" sz="2900" b="1" dirty="0" err="1"/>
              <a:t>mencapai</a:t>
            </a:r>
            <a:r>
              <a:rPr lang="en-US" sz="2900" b="1" dirty="0"/>
              <a:t> </a:t>
            </a:r>
            <a:r>
              <a:rPr lang="en-US" sz="2900" b="1" dirty="0" err="1"/>
              <a:t>standar</a:t>
            </a:r>
            <a:r>
              <a:rPr lang="en-US" sz="2900" b="1" dirty="0"/>
              <a:t>.</a:t>
            </a:r>
          </a:p>
          <a:p>
            <a:pPr marL="987552" lvl="2" indent="0">
              <a:buNone/>
            </a:pPr>
            <a:endParaRPr lang="en-US" sz="1700" b="1" dirty="0"/>
          </a:p>
          <a:p>
            <a:pPr marL="0" lvl="2" indent="0"/>
            <a:r>
              <a:rPr lang="en-US" sz="2100" b="1" dirty="0"/>
              <a:t> </a:t>
            </a:r>
            <a:r>
              <a:rPr lang="en-US" sz="3300" b="1" dirty="0" err="1"/>
              <a:t>Masalah</a:t>
            </a:r>
            <a:r>
              <a:rPr lang="en-US" sz="3300" b="1" dirty="0"/>
              <a:t> yang </a:t>
            </a:r>
            <a:r>
              <a:rPr lang="en-US" sz="3300" b="1" dirty="0" err="1"/>
              <a:t>ditimbul</a:t>
            </a:r>
            <a:r>
              <a:rPr lang="en-US" sz="3300" b="1" dirty="0"/>
              <a:t> </a:t>
            </a:r>
            <a:r>
              <a:rPr lang="en-US" sz="3300" b="1" dirty="0" err="1"/>
              <a:t>dengan</a:t>
            </a:r>
            <a:r>
              <a:rPr lang="en-US" sz="3300" b="1" dirty="0"/>
              <a:t> Padding &amp; </a:t>
            </a:r>
            <a:r>
              <a:rPr lang="en-US" sz="3300" b="1" dirty="0" err="1"/>
              <a:t>Kompresi</a:t>
            </a:r>
            <a:r>
              <a:rPr lang="en-US" sz="3300" b="1" dirty="0"/>
              <a:t> :</a:t>
            </a:r>
          </a:p>
          <a:p>
            <a:pPr marL="914400" lvl="4" indent="0"/>
            <a:r>
              <a:rPr lang="en-US" sz="3300" b="1" dirty="0" err="1"/>
              <a:t>Hilangnya</a:t>
            </a:r>
            <a:r>
              <a:rPr lang="en-US" sz="3300" b="1" dirty="0"/>
              <a:t> </a:t>
            </a:r>
            <a:r>
              <a:rPr lang="en-US" sz="3300" b="1" dirty="0" err="1"/>
              <a:t>identitas</a:t>
            </a:r>
            <a:r>
              <a:rPr lang="en-US" sz="3300" b="1" dirty="0"/>
              <a:t> </a:t>
            </a:r>
            <a:r>
              <a:rPr lang="en-US" sz="3300" b="1" dirty="0" err="1"/>
              <a:t>asli</a:t>
            </a:r>
            <a:r>
              <a:rPr lang="en-US" sz="3300" b="1" dirty="0"/>
              <a:t> </a:t>
            </a:r>
            <a:r>
              <a:rPr lang="en-US" sz="3300" b="1" dirty="0" err="1"/>
              <a:t>dari</a:t>
            </a:r>
            <a:r>
              <a:rPr lang="en-US" sz="3300" b="1" dirty="0"/>
              <a:t> </a:t>
            </a:r>
            <a:r>
              <a:rPr lang="en-US" sz="3300" b="1" dirty="0" err="1"/>
              <a:t>gambar</a:t>
            </a:r>
            <a:endParaRPr lang="en-US" sz="3300" b="1" dirty="0"/>
          </a:p>
          <a:p>
            <a:endParaRPr lang="en-US" b="1" dirty="0"/>
          </a:p>
          <a:p>
            <a:endParaRPr lang="en-US" b="1" dirty="0"/>
          </a:p>
          <a:p>
            <a:pPr marL="0" lvl="1" indent="0">
              <a:buNone/>
            </a:pP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389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F3CB4EC-ADA4-46FE-9433-6F0CA46181D4}"/>
              </a:ext>
            </a:extLst>
          </p:cNvPr>
          <p:cNvSpPr txBox="1"/>
          <p:nvPr/>
        </p:nvSpPr>
        <p:spPr>
          <a:xfrm>
            <a:off x="355153" y="294967"/>
            <a:ext cx="11192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Hasil</a:t>
            </a:r>
            <a:r>
              <a:rPr lang="en-US" sz="2400" b="1" dirty="0"/>
              <a:t> </a:t>
            </a:r>
            <a:r>
              <a:rPr lang="en-US" sz="2400" b="1" dirty="0" err="1"/>
              <a:t>Pengenalan</a:t>
            </a:r>
            <a:r>
              <a:rPr lang="en-US" sz="2400" b="1" dirty="0"/>
              <a:t> </a:t>
            </a:r>
            <a:r>
              <a:rPr lang="en-US" sz="2400" b="1" dirty="0" err="1"/>
              <a:t>Huruf</a:t>
            </a:r>
            <a:r>
              <a:rPr lang="en-US" sz="2400" b="1" dirty="0"/>
              <a:t> Arab </a:t>
            </a:r>
            <a:r>
              <a:rPr lang="en-US" sz="2400" b="1" dirty="0" err="1"/>
              <a:t>tunggal</a:t>
            </a:r>
            <a:r>
              <a:rPr lang="en-US" sz="2400" b="1" dirty="0"/>
              <a:t> </a:t>
            </a:r>
          </a:p>
          <a:p>
            <a:pPr algn="ctr"/>
            <a:r>
              <a:rPr lang="en-US" sz="2400" b="1" dirty="0" err="1"/>
              <a:t>Dengan</a:t>
            </a:r>
            <a:r>
              <a:rPr lang="en-US" sz="2400" b="1" dirty="0"/>
              <a:t> Neural Network</a:t>
            </a:r>
          </a:p>
          <a:p>
            <a:endParaRPr lang="en-US" sz="2000" b="1" dirty="0"/>
          </a:p>
          <a:p>
            <a:r>
              <a:rPr lang="en-US" sz="2000" b="1" dirty="0" err="1"/>
              <a:t>Jumlah</a:t>
            </a:r>
            <a:r>
              <a:rPr lang="en-US" sz="2000" b="1" dirty="0"/>
              <a:t> </a:t>
            </a:r>
            <a:r>
              <a:rPr lang="en-US" sz="2000" b="1" dirty="0" err="1"/>
              <a:t>Huruf</a:t>
            </a:r>
            <a:r>
              <a:rPr lang="en-US" sz="2000" b="1" dirty="0"/>
              <a:t> 90, </a:t>
            </a:r>
            <a:r>
              <a:rPr lang="en-US" sz="2000" b="1" dirty="0" err="1"/>
              <a:t>Berhasil</a:t>
            </a:r>
            <a:r>
              <a:rPr lang="en-US" sz="2000" b="1" dirty="0"/>
              <a:t> </a:t>
            </a:r>
            <a:r>
              <a:rPr lang="en-US" sz="2000" b="1" dirty="0" err="1"/>
              <a:t>dikenali</a:t>
            </a:r>
            <a:r>
              <a:rPr lang="en-US" sz="2000" b="1" dirty="0"/>
              <a:t> 86 </a:t>
            </a:r>
            <a:r>
              <a:rPr lang="en-US" sz="2000" b="1" dirty="0" err="1"/>
              <a:t>huruf</a:t>
            </a:r>
            <a:r>
              <a:rPr lang="en-US" sz="2000" b="1" dirty="0"/>
              <a:t>, </a:t>
            </a:r>
            <a:r>
              <a:rPr lang="en-US" sz="2000" b="1" dirty="0" err="1"/>
              <a:t>Gagal</a:t>
            </a:r>
            <a:r>
              <a:rPr lang="en-US" sz="2000" b="1" dirty="0"/>
              <a:t> </a:t>
            </a:r>
            <a:r>
              <a:rPr lang="en-US" sz="2000" b="1" dirty="0" err="1"/>
              <a:t>dikenali</a:t>
            </a:r>
            <a:r>
              <a:rPr lang="en-US" sz="2000" b="1" dirty="0"/>
              <a:t> 4 </a:t>
            </a:r>
            <a:r>
              <a:rPr lang="en-US" sz="2000" b="1" dirty="0" err="1"/>
              <a:t>huruf</a:t>
            </a:r>
            <a:endParaRPr lang="en-US" sz="2000" b="1" dirty="0"/>
          </a:p>
          <a:p>
            <a:r>
              <a:rPr lang="en-US" sz="2000" b="1" dirty="0" err="1"/>
              <a:t>Presentasi</a:t>
            </a:r>
            <a:r>
              <a:rPr lang="en-US" sz="2000" b="1" dirty="0"/>
              <a:t> </a:t>
            </a:r>
            <a:r>
              <a:rPr lang="en-US" sz="2000" b="1" dirty="0" err="1"/>
              <a:t>Keberhasilan</a:t>
            </a:r>
            <a:r>
              <a:rPr lang="en-US" sz="2000" b="1" dirty="0"/>
              <a:t> 95,5%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D0C28C-92E8-4258-BC9F-69E1590DB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435" y="2051715"/>
            <a:ext cx="10171440" cy="4806285"/>
          </a:xfrm>
        </p:spPr>
      </p:pic>
    </p:spTree>
    <p:extLst>
      <p:ext uri="{BB962C8B-B14F-4D97-AF65-F5344CB8AC3E}">
        <p14:creationId xmlns:p14="http://schemas.microsoft.com/office/powerpoint/2010/main" val="8200533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1B8567-83D4-4F62-A3EB-C4F8C76E9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8554" y="3218562"/>
            <a:ext cx="5849166" cy="135273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BCF55C-8B2F-4A15-B070-867837BFD958}"/>
              </a:ext>
            </a:extLst>
          </p:cNvPr>
          <p:cNvSpPr/>
          <p:nvPr/>
        </p:nvSpPr>
        <p:spPr>
          <a:xfrm>
            <a:off x="446576" y="872749"/>
            <a:ext cx="1152911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/>
              <a:t>Hasil</a:t>
            </a:r>
            <a:r>
              <a:rPr lang="en-US" sz="2800" b="1" dirty="0"/>
              <a:t> </a:t>
            </a:r>
            <a:r>
              <a:rPr lang="en-US" sz="2800" b="1" dirty="0" err="1"/>
              <a:t>Pengenalan</a:t>
            </a:r>
            <a:r>
              <a:rPr lang="en-US" sz="2800" b="1" dirty="0"/>
              <a:t> </a:t>
            </a:r>
            <a:r>
              <a:rPr lang="en-US" sz="2800" b="1" dirty="0" err="1"/>
              <a:t>Huruf</a:t>
            </a:r>
            <a:r>
              <a:rPr lang="en-US" sz="2800" b="1" dirty="0"/>
              <a:t> Arab </a:t>
            </a:r>
            <a:r>
              <a:rPr lang="en-US" sz="2800" b="1" dirty="0" err="1"/>
              <a:t>tunggal</a:t>
            </a:r>
            <a:r>
              <a:rPr lang="en-US" sz="2800" b="1" dirty="0"/>
              <a:t> </a:t>
            </a:r>
          </a:p>
          <a:p>
            <a:pPr algn="ctr"/>
            <a:r>
              <a:rPr lang="en-US" sz="2800" b="1" dirty="0" err="1"/>
              <a:t>Dengan</a:t>
            </a:r>
            <a:r>
              <a:rPr lang="en-US" sz="2800" b="1" dirty="0"/>
              <a:t> Neural Network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err="1"/>
              <a:t>Jumlah</a:t>
            </a:r>
            <a:r>
              <a:rPr lang="en-US" b="1" dirty="0"/>
              <a:t> </a:t>
            </a:r>
            <a:r>
              <a:rPr lang="en-US" b="1" dirty="0" err="1"/>
              <a:t>Huruf</a:t>
            </a:r>
            <a:r>
              <a:rPr lang="en-US" b="1" dirty="0"/>
              <a:t> 90, </a:t>
            </a:r>
            <a:r>
              <a:rPr lang="en-US" b="1" dirty="0" err="1"/>
              <a:t>Berhasil</a:t>
            </a:r>
            <a:r>
              <a:rPr lang="en-US" b="1" dirty="0"/>
              <a:t> </a:t>
            </a:r>
            <a:r>
              <a:rPr lang="en-US" b="1" dirty="0" err="1"/>
              <a:t>dikenali</a:t>
            </a:r>
            <a:r>
              <a:rPr lang="en-US" b="1" dirty="0"/>
              <a:t> 86 </a:t>
            </a:r>
            <a:r>
              <a:rPr lang="en-US" b="1" dirty="0" err="1"/>
              <a:t>huruf</a:t>
            </a:r>
            <a:r>
              <a:rPr lang="en-US" b="1" dirty="0"/>
              <a:t>, </a:t>
            </a:r>
            <a:r>
              <a:rPr lang="en-US" b="1" dirty="0" err="1"/>
              <a:t>Gagal</a:t>
            </a:r>
            <a:r>
              <a:rPr lang="en-US" b="1" dirty="0"/>
              <a:t> </a:t>
            </a:r>
            <a:r>
              <a:rPr lang="en-US" b="1" dirty="0" err="1"/>
              <a:t>dikenali</a:t>
            </a:r>
            <a:r>
              <a:rPr lang="en-US" b="1" dirty="0"/>
              <a:t> 4 </a:t>
            </a:r>
            <a:r>
              <a:rPr lang="en-US" b="1" dirty="0" err="1"/>
              <a:t>huruf</a:t>
            </a:r>
            <a:endParaRPr lang="en-US" b="1" dirty="0"/>
          </a:p>
          <a:p>
            <a:r>
              <a:rPr lang="en-US" b="1" dirty="0" err="1"/>
              <a:t>Presentasi</a:t>
            </a:r>
            <a:r>
              <a:rPr lang="en-US" b="1" dirty="0"/>
              <a:t> </a:t>
            </a:r>
            <a:r>
              <a:rPr lang="en-US" b="1" dirty="0" err="1"/>
              <a:t>Keberhasilan</a:t>
            </a:r>
            <a:r>
              <a:rPr lang="en-US" b="1" dirty="0"/>
              <a:t> 95,5% </a:t>
            </a:r>
          </a:p>
        </p:txBody>
      </p:sp>
    </p:spTree>
    <p:extLst>
      <p:ext uri="{BB962C8B-B14F-4D97-AF65-F5344CB8AC3E}">
        <p14:creationId xmlns:p14="http://schemas.microsoft.com/office/powerpoint/2010/main" val="10624971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B66B-E209-4010-8D52-EC3C99D06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497" y="313448"/>
            <a:ext cx="9875520" cy="556707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</a:t>
            </a:r>
            <a:r>
              <a:rPr lang="en-US" sz="2400" dirty="0" err="1"/>
              <a:t>dengan</a:t>
            </a:r>
            <a:r>
              <a:rPr lang="en-US" sz="2400" dirty="0"/>
              <a:t> Neural Network </a:t>
            </a:r>
            <a:r>
              <a:rPr lang="en-US" sz="2400" dirty="0" err="1"/>
              <a:t>untuk</a:t>
            </a:r>
            <a:r>
              <a:rPr lang="en-US" sz="2400" dirty="0"/>
              <a:t> 1 </a:t>
            </a:r>
            <a:r>
              <a:rPr lang="en-US" sz="2400" dirty="0" err="1"/>
              <a:t>kalimat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09C63B-B974-4791-92C3-AD4F3C343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3" y="1491068"/>
            <a:ext cx="6261677" cy="512814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8FCD46-BF00-4045-B53E-388B3E9DE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280" y="1675734"/>
            <a:ext cx="4557737" cy="11177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F1B436-89AB-46CC-96A3-28DA4B98DA7A}"/>
              </a:ext>
            </a:extLst>
          </p:cNvPr>
          <p:cNvSpPr txBox="1"/>
          <p:nvPr/>
        </p:nvSpPr>
        <p:spPr>
          <a:xfrm>
            <a:off x="6637110" y="130640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Kalimat</a:t>
            </a:r>
            <a:r>
              <a:rPr lang="en-US" dirty="0"/>
              <a:t> 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CEA570-6015-4C6F-B2E6-D69AE2A9CE4C}"/>
              </a:ext>
            </a:extLst>
          </p:cNvPr>
          <p:cNvSpPr txBox="1"/>
          <p:nvPr/>
        </p:nvSpPr>
        <p:spPr>
          <a:xfrm>
            <a:off x="317091" y="126215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41985903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449C-13AB-4EBC-BFA5-20A1DD1BD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0" y="346219"/>
            <a:ext cx="9875520" cy="673511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</a:t>
            </a:r>
            <a:r>
              <a:rPr lang="en-US" sz="2400" dirty="0" err="1"/>
              <a:t>dengan</a:t>
            </a:r>
            <a:r>
              <a:rPr lang="en-US" sz="2400" dirty="0"/>
              <a:t> Neural Network </a:t>
            </a:r>
            <a:r>
              <a:rPr lang="en-US" sz="2400" dirty="0" err="1"/>
              <a:t>untuk</a:t>
            </a:r>
            <a:r>
              <a:rPr lang="en-US" sz="2400" dirty="0"/>
              <a:t> 1 </a:t>
            </a:r>
            <a:r>
              <a:rPr lang="en-US" sz="2400" dirty="0" err="1"/>
              <a:t>kalimat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262D35-B441-4C2C-8413-D8173ECA6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797" y="1078726"/>
            <a:ext cx="9847073" cy="5533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D3DFDD-858B-46DD-A8C0-78BD734DE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333" y="1761202"/>
            <a:ext cx="3527721" cy="865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7D9E36-0CD3-4070-9504-9D0AC3F109FE}"/>
              </a:ext>
            </a:extLst>
          </p:cNvPr>
          <p:cNvSpPr txBox="1"/>
          <p:nvPr/>
        </p:nvSpPr>
        <p:spPr>
          <a:xfrm>
            <a:off x="7025009" y="2626311"/>
            <a:ext cx="193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D5C9C9-7191-4FD4-A881-56CDE68B7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071" y="3053552"/>
            <a:ext cx="3258983" cy="355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401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14A4-CF1E-45A0-8407-7169572B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79809"/>
            <a:ext cx="9875520" cy="744306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Arab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tunggal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Neural Network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E98701-1769-401A-AA16-6B09F68CB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586" y="1224114"/>
            <a:ext cx="7588045" cy="52973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6357A8-FDB6-486E-AA71-9A53EC252616}"/>
              </a:ext>
            </a:extLst>
          </p:cNvPr>
          <p:cNvSpPr txBox="1"/>
          <p:nvPr/>
        </p:nvSpPr>
        <p:spPr>
          <a:xfrm>
            <a:off x="8463686" y="2337619"/>
            <a:ext cx="30846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</a:t>
            </a:r>
          </a:p>
          <a:p>
            <a:pPr algn="ctr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Berhasil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93huruf, </a:t>
            </a: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Gagal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0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Presentasi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Keberhasilan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100%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6093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027E9E-82D8-4FD6-9DFF-B072F7951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2606" y="2538019"/>
            <a:ext cx="2358125" cy="2878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9A415F-9240-46DB-A585-67B2F778F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231" y="2114227"/>
            <a:ext cx="1960617" cy="33020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463607-7198-4CDB-9D47-7D3C41282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522" y="1818376"/>
            <a:ext cx="3351508" cy="359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888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60481F-EBC3-4AC4-80B9-4B0105E86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558" y="925966"/>
            <a:ext cx="1928729" cy="49740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02A694-6577-4D06-AEC3-0FDC0971E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042029" y="1287780"/>
            <a:ext cx="632002" cy="400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471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14A4-CF1E-45A0-8407-7169572B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79809"/>
            <a:ext cx="9875520" cy="744306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Arab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tunggal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Neural Network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2C42F6-B9B6-46CD-B697-0D7187AFB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119" y="1224115"/>
            <a:ext cx="7552015" cy="532498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6357A8-FDB6-486E-AA71-9A53EC252616}"/>
              </a:ext>
            </a:extLst>
          </p:cNvPr>
          <p:cNvSpPr txBox="1"/>
          <p:nvPr/>
        </p:nvSpPr>
        <p:spPr>
          <a:xfrm>
            <a:off x="8463686" y="2337619"/>
            <a:ext cx="30846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</a:t>
            </a:r>
          </a:p>
          <a:p>
            <a:pPr algn="ctr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Berhasil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93huruf, </a:t>
            </a: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Gagal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0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Presentasi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Keberhasilan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100%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7554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14A4-CF1E-45A0-8407-7169572B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79809"/>
            <a:ext cx="9875520" cy="744306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Arab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tunggal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Neural Network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0629D7-D8D9-4558-A0E6-218692435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104" y="1224114"/>
            <a:ext cx="8329532" cy="525042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6357A8-FDB6-486E-AA71-9A53EC252616}"/>
              </a:ext>
            </a:extLst>
          </p:cNvPr>
          <p:cNvSpPr txBox="1"/>
          <p:nvPr/>
        </p:nvSpPr>
        <p:spPr>
          <a:xfrm>
            <a:off x="8729157" y="2381864"/>
            <a:ext cx="30846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</a:t>
            </a:r>
          </a:p>
          <a:p>
            <a:pPr algn="ctr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Berhasil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93huruf, </a:t>
            </a: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Gagal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0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Presentasi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Keberhasilan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100%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2522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14A4-CF1E-45A0-8407-7169572B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79809"/>
            <a:ext cx="9875520" cy="744306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Arab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tunggal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Neural Network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B69712-5AA7-4BF1-AD45-EFDAE26BC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768" y="1985907"/>
            <a:ext cx="8295955" cy="37512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6357A8-FDB6-486E-AA71-9A53EC252616}"/>
              </a:ext>
            </a:extLst>
          </p:cNvPr>
          <p:cNvSpPr txBox="1"/>
          <p:nvPr/>
        </p:nvSpPr>
        <p:spPr>
          <a:xfrm>
            <a:off x="8729157" y="2381864"/>
            <a:ext cx="30846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Jumlah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</a:t>
            </a:r>
          </a:p>
          <a:p>
            <a:pPr algn="ctr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Berhasil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93huruf, </a:t>
            </a: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Gagal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dikenali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0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Presentasi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Keberhasilan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100%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87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Penelitian</a:t>
            </a:r>
            <a:r>
              <a:rPr lang="en-US" dirty="0"/>
              <a:t> lain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Arab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Pembangunan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Arab </a:t>
            </a:r>
            <a:r>
              <a:rPr lang="en-US" dirty="0" err="1"/>
              <a:t>menggunakan</a:t>
            </a:r>
            <a:r>
              <a:rPr lang="en-US" dirty="0"/>
              <a:t> Hidden Markov Model</a:t>
            </a:r>
          </a:p>
          <a:p>
            <a:pPr lvl="1"/>
            <a:r>
              <a:rPr lang="en-US" dirty="0" err="1"/>
              <a:t>Kesimpulan</a:t>
            </a:r>
            <a:r>
              <a:rPr lang="en-US" dirty="0"/>
              <a:t> :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performansi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50% - 60%</a:t>
            </a:r>
          </a:p>
          <a:p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Arab (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Zidouri</a:t>
            </a:r>
            <a:r>
              <a:rPr lang="en-US" dirty="0"/>
              <a:t>) :</a:t>
            </a:r>
          </a:p>
          <a:p>
            <a:pPr lvl="1"/>
            <a:r>
              <a:rPr lang="en-US" dirty="0" err="1"/>
              <a:t>Kesimpulan</a:t>
            </a:r>
            <a:r>
              <a:rPr lang="en-US" dirty="0"/>
              <a:t> :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74%</a:t>
            </a:r>
          </a:p>
          <a:p>
            <a:r>
              <a:rPr lang="en-US" dirty="0"/>
              <a:t>Effective Arabic Character Recognition using Support Vector Machines</a:t>
            </a:r>
          </a:p>
          <a:p>
            <a:pPr lvl="1"/>
            <a:r>
              <a:rPr lang="en-US" dirty="0"/>
              <a:t>Tingkat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/>
              <a:t> 99%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7984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061D3D-7A99-4C73-88D2-106EAF941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1096" y="318563"/>
            <a:ext cx="5572903" cy="8954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27FA58-68F4-430F-99CF-0160DA22E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604" y="1214038"/>
            <a:ext cx="3091873" cy="5290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9350C1-345F-4542-90EF-899F1D666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598" y="1196372"/>
            <a:ext cx="5052491" cy="53076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B47897-7C05-477B-BBDD-B1DC6952BAE0}"/>
              </a:ext>
            </a:extLst>
          </p:cNvPr>
          <p:cNvSpPr txBox="1"/>
          <p:nvPr/>
        </p:nvSpPr>
        <p:spPr>
          <a:xfrm>
            <a:off x="2434553" y="58163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Kalimat</a:t>
            </a:r>
            <a:r>
              <a:rPr lang="en-US" dirty="0"/>
              <a:t> 1 :</a:t>
            </a:r>
          </a:p>
        </p:txBody>
      </p:sp>
    </p:spTree>
    <p:extLst>
      <p:ext uri="{BB962C8B-B14F-4D97-AF65-F5344CB8AC3E}">
        <p14:creationId xmlns:p14="http://schemas.microsoft.com/office/powerpoint/2010/main" val="32705982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7DC3-F760-45F7-8D40-35656FD05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43" y="573437"/>
            <a:ext cx="6640773" cy="5522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Lam </a:t>
            </a:r>
            <a:r>
              <a:rPr lang="en-US" dirty="0" err="1"/>
              <a:t>alif</a:t>
            </a:r>
            <a:r>
              <a:rPr lang="en-US" dirty="0"/>
              <a:t> : [ 6, 5, 2, 2, 6, 3, 4, 2, 6, 6 ]</a:t>
            </a:r>
          </a:p>
          <a:p>
            <a:r>
              <a:rPr lang="en-US" dirty="0"/>
              <a:t>Arial sin </a:t>
            </a:r>
            <a:r>
              <a:rPr lang="en-US" dirty="0" err="1"/>
              <a:t>diakhir</a:t>
            </a:r>
            <a:r>
              <a:rPr lang="en-US" dirty="0"/>
              <a:t> : [ 6, 5, 7, 2, 6, 2, 6, 7, 8, 2 ]</a:t>
            </a:r>
          </a:p>
          <a:p>
            <a:r>
              <a:rPr lang="en-US" dirty="0"/>
              <a:t>Arial sin </a:t>
            </a:r>
            <a:r>
              <a:rPr lang="en-US" dirty="0" err="1"/>
              <a:t>diawal</a:t>
            </a:r>
            <a:r>
              <a:rPr lang="en-US" dirty="0"/>
              <a:t> : [ 6, 6, 8, 2, 6, 6, 1, 2, 6, 8 ]</a:t>
            </a:r>
          </a:p>
          <a:p>
            <a:r>
              <a:rPr lang="en-US" dirty="0"/>
              <a:t>Arial sin </a:t>
            </a:r>
            <a:r>
              <a:rPr lang="en-US" dirty="0" err="1"/>
              <a:t>ditengah</a:t>
            </a:r>
            <a:r>
              <a:rPr lang="en-US" dirty="0"/>
              <a:t> [ 6, 6, 8, 2, 6, 7, 2, 2, 6, 8 ]</a:t>
            </a:r>
          </a:p>
          <a:p>
            <a:r>
              <a:rPr lang="en-US" dirty="0"/>
              <a:t>Arial sin </a:t>
            </a:r>
            <a:r>
              <a:rPr lang="en-US" dirty="0" err="1"/>
              <a:t>terpisah</a:t>
            </a:r>
            <a:r>
              <a:rPr lang="en-US" dirty="0"/>
              <a:t> : [ 6, 8, 2, 7, 2, 6, 6, 8, 1, 2 ]</a:t>
            </a:r>
          </a:p>
          <a:p>
            <a:r>
              <a:rPr lang="en-US" dirty="0" err="1"/>
              <a:t>Timesnewroman</a:t>
            </a:r>
            <a:r>
              <a:rPr lang="en-US" dirty="0"/>
              <a:t> sin </a:t>
            </a:r>
            <a:r>
              <a:rPr lang="en-US" dirty="0" err="1"/>
              <a:t>diakhir</a:t>
            </a:r>
            <a:r>
              <a:rPr lang="en-US" dirty="0"/>
              <a:t> : [ 6, 4, 2, 2, 6, 6, 7, 8, 1, 2 ]</a:t>
            </a:r>
          </a:p>
          <a:p>
            <a:r>
              <a:rPr lang="en-US" dirty="0" err="1"/>
              <a:t>Timesnewroman</a:t>
            </a:r>
            <a:r>
              <a:rPr lang="en-US" dirty="0"/>
              <a:t> sin </a:t>
            </a:r>
            <a:r>
              <a:rPr lang="en-US" dirty="0" err="1"/>
              <a:t>diawal</a:t>
            </a:r>
            <a:r>
              <a:rPr lang="en-US" dirty="0"/>
              <a:t> : [ 6, 6, 8, 2, 6, 8, 8, 2, 6, 8 ]</a:t>
            </a:r>
          </a:p>
          <a:p>
            <a:r>
              <a:rPr lang="en-US" dirty="0" err="1"/>
              <a:t>Timesnewroman</a:t>
            </a:r>
            <a:r>
              <a:rPr lang="en-US" dirty="0"/>
              <a:t> sin </a:t>
            </a:r>
            <a:r>
              <a:rPr lang="en-US" dirty="0" err="1"/>
              <a:t>ditengah</a:t>
            </a:r>
            <a:r>
              <a:rPr lang="en-US" dirty="0"/>
              <a:t> : [ 6, 6, 8, 2, 6, 7, 8, 2, 6, 8 ]</a:t>
            </a:r>
          </a:p>
          <a:p>
            <a:r>
              <a:rPr lang="en-US" dirty="0" err="1"/>
              <a:t>Timesnewroman</a:t>
            </a:r>
            <a:r>
              <a:rPr lang="en-US" dirty="0"/>
              <a:t> sin </a:t>
            </a:r>
            <a:r>
              <a:rPr lang="en-US" dirty="0" err="1"/>
              <a:t>terpisah</a:t>
            </a:r>
            <a:r>
              <a:rPr lang="en-US" dirty="0"/>
              <a:t> : [ 6, 5, 2, 2, 6, 6, 6, 8, 2, 2 ]</a:t>
            </a:r>
          </a:p>
          <a:p>
            <a:r>
              <a:rPr lang="en-US" dirty="0"/>
              <a:t>Tahoma sin </a:t>
            </a:r>
            <a:r>
              <a:rPr lang="en-US" dirty="0" err="1"/>
              <a:t>diakhir</a:t>
            </a:r>
            <a:r>
              <a:rPr lang="en-US" dirty="0"/>
              <a:t> : [ 6, 5, 7, 2, 6, 2, 6, 8, 1, 2 ]</a:t>
            </a:r>
          </a:p>
          <a:p>
            <a:r>
              <a:rPr lang="en-US" dirty="0"/>
              <a:t>Tahoma sin </a:t>
            </a:r>
            <a:r>
              <a:rPr lang="en-US" dirty="0" err="1"/>
              <a:t>diawal</a:t>
            </a:r>
            <a:r>
              <a:rPr lang="en-US" dirty="0"/>
              <a:t> : [ 6, 6, 8, 2, 6, 8, 1, 2, 3, 6 ]</a:t>
            </a:r>
          </a:p>
          <a:p>
            <a:r>
              <a:rPr lang="en-US" dirty="0"/>
              <a:t>Tahoma sin </a:t>
            </a:r>
            <a:r>
              <a:rPr lang="en-US" dirty="0" err="1"/>
              <a:t>ditengah</a:t>
            </a:r>
            <a:r>
              <a:rPr lang="en-US" dirty="0"/>
              <a:t>  : [ 6, 6, 4, 7, 1, 2, 8, 1, 6, 8 ]</a:t>
            </a:r>
          </a:p>
          <a:p>
            <a:r>
              <a:rPr lang="en-US" dirty="0"/>
              <a:t>Tahoma sin </a:t>
            </a:r>
            <a:r>
              <a:rPr lang="en-US" dirty="0" err="1"/>
              <a:t>terpisah</a:t>
            </a:r>
            <a:r>
              <a:rPr lang="en-US" dirty="0"/>
              <a:t> : [ 6, 7, 2, 6, 8, 2, 6, 8, 2, 2 ]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2B5CD0-704F-4EED-BD51-56907CC34F8E}"/>
              </a:ext>
            </a:extLst>
          </p:cNvPr>
          <p:cNvSpPr/>
          <p:nvPr/>
        </p:nvSpPr>
        <p:spPr>
          <a:xfrm>
            <a:off x="9121966" y="2770322"/>
            <a:ext cx="3354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A7067-789C-458B-B48C-7C1F989CB218}"/>
              </a:ext>
            </a:extLst>
          </p:cNvPr>
          <p:cNvSpPr txBox="1"/>
          <p:nvPr/>
        </p:nvSpPr>
        <p:spPr>
          <a:xfrm>
            <a:off x="6876082" y="871323"/>
            <a:ext cx="51764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Lamalif</a:t>
            </a:r>
            <a:r>
              <a:rPr lang="en-US" dirty="0"/>
              <a:t> </a:t>
            </a:r>
            <a:r>
              <a:rPr lang="en-US" dirty="0" err="1"/>
              <a:t>diakhir</a:t>
            </a:r>
            <a:r>
              <a:rPr lang="en-US" dirty="0"/>
              <a:t> : [ 6, 6, 6, 6, 5, 2, 7, 7, 8, 8 ]</a:t>
            </a:r>
          </a:p>
          <a:p>
            <a:r>
              <a:rPr lang="en-US" dirty="0" err="1"/>
              <a:t>Lamalif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: [ 6, 6, 7, 1, 6, 2, 7, 2, 5, 5 ]</a:t>
            </a:r>
          </a:p>
          <a:p>
            <a:endParaRPr lang="en-US" dirty="0"/>
          </a:p>
          <a:p>
            <a:r>
              <a:rPr lang="en-US" dirty="0"/>
              <a:t>Tahoma </a:t>
            </a:r>
            <a:r>
              <a:rPr lang="en-US" dirty="0" err="1"/>
              <a:t>diakhir</a:t>
            </a:r>
            <a:r>
              <a:rPr lang="en-US" dirty="0"/>
              <a:t> :  [ 6, 6, 6, 6, 4, 1, 2, 2, 6, 8 ]</a:t>
            </a:r>
          </a:p>
          <a:p>
            <a:r>
              <a:rPr lang="en-US" dirty="0"/>
              <a:t>Tahoma </a:t>
            </a:r>
            <a:r>
              <a:rPr lang="en-US" dirty="0" err="1"/>
              <a:t>lamalif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: [ 6, 6, 6, 6, 6, 8, 2, 6, 7, 8 ]</a:t>
            </a:r>
          </a:p>
          <a:p>
            <a:endParaRPr lang="en-US" dirty="0"/>
          </a:p>
          <a:p>
            <a:r>
              <a:rPr lang="en-US" dirty="0"/>
              <a:t>Arial </a:t>
            </a:r>
            <a:r>
              <a:rPr lang="en-US" dirty="0" err="1"/>
              <a:t>diakhir</a:t>
            </a:r>
            <a:r>
              <a:rPr lang="en-US" dirty="0"/>
              <a:t> : [ 6, 6, 6, 6, 6, 8, 8, 5, 8, 8 ]</a:t>
            </a:r>
          </a:p>
          <a:p>
            <a:r>
              <a:rPr lang="en-US" dirty="0"/>
              <a:t>Arial </a:t>
            </a:r>
            <a:r>
              <a:rPr lang="en-US" dirty="0" err="1"/>
              <a:t>terpisah</a:t>
            </a:r>
            <a:r>
              <a:rPr lang="en-US" dirty="0"/>
              <a:t> : [ 6, 6, 6, 6, 6, 1, 8, 4, 2, 5 ]</a:t>
            </a:r>
          </a:p>
        </p:txBody>
      </p:sp>
    </p:spTree>
    <p:extLst>
      <p:ext uri="{BB962C8B-B14F-4D97-AF65-F5344CB8AC3E}">
        <p14:creationId xmlns:p14="http://schemas.microsoft.com/office/powerpoint/2010/main" val="3793986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34" y="447368"/>
            <a:ext cx="11116479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Arab Tunggal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Font Arial 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100%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36BDAE-D01C-4B86-830E-AE805CC49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9909" y="1400432"/>
            <a:ext cx="5071796" cy="479388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148565-6A05-4CE0-BB58-B57AC2CAE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34" y="1400433"/>
            <a:ext cx="5239832" cy="479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660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6" y="447368"/>
            <a:ext cx="11358518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Tahoma,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100%</a:t>
            </a: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4B09F0-747A-4164-BE9D-45C3A63E2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2032" y="1288456"/>
            <a:ext cx="5104692" cy="516078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E67A35-216F-4609-ACFF-1F55EDB28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82" y="1288456"/>
            <a:ext cx="4861612" cy="51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01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19" y="447368"/>
            <a:ext cx="11533241" cy="555523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Tunggal </a:t>
            </a:r>
            <a:r>
              <a:rPr lang="en-US" sz="2400" dirty="0" err="1"/>
              <a:t>dengan</a:t>
            </a:r>
            <a:r>
              <a:rPr lang="en-US" sz="2400" dirty="0"/>
              <a:t> Font Times New Roman,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100%</a:t>
            </a:r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7F5FF6-A9D7-422E-94C2-2CE38BD68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833" y="1368384"/>
            <a:ext cx="4468076" cy="505889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09FA3E-995F-465F-8F09-A831A35BA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587" y="1368384"/>
            <a:ext cx="5260449" cy="498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813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65" y="447368"/>
            <a:ext cx="11463316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Segoe UI,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51%</a:t>
            </a:r>
            <a:endParaRPr lang="en-US" sz="2800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A9ECA3CC-10E4-4DFE-AC70-718C5DEA7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823" y="1366190"/>
            <a:ext cx="5476997" cy="5092325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9A4CF15-CDC0-4FCA-8897-7AC52D986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925" y="1366190"/>
            <a:ext cx="6193856" cy="50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056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CA40-AAC3-4DC0-9255-2AF368B04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226597"/>
            <a:ext cx="9875520" cy="662731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Analisa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yang Salah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Font Segoe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BC5A-4946-41D4-AB2D-6574424F3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9747" y="1214282"/>
            <a:ext cx="5670755" cy="545690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tahoma_tho_diakhir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3, 6, 8, 8, 6, 4, 1, 8 ]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tahoma_tho_diawal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4, 5, 8, 2, 6, 4, 1, 8 ]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tahoma_tho_ditengah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3, 6, 8, 2, 4, 4, 2, 8 ]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tahoma_tho_terpisah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3, 6, 8, 8, 6, 4, 1, 8 ]</a:t>
            </a:r>
          </a:p>
          <a:p>
            <a:pPr marL="4572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timesnewroman_tho_diakhir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4, 8, 8, 8, 7, 4, 2, 8 ]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timesnewroman_tho_diawal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4, 6, 8, 8, 4, 4, 1, 8 ]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timesnewroman_tho_ditengah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4, 6, 8, 8, 4, 4, 1, 8 ]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timesnewroman_tho_terpisah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4, 8, 8, 8, 7, 4, 2, 8 ]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89628A-59D2-4F60-A87E-1FDF76B24A51}"/>
              </a:ext>
            </a:extLst>
          </p:cNvPr>
          <p:cNvSpPr txBox="1">
            <a:spLocks/>
          </p:cNvSpPr>
          <p:nvPr/>
        </p:nvSpPr>
        <p:spPr>
          <a:xfrm>
            <a:off x="557980" y="1170038"/>
            <a:ext cx="4844846" cy="5456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 test :</a:t>
            </a:r>
          </a:p>
          <a:p>
            <a:pPr marL="45720" indent="0">
              <a:buFont typeface="Corbel" pitchFamily="34" charset="0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Ain : [ 8, 6, 5, 4, 8, 7, 6, 4, 4, 4 ],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 Training :</a:t>
            </a:r>
          </a:p>
          <a:p>
            <a:pPr marL="45720" indent="0">
              <a:buFont typeface="Corbel" pitchFamily="34" charset="0"/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arial_ain_terpisah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[ 1, 8, 6, 5, 4, 8, 6, 6, 4, 4 ]</a:t>
            </a:r>
          </a:p>
          <a:p>
            <a:pPr marL="45720" indent="0">
              <a:buFont typeface="Corbel" pitchFamily="34" charset="0"/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tahoma_ain_terpisah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[ 8, 7, 6, 4, 8, 7, 6, 4, 4, 2 ]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timesnr_ain_terpisah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[ 8, 5, 3, 6, 4, 4, 8, 1, 3, 8 ]</a:t>
            </a:r>
          </a:p>
          <a:p>
            <a:pPr marL="4572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arial_tho_diakhir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3, 6, 8, 8, 4, 8, 1, 8 ]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arial_tho_diawal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 [ 6, 6, 3, 5, 8, 8, 4, 4, 8, 8 ]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arial_tho_ditengah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3, 6, 8, 2, 4, 8, 1, 7 ]</a:t>
            </a:r>
          </a:p>
          <a:p>
            <a:pPr marL="45720" indent="0"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arial_tho_terpisah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: [ 6, 6, 3, 5, 8, 8, 4, 4, 8, 8 ]</a:t>
            </a:r>
          </a:p>
          <a:p>
            <a:pPr marL="45720" indent="0">
              <a:buFont typeface="Corbel" pitchFamily="34" charset="0"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1143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67" y="609600"/>
            <a:ext cx="11621729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Microsoft SS,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48%</a:t>
            </a: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273CC0-7CDB-4072-A0E0-8E7FB87BE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958" y="1439934"/>
            <a:ext cx="5530448" cy="497561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EC1B20-AED7-48D4-BAEC-9F0AB5C48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890" y="1439934"/>
            <a:ext cx="5949104" cy="49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854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B6B5-6DC0-442A-A543-F2324A84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13" y="609600"/>
            <a:ext cx="11592232" cy="555523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Arab Tunggal </a:t>
            </a:r>
            <a:r>
              <a:rPr lang="en-US" sz="2800" dirty="0" err="1"/>
              <a:t>dengan</a:t>
            </a:r>
            <a:r>
              <a:rPr lang="en-US" sz="2800" dirty="0"/>
              <a:t> Font </a:t>
            </a:r>
            <a:r>
              <a:rPr lang="en-US" sz="2800" dirty="0" err="1"/>
              <a:t>Nazanin</a:t>
            </a:r>
            <a:r>
              <a:rPr lang="en-US" sz="2800" dirty="0"/>
              <a:t>,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Akurasi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48%</a:t>
            </a:r>
            <a:endParaRPr lang="en-US" sz="28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8CD927A-9D79-4A85-A3B6-78B58C61D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150" y="1464934"/>
            <a:ext cx="4267281" cy="4933481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1E5059-727A-497B-8A9E-B7A703C9D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911" y="1464934"/>
            <a:ext cx="4733180" cy="510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815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E21D-0742-4642-AE12-243E8830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85136"/>
            <a:ext cx="9875520" cy="1356360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Pengenalan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Huruf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Arab Tunggal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Font Times New Roman,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Normalisasi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Chain code 15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941CD8-3E1B-4C38-B792-C867BD5DE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824" y="1641496"/>
            <a:ext cx="4816073" cy="469609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6898D8-0020-4398-B7ED-B514BF645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231" y="1641496"/>
            <a:ext cx="4730502" cy="46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0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- </a:t>
            </a:r>
            <a:r>
              <a:rPr lang="en-US" dirty="0" err="1"/>
              <a:t>Zidouri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850" y="1828800"/>
            <a:ext cx="10839450" cy="4895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Ф =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tunggal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dokumen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Ls =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karater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(6 pixel)</a:t>
            </a:r>
          </a:p>
          <a:p>
            <a:pPr marL="0" indent="0">
              <a:buNone/>
            </a:pPr>
            <a:r>
              <a:rPr lang="en-US" dirty="0"/>
              <a:t>Ls’ =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bersamaan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Lm</a:t>
            </a:r>
            <a:r>
              <a:rPr lang="en-US" dirty="0"/>
              <a:t> =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terisolasi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B(x, y) = </a:t>
            </a:r>
            <a:r>
              <a:rPr lang="en-US" dirty="0" err="1"/>
              <a:t>Lokasi</a:t>
            </a:r>
            <a:r>
              <a:rPr lang="en-US" dirty="0"/>
              <a:t> baseline</a:t>
            </a:r>
          </a:p>
          <a:p>
            <a:pPr marL="0" indent="0">
              <a:buNone/>
            </a:pPr>
            <a:r>
              <a:rPr lang="en-US" dirty="0"/>
              <a:t>I =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kata</a:t>
            </a:r>
            <a:br>
              <a:rPr lang="en-US" dirty="0"/>
            </a:br>
            <a:r>
              <a:rPr lang="en-US" dirty="0"/>
              <a:t>I’ =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kata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titik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 =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sv-SE" dirty="0"/>
              <a:t>Untuk meningkatkan efisiensi segmentasi dilakukan penghapusan tanda titik-titik dari karakter.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2457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E21D-0742-4642-AE12-243E8830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85136"/>
            <a:ext cx="9875520" cy="1356360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/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Tunggal </a:t>
            </a:r>
            <a:r>
              <a:rPr lang="en-US" sz="2400" dirty="0" err="1"/>
              <a:t>dengan</a:t>
            </a:r>
            <a:r>
              <a:rPr lang="en-US" sz="2400" dirty="0"/>
              <a:t> Font Tahoma, </a:t>
            </a:r>
            <a:br>
              <a:rPr lang="en-US" sz="2400" dirty="0"/>
            </a:br>
            <a:r>
              <a:rPr lang="en-US" sz="2400" dirty="0" err="1"/>
              <a:t>Normalisasi</a:t>
            </a:r>
            <a:r>
              <a:rPr lang="en-US" sz="2400" dirty="0"/>
              <a:t> Chain code 15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1719A47-7BFC-4CBD-9D1E-BB230CA89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7878" y="1641496"/>
            <a:ext cx="4986618" cy="475995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2485F4-F3FC-4AC2-B236-9B3525C12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04" y="1641496"/>
            <a:ext cx="5471405" cy="475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176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E21D-0742-4642-AE12-243E8830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85136"/>
            <a:ext cx="9875520" cy="1356360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Tunggal </a:t>
            </a:r>
            <a:r>
              <a:rPr lang="en-US" sz="2400" dirty="0" err="1"/>
              <a:t>dengan</a:t>
            </a:r>
            <a:r>
              <a:rPr lang="en-US" sz="2400" dirty="0"/>
              <a:t> Font Arial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err="1"/>
              <a:t>Normalisasi</a:t>
            </a:r>
            <a:r>
              <a:rPr lang="en-US" sz="2400" dirty="0"/>
              <a:t> Chain code 15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0E0E98-3679-45A1-8696-8D9F01B2B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5028" y="1903585"/>
            <a:ext cx="4246108" cy="426132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FE90F7-1101-4587-B190-ADF226C7F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195" y="1903585"/>
            <a:ext cx="3848734" cy="412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916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E21D-0742-4642-AE12-243E8830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85136"/>
            <a:ext cx="9875520" cy="1356360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Tunggal </a:t>
            </a:r>
            <a:r>
              <a:rPr lang="en-US" sz="2400" dirty="0" err="1"/>
              <a:t>dengan</a:t>
            </a:r>
            <a:r>
              <a:rPr lang="en-US" sz="2400" dirty="0"/>
              <a:t> Font Segoe UI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err="1"/>
              <a:t>Normalisasi</a:t>
            </a:r>
            <a:r>
              <a:rPr lang="en-US" sz="2400" dirty="0"/>
              <a:t> Chain code 15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3D6446-0509-48E4-A14C-6B8F9A021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0428" y="1641496"/>
            <a:ext cx="5045327" cy="475556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B72EBF-8A3F-4C4B-9FB3-635B04A3E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41496"/>
            <a:ext cx="4356304" cy="471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70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E21D-0742-4642-AE12-243E8830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85136"/>
            <a:ext cx="9875520" cy="1356360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Tunggal </a:t>
            </a:r>
            <a:r>
              <a:rPr lang="en-US" sz="2400" dirty="0" err="1"/>
              <a:t>dengan</a:t>
            </a:r>
            <a:r>
              <a:rPr lang="en-US" sz="2400" dirty="0"/>
              <a:t> Font Microsoft Sans Serif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err="1"/>
              <a:t>Normalisasi</a:t>
            </a:r>
            <a:r>
              <a:rPr lang="en-US" sz="2400" dirty="0"/>
              <a:t> Chain code 15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5CFB9E-66DE-4435-87AD-59D703CC9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4484" y="1641496"/>
            <a:ext cx="4724036" cy="467465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BB129-1F9F-4FA0-8F9E-4996BC069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687" y="1727628"/>
            <a:ext cx="3998514" cy="450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434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E21D-0742-4642-AE12-243E8830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85136"/>
            <a:ext cx="9875520" cy="1356360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Huruf</a:t>
            </a:r>
            <a:r>
              <a:rPr lang="en-US" sz="2400" dirty="0"/>
              <a:t> Arab Tunggal </a:t>
            </a:r>
            <a:r>
              <a:rPr lang="en-US" sz="2400" dirty="0" err="1"/>
              <a:t>dengan</a:t>
            </a:r>
            <a:r>
              <a:rPr lang="en-US" sz="2400" dirty="0"/>
              <a:t> Font </a:t>
            </a:r>
            <a:r>
              <a:rPr lang="en-US" sz="2400" dirty="0" err="1"/>
              <a:t>Nazanin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err="1"/>
              <a:t>Normalisasi</a:t>
            </a:r>
            <a:r>
              <a:rPr lang="en-US" sz="2400" dirty="0"/>
              <a:t> Chain code 15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25A930-70E0-4628-A107-91F8F100E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823390"/>
            <a:ext cx="4209838" cy="451866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36EFE9-27F2-4EB7-B4BF-C2F0767FB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267" y="1823390"/>
            <a:ext cx="4544836" cy="461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00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F01B-AA6D-4B61-9824-CDE80B45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012" y="285135"/>
            <a:ext cx="9875520" cy="1356360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>
                <a:latin typeface="Calibri" panose="020F0502020204030204" pitchFamily="34" charset="0"/>
                <a:cs typeface="Calibri" panose="020F0502020204030204" pitchFamily="34" charset="0"/>
              </a:rPr>
              <a:t>Hasil</a:t>
            </a:r>
            <a:r>
              <a:rPr lang="en-US" sz="3600" dirty="0"/>
              <a:t> </a:t>
            </a:r>
            <a:r>
              <a:rPr lang="en-US" sz="3600" dirty="0" err="1"/>
              <a:t>Pengenalan</a:t>
            </a:r>
            <a:r>
              <a:rPr lang="en-US" sz="3600" dirty="0"/>
              <a:t> </a:t>
            </a:r>
            <a:r>
              <a:rPr lang="en-US" sz="3600" dirty="0" err="1"/>
              <a:t>Huruf</a:t>
            </a:r>
            <a:r>
              <a:rPr lang="en-US" sz="3600" dirty="0"/>
              <a:t> Arab Tunggal </a:t>
            </a:r>
            <a:br>
              <a:rPr lang="en-US" sz="3600" dirty="0"/>
            </a:br>
            <a:r>
              <a:rPr lang="en-US" sz="2400" dirty="0"/>
              <a:t> Font Times New Roman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err="1"/>
              <a:t>Normalisasi</a:t>
            </a:r>
            <a:r>
              <a:rPr lang="en-US" sz="2400" dirty="0"/>
              <a:t> Chain code 15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A0B96C-9FD3-4D21-B2B6-4AAB3808F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567" y="2050747"/>
            <a:ext cx="3782962" cy="447462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C8311F-392B-490C-A70A-624859948B1F}"/>
              </a:ext>
            </a:extLst>
          </p:cNvPr>
          <p:cNvSpPr txBox="1"/>
          <p:nvPr/>
        </p:nvSpPr>
        <p:spPr>
          <a:xfrm>
            <a:off x="505218" y="1656866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Kalimat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test12 :</a:t>
            </a:r>
          </a:p>
        </p:txBody>
      </p:sp>
    </p:spTree>
    <p:extLst>
      <p:ext uri="{BB962C8B-B14F-4D97-AF65-F5344CB8AC3E}">
        <p14:creationId xmlns:p14="http://schemas.microsoft.com/office/powerpoint/2010/main" val="33701091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AEE0-7003-4E6F-82A8-008F17917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4" y="500775"/>
            <a:ext cx="10282381" cy="50771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</a:rPr>
              <a:t>	</a:t>
            </a:r>
            <a:r>
              <a:rPr lang="en-US" sz="2800" b="1" dirty="0" err="1">
                <a:latin typeface="+mn-lt"/>
              </a:rPr>
              <a:t>Hasil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Pengenalan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b="1" dirty="0" err="1">
                <a:latin typeface="+mn-lt"/>
              </a:rPr>
              <a:t>Huruf</a:t>
            </a:r>
            <a:r>
              <a:rPr lang="en-US" sz="2800" b="1" dirty="0">
                <a:latin typeface="+mn-lt"/>
              </a:rPr>
              <a:t> Arab Tunggal </a:t>
            </a:r>
            <a:r>
              <a:rPr lang="en-US" sz="2800" b="1" dirty="0" err="1">
                <a:latin typeface="+mn-lt"/>
              </a:rPr>
              <a:t>dengan</a:t>
            </a:r>
            <a:r>
              <a:rPr lang="en-US" sz="2800" b="1" dirty="0">
                <a:latin typeface="+mn-lt"/>
              </a:rPr>
              <a:t> Neural Network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8CB0CE-ED93-43CA-B42A-8201A2BAA9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07308" y="2299084"/>
          <a:ext cx="8442036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561">
                  <a:extLst>
                    <a:ext uri="{9D8B030D-6E8A-4147-A177-3AD203B41FA5}">
                      <a16:colId xmlns:a16="http://schemas.microsoft.com/office/drawing/2014/main" val="62178398"/>
                    </a:ext>
                  </a:extLst>
                </a:gridCol>
                <a:gridCol w="3306463">
                  <a:extLst>
                    <a:ext uri="{9D8B030D-6E8A-4147-A177-3AD203B41FA5}">
                      <a16:colId xmlns:a16="http://schemas.microsoft.com/office/drawing/2014/main" val="882487523"/>
                    </a:ext>
                  </a:extLst>
                </a:gridCol>
                <a:gridCol w="2814012">
                  <a:extLst>
                    <a:ext uri="{9D8B030D-6E8A-4147-A177-3AD203B41FA5}">
                      <a16:colId xmlns:a16="http://schemas.microsoft.com/office/drawing/2014/main" val="2899439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Jenis</a:t>
                      </a:r>
                      <a:r>
                        <a:rPr lang="en-US" dirty="0"/>
                        <a:t> 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n-lt"/>
                        </a:rPr>
                        <a:t>Akurasi</a:t>
                      </a:r>
                      <a:r>
                        <a:rPr lang="en-US" sz="1800" dirty="0">
                          <a:latin typeface="+mn-lt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(</a:t>
                      </a:r>
                      <a:r>
                        <a:rPr lang="en-US" sz="1800" dirty="0" err="1">
                          <a:latin typeface="+mn-lt"/>
                        </a:rPr>
                        <a:t>Normalisasi</a:t>
                      </a:r>
                      <a:r>
                        <a:rPr lang="en-US" sz="1800" dirty="0">
                          <a:latin typeface="+mn-lt"/>
                        </a:rPr>
                        <a:t> Chain Code 10)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n-lt"/>
                        </a:rPr>
                        <a:t>Akurasi</a:t>
                      </a:r>
                      <a:r>
                        <a:rPr lang="en-US" sz="1800" dirty="0">
                          <a:latin typeface="+mn-lt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(</a:t>
                      </a:r>
                      <a:r>
                        <a:rPr lang="en-US" sz="1800" dirty="0" err="1">
                          <a:latin typeface="+mn-lt"/>
                        </a:rPr>
                        <a:t>Normalisasi</a:t>
                      </a:r>
                      <a:r>
                        <a:rPr lang="en-US" sz="1800" dirty="0">
                          <a:latin typeface="+mn-lt"/>
                        </a:rPr>
                        <a:t> Chain Code 15)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16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Arial Unicode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98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Tahoma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56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Times New Roman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21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Nazanin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3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Segoe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395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Microsoft Sans Serif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79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3962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BBB87D-6108-40B2-A683-D7556BA461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44255" y="1526671"/>
          <a:ext cx="8252690" cy="499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190">
                  <a:extLst>
                    <a:ext uri="{9D8B030D-6E8A-4147-A177-3AD203B41FA5}">
                      <a16:colId xmlns:a16="http://schemas.microsoft.com/office/drawing/2014/main" val="1761105069"/>
                    </a:ext>
                  </a:extLst>
                </a:gridCol>
                <a:gridCol w="2816064">
                  <a:extLst>
                    <a:ext uri="{9D8B030D-6E8A-4147-A177-3AD203B41FA5}">
                      <a16:colId xmlns:a16="http://schemas.microsoft.com/office/drawing/2014/main" val="1193764578"/>
                    </a:ext>
                  </a:extLst>
                </a:gridCol>
                <a:gridCol w="3006436">
                  <a:extLst>
                    <a:ext uri="{9D8B030D-6E8A-4147-A177-3AD203B41FA5}">
                      <a16:colId xmlns:a16="http://schemas.microsoft.com/office/drawing/2014/main" val="1842109872"/>
                    </a:ext>
                  </a:extLst>
                </a:gridCol>
              </a:tblGrid>
              <a:tr h="2592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+mj-lt"/>
                        </a:rPr>
                        <a:t>Kalimat</a:t>
                      </a:r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j-lt"/>
                        </a:rPr>
                        <a:t>Akurasi</a:t>
                      </a:r>
                      <a:r>
                        <a:rPr lang="en-US" sz="1800" dirty="0">
                          <a:latin typeface="+mj-lt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j-lt"/>
                        </a:rPr>
                        <a:t>(</a:t>
                      </a:r>
                      <a:r>
                        <a:rPr lang="en-US" sz="1800" dirty="0" err="1">
                          <a:latin typeface="+mj-lt"/>
                        </a:rPr>
                        <a:t>Normalisasi</a:t>
                      </a:r>
                      <a:r>
                        <a:rPr lang="en-US" sz="1800" dirty="0">
                          <a:latin typeface="+mj-lt"/>
                        </a:rPr>
                        <a:t> Chain Code 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j-lt"/>
                        </a:rPr>
                        <a:t>Akurasi</a:t>
                      </a:r>
                      <a:r>
                        <a:rPr lang="en-US" sz="1800" dirty="0">
                          <a:latin typeface="+mj-lt"/>
                        </a:rPr>
                        <a:t>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j-lt"/>
                        </a:rPr>
                        <a:t>(</a:t>
                      </a:r>
                      <a:r>
                        <a:rPr lang="en-US" sz="1800" dirty="0" err="1">
                          <a:latin typeface="+mj-lt"/>
                        </a:rPr>
                        <a:t>Normalisasi</a:t>
                      </a:r>
                      <a:r>
                        <a:rPr lang="en-US" sz="1800" dirty="0">
                          <a:latin typeface="+mj-lt"/>
                        </a:rPr>
                        <a:t> Chain Code 15)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58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83.3%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1185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82.3%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64.7%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4659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66.7%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0619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307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76.9%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61.5%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698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73.9%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73.9%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0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57.1%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2559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71.4%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42.9%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947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72.2%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72.2%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429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Kalimat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68.8%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72.7%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9136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+mj-lt"/>
                        </a:rPr>
                        <a:t>Total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  <a:latin typeface="+mj-lt"/>
                        </a:rPr>
                        <a:t>Akurasi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75.0%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67.2%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065628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8477DAD6-0ED3-40AE-B0F5-C6D0E27F5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982" y="459209"/>
            <a:ext cx="10282381" cy="50771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latin typeface="+mn-lt"/>
              </a:rPr>
              <a:t>Hasil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Pengenalan</a:t>
            </a:r>
            <a:r>
              <a:rPr lang="en-US" sz="3200" b="1" dirty="0">
                <a:latin typeface="+mn-lt"/>
              </a:rPr>
              <a:t> </a:t>
            </a:r>
            <a:r>
              <a:rPr lang="en-US" sz="3200" b="1" dirty="0" err="1">
                <a:latin typeface="+mn-lt"/>
              </a:rPr>
              <a:t>Kalimat</a:t>
            </a:r>
            <a:r>
              <a:rPr lang="en-US" sz="3200" b="1" dirty="0">
                <a:latin typeface="+mn-lt"/>
              </a:rPr>
              <a:t> Arab </a:t>
            </a:r>
            <a:r>
              <a:rPr lang="en-US" sz="3200" b="1" dirty="0" err="1">
                <a:latin typeface="+mn-lt"/>
              </a:rPr>
              <a:t>dengan</a:t>
            </a:r>
            <a:r>
              <a:rPr lang="en-US" sz="3200" b="1" dirty="0">
                <a:latin typeface="+mn-lt"/>
              </a:rPr>
              <a:t>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6185420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4C11-692F-47C5-B752-7A4ADE4C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56" y="117987"/>
            <a:ext cx="10772775" cy="1047135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Hasil</a:t>
            </a:r>
            <a:r>
              <a:rPr lang="en-US" sz="3200" dirty="0"/>
              <a:t> </a:t>
            </a:r>
            <a:r>
              <a:rPr lang="en-US" sz="3200" dirty="0" err="1"/>
              <a:t>pengenalan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Neural Network </a:t>
            </a:r>
            <a:br>
              <a:rPr lang="en-US" sz="3200" dirty="0"/>
            </a:br>
            <a:r>
              <a:rPr lang="en-US" sz="3200" dirty="0"/>
              <a:t>(Data training di </a:t>
            </a:r>
            <a:r>
              <a:rPr lang="en-US" sz="3200" dirty="0" err="1"/>
              <a:t>Segmentasi</a:t>
            </a:r>
            <a:r>
              <a:rPr lang="en-US" sz="3200" dirty="0"/>
              <a:t> </a:t>
            </a:r>
            <a:r>
              <a:rPr lang="en-US" sz="3200" dirty="0" err="1"/>
              <a:t>terlebih</a:t>
            </a:r>
            <a:r>
              <a:rPr lang="en-US" sz="3200" dirty="0"/>
              <a:t> </a:t>
            </a:r>
            <a:r>
              <a:rPr lang="en-US" sz="3200" dirty="0" err="1"/>
              <a:t>Dahulu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D6DCB-0852-4B24-9C30-3EC2C9CFF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23" y="1333254"/>
            <a:ext cx="10753725" cy="5244527"/>
          </a:xfrm>
        </p:spPr>
        <p:txBody>
          <a:bodyPr>
            <a:normAutofit/>
          </a:bodyPr>
          <a:lstStyle/>
          <a:p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Pengenalan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Tunggal : 80% </a:t>
            </a:r>
          </a:p>
          <a:p>
            <a:r>
              <a:rPr lang="en-US" sz="1600" dirty="0" err="1"/>
              <a:t>Perbandingan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kalimat</a:t>
            </a:r>
            <a:r>
              <a:rPr lang="en-US" sz="1600" dirty="0"/>
              <a:t> 1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akurasi</a:t>
            </a:r>
            <a:r>
              <a:rPr lang="en-US" sz="1600" dirty="0"/>
              <a:t> 79%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F6CA2-27D2-483F-9544-D3E452EE1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68" y="2115212"/>
            <a:ext cx="2833462" cy="47387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FEA175-5430-4562-9DE9-175EECEC6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093" y="2074073"/>
            <a:ext cx="2699104" cy="4627036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B4983EAC-9A64-4B33-BFCD-F6B2F1EEEEB2}"/>
              </a:ext>
            </a:extLst>
          </p:cNvPr>
          <p:cNvSpPr/>
          <p:nvPr/>
        </p:nvSpPr>
        <p:spPr>
          <a:xfrm>
            <a:off x="3472287" y="3916814"/>
            <a:ext cx="604684" cy="5677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24A6D-D67D-4C82-9266-4D3349C74336}"/>
              </a:ext>
            </a:extLst>
          </p:cNvPr>
          <p:cNvSpPr txBox="1"/>
          <p:nvPr/>
        </p:nvSpPr>
        <p:spPr>
          <a:xfrm>
            <a:off x="4119597" y="3916814"/>
            <a:ext cx="2330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latih</a:t>
            </a:r>
            <a:r>
              <a:rPr lang="en-US" dirty="0"/>
              <a:t> </a:t>
            </a:r>
          </a:p>
          <a:p>
            <a:r>
              <a:rPr lang="en-US" dirty="0"/>
              <a:t>di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otomatis</a:t>
            </a:r>
            <a:endParaRPr lang="en-US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06A347C7-91C9-4573-BCD4-0ADE521F9432}"/>
              </a:ext>
            </a:extLst>
          </p:cNvPr>
          <p:cNvSpPr/>
          <p:nvPr/>
        </p:nvSpPr>
        <p:spPr>
          <a:xfrm>
            <a:off x="9179433" y="3909386"/>
            <a:ext cx="604684" cy="5677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15A6F8-A472-47ED-A267-6B0E9EA654CA}"/>
              </a:ext>
            </a:extLst>
          </p:cNvPr>
          <p:cNvSpPr txBox="1"/>
          <p:nvPr/>
        </p:nvSpPr>
        <p:spPr>
          <a:xfrm>
            <a:off x="9886048" y="3909386"/>
            <a:ext cx="220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latih</a:t>
            </a:r>
            <a:r>
              <a:rPr lang="en-US" dirty="0"/>
              <a:t> </a:t>
            </a:r>
          </a:p>
          <a:p>
            <a:r>
              <a:rPr lang="en-US" dirty="0"/>
              <a:t>di </a:t>
            </a:r>
            <a:r>
              <a:rPr lang="en-US" dirty="0" err="1"/>
              <a:t>segmentasi</a:t>
            </a:r>
            <a:r>
              <a:rPr lang="en-US" dirty="0"/>
              <a:t> manual</a:t>
            </a:r>
          </a:p>
        </p:txBody>
      </p:sp>
    </p:spTree>
    <p:extLst>
      <p:ext uri="{BB962C8B-B14F-4D97-AF65-F5344CB8AC3E}">
        <p14:creationId xmlns:p14="http://schemas.microsoft.com/office/powerpoint/2010/main" val="22876485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E89F-E453-4AB0-A753-E3140057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727" y="0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/>
              <a:t>Perbandingan</a:t>
            </a:r>
            <a:r>
              <a:rPr lang="en-US" sz="4400" dirty="0"/>
              <a:t> </a:t>
            </a:r>
            <a:r>
              <a:rPr lang="en-US" sz="4400" dirty="0" err="1"/>
              <a:t>Hasil</a:t>
            </a:r>
            <a:r>
              <a:rPr lang="en-US" sz="4400" dirty="0"/>
              <a:t> Thinning </a:t>
            </a:r>
            <a:r>
              <a:rPr lang="en-US" sz="4400" dirty="0" err="1"/>
              <a:t>LamAlif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 err="1"/>
              <a:t>dengan</a:t>
            </a:r>
            <a:r>
              <a:rPr lang="en-US" sz="4400" dirty="0"/>
              <a:t> </a:t>
            </a:r>
            <a:r>
              <a:rPr lang="en-US" sz="4400" dirty="0" err="1"/>
              <a:t>Segmentasi</a:t>
            </a:r>
            <a:r>
              <a:rPr lang="en-US" sz="4400" dirty="0"/>
              <a:t> Manual </a:t>
            </a:r>
            <a:r>
              <a:rPr lang="en-US" sz="4400" dirty="0" err="1"/>
              <a:t>dan</a:t>
            </a:r>
            <a:r>
              <a:rPr lang="en-US" sz="4400" dirty="0"/>
              <a:t> </a:t>
            </a:r>
            <a:r>
              <a:rPr lang="en-US" sz="4400" dirty="0" err="1"/>
              <a:t>Otomatis</a:t>
            </a:r>
            <a:endParaRPr lang="en-US" sz="4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C5F301-B00E-48D8-93E5-6DCAF85EF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3785" y="3534050"/>
            <a:ext cx="1749932" cy="24628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304788-22E6-4F90-83AA-D8662FFE7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2511" y="3026307"/>
            <a:ext cx="2882066" cy="3478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3608E7-5451-411C-BF24-BCE8F94F1AE5}"/>
              </a:ext>
            </a:extLst>
          </p:cNvPr>
          <p:cNvSpPr txBox="1"/>
          <p:nvPr/>
        </p:nvSpPr>
        <p:spPr>
          <a:xfrm>
            <a:off x="530941" y="6101718"/>
            <a:ext cx="200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Segmentasi</a:t>
            </a:r>
            <a:r>
              <a:rPr lang="en-US" dirty="0"/>
              <a:t> Manual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BED518-2540-48A4-BDBF-A0F2D9D76BB2}"/>
              </a:ext>
            </a:extLst>
          </p:cNvPr>
          <p:cNvSpPr txBox="1"/>
          <p:nvPr/>
        </p:nvSpPr>
        <p:spPr>
          <a:xfrm>
            <a:off x="3503785" y="6135330"/>
            <a:ext cx="21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Otomatis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7C39E-C93C-410A-BA4C-2B3CCCB26C11}"/>
              </a:ext>
            </a:extLst>
          </p:cNvPr>
          <p:cNvSpPr txBox="1"/>
          <p:nvPr/>
        </p:nvSpPr>
        <p:spPr>
          <a:xfrm>
            <a:off x="2061634" y="2914355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Training </a:t>
            </a:r>
            <a:r>
              <a:rPr lang="en-US" dirty="0" err="1"/>
              <a:t>LamAlif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3AAF5F-7ED6-41C1-ABE8-ACFE38993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3160" y="3534050"/>
            <a:ext cx="1759190" cy="24628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DAEEDE-B752-41B4-866E-AB9143347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5560" y="3534050"/>
            <a:ext cx="1700551" cy="24628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5E458F-9A0D-49F8-820D-58337B186B96}"/>
              </a:ext>
            </a:extLst>
          </p:cNvPr>
          <p:cNvSpPr txBox="1"/>
          <p:nvPr/>
        </p:nvSpPr>
        <p:spPr>
          <a:xfrm>
            <a:off x="7875835" y="2953397"/>
            <a:ext cx="319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Testing </a:t>
            </a:r>
            <a:r>
              <a:rPr lang="en-US" dirty="0" err="1"/>
              <a:t>LamAlif</a:t>
            </a:r>
            <a:r>
              <a:rPr lang="en-US" dirty="0"/>
              <a:t> di </a:t>
            </a:r>
            <a:r>
              <a:rPr lang="en-US" dirty="0" err="1"/>
              <a:t>Kalimat</a:t>
            </a:r>
            <a:r>
              <a:rPr lang="en-US" dirty="0"/>
              <a:t>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1FA8E-C947-4D0A-845C-61195DD3ED72}"/>
              </a:ext>
            </a:extLst>
          </p:cNvPr>
          <p:cNvSpPr txBox="1"/>
          <p:nvPr/>
        </p:nvSpPr>
        <p:spPr>
          <a:xfrm>
            <a:off x="7025560" y="6101718"/>
            <a:ext cx="1866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LamAlif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072858-BFED-49B2-AC51-21EEF99A969C}"/>
              </a:ext>
            </a:extLst>
          </p:cNvPr>
          <p:cNvSpPr txBox="1"/>
          <p:nvPr/>
        </p:nvSpPr>
        <p:spPr>
          <a:xfrm>
            <a:off x="9679582" y="6089155"/>
            <a:ext cx="198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LamAlif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19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640FF4B-6D40-42A2-B6EC-A96C71FE4B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4682" y="1826527"/>
            <a:ext cx="5571429" cy="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83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</a:t>
            </a:r>
            <a:r>
              <a:rPr lang="en-US" dirty="0" err="1"/>
              <a:t>karakter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penulangan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I</a:t>
            </a:r>
          </a:p>
          <a:p>
            <a:r>
              <a:rPr lang="en-US" dirty="0"/>
              <a:t>Scan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– wise fashion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band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horizontal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&gt;= Ls</a:t>
            </a:r>
          </a:p>
          <a:p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proyeksi</a:t>
            </a:r>
            <a:r>
              <a:rPr lang="en-US" dirty="0"/>
              <a:t> vertical </a:t>
            </a:r>
            <a:r>
              <a:rPr lang="en-US" dirty="0" err="1"/>
              <a:t>dari</a:t>
            </a:r>
            <a:r>
              <a:rPr lang="en-US" dirty="0"/>
              <a:t> band yang </a:t>
            </a:r>
            <a:r>
              <a:rPr lang="en-US" dirty="0" err="1"/>
              <a:t>discan</a:t>
            </a:r>
            <a:r>
              <a:rPr lang="en-US" dirty="0"/>
              <a:t> di </a:t>
            </a:r>
            <a:r>
              <a:rPr lang="en-US" dirty="0" err="1"/>
              <a:t>langkah</a:t>
            </a:r>
            <a:r>
              <a:rPr lang="en-US" dirty="0"/>
              <a:t> 2,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, </a:t>
            </a:r>
            <a:r>
              <a:rPr lang="en-US" dirty="0" err="1"/>
              <a:t>gambar</a:t>
            </a:r>
            <a:r>
              <a:rPr lang="en-US" dirty="0"/>
              <a:t> guide band vertical </a:t>
            </a:r>
            <a:r>
              <a:rPr lang="en-US" dirty="0" err="1"/>
              <a:t>pada</a:t>
            </a:r>
            <a:r>
              <a:rPr lang="en-US" dirty="0"/>
              <a:t> E (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pixel,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spasi</a:t>
            </a:r>
            <a:r>
              <a:rPr lang="en-US" dirty="0"/>
              <a:t>)</a:t>
            </a:r>
          </a:p>
          <a:p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guide bands, yang </a:t>
            </a:r>
            <a:r>
              <a:rPr lang="en-US" dirty="0" err="1"/>
              <a:t>ditarik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band yang </a:t>
            </a:r>
            <a:r>
              <a:rPr lang="en-US" dirty="0" err="1"/>
              <a:t>discan</a:t>
            </a:r>
            <a:r>
              <a:rPr lang="en-US" dirty="0"/>
              <a:t> (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2) </a:t>
            </a:r>
            <a:r>
              <a:rPr lang="en-US" dirty="0" err="1"/>
              <a:t>dibawah</a:t>
            </a:r>
            <a:r>
              <a:rPr lang="en-US" dirty="0"/>
              <a:t> baseline B(</a:t>
            </a:r>
            <a:r>
              <a:rPr lang="en-US" dirty="0" err="1"/>
              <a:t>x,y</a:t>
            </a:r>
            <a:r>
              <a:rPr lang="en-US" dirty="0"/>
              <a:t>) (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menandai</a:t>
            </a:r>
            <a:r>
              <a:rPr lang="en-US" dirty="0"/>
              <a:t> F4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dibawah</a:t>
            </a:r>
            <a:r>
              <a:rPr lang="en-US" dirty="0"/>
              <a:t> baseline,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ditandai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f4 </a:t>
            </a:r>
            <a:r>
              <a:rPr lang="en-US" dirty="0" err="1"/>
              <a:t>bisa</a:t>
            </a:r>
            <a:r>
              <a:rPr lang="en-US" dirty="0"/>
              <a:t> 0)</a:t>
            </a:r>
          </a:p>
          <a:p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prosedur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64258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718B-0BE3-4164-8FFA-840CDD2A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Perbandingan</a:t>
            </a:r>
            <a:r>
              <a:rPr lang="en-US" sz="3600" dirty="0"/>
              <a:t> </a:t>
            </a:r>
            <a:r>
              <a:rPr lang="en-US" sz="3600" dirty="0" err="1"/>
              <a:t>Hasil</a:t>
            </a:r>
            <a:r>
              <a:rPr lang="en-US" sz="3600" dirty="0"/>
              <a:t> </a:t>
            </a:r>
            <a:r>
              <a:rPr lang="en-US" sz="3600" dirty="0" err="1"/>
              <a:t>Binerisasi</a:t>
            </a:r>
            <a:r>
              <a:rPr lang="en-US" sz="3600" dirty="0"/>
              <a:t> Data Training </a:t>
            </a:r>
            <a:r>
              <a:rPr lang="en-US" sz="3600" dirty="0" err="1"/>
              <a:t>dan</a:t>
            </a:r>
            <a:r>
              <a:rPr lang="en-US" sz="3600" dirty="0"/>
              <a:t> Data Testing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234D81-2247-409C-BF75-15BDD429D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5388" y="2275716"/>
            <a:ext cx="1718057" cy="443078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CCF29D-DD69-49CA-BC9E-7641D082F94E}"/>
              </a:ext>
            </a:extLst>
          </p:cNvPr>
          <p:cNvSpPr txBox="1"/>
          <p:nvPr/>
        </p:nvSpPr>
        <p:spPr>
          <a:xfrm>
            <a:off x="2789764" y="6282812"/>
            <a:ext cx="28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Binerisasi</a:t>
            </a:r>
            <a:r>
              <a:rPr lang="en-US" dirty="0"/>
              <a:t> Data Training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A27380-58B9-4BCB-82E3-DE8A918BE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626" y="2828277"/>
            <a:ext cx="525104" cy="33256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769AFC-AAFE-4B52-8E39-EE8CF3ABCC09}"/>
              </a:ext>
            </a:extLst>
          </p:cNvPr>
          <p:cNvSpPr txBox="1"/>
          <p:nvPr/>
        </p:nvSpPr>
        <p:spPr>
          <a:xfrm>
            <a:off x="128971" y="6268064"/>
            <a:ext cx="274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Binerisasi</a:t>
            </a:r>
            <a:r>
              <a:rPr lang="en-US" dirty="0"/>
              <a:t> Data Testing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167F8F-7644-4265-A1B5-8156D2993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665" y="2157731"/>
            <a:ext cx="3572337" cy="431144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1EEAC74-4DC1-4671-88D2-64A75B5272E5}"/>
              </a:ext>
            </a:extLst>
          </p:cNvPr>
          <p:cNvSpPr/>
          <p:nvPr/>
        </p:nvSpPr>
        <p:spPr>
          <a:xfrm>
            <a:off x="9141945" y="6271790"/>
            <a:ext cx="282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Binerisasi</a:t>
            </a:r>
            <a:r>
              <a:rPr lang="en-US" dirty="0"/>
              <a:t> Data Training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284CC8E-8543-4636-8EFD-688CFACB5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560" y="2989840"/>
            <a:ext cx="2073177" cy="30025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817F71-3CDD-4603-81F4-04B702E00142}"/>
              </a:ext>
            </a:extLst>
          </p:cNvPr>
          <p:cNvSpPr txBox="1"/>
          <p:nvPr/>
        </p:nvSpPr>
        <p:spPr>
          <a:xfrm>
            <a:off x="6161607" y="6268064"/>
            <a:ext cx="274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Binerisasi</a:t>
            </a:r>
            <a:r>
              <a:rPr lang="en-US" dirty="0"/>
              <a:t> Data Testing</a:t>
            </a:r>
          </a:p>
        </p:txBody>
      </p:sp>
    </p:spTree>
    <p:extLst>
      <p:ext uri="{BB962C8B-B14F-4D97-AF65-F5344CB8AC3E}">
        <p14:creationId xmlns:p14="http://schemas.microsoft.com/office/powerpoint/2010/main" val="8430348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7ECB-C8EE-4D70-AC97-45A61D98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735" y="-9277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Perbandingan</a:t>
            </a:r>
            <a:r>
              <a:rPr lang="en-US" sz="3600" dirty="0"/>
              <a:t> </a:t>
            </a:r>
            <a:r>
              <a:rPr lang="en-US" sz="3600" dirty="0" err="1"/>
              <a:t>Hasil</a:t>
            </a:r>
            <a:r>
              <a:rPr lang="en-US" sz="3600" dirty="0"/>
              <a:t> </a:t>
            </a:r>
            <a:r>
              <a:rPr lang="en-US" sz="3600" dirty="0" err="1"/>
              <a:t>Binerisasi</a:t>
            </a:r>
            <a:r>
              <a:rPr lang="en-US" sz="3600" dirty="0"/>
              <a:t> Data Training </a:t>
            </a:r>
            <a:r>
              <a:rPr lang="en-US" sz="3600" dirty="0" err="1"/>
              <a:t>dan</a:t>
            </a:r>
            <a:r>
              <a:rPr lang="en-US" sz="3600" dirty="0"/>
              <a:t> Data Testing </a:t>
            </a:r>
            <a:r>
              <a:rPr lang="en-US" sz="3600" dirty="0" err="1"/>
              <a:t>dengan</a:t>
            </a:r>
            <a:r>
              <a:rPr lang="en-US" sz="3600" dirty="0"/>
              <a:t> </a:t>
            </a:r>
            <a:r>
              <a:rPr lang="en-US" sz="3600" dirty="0" err="1"/>
              <a:t>Huruf</a:t>
            </a:r>
            <a:r>
              <a:rPr lang="en-US" sz="3600" dirty="0"/>
              <a:t> yang </a:t>
            </a:r>
            <a:r>
              <a:rPr lang="en-US" sz="3600" dirty="0" err="1"/>
              <a:t>Sama</a:t>
            </a:r>
            <a:r>
              <a:rPr lang="en-US" sz="3600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7A57CB-3224-4DA7-8E58-B56A734BD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942" y="2390721"/>
            <a:ext cx="612212" cy="38773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EFB113-D731-4DBC-A9C3-55B561F6A3CA}"/>
              </a:ext>
            </a:extLst>
          </p:cNvPr>
          <p:cNvSpPr txBox="1"/>
          <p:nvPr/>
        </p:nvSpPr>
        <p:spPr>
          <a:xfrm>
            <a:off x="40483" y="6268064"/>
            <a:ext cx="274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Binerisasi</a:t>
            </a:r>
            <a:r>
              <a:rPr lang="en-US" dirty="0"/>
              <a:t> Data Testing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C7D9772-6E7A-4561-AB5B-92DF725FC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683" y="1843548"/>
            <a:ext cx="1944379" cy="50144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2BFBF7-9601-4F68-A69A-744DB7743B52}"/>
              </a:ext>
            </a:extLst>
          </p:cNvPr>
          <p:cNvSpPr txBox="1"/>
          <p:nvPr/>
        </p:nvSpPr>
        <p:spPr>
          <a:xfrm>
            <a:off x="3010992" y="6268064"/>
            <a:ext cx="28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Binerisasi</a:t>
            </a:r>
            <a:r>
              <a:rPr lang="en-US" dirty="0"/>
              <a:t> Data Training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487919-1528-42BC-A3DF-093B3B960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6652" y="2708593"/>
            <a:ext cx="2276015" cy="32415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18CF25-2D51-47BF-A702-D901D6A0C776}"/>
              </a:ext>
            </a:extLst>
          </p:cNvPr>
          <p:cNvSpPr txBox="1"/>
          <p:nvPr/>
        </p:nvSpPr>
        <p:spPr>
          <a:xfrm>
            <a:off x="5955123" y="6268064"/>
            <a:ext cx="274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Binerisasi</a:t>
            </a:r>
            <a:r>
              <a:rPr lang="en-US" dirty="0"/>
              <a:t> Data Testing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CDE21E-8187-49D1-B6F3-14E1FB96E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4848" y="2157731"/>
            <a:ext cx="3572337" cy="431144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17B9B1-CA27-40E8-B90B-45E0924DCB60}"/>
              </a:ext>
            </a:extLst>
          </p:cNvPr>
          <p:cNvSpPr/>
          <p:nvPr/>
        </p:nvSpPr>
        <p:spPr>
          <a:xfrm>
            <a:off x="9053457" y="6271790"/>
            <a:ext cx="2827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Binerisasi</a:t>
            </a:r>
            <a:r>
              <a:rPr lang="en-US" dirty="0"/>
              <a:t> Data Training</a:t>
            </a:r>
          </a:p>
        </p:txBody>
      </p:sp>
    </p:spTree>
    <p:extLst>
      <p:ext uri="{BB962C8B-B14F-4D97-AF65-F5344CB8AC3E}">
        <p14:creationId xmlns:p14="http://schemas.microsoft.com/office/powerpoint/2010/main" val="22782346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7999-BEF0-4F71-BF3A-C4B764E4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831" y="32322"/>
            <a:ext cx="10772775" cy="1658198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Konsep</a:t>
            </a:r>
            <a:r>
              <a:rPr lang="en-US" sz="4000" dirty="0"/>
              <a:t>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CEBE0-B918-4988-A07F-1FEB982E8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618" y="2011681"/>
            <a:ext cx="5583763" cy="34139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Pemrosesan</a:t>
            </a:r>
            <a:r>
              <a:rPr lang="en-US" sz="2000" dirty="0"/>
              <a:t> </a:t>
            </a:r>
            <a:r>
              <a:rPr lang="en-US" sz="2000" dirty="0" err="1"/>
              <a:t>sinyal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neuron</a:t>
            </a:r>
          </a:p>
          <a:p>
            <a:pPr marL="0" lvl="0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Sinyal</a:t>
            </a:r>
            <a:r>
              <a:rPr lang="en-US" sz="2000" dirty="0"/>
              <a:t> </a:t>
            </a:r>
            <a:r>
              <a:rPr lang="en-US" sz="2000" dirty="0" err="1"/>
              <a:t>dikirimkan</a:t>
            </a:r>
            <a:r>
              <a:rPr lang="en-US" sz="2000" dirty="0"/>
              <a:t> </a:t>
            </a:r>
            <a:r>
              <a:rPr lang="en-US" sz="2000" dirty="0" err="1"/>
              <a:t>diantara</a:t>
            </a:r>
            <a:r>
              <a:rPr lang="en-US" sz="2000" dirty="0"/>
              <a:t> neuron </a:t>
            </a:r>
            <a:r>
              <a:rPr lang="en-US" sz="2000" dirty="0" err="1"/>
              <a:t>melalui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penghubung</a:t>
            </a:r>
            <a:r>
              <a:rPr lang="en-US" sz="2000" dirty="0"/>
              <a:t>, </a:t>
            </a:r>
            <a:r>
              <a:rPr lang="en-US" sz="2000" dirty="0" err="1"/>
              <a:t>yakni</a:t>
            </a:r>
            <a:r>
              <a:rPr lang="en-US" sz="2000" dirty="0"/>
              <a:t> </a:t>
            </a:r>
            <a:r>
              <a:rPr lang="en-US" sz="2000" dirty="0" err="1"/>
              <a:t>dendrit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akson</a:t>
            </a:r>
            <a:endParaRPr lang="en-US" sz="2000" dirty="0"/>
          </a:p>
          <a:p>
            <a:pPr marL="0" lvl="0" indent="0">
              <a:buNone/>
            </a:pPr>
            <a:r>
              <a:rPr lang="en-US" sz="2000" dirty="0"/>
              <a:t>-  </a:t>
            </a:r>
            <a:r>
              <a:rPr lang="en-US" sz="2000" dirty="0" err="1"/>
              <a:t>Penghubung</a:t>
            </a:r>
            <a:r>
              <a:rPr lang="en-US" sz="2000" dirty="0"/>
              <a:t> </a:t>
            </a:r>
            <a:r>
              <a:rPr lang="en-US" sz="2000" dirty="0" err="1"/>
              <a:t>antar</a:t>
            </a:r>
            <a:r>
              <a:rPr lang="en-US" sz="2000" dirty="0"/>
              <a:t> neuron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bobot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memperkuat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memperlemah</a:t>
            </a:r>
            <a:r>
              <a:rPr lang="en-US" sz="2000" dirty="0"/>
              <a:t> </a:t>
            </a:r>
            <a:r>
              <a:rPr lang="en-US" sz="2000" dirty="0" err="1"/>
              <a:t>sinyal</a:t>
            </a:r>
            <a:endParaRPr lang="en-US" sz="2000" dirty="0"/>
          </a:p>
          <a:p>
            <a:pPr lvl="0">
              <a:buFontTx/>
              <a:buChar char="-"/>
            </a:pPr>
            <a:r>
              <a:rPr lang="en-US" sz="2000" dirty="0" err="1"/>
              <a:t>Setiap</a:t>
            </a:r>
            <a:r>
              <a:rPr lang="en-US" sz="2000" dirty="0"/>
              <a:t> neuron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aktivasi</a:t>
            </a:r>
            <a:r>
              <a:rPr lang="en-US" sz="2000" dirty="0"/>
              <a:t> yang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keluaran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neuron,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sinyal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diteruskan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neuron lain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.</a:t>
            </a:r>
          </a:p>
          <a:p>
            <a:pPr lvl="0">
              <a:buFontTx/>
              <a:buChar char="-"/>
            </a:pPr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A45DA47-8B41-46D5-A7DC-D6FCA68665C1}"/>
              </a:ext>
            </a:extLst>
          </p:cNvPr>
          <p:cNvGrpSpPr/>
          <p:nvPr/>
        </p:nvGrpSpPr>
        <p:grpSpPr>
          <a:xfrm>
            <a:off x="601805" y="1690520"/>
            <a:ext cx="4593649" cy="3735098"/>
            <a:chOff x="0" y="0"/>
            <a:chExt cx="2438400" cy="221932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D5D760-7805-4ADF-8EE3-82F9EF752E29}"/>
                </a:ext>
              </a:extLst>
            </p:cNvPr>
            <p:cNvGrpSpPr/>
            <p:nvPr/>
          </p:nvGrpSpPr>
          <p:grpSpPr>
            <a:xfrm>
              <a:off x="19050" y="0"/>
              <a:ext cx="438150" cy="438150"/>
              <a:chOff x="0" y="0"/>
              <a:chExt cx="438150" cy="43815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AA44AB2-4695-4408-AF53-3E7CB66E67E7}"/>
                  </a:ext>
                </a:extLst>
              </p:cNvPr>
              <p:cNvSpPr/>
              <p:nvPr/>
            </p:nvSpPr>
            <p:spPr>
              <a:xfrm>
                <a:off x="0" y="0"/>
                <a:ext cx="438150" cy="438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32" name="Text Box 639">
                <a:extLst>
                  <a:ext uri="{FF2B5EF4-FFF2-40B4-BE49-F238E27FC236}">
                    <a16:creationId xmlns:a16="http://schemas.microsoft.com/office/drawing/2014/main" id="{E869C592-4AA5-4694-8A9D-75112194DC8C}"/>
                  </a:ext>
                </a:extLst>
              </p:cNvPr>
              <p:cNvSpPr txBox="1"/>
              <p:nvPr/>
            </p:nvSpPr>
            <p:spPr>
              <a:xfrm>
                <a:off x="102326" y="28575"/>
                <a:ext cx="29527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C3D26A0-FEAC-4305-B308-66AF640A86A9}"/>
                </a:ext>
              </a:extLst>
            </p:cNvPr>
            <p:cNvGrpSpPr/>
            <p:nvPr/>
          </p:nvGrpSpPr>
          <p:grpSpPr>
            <a:xfrm>
              <a:off x="19050" y="590550"/>
              <a:ext cx="438150" cy="438150"/>
              <a:chOff x="0" y="0"/>
              <a:chExt cx="438150" cy="43815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88C8181-493A-41B6-BBCF-9631B7684410}"/>
                  </a:ext>
                </a:extLst>
              </p:cNvPr>
              <p:cNvSpPr/>
              <p:nvPr/>
            </p:nvSpPr>
            <p:spPr>
              <a:xfrm>
                <a:off x="0" y="0"/>
                <a:ext cx="438150" cy="438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30" name="Text Box 194">
                <a:extLst>
                  <a:ext uri="{FF2B5EF4-FFF2-40B4-BE49-F238E27FC236}">
                    <a16:creationId xmlns:a16="http://schemas.microsoft.com/office/drawing/2014/main" id="{A3C99C37-B6BD-4AED-9699-847F126688D9}"/>
                  </a:ext>
                </a:extLst>
              </p:cNvPr>
              <p:cNvSpPr txBox="1"/>
              <p:nvPr/>
            </p:nvSpPr>
            <p:spPr>
              <a:xfrm>
                <a:off x="85725" y="23812"/>
                <a:ext cx="29527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E31C999-14D4-4922-A85D-CA8FD66F120F}"/>
                </a:ext>
              </a:extLst>
            </p:cNvPr>
            <p:cNvGrpSpPr/>
            <p:nvPr/>
          </p:nvGrpSpPr>
          <p:grpSpPr>
            <a:xfrm>
              <a:off x="1581150" y="952500"/>
              <a:ext cx="857250" cy="438150"/>
              <a:chOff x="0" y="0"/>
              <a:chExt cx="857250" cy="43815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E02CDDF-4456-42BB-AA31-08E40654B954}"/>
                  </a:ext>
                </a:extLst>
              </p:cNvPr>
              <p:cNvSpPr/>
              <p:nvPr/>
            </p:nvSpPr>
            <p:spPr>
              <a:xfrm>
                <a:off x="0" y="0"/>
                <a:ext cx="438150" cy="438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27" name="Text Box 198">
                <a:extLst>
                  <a:ext uri="{FF2B5EF4-FFF2-40B4-BE49-F238E27FC236}">
                    <a16:creationId xmlns:a16="http://schemas.microsoft.com/office/drawing/2014/main" id="{01C2879C-8FB7-4EF6-AEB0-AABC81F37691}"/>
                  </a:ext>
                </a:extLst>
              </p:cNvPr>
              <p:cNvSpPr txBox="1"/>
              <p:nvPr/>
            </p:nvSpPr>
            <p:spPr>
              <a:xfrm>
                <a:off x="111020" y="47527"/>
                <a:ext cx="257810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BAE0DF6-3EE7-42EA-ADB5-1070C5710186}"/>
                  </a:ext>
                </a:extLst>
              </p:cNvPr>
              <p:cNvCxnSpPr/>
              <p:nvPr/>
            </p:nvCxnSpPr>
            <p:spPr>
              <a:xfrm>
                <a:off x="447675" y="228600"/>
                <a:ext cx="4095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DFE93D6-6B6D-4B4D-B8AA-F736C7BABFBE}"/>
                </a:ext>
              </a:extLst>
            </p:cNvPr>
            <p:cNvGrpSpPr/>
            <p:nvPr/>
          </p:nvGrpSpPr>
          <p:grpSpPr>
            <a:xfrm>
              <a:off x="457200" y="238125"/>
              <a:ext cx="1181100" cy="752475"/>
              <a:chOff x="0" y="0"/>
              <a:chExt cx="1181100" cy="752475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15EE902-6DC8-4C29-AB4E-8AC1EC674B94}"/>
                  </a:ext>
                </a:extLst>
              </p:cNvPr>
              <p:cNvCxnSpPr/>
              <p:nvPr/>
            </p:nvCxnSpPr>
            <p:spPr>
              <a:xfrm>
                <a:off x="0" y="0"/>
                <a:ext cx="1181100" cy="7524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 Box 206">
                <a:extLst>
                  <a:ext uri="{FF2B5EF4-FFF2-40B4-BE49-F238E27FC236}">
                    <a16:creationId xmlns:a16="http://schemas.microsoft.com/office/drawing/2014/main" id="{E42B1B3A-F846-4D55-98EE-BD597FA89FE3}"/>
                  </a:ext>
                </a:extLst>
              </p:cNvPr>
              <p:cNvSpPr txBox="1"/>
              <p:nvPr/>
            </p:nvSpPr>
            <p:spPr>
              <a:xfrm>
                <a:off x="304800" y="38100"/>
                <a:ext cx="390525" cy="2762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3275776-BFC2-45E6-8F68-55C52CD7A552}"/>
                </a:ext>
              </a:extLst>
            </p:cNvPr>
            <p:cNvGrpSpPr/>
            <p:nvPr/>
          </p:nvGrpSpPr>
          <p:grpSpPr>
            <a:xfrm>
              <a:off x="457200" y="676275"/>
              <a:ext cx="1133475" cy="447675"/>
              <a:chOff x="0" y="0"/>
              <a:chExt cx="1133475" cy="447675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1932781-AFEB-4808-A3AB-F1EB76200D7B}"/>
                  </a:ext>
                </a:extLst>
              </p:cNvPr>
              <p:cNvCxnSpPr/>
              <p:nvPr/>
            </p:nvCxnSpPr>
            <p:spPr>
              <a:xfrm>
                <a:off x="0" y="114300"/>
                <a:ext cx="1133475" cy="3333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 Box 207">
                <a:extLst>
                  <a:ext uri="{FF2B5EF4-FFF2-40B4-BE49-F238E27FC236}">
                    <a16:creationId xmlns:a16="http://schemas.microsoft.com/office/drawing/2014/main" id="{D2CC3240-529D-44C3-8B7D-786B2F575B07}"/>
                  </a:ext>
                </a:extLst>
              </p:cNvPr>
              <p:cNvSpPr txBox="1"/>
              <p:nvPr/>
            </p:nvSpPr>
            <p:spPr>
              <a:xfrm>
                <a:off x="180975" y="0"/>
                <a:ext cx="390525" cy="2762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29E4575-3836-4CA9-A0C8-6824596B4EC9}"/>
                </a:ext>
              </a:extLst>
            </p:cNvPr>
            <p:cNvGrpSpPr/>
            <p:nvPr/>
          </p:nvGrpSpPr>
          <p:grpSpPr>
            <a:xfrm>
              <a:off x="447675" y="1152525"/>
              <a:ext cx="1133475" cy="276225"/>
              <a:chOff x="0" y="0"/>
              <a:chExt cx="1133475" cy="276225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50B4D62-3AAD-46A2-9C16-47BC00A679C1}"/>
                  </a:ext>
                </a:extLst>
              </p:cNvPr>
              <p:cNvCxnSpPr/>
              <p:nvPr/>
            </p:nvCxnSpPr>
            <p:spPr>
              <a:xfrm flipV="1">
                <a:off x="0" y="76200"/>
                <a:ext cx="1133475" cy="1238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 Box 208">
                <a:extLst>
                  <a:ext uri="{FF2B5EF4-FFF2-40B4-BE49-F238E27FC236}">
                    <a16:creationId xmlns:a16="http://schemas.microsoft.com/office/drawing/2014/main" id="{4612C0C5-C81C-45D8-AC5F-640CE83A42EF}"/>
                  </a:ext>
                </a:extLst>
              </p:cNvPr>
              <p:cNvSpPr txBox="1"/>
              <p:nvPr/>
            </p:nvSpPr>
            <p:spPr>
              <a:xfrm>
                <a:off x="190500" y="0"/>
                <a:ext cx="390525" cy="2762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6DEAD31-5F67-4EB0-87FF-33A0399BE9CD}"/>
                </a:ext>
              </a:extLst>
            </p:cNvPr>
            <p:cNvGrpSpPr/>
            <p:nvPr/>
          </p:nvGrpSpPr>
          <p:grpSpPr>
            <a:xfrm>
              <a:off x="0" y="1181100"/>
              <a:ext cx="438150" cy="438150"/>
              <a:chOff x="0" y="0"/>
              <a:chExt cx="438150" cy="43815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7A7960D-65F7-4C5B-8DA1-6E0935DE17C8}"/>
                  </a:ext>
                </a:extLst>
              </p:cNvPr>
              <p:cNvSpPr/>
              <p:nvPr/>
            </p:nvSpPr>
            <p:spPr>
              <a:xfrm>
                <a:off x="0" y="0"/>
                <a:ext cx="438150" cy="43815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600"/>
              </a:p>
            </p:txBody>
          </p:sp>
          <p:sp>
            <p:nvSpPr>
              <p:cNvPr id="19" name="Text Box 209">
                <a:extLst>
                  <a:ext uri="{FF2B5EF4-FFF2-40B4-BE49-F238E27FC236}">
                    <a16:creationId xmlns:a16="http://schemas.microsoft.com/office/drawing/2014/main" id="{186DBF80-547C-448C-83B4-C44EAE898F00}"/>
                  </a:ext>
                </a:extLst>
              </p:cNvPr>
              <p:cNvSpPr txBox="1"/>
              <p:nvPr/>
            </p:nvSpPr>
            <p:spPr>
              <a:xfrm>
                <a:off x="104417" y="37805"/>
                <a:ext cx="29527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95409F1-8482-4CF1-A2AF-5129FD2A898A}"/>
                </a:ext>
              </a:extLst>
            </p:cNvPr>
            <p:cNvSpPr/>
            <p:nvPr/>
          </p:nvSpPr>
          <p:spPr>
            <a:xfrm>
              <a:off x="0" y="1781175"/>
              <a:ext cx="438150" cy="43815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3CC9014-953E-4728-85D3-3F61EE9894DE}"/>
                </a:ext>
              </a:extLst>
            </p:cNvPr>
            <p:cNvGrpSpPr/>
            <p:nvPr/>
          </p:nvGrpSpPr>
          <p:grpSpPr>
            <a:xfrm>
              <a:off x="438150" y="1352550"/>
              <a:ext cx="1171575" cy="638175"/>
              <a:chOff x="0" y="0"/>
              <a:chExt cx="1171575" cy="638175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08AEADC-53CF-4554-A71E-1028D54D117E}"/>
                  </a:ext>
                </a:extLst>
              </p:cNvPr>
              <p:cNvCxnSpPr/>
              <p:nvPr/>
            </p:nvCxnSpPr>
            <p:spPr>
              <a:xfrm flipV="1">
                <a:off x="0" y="0"/>
                <a:ext cx="1171575" cy="6381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 Box 296">
                <a:extLst>
                  <a:ext uri="{FF2B5EF4-FFF2-40B4-BE49-F238E27FC236}">
                    <a16:creationId xmlns:a16="http://schemas.microsoft.com/office/drawing/2014/main" id="{8C3394C0-E800-4754-9533-88C4636FFA17}"/>
                  </a:ext>
                </a:extLst>
              </p:cNvPr>
              <p:cNvSpPr txBox="1"/>
              <p:nvPr/>
            </p:nvSpPr>
            <p:spPr>
              <a:xfrm>
                <a:off x="266700" y="285750"/>
                <a:ext cx="390525" cy="2762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228876C-4416-4B7A-A12E-1F6AB978137A}"/>
              </a:ext>
            </a:extLst>
          </p:cNvPr>
          <p:cNvSpPr txBox="1"/>
          <p:nvPr/>
        </p:nvSpPr>
        <p:spPr>
          <a:xfrm>
            <a:off x="6040582" y="5666509"/>
            <a:ext cx="4210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aktivasi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hidden layer : Sigmoid</a:t>
            </a:r>
          </a:p>
          <a:p>
            <a:r>
              <a:rPr lang="en-US" dirty="0" err="1"/>
              <a:t>Gungsi</a:t>
            </a:r>
            <a:r>
              <a:rPr lang="en-US" dirty="0"/>
              <a:t> </a:t>
            </a:r>
            <a:r>
              <a:rPr lang="en-US" dirty="0" err="1"/>
              <a:t>aktivasi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output : </a:t>
            </a:r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D1ED1D-B07B-436F-98B1-871BD1BD6B17}"/>
              </a:ext>
            </a:extLst>
          </p:cNvPr>
          <p:cNvSpPr/>
          <p:nvPr/>
        </p:nvSpPr>
        <p:spPr>
          <a:xfrm>
            <a:off x="798514" y="4782867"/>
            <a:ext cx="484428" cy="548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2330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B492172-EF34-4534-AABE-2FA1EA6EA1F3}"/>
              </a:ext>
            </a:extLst>
          </p:cNvPr>
          <p:cNvGrpSpPr/>
          <p:nvPr/>
        </p:nvGrpSpPr>
        <p:grpSpPr>
          <a:xfrm>
            <a:off x="268182" y="1845426"/>
            <a:ext cx="2947694" cy="4056611"/>
            <a:chOff x="1016326" y="1981199"/>
            <a:chExt cx="3261796" cy="448887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8588C23-4738-48F1-B78E-B60C6036460D}"/>
                </a:ext>
              </a:extLst>
            </p:cNvPr>
            <p:cNvSpPr/>
            <p:nvPr/>
          </p:nvSpPr>
          <p:spPr>
            <a:xfrm>
              <a:off x="1094506" y="3893127"/>
              <a:ext cx="665021" cy="6650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79B8457-C58E-4300-B0DA-5AC463D340FE}"/>
                </a:ext>
              </a:extLst>
            </p:cNvPr>
            <p:cNvSpPr/>
            <p:nvPr/>
          </p:nvSpPr>
          <p:spPr>
            <a:xfrm>
              <a:off x="1094506" y="5784681"/>
              <a:ext cx="665021" cy="6650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526F0E9-E903-42B3-8EF9-E12DBB95BE1F}"/>
                </a:ext>
              </a:extLst>
            </p:cNvPr>
            <p:cNvSpPr/>
            <p:nvPr/>
          </p:nvSpPr>
          <p:spPr>
            <a:xfrm>
              <a:off x="3380505" y="3893126"/>
              <a:ext cx="665021" cy="6650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549438-94D1-4F38-81BE-2F3D54D16C4C}"/>
                </a:ext>
              </a:extLst>
            </p:cNvPr>
            <p:cNvSpPr/>
            <p:nvPr/>
          </p:nvSpPr>
          <p:spPr>
            <a:xfrm>
              <a:off x="3380505" y="5805056"/>
              <a:ext cx="665021" cy="6650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C3BBE06-27F4-49E8-8938-E882348BAB58}"/>
                </a:ext>
              </a:extLst>
            </p:cNvPr>
            <p:cNvSpPr/>
            <p:nvPr/>
          </p:nvSpPr>
          <p:spPr>
            <a:xfrm>
              <a:off x="2244433" y="1981199"/>
              <a:ext cx="665021" cy="6650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N2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9B27D55-7D0F-4E04-AC4C-5646C4F5128C}"/>
                </a:ext>
              </a:extLst>
            </p:cNvPr>
            <p:cNvCxnSpPr>
              <a:cxnSpLocks/>
              <a:stCxn id="10" idx="1"/>
              <a:endCxn id="7" idx="5"/>
            </p:cNvCxnSpPr>
            <p:nvPr/>
          </p:nvCxnSpPr>
          <p:spPr>
            <a:xfrm flipH="1" flipV="1">
              <a:off x="1662137" y="4460758"/>
              <a:ext cx="1815758" cy="14416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9AFA95E-AD9D-4C25-B376-0317AC325B95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1662137" y="4460757"/>
              <a:ext cx="1815758" cy="14213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E43B879-6893-4F03-B8CB-9B27BA376526}"/>
                </a:ext>
              </a:extLst>
            </p:cNvPr>
            <p:cNvCxnSpPr>
              <a:cxnSpLocks/>
              <a:stCxn id="9" idx="0"/>
              <a:endCxn id="11" idx="5"/>
            </p:cNvCxnSpPr>
            <p:nvPr/>
          </p:nvCxnSpPr>
          <p:spPr>
            <a:xfrm flipH="1" flipV="1">
              <a:off x="2812064" y="2548830"/>
              <a:ext cx="900952" cy="13442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5DD0324-F821-4EE5-A676-DCAC25F59F7D}"/>
                </a:ext>
              </a:extLst>
            </p:cNvPr>
            <p:cNvCxnSpPr>
              <a:cxnSpLocks/>
              <a:stCxn id="7" idx="0"/>
              <a:endCxn id="11" idx="3"/>
            </p:cNvCxnSpPr>
            <p:nvPr/>
          </p:nvCxnSpPr>
          <p:spPr>
            <a:xfrm flipV="1">
              <a:off x="1427017" y="2548830"/>
              <a:ext cx="914806" cy="13442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530E4E7-2AF2-4C16-9295-05E38E2A5D68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3713016" y="4558148"/>
              <a:ext cx="0" cy="1246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59CA5BF-78B1-4674-BF85-7DB6A6DEB404}"/>
                </a:ext>
              </a:extLst>
            </p:cNvPr>
            <p:cNvCxnSpPr>
              <a:cxnSpLocks/>
              <a:stCxn id="8" idx="0"/>
              <a:endCxn id="7" idx="4"/>
            </p:cNvCxnSpPr>
            <p:nvPr/>
          </p:nvCxnSpPr>
          <p:spPr>
            <a:xfrm flipV="1">
              <a:off x="1427017" y="4558148"/>
              <a:ext cx="0" cy="12265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5F8459B-4003-4B15-AD96-4E438B8B7E1D}"/>
                </a:ext>
              </a:extLst>
            </p:cNvPr>
            <p:cNvSpPr txBox="1"/>
            <p:nvPr/>
          </p:nvSpPr>
          <p:spPr>
            <a:xfrm>
              <a:off x="1016326" y="5083535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229D136-C4F4-4019-85C8-E8F4DC3B9CDB}"/>
                </a:ext>
              </a:extLst>
            </p:cNvPr>
            <p:cNvSpPr txBox="1"/>
            <p:nvPr/>
          </p:nvSpPr>
          <p:spPr>
            <a:xfrm>
              <a:off x="2080450" y="4558147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BA8485-487C-49D9-8534-CD395AE77DA9}"/>
                </a:ext>
              </a:extLst>
            </p:cNvPr>
            <p:cNvSpPr txBox="1"/>
            <p:nvPr/>
          </p:nvSpPr>
          <p:spPr>
            <a:xfrm>
              <a:off x="2692720" y="4558147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-0.1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F1BA588-EC9D-4DEE-AC82-E0EC4D3D7B0A}"/>
                </a:ext>
              </a:extLst>
            </p:cNvPr>
            <p:cNvSpPr txBox="1"/>
            <p:nvPr/>
          </p:nvSpPr>
          <p:spPr>
            <a:xfrm>
              <a:off x="3812930" y="5118988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-0.1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1BA8A92-E7D1-4BB0-BCA4-E7CC382417D0}"/>
                </a:ext>
              </a:extLst>
            </p:cNvPr>
            <p:cNvSpPr txBox="1"/>
            <p:nvPr/>
          </p:nvSpPr>
          <p:spPr>
            <a:xfrm>
              <a:off x="1382359" y="2972083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0.06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D1B2B2-5801-487B-8B28-F7E48870D94F}"/>
                </a:ext>
              </a:extLst>
            </p:cNvPr>
            <p:cNvSpPr txBox="1"/>
            <p:nvPr/>
          </p:nvSpPr>
          <p:spPr>
            <a:xfrm>
              <a:off x="3289325" y="2920328"/>
              <a:ext cx="465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-0.4</a:t>
              </a:r>
            </a:p>
          </p:txBody>
        </p: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16119E74-1771-4525-85BE-293873E4D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323" y="-51862"/>
            <a:ext cx="10772775" cy="89538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Cara </a:t>
            </a:r>
            <a:r>
              <a:rPr lang="en-US" sz="4800" dirty="0" err="1"/>
              <a:t>menghitung</a:t>
            </a:r>
            <a:r>
              <a:rPr lang="en-US" sz="4800" dirty="0"/>
              <a:t> </a:t>
            </a:r>
            <a:r>
              <a:rPr lang="en-US" sz="4800" dirty="0" err="1"/>
              <a:t>fungsi</a:t>
            </a:r>
            <a:r>
              <a:rPr lang="en-US" sz="4800" dirty="0"/>
              <a:t> </a:t>
            </a:r>
            <a:r>
              <a:rPr lang="en-US" sz="4800" dirty="0" err="1"/>
              <a:t>aktivasi</a:t>
            </a:r>
            <a:r>
              <a:rPr lang="en-US" sz="4800" dirty="0"/>
              <a:t> </a:t>
            </a:r>
            <a:r>
              <a:rPr lang="en-US" sz="4800" dirty="0" err="1"/>
              <a:t>dengan</a:t>
            </a:r>
            <a:r>
              <a:rPr lang="en-US" sz="4800" dirty="0"/>
              <a:t> 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30A7EA29-0265-4A9B-AA7D-609CEEF913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46413" y="962913"/>
                <a:ext cx="4640869" cy="364630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X1 = 0 , X2 = 1</a:t>
                </a:r>
              </a:p>
              <a:p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Hitung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net hidden layer :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 N1.0 = (X1.W1 + X2.W2)            </a:t>
                </a:r>
              </a:p>
              <a:p>
                <a:pPr marL="1171400" lvl="6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(0 . 0.4 + 1 . 0.1)</a:t>
                </a:r>
              </a:p>
              <a:p>
                <a:pPr marL="1171400" lvl="6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0.1</a:t>
                </a:r>
              </a:p>
              <a:p>
                <a:pPr marL="111125" lvl="6" indent="0"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0.524</a:t>
                </a:r>
              </a:p>
              <a:p>
                <a:pPr marL="111125" lvl="6" indent="0"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30A7EA29-0265-4A9B-AA7D-609CEEF913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6413" y="962913"/>
                <a:ext cx="4640869" cy="3646305"/>
              </a:xfrm>
              <a:blipFill>
                <a:blip r:embed="rId2"/>
                <a:stretch>
                  <a:fillRect t="-2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CBCBFC66-0E04-41A8-B7E7-3EB834C4BF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87282" y="1845426"/>
                <a:ext cx="4640869" cy="22150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0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 N1.1 = (X1.W1 + X2.W2)            </a:t>
                </a:r>
              </a:p>
              <a:p>
                <a:pPr marL="1171400" lvl="6" indent="0">
                  <a:buFont typeface="Arial" pitchFamily="34" charset="0"/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(0 . -0.1 + 1 .(- 0.1))</a:t>
                </a:r>
              </a:p>
              <a:p>
                <a:pPr marL="1171400" lvl="6" indent="0">
                  <a:buFont typeface="Arial" pitchFamily="34" charset="0"/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-0.1</a:t>
                </a:r>
              </a:p>
              <a:p>
                <a:pPr marL="111125" lvl="6" indent="0">
                  <a:buFont typeface="Arial" pitchFamily="34" charset="0"/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Font typeface="Arial" pitchFamily="34" charset="0"/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0.475</a:t>
                </a:r>
              </a:p>
              <a:p>
                <a:pPr marL="111125" lvl="6" indent="0">
                  <a:buFont typeface="Arial" pitchFamily="34" charset="0"/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Font typeface="Arial" pitchFamily="34" charset="0"/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CBCBFC66-0E04-41A8-B7E7-3EB834C4B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282" y="1845426"/>
                <a:ext cx="4640869" cy="2215041"/>
              </a:xfrm>
              <a:prstGeom prst="rect">
                <a:avLst/>
              </a:prstGeom>
              <a:blipFill>
                <a:blip r:embed="rId3"/>
                <a:stretch>
                  <a:fillRect l="-1708" t="-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2D12B33-7718-4DF0-9CC9-297A2B1D0692}"/>
                  </a:ext>
                </a:extLst>
              </p:cNvPr>
              <p:cNvSpPr/>
              <p:nvPr/>
            </p:nvSpPr>
            <p:spPr>
              <a:xfrm>
                <a:off x="3656073" y="4788084"/>
                <a:ext cx="6096000" cy="27871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 N2  = (N10.W1 + N11.W2)          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= (0.524.0.06  + 0.475.(- 0.4))</a:t>
                </a:r>
              </a:p>
              <a:p>
                <a:pPr marL="1171400" lvl="6" indent="0">
                  <a:buFont typeface="Arial" pitchFamily="34" charset="0"/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-0.158</a:t>
                </a:r>
              </a:p>
              <a:p>
                <a:pPr marL="111125" lvl="6" indent="0">
                  <a:buFont typeface="Arial" pitchFamily="34" charset="0"/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−0.1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58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Font typeface="Arial" pitchFamily="34" charset="0"/>
                  <a:buNone/>
                </a:pP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(net) = 0.46</a:t>
                </a:r>
              </a:p>
              <a:p>
                <a:pPr marL="111125" lvl="6" indent="0">
                  <a:buFont typeface="Arial" pitchFamily="34" charset="0"/>
                  <a:buNone/>
                </a:pP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1125" lvl="6" indent="0">
                  <a:buFont typeface="Arial" pitchFamily="34" charset="0"/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2D12B33-7718-4DF0-9CC9-297A2B1D0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073" y="4788084"/>
                <a:ext cx="6096000" cy="2787173"/>
              </a:xfrm>
              <a:prstGeom prst="rect">
                <a:avLst/>
              </a:prstGeom>
              <a:blipFill>
                <a:blip r:embed="rId4"/>
                <a:stretch>
                  <a:fillRect l="-900" t="-1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3200687C-B3BD-46DA-8B07-AC72502D78C9}"/>
              </a:ext>
            </a:extLst>
          </p:cNvPr>
          <p:cNvSpPr txBox="1"/>
          <p:nvPr/>
        </p:nvSpPr>
        <p:spPr>
          <a:xfrm>
            <a:off x="9428279" y="5309676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= 0.46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= 0</a:t>
            </a:r>
          </a:p>
        </p:txBody>
      </p:sp>
    </p:spTree>
    <p:extLst>
      <p:ext uri="{BB962C8B-B14F-4D97-AF65-F5344CB8AC3E}">
        <p14:creationId xmlns:p14="http://schemas.microsoft.com/office/powerpoint/2010/main" val="8930647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CC95-05BE-45A4-B57D-F19A1A21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92" y="153169"/>
            <a:ext cx="10772775" cy="94134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Update </a:t>
            </a:r>
            <a:r>
              <a:rPr lang="en-US" sz="4400" dirty="0" err="1"/>
              <a:t>bobot</a:t>
            </a:r>
            <a:r>
              <a:rPr lang="en-US" sz="4400" dirty="0"/>
              <a:t> </a:t>
            </a:r>
            <a:r>
              <a:rPr lang="en-US" sz="4400" dirty="0" err="1"/>
              <a:t>dengan</a:t>
            </a:r>
            <a:r>
              <a:rPr lang="en-US" sz="4400" dirty="0"/>
              <a:t> </a:t>
            </a:r>
            <a:r>
              <a:rPr lang="en-US" sz="4400" dirty="0" err="1"/>
              <a:t>BackPropagation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EECDFA-3EE8-4BE5-B492-C27E2E8245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0729" y="1499062"/>
                <a:ext cx="4588071" cy="5317374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←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 – o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(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o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setiap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unit hidden h</a:t>
                </a: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←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 – o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𝑜𝑢𝑝𝑢𝑡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000" i="1" baseline="-25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setiap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jaringan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bobot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←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dimana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Δ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i,j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nδ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" lvl="1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k = output</a:t>
                </a:r>
              </a:p>
              <a:p>
                <a:pPr marL="4572" lvl="1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= 0.46</a:t>
                </a:r>
              </a:p>
              <a:p>
                <a:pPr marL="4572" lvl="1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 = 0</a:t>
                </a:r>
              </a:p>
              <a:p>
                <a:pPr marL="4572" lvl="1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learning rate = 0.45</a:t>
                </a:r>
              </a:p>
              <a:p>
                <a:pPr marL="4572" lvl="1" indent="0">
                  <a:buNone/>
                </a:pP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bobot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tujuan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ex N2</a:t>
                </a:r>
              </a:p>
              <a:p>
                <a:pPr marL="4572" lvl="1" indent="0">
                  <a:buNone/>
                </a:pP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xi = input</a:t>
                </a:r>
              </a:p>
              <a:p>
                <a:pPr marL="4572" lvl="1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EECDFA-3EE8-4BE5-B492-C27E2E8245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0729" y="1499062"/>
                <a:ext cx="4588071" cy="5317374"/>
              </a:xfrm>
              <a:blipFill>
                <a:blip r:embed="rId2"/>
                <a:stretch>
                  <a:fillRect l="-1195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0245176-E59E-4C87-A763-AC15925BC5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66833" y="1499062"/>
                <a:ext cx="5474762" cy="47147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85000"/>
                  </a:lnSpc>
                  <a:spcBef>
                    <a:spcPts val="13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47472" indent="-3429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48640" indent="-54864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2000" i="1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22960" indent="-82296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097280" indent="-109728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2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4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6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800000" indent="-228600" algn="l" defTabSz="914400" rtl="0" eaLnBrk="1" latinLnBrk="0" hangingPunct="1">
                  <a:lnSpc>
                    <a:spcPct val="85000"/>
                  </a:lnSpc>
                  <a:spcBef>
                    <a:spcPts val="600"/>
                  </a:spcBef>
                  <a:buFont typeface="Arial" pitchFamily="34" charset="0"/>
                  <a:buChar char=" 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δ</a:t>
                </a:r>
                <a:r>
                  <a:rPr lang="en-US" sz="1800" baseline="-25000" dirty="0" err="1"/>
                  <a:t>k</a:t>
                </a:r>
                <a:r>
                  <a:rPr lang="en-US" sz="1800" baseline="-25000" dirty="0"/>
                  <a:t> </a:t>
                </a:r>
                <a:r>
                  <a:rPr lang="en-US" sz="1800" b="1" dirty="0"/>
                  <a:t>←</a:t>
                </a:r>
                <a:r>
                  <a:rPr lang="en-US" sz="1800" dirty="0"/>
                  <a:t> o</a:t>
                </a:r>
                <a:r>
                  <a:rPr lang="en-US" sz="1800" baseline="-25000" dirty="0"/>
                  <a:t>k</a:t>
                </a:r>
                <a:r>
                  <a:rPr lang="en-US" sz="1800" dirty="0"/>
                  <a:t> (1 – o</a:t>
                </a:r>
                <a:r>
                  <a:rPr lang="en-US" sz="1800" baseline="-25000" dirty="0"/>
                  <a:t>k</a:t>
                </a:r>
                <a:r>
                  <a:rPr lang="en-US" sz="1800" dirty="0"/>
                  <a:t>) (</a:t>
                </a:r>
                <a:r>
                  <a:rPr lang="en-US" sz="1800" dirty="0" err="1"/>
                  <a:t>t</a:t>
                </a:r>
                <a:r>
                  <a:rPr lang="en-US" sz="1800" baseline="-25000" dirty="0" err="1"/>
                  <a:t>k</a:t>
                </a:r>
                <a:r>
                  <a:rPr lang="en-US" sz="1800" dirty="0"/>
                  <a:t> – o</a:t>
                </a:r>
                <a:r>
                  <a:rPr lang="en-US" sz="1800" baseline="-25000" dirty="0"/>
                  <a:t>k</a:t>
                </a:r>
                <a:r>
                  <a:rPr lang="en-US" sz="1800" dirty="0"/>
                  <a:t>)</a:t>
                </a:r>
              </a:p>
              <a:p>
                <a:r>
                  <a:rPr lang="en-US" sz="1800" dirty="0"/>
                  <a:t>     = 0.46 (1-0.46) (0 – 0.46)</a:t>
                </a:r>
              </a:p>
              <a:p>
                <a:r>
                  <a:rPr lang="en-US" sz="1800" dirty="0"/>
                  <a:t>     = 0.46 (0.54) (-0.46)</a:t>
                </a:r>
              </a:p>
              <a:p>
                <a:r>
                  <a:rPr lang="en-US" sz="1800" dirty="0"/>
                  <a:t>     = - 0.114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δ</a:t>
                </a:r>
                <a:r>
                  <a:rPr lang="en-US" sz="1800" baseline="-25000" dirty="0"/>
                  <a:t>h0 </a:t>
                </a:r>
                <a:r>
                  <a:rPr lang="en-US" sz="1800" b="1" dirty="0"/>
                  <a:t>←</a:t>
                </a:r>
                <a:r>
                  <a:rPr lang="en-US" sz="1800" dirty="0"/>
                  <a:t> o</a:t>
                </a:r>
                <a:r>
                  <a:rPr lang="en-US" sz="1800" baseline="-25000" dirty="0"/>
                  <a:t>h0</a:t>
                </a:r>
                <a:r>
                  <a:rPr lang="en-US" sz="1800" dirty="0"/>
                  <a:t> (1 – o</a:t>
                </a:r>
                <a:r>
                  <a:rPr lang="en-US" sz="1800" baseline="-25000" dirty="0"/>
                  <a:t>h0</a:t>
                </a:r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𝑜𝑢𝑝𝑢𝑡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800" i="1" baseline="-25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lvl="2"/>
                <a:r>
                  <a:rPr lang="en-US" sz="1800" i="0" dirty="0"/>
                  <a:t>= 0.524 (0.476) – 0.114 . (-0.4)</a:t>
                </a:r>
              </a:p>
              <a:p>
                <a:pPr lvl="2"/>
                <a:r>
                  <a:rPr lang="en-US" sz="1800" i="0" dirty="0"/>
                  <a:t>= - 0.01137</a:t>
                </a:r>
              </a:p>
              <a:p>
                <a:pPr lvl="2"/>
                <a:endParaRPr lang="en-US" sz="1800" i="0" dirty="0"/>
              </a:p>
              <a:p>
                <a:r>
                  <a:rPr lang="en-US" dirty="0"/>
                  <a:t>δ</a:t>
                </a:r>
                <a:r>
                  <a:rPr lang="en-US" baseline="-25000" dirty="0"/>
                  <a:t>h1 </a:t>
                </a:r>
                <a:r>
                  <a:rPr lang="en-US" b="1" dirty="0"/>
                  <a:t>←</a:t>
                </a:r>
                <a:r>
                  <a:rPr lang="en-US" dirty="0"/>
                  <a:t> o</a:t>
                </a:r>
                <a:r>
                  <a:rPr lang="en-US" baseline="-25000" dirty="0"/>
                  <a:t>h1</a:t>
                </a:r>
                <a:r>
                  <a:rPr lang="en-US" dirty="0"/>
                  <a:t> (1 – o</a:t>
                </a:r>
                <a:r>
                  <a:rPr lang="en-US" baseline="-25000" dirty="0"/>
                  <a:t>h1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𝑜𝑢𝑝𝑢𝑡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nary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= 0.475 (0.525) – 0.114 . 0.06</a:t>
                </a:r>
              </a:p>
              <a:p>
                <a:pPr lvl="2"/>
                <a:r>
                  <a:rPr lang="en-US" dirty="0"/>
                  <a:t>= - 0.00171</a:t>
                </a:r>
              </a:p>
              <a:p>
                <a:endParaRPr lang="en-US" dirty="0"/>
              </a:p>
              <a:p>
                <a:pPr marL="0" lvl="2" indent="0">
                  <a:buNone/>
                </a:pPr>
                <a:endParaRPr lang="en-US" sz="1800" dirty="0"/>
              </a:p>
              <a:p>
                <a:pPr marL="0" lvl="2" indent="0">
                  <a:buNone/>
                </a:pPr>
                <a:endParaRPr lang="en-US" sz="1800" i="0" dirty="0"/>
              </a:p>
              <a:p>
                <a:pPr marL="0" lvl="2" indent="0">
                  <a:buNone/>
                </a:pPr>
                <a:endParaRPr lang="en-US" sz="1800" i="0" dirty="0"/>
              </a:p>
              <a:p>
                <a:pPr lvl="2"/>
                <a:endParaRPr lang="en-US" sz="1800" i="0" dirty="0"/>
              </a:p>
              <a:p>
                <a:pPr lvl="2"/>
                <a:endParaRPr lang="en-US" sz="1800" i="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0245176-E59E-4C87-A763-AC15925BC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833" y="1499062"/>
                <a:ext cx="5474762" cy="4714702"/>
              </a:xfrm>
              <a:prstGeom prst="rect">
                <a:avLst/>
              </a:prstGeom>
              <a:blipFill>
                <a:blip r:embed="rId3"/>
                <a:stretch>
                  <a:fillRect t="-1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5027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20C0-7013-4225-A1DC-08F6654B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14" y="0"/>
            <a:ext cx="10772775" cy="98178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Update </a:t>
            </a:r>
            <a:r>
              <a:rPr lang="en-US" sz="3200" dirty="0" err="1"/>
              <a:t>bobot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BackPropagation</a:t>
            </a:r>
            <a:endParaRPr lang="en-US" sz="32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18AF8E-B9D1-49CD-8988-49160E357C56}"/>
              </a:ext>
            </a:extLst>
          </p:cNvPr>
          <p:cNvGrpSpPr/>
          <p:nvPr/>
        </p:nvGrpSpPr>
        <p:grpSpPr>
          <a:xfrm>
            <a:off x="3289585" y="1814030"/>
            <a:ext cx="3501559" cy="4056611"/>
            <a:chOff x="469474" y="1385111"/>
            <a:chExt cx="3501559" cy="405661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44FE996-8F64-4B59-B296-8BC8CB74B8B9}"/>
                </a:ext>
              </a:extLst>
            </p:cNvPr>
            <p:cNvSpPr/>
            <p:nvPr/>
          </p:nvSpPr>
          <p:spPr>
            <a:xfrm>
              <a:off x="643634" y="3112925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BB2C04C-AA4E-4D26-A993-2F1D6B871A6C}"/>
                </a:ext>
              </a:extLst>
            </p:cNvPr>
            <p:cNvSpPr/>
            <p:nvPr/>
          </p:nvSpPr>
          <p:spPr>
            <a:xfrm>
              <a:off x="643634" y="4822328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42BC416-A75A-4A41-8F49-8F3E76B7BF12}"/>
                </a:ext>
              </a:extLst>
            </p:cNvPr>
            <p:cNvSpPr/>
            <p:nvPr/>
          </p:nvSpPr>
          <p:spPr>
            <a:xfrm>
              <a:off x="2709498" y="3112925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96014D8-B06D-4D2E-8002-5F019BEF676E}"/>
                </a:ext>
              </a:extLst>
            </p:cNvPr>
            <p:cNvSpPr/>
            <p:nvPr/>
          </p:nvSpPr>
          <p:spPr>
            <a:xfrm>
              <a:off x="2709498" y="4840741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03A0EED-C2C8-42E5-87F3-B0607F50D579}"/>
                </a:ext>
              </a:extLst>
            </p:cNvPr>
            <p:cNvSpPr/>
            <p:nvPr/>
          </p:nvSpPr>
          <p:spPr>
            <a:xfrm>
              <a:off x="1682827" y="1385111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N2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F6A3BA-000E-4C4E-ACE5-BDEA8B33953C}"/>
                </a:ext>
              </a:extLst>
            </p:cNvPr>
            <p:cNvCxnSpPr>
              <a:cxnSpLocks/>
              <a:stCxn id="8" idx="1"/>
              <a:endCxn id="5" idx="5"/>
            </p:cNvCxnSpPr>
            <p:nvPr/>
          </p:nvCxnSpPr>
          <p:spPr>
            <a:xfrm flipH="1" flipV="1">
              <a:off x="1156604" y="3625895"/>
              <a:ext cx="1640905" cy="1302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80FAD48-2971-40F9-BCE2-16B83FFB5F55}"/>
                </a:ext>
              </a:extLst>
            </p:cNvPr>
            <p:cNvCxnSpPr>
              <a:cxnSpLocks/>
              <a:stCxn id="6" idx="7"/>
              <a:endCxn id="7" idx="3"/>
            </p:cNvCxnSpPr>
            <p:nvPr/>
          </p:nvCxnSpPr>
          <p:spPr>
            <a:xfrm flipV="1">
              <a:off x="1156604" y="3625894"/>
              <a:ext cx="1640905" cy="12844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37F2E57-1505-4CAC-9758-DFD0E19ADC18}"/>
                </a:ext>
              </a:extLst>
            </p:cNvPr>
            <p:cNvCxnSpPr>
              <a:cxnSpLocks/>
              <a:stCxn id="7" idx="0"/>
              <a:endCxn id="9" idx="5"/>
            </p:cNvCxnSpPr>
            <p:nvPr/>
          </p:nvCxnSpPr>
          <p:spPr>
            <a:xfrm flipH="1" flipV="1">
              <a:off x="2195796" y="1898081"/>
              <a:ext cx="814193" cy="12148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538FA46-3289-469A-8A23-C9C9092D4E0D}"/>
                </a:ext>
              </a:extLst>
            </p:cNvPr>
            <p:cNvCxnSpPr>
              <a:cxnSpLocks/>
              <a:stCxn id="5" idx="0"/>
              <a:endCxn id="9" idx="3"/>
            </p:cNvCxnSpPr>
            <p:nvPr/>
          </p:nvCxnSpPr>
          <p:spPr>
            <a:xfrm flipV="1">
              <a:off x="944126" y="1898081"/>
              <a:ext cx="826713" cy="12148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C936647-F15C-4D80-8432-ED915605F974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3009989" y="3713907"/>
              <a:ext cx="0" cy="11268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A2CE172-93B7-4F07-9223-AE08B2BB5898}"/>
                </a:ext>
              </a:extLst>
            </p:cNvPr>
            <p:cNvCxnSpPr>
              <a:cxnSpLocks/>
              <a:stCxn id="6" idx="0"/>
              <a:endCxn id="5" idx="4"/>
            </p:cNvCxnSpPr>
            <p:nvPr/>
          </p:nvCxnSpPr>
          <p:spPr>
            <a:xfrm flipV="1">
              <a:off x="944126" y="3713907"/>
              <a:ext cx="0" cy="11084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22A94CD-9317-4527-A0A0-A7E95C9CFF83}"/>
                </a:ext>
              </a:extLst>
            </p:cNvPr>
            <p:cNvSpPr txBox="1"/>
            <p:nvPr/>
          </p:nvSpPr>
          <p:spPr>
            <a:xfrm>
              <a:off x="572983" y="4188700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0.4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BB1CE6-B6C1-4076-A8CC-6A88698E7D26}"/>
                </a:ext>
              </a:extLst>
            </p:cNvPr>
            <p:cNvSpPr txBox="1"/>
            <p:nvPr/>
          </p:nvSpPr>
          <p:spPr>
            <a:xfrm>
              <a:off x="1414879" y="3640110"/>
              <a:ext cx="10711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 indent="0">
                <a:buNone/>
              </a:pPr>
              <a:r>
                <a:rPr lang="en-US" sz="1600" b="1" dirty="0"/>
                <a:t>- </a:t>
              </a:r>
              <a:r>
                <a:rPr lang="en-US" sz="1600" dirty="0"/>
                <a:t>0.000076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9F4723-BB95-4D48-94AB-194CB03448AF}"/>
                </a:ext>
              </a:extLst>
            </p:cNvPr>
            <p:cNvSpPr txBox="1"/>
            <p:nvPr/>
          </p:nvSpPr>
          <p:spPr>
            <a:xfrm>
              <a:off x="2207293" y="3976331"/>
              <a:ext cx="420395" cy="278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-0.1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EF96538-CDFB-4E46-94D2-CFA1D7506C26}"/>
                </a:ext>
              </a:extLst>
            </p:cNvPr>
            <p:cNvSpPr txBox="1"/>
            <p:nvPr/>
          </p:nvSpPr>
          <p:spPr>
            <a:xfrm>
              <a:off x="3100282" y="4220739"/>
              <a:ext cx="8707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 indent="0">
                <a:buNone/>
              </a:pPr>
              <a:r>
                <a:rPr lang="en-US" sz="1400" b="1" dirty="0"/>
                <a:t>- </a:t>
              </a:r>
              <a:r>
                <a:rPr lang="en-US" sz="1400" dirty="0"/>
                <a:t>0.10076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CCFA43-0C09-459E-B55A-F0BF6BB5188D}"/>
                </a:ext>
              </a:extLst>
            </p:cNvPr>
            <p:cNvSpPr txBox="1"/>
            <p:nvPr/>
          </p:nvSpPr>
          <p:spPr>
            <a:xfrm>
              <a:off x="469474" y="2296635"/>
              <a:ext cx="8643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 indent="0">
                <a:buNone/>
              </a:pPr>
              <a:r>
                <a:rPr lang="en-US" sz="1600" dirty="0"/>
                <a:t>- 0.0016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078624-6819-43D7-AF9C-A8A1CC1F833E}"/>
                </a:ext>
              </a:extLst>
            </p:cNvPr>
            <p:cNvSpPr txBox="1"/>
            <p:nvPr/>
          </p:nvSpPr>
          <p:spPr>
            <a:xfrm>
              <a:off x="2627098" y="2233804"/>
              <a:ext cx="8178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lvl="2" indent="0">
                <a:buNone/>
              </a:pPr>
              <a:r>
                <a:rPr lang="en-US" sz="1600" dirty="0"/>
                <a:t>-0.0027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A772289-C9DA-43AD-947C-0CDBA576DE27}"/>
              </a:ext>
            </a:extLst>
          </p:cNvPr>
          <p:cNvSpPr/>
          <p:nvPr/>
        </p:nvSpPr>
        <p:spPr>
          <a:xfrm>
            <a:off x="6840828" y="1634446"/>
            <a:ext cx="685863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N1.0 :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 </a:t>
            </a:r>
            <a:r>
              <a:rPr lang="en-US" sz="1600" b="1" dirty="0"/>
              <a:t>←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+ </a:t>
            </a:r>
            <a:r>
              <a:rPr lang="en-US" sz="1600" dirty="0"/>
              <a:t>Δ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 </a:t>
            </a:r>
          </a:p>
          <a:p>
            <a:pPr marL="0" lvl="2" indent="0">
              <a:buNone/>
            </a:pPr>
            <a:r>
              <a:rPr lang="en-US" sz="1600" baseline="-25000" dirty="0"/>
              <a:t>	 	                         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</a:t>
            </a:r>
            <a:r>
              <a:rPr lang="en-US" sz="1600" dirty="0"/>
              <a:t>0.06 + 0.45 . -0.114 . 0.524</a:t>
            </a:r>
          </a:p>
          <a:p>
            <a:pPr marL="0" lvl="2" indent="0">
              <a:buNone/>
            </a:pPr>
            <a:r>
              <a:rPr lang="en-US" sz="1600" dirty="0"/>
              <a:t>	 	             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</a:t>
            </a:r>
            <a:r>
              <a:rPr lang="en-US" sz="1600" dirty="0"/>
              <a:t>- 0.0016</a:t>
            </a:r>
          </a:p>
          <a:p>
            <a:pPr lvl="2"/>
            <a:endParaRPr lang="en-US" sz="1600" dirty="0"/>
          </a:p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N1.1 :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 </a:t>
            </a:r>
            <a:r>
              <a:rPr lang="en-US" sz="1600" b="1" dirty="0"/>
              <a:t>←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+ </a:t>
            </a:r>
            <a:r>
              <a:rPr lang="en-US" sz="1600" dirty="0"/>
              <a:t>Δ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 </a:t>
            </a:r>
          </a:p>
          <a:p>
            <a:pPr marL="0" lvl="2" indent="0">
              <a:buNone/>
            </a:pPr>
            <a:r>
              <a:rPr lang="en-US" sz="1600" dirty="0"/>
              <a:t>				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- </a:t>
            </a:r>
            <a:r>
              <a:rPr lang="en-US" sz="1600" dirty="0"/>
              <a:t>0.4 + 0.45 . -0.114 . 0.475</a:t>
            </a:r>
          </a:p>
          <a:p>
            <a:pPr marL="0" lvl="2" indent="0">
              <a:buNone/>
            </a:pPr>
            <a:r>
              <a:rPr lang="en-US" sz="1600" dirty="0"/>
              <a:t>			 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</a:t>
            </a:r>
            <a:r>
              <a:rPr lang="en-US" sz="1600" dirty="0"/>
              <a:t>-0.0027</a:t>
            </a:r>
          </a:p>
          <a:p>
            <a:pPr marL="0" lvl="2" indent="0">
              <a:buNone/>
            </a:pPr>
            <a:endParaRPr lang="en-US" sz="1600" dirty="0"/>
          </a:p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X1 (0.4) :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</a:t>
            </a:r>
            <a:r>
              <a:rPr lang="en-US" sz="1600" dirty="0"/>
              <a:t>0.4 + 0.45 . -0.01137 . 0</a:t>
            </a:r>
          </a:p>
          <a:p>
            <a:pPr marL="0" lvl="2" indent="0">
              <a:buNone/>
            </a:pPr>
            <a:r>
              <a:rPr lang="en-US" sz="1600" dirty="0"/>
              <a:t>		    		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</a:t>
            </a:r>
            <a:r>
              <a:rPr lang="en-US" sz="1600" dirty="0"/>
              <a:t>0.4</a:t>
            </a:r>
          </a:p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X1 (- 0.1) :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</a:t>
            </a:r>
            <a:r>
              <a:rPr lang="en-US" sz="1600" dirty="0"/>
              <a:t>- 0.1 + 0.45 . -0.01137 . 0</a:t>
            </a:r>
          </a:p>
          <a:p>
            <a:pPr marL="0" lvl="2" indent="0">
              <a:buNone/>
            </a:pPr>
            <a:r>
              <a:rPr lang="en-US" sz="1600" dirty="0"/>
              <a:t>		    		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- </a:t>
            </a:r>
            <a:r>
              <a:rPr lang="en-US" sz="1600" dirty="0"/>
              <a:t>0.1</a:t>
            </a:r>
          </a:p>
          <a:p>
            <a:pPr marL="0" lvl="2" indent="0">
              <a:buNone/>
            </a:pPr>
            <a:endParaRPr lang="en-US" sz="1600" dirty="0"/>
          </a:p>
          <a:p>
            <a:pPr marL="0" lvl="2" indent="0">
              <a:buNone/>
            </a:pPr>
            <a:endParaRPr lang="en-US" sz="1600" b="1" dirty="0"/>
          </a:p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X2 (- 0.1) :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</a:t>
            </a:r>
            <a:r>
              <a:rPr lang="en-US" sz="1600" dirty="0"/>
              <a:t>- 0.1 + 0.45 . -0.00171 . 1</a:t>
            </a:r>
          </a:p>
          <a:p>
            <a:pPr marL="0" lvl="2" indent="0">
              <a:buNone/>
            </a:pPr>
            <a:r>
              <a:rPr lang="en-US" sz="1600" dirty="0"/>
              <a:t>		       			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- </a:t>
            </a:r>
            <a:r>
              <a:rPr lang="en-US" sz="1600" dirty="0"/>
              <a:t>0.10076</a:t>
            </a:r>
          </a:p>
          <a:p>
            <a:pPr marL="0" lvl="2" indent="0">
              <a:buNone/>
            </a:pPr>
            <a:endParaRPr lang="en-US" sz="1600" b="1" dirty="0"/>
          </a:p>
          <a:p>
            <a:pPr marL="0" lvl="2" indent="0">
              <a:buNone/>
            </a:pPr>
            <a:r>
              <a:rPr lang="en-US" sz="1600" dirty="0"/>
              <a:t>Update </a:t>
            </a:r>
            <a:r>
              <a:rPr lang="en-US" sz="1600" dirty="0" err="1"/>
              <a:t>bobot</a:t>
            </a:r>
            <a:r>
              <a:rPr lang="en-US" sz="1600" dirty="0"/>
              <a:t> di X2 ( 0.1) :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</a:t>
            </a:r>
            <a:r>
              <a:rPr lang="en-US" sz="1600" dirty="0"/>
              <a:t>0.1 + 0.45 . -0.00171 . 1</a:t>
            </a:r>
          </a:p>
          <a:p>
            <a:pPr marL="0" lvl="2" indent="0">
              <a:buNone/>
            </a:pPr>
            <a:r>
              <a:rPr lang="en-US" sz="1600" dirty="0"/>
              <a:t>		       		           </a:t>
            </a:r>
            <a:r>
              <a:rPr lang="en-US" sz="1600" dirty="0" err="1"/>
              <a:t>w</a:t>
            </a:r>
            <a:r>
              <a:rPr lang="en-US" sz="1600" baseline="-25000" dirty="0" err="1"/>
              <a:t>i,j</a:t>
            </a:r>
            <a:r>
              <a:rPr lang="en-US" sz="1600" baseline="-25000" dirty="0"/>
              <a:t> </a:t>
            </a:r>
            <a:r>
              <a:rPr lang="en-US" sz="1600" b="1" dirty="0"/>
              <a:t>←  - </a:t>
            </a:r>
            <a:r>
              <a:rPr lang="en-US" sz="1600" dirty="0"/>
              <a:t>0.000076</a:t>
            </a:r>
          </a:p>
          <a:p>
            <a:pPr marL="0" lvl="2" indent="0">
              <a:buNone/>
            </a:pPr>
            <a:endParaRPr lang="en-US" sz="1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18D116-AC68-4216-9E17-97A8EF346CAF}"/>
              </a:ext>
            </a:extLst>
          </p:cNvPr>
          <p:cNvGrpSpPr/>
          <p:nvPr/>
        </p:nvGrpSpPr>
        <p:grpSpPr>
          <a:xfrm>
            <a:off x="268182" y="1845426"/>
            <a:ext cx="2992491" cy="4056611"/>
            <a:chOff x="1016326" y="1981199"/>
            <a:chExt cx="3311366" cy="448887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F858FAD-2DC3-447C-8D53-56D56C1BA139}"/>
                </a:ext>
              </a:extLst>
            </p:cNvPr>
            <p:cNvSpPr/>
            <p:nvPr/>
          </p:nvSpPr>
          <p:spPr>
            <a:xfrm>
              <a:off x="1094506" y="3893127"/>
              <a:ext cx="665021" cy="66502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C2BC1B6-3281-43E9-B5A3-0507CF59957D}"/>
                </a:ext>
              </a:extLst>
            </p:cNvPr>
            <p:cNvSpPr/>
            <p:nvPr/>
          </p:nvSpPr>
          <p:spPr>
            <a:xfrm>
              <a:off x="1094506" y="5784681"/>
              <a:ext cx="665021" cy="66502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97E3E3E-BD47-4006-867D-20DA2F3398A7}"/>
                </a:ext>
              </a:extLst>
            </p:cNvPr>
            <p:cNvSpPr/>
            <p:nvPr/>
          </p:nvSpPr>
          <p:spPr>
            <a:xfrm>
              <a:off x="3380505" y="3893126"/>
              <a:ext cx="665021" cy="66502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N1,1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7F2FE20-5808-4135-93CC-1732A5D6124C}"/>
                </a:ext>
              </a:extLst>
            </p:cNvPr>
            <p:cNvSpPr/>
            <p:nvPr/>
          </p:nvSpPr>
          <p:spPr>
            <a:xfrm>
              <a:off x="3380505" y="5805056"/>
              <a:ext cx="665021" cy="66502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X2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9F07F7C-EF66-4E8D-B783-4F339C990171}"/>
                </a:ext>
              </a:extLst>
            </p:cNvPr>
            <p:cNvSpPr/>
            <p:nvPr/>
          </p:nvSpPr>
          <p:spPr>
            <a:xfrm>
              <a:off x="2244433" y="1981199"/>
              <a:ext cx="665021" cy="665021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N2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4D0D177-591B-4E6B-B226-703889B80892}"/>
                </a:ext>
              </a:extLst>
            </p:cNvPr>
            <p:cNvCxnSpPr>
              <a:cxnSpLocks/>
              <a:stCxn id="27" idx="1"/>
              <a:endCxn id="24" idx="5"/>
            </p:cNvCxnSpPr>
            <p:nvPr/>
          </p:nvCxnSpPr>
          <p:spPr>
            <a:xfrm flipH="1" flipV="1">
              <a:off x="1662137" y="4460758"/>
              <a:ext cx="1815758" cy="144168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4D98DA8-5262-4B1D-B0D2-6261107F6D6D}"/>
                </a:ext>
              </a:extLst>
            </p:cNvPr>
            <p:cNvCxnSpPr>
              <a:cxnSpLocks/>
              <a:stCxn id="25" idx="7"/>
              <a:endCxn id="26" idx="3"/>
            </p:cNvCxnSpPr>
            <p:nvPr/>
          </p:nvCxnSpPr>
          <p:spPr>
            <a:xfrm flipV="1">
              <a:off x="1662137" y="4460757"/>
              <a:ext cx="1815758" cy="142131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1A1E397-63B0-4629-8BB8-AD570ECB3668}"/>
                </a:ext>
              </a:extLst>
            </p:cNvPr>
            <p:cNvCxnSpPr>
              <a:cxnSpLocks/>
              <a:stCxn id="26" idx="0"/>
              <a:endCxn id="28" idx="5"/>
            </p:cNvCxnSpPr>
            <p:nvPr/>
          </p:nvCxnSpPr>
          <p:spPr>
            <a:xfrm flipH="1" flipV="1">
              <a:off x="2812064" y="2548830"/>
              <a:ext cx="900952" cy="1344296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FCE7EE0-9BF7-4D01-AE49-3C14E498DB75}"/>
                </a:ext>
              </a:extLst>
            </p:cNvPr>
            <p:cNvCxnSpPr>
              <a:cxnSpLocks/>
              <a:stCxn id="24" idx="0"/>
              <a:endCxn id="28" idx="3"/>
            </p:cNvCxnSpPr>
            <p:nvPr/>
          </p:nvCxnSpPr>
          <p:spPr>
            <a:xfrm flipV="1">
              <a:off x="1427017" y="2548830"/>
              <a:ext cx="914806" cy="1344297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4EF4549-8CDA-47FC-ABEE-AD3458C6430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3713016" y="4558148"/>
              <a:ext cx="0" cy="1246908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A76D645-4F2C-4A01-B67E-6BBE7B177AA9}"/>
                </a:ext>
              </a:extLst>
            </p:cNvPr>
            <p:cNvCxnSpPr>
              <a:cxnSpLocks/>
              <a:stCxn id="25" idx="0"/>
              <a:endCxn id="24" idx="4"/>
            </p:cNvCxnSpPr>
            <p:nvPr/>
          </p:nvCxnSpPr>
          <p:spPr>
            <a:xfrm flipV="1">
              <a:off x="1427017" y="4558148"/>
              <a:ext cx="0" cy="1226533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479ADCC-FD5D-4CF4-A7EC-638FD94A991B}"/>
                </a:ext>
              </a:extLst>
            </p:cNvPr>
            <p:cNvSpPr txBox="1"/>
            <p:nvPr/>
          </p:nvSpPr>
          <p:spPr>
            <a:xfrm>
              <a:off x="1016326" y="5083535"/>
              <a:ext cx="454453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0.4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438B96E-4C16-4F1D-B1B1-1D21521B1CD1}"/>
                </a:ext>
              </a:extLst>
            </p:cNvPr>
            <p:cNvSpPr txBox="1"/>
            <p:nvPr/>
          </p:nvSpPr>
          <p:spPr>
            <a:xfrm>
              <a:off x="2080450" y="4558147"/>
              <a:ext cx="454453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0.1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D5E4DF-7B06-40CC-9FA2-5CA803793741}"/>
                </a:ext>
              </a:extLst>
            </p:cNvPr>
            <p:cNvSpPr txBox="1"/>
            <p:nvPr/>
          </p:nvSpPr>
          <p:spPr>
            <a:xfrm>
              <a:off x="2692720" y="4558147"/>
              <a:ext cx="514762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-0.1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C9268DB-FED6-4724-B203-359F63D9C6E6}"/>
                </a:ext>
              </a:extLst>
            </p:cNvPr>
            <p:cNvSpPr txBox="1"/>
            <p:nvPr/>
          </p:nvSpPr>
          <p:spPr>
            <a:xfrm>
              <a:off x="3812930" y="5118988"/>
              <a:ext cx="514762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-0.1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0F02197-4A45-41F4-A941-A246962F1C4C}"/>
                </a:ext>
              </a:extLst>
            </p:cNvPr>
            <p:cNvSpPr txBox="1"/>
            <p:nvPr/>
          </p:nvSpPr>
          <p:spPr>
            <a:xfrm>
              <a:off x="1382359" y="2972084"/>
              <a:ext cx="555560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0.06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84CD953-FC9D-448E-8A8B-5658E89708F0}"/>
                </a:ext>
              </a:extLst>
            </p:cNvPr>
            <p:cNvSpPr txBox="1"/>
            <p:nvPr/>
          </p:nvSpPr>
          <p:spPr>
            <a:xfrm>
              <a:off x="3289325" y="2920328"/>
              <a:ext cx="514762" cy="3405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2060"/>
                  </a:solidFill>
                </a:rPr>
                <a:t>-0.4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6BB7463-4357-42B3-B154-4A14E9186F40}"/>
              </a:ext>
            </a:extLst>
          </p:cNvPr>
          <p:cNvSpPr txBox="1"/>
          <p:nvPr/>
        </p:nvSpPr>
        <p:spPr>
          <a:xfrm>
            <a:off x="512722" y="6139141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Sebelum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Bobot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DE9F64-2AC3-4DA6-A8BE-6ECBF3F1A7D2}"/>
              </a:ext>
            </a:extLst>
          </p:cNvPr>
          <p:cNvSpPr txBox="1"/>
          <p:nvPr/>
        </p:nvSpPr>
        <p:spPr>
          <a:xfrm>
            <a:off x="3764235" y="6109575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Bobot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47668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F37A-DF42-4ADC-B83F-057D3715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197525"/>
          </a:xfrm>
        </p:spPr>
        <p:txBody>
          <a:bodyPr/>
          <a:lstStyle/>
          <a:p>
            <a:pPr algn="ctr"/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aktivasi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Step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E63866-7084-4A05-A09C-13F345069481}"/>
              </a:ext>
            </a:extLst>
          </p:cNvPr>
          <p:cNvGrpSpPr/>
          <p:nvPr/>
        </p:nvGrpSpPr>
        <p:grpSpPr>
          <a:xfrm>
            <a:off x="3605161" y="2100939"/>
            <a:ext cx="4876899" cy="3495348"/>
            <a:chOff x="657224" y="2322165"/>
            <a:chExt cx="4876899" cy="349534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ADCBD87-B9A7-4C71-BC58-2FE7F6D5B365}"/>
                </a:ext>
              </a:extLst>
            </p:cNvPr>
            <p:cNvSpPr/>
            <p:nvPr/>
          </p:nvSpPr>
          <p:spPr>
            <a:xfrm>
              <a:off x="1074506" y="2568450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E7FB3C9-418A-47D4-9988-063538FFAD55}"/>
                </a:ext>
              </a:extLst>
            </p:cNvPr>
            <p:cNvSpPr/>
            <p:nvPr/>
          </p:nvSpPr>
          <p:spPr>
            <a:xfrm>
              <a:off x="1074505" y="3580150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E549AEE-4525-491F-80AA-356871EF8A97}"/>
                </a:ext>
              </a:extLst>
            </p:cNvPr>
            <p:cNvSpPr/>
            <p:nvPr/>
          </p:nvSpPr>
          <p:spPr>
            <a:xfrm>
              <a:off x="1074505" y="4591850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149B77B-5D1D-498D-B487-4470C5AED5BA}"/>
                </a:ext>
              </a:extLst>
            </p:cNvPr>
            <p:cNvSpPr/>
            <p:nvPr/>
          </p:nvSpPr>
          <p:spPr>
            <a:xfrm>
              <a:off x="3126529" y="3061018"/>
              <a:ext cx="600981" cy="6275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33D14AE-1B8F-43E4-BBFD-3DDD4108E843}"/>
                </a:ext>
              </a:extLst>
            </p:cNvPr>
            <p:cNvSpPr/>
            <p:nvPr/>
          </p:nvSpPr>
          <p:spPr>
            <a:xfrm>
              <a:off x="3126529" y="4181131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85DE81-B185-48F6-9E0F-E52391095828}"/>
                </a:ext>
              </a:extLst>
            </p:cNvPr>
            <p:cNvSpPr/>
            <p:nvPr/>
          </p:nvSpPr>
          <p:spPr>
            <a:xfrm>
              <a:off x="4933142" y="3688563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453511-3CE1-4835-B2A7-A50A9E789D48}"/>
                </a:ext>
              </a:extLst>
            </p:cNvPr>
            <p:cNvSpPr/>
            <p:nvPr/>
          </p:nvSpPr>
          <p:spPr>
            <a:xfrm>
              <a:off x="3972758" y="2322165"/>
              <a:ext cx="600981" cy="6009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8CF9DE4-0EF8-44C5-83AF-63132816A273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4441858" y="2868941"/>
              <a:ext cx="579296" cy="907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219B933-70ED-42E6-8B9E-9085E9555155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3738474" y="3449833"/>
              <a:ext cx="1194668" cy="5392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11D324D-B791-4991-991C-976E675B2E1A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V="1">
              <a:off x="3737079" y="4201532"/>
              <a:ext cx="1284075" cy="3264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247026A-A79C-42E5-8725-47C78BB43D8A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1675486" y="2847372"/>
              <a:ext cx="1451043" cy="5274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3D60F32-B719-47ED-B2E2-020C88A609CA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1675104" y="2959640"/>
              <a:ext cx="1451425" cy="1521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66EC176-7230-423C-899B-D91602F751EC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V="1">
              <a:off x="1672208" y="3596661"/>
              <a:ext cx="1542333" cy="2578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D8399FB-EC3E-4090-8D3F-E7B8F9CB1FCC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>
              <a:off x="1672207" y="3894772"/>
              <a:ext cx="1542334" cy="7993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F3E8314-BA7C-4928-ADC8-0B86CDAF15FF}"/>
                </a:ext>
              </a:extLst>
            </p:cNvPr>
            <p:cNvCxnSpPr>
              <a:cxnSpLocks/>
              <a:stCxn id="7" idx="6"/>
              <a:endCxn id="8" idx="4"/>
            </p:cNvCxnSpPr>
            <p:nvPr/>
          </p:nvCxnSpPr>
          <p:spPr>
            <a:xfrm flipV="1">
              <a:off x="1675486" y="3688563"/>
              <a:ext cx="1751534" cy="12037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14662FD-70C8-4B6C-969F-600E9E59E5C6}"/>
                </a:ext>
              </a:extLst>
            </p:cNvPr>
            <p:cNvCxnSpPr>
              <a:cxnSpLocks/>
              <a:endCxn id="9" idx="4"/>
            </p:cNvCxnSpPr>
            <p:nvPr/>
          </p:nvCxnSpPr>
          <p:spPr>
            <a:xfrm flipV="1">
              <a:off x="1672208" y="4782112"/>
              <a:ext cx="1754812" cy="2196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63500F4-2563-4FA9-B9B5-D5C9AC36EEBA}"/>
                </a:ext>
              </a:extLst>
            </p:cNvPr>
            <p:cNvSpPr txBox="1"/>
            <p:nvPr/>
          </p:nvSpPr>
          <p:spPr>
            <a:xfrm>
              <a:off x="657224" y="26627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3057AA-6CEE-4C06-AACA-9800F8EDA734}"/>
                </a:ext>
              </a:extLst>
            </p:cNvPr>
            <p:cNvSpPr txBox="1"/>
            <p:nvPr/>
          </p:nvSpPr>
          <p:spPr>
            <a:xfrm>
              <a:off x="703930" y="37101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36475F-CF55-448E-B40A-82EB317FA7CA}"/>
                </a:ext>
              </a:extLst>
            </p:cNvPr>
            <p:cNvSpPr txBox="1"/>
            <p:nvPr/>
          </p:nvSpPr>
          <p:spPr>
            <a:xfrm>
              <a:off x="711183" y="48234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5098643-7B87-40DF-AB0F-DF834CB5FB5D}"/>
                </a:ext>
              </a:extLst>
            </p:cNvPr>
            <p:cNvSpPr txBox="1"/>
            <p:nvPr/>
          </p:nvSpPr>
          <p:spPr>
            <a:xfrm>
              <a:off x="2628078" y="2859976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B9C984B-7A92-4A8F-B874-FE7EBF5E9AA7}"/>
                </a:ext>
              </a:extLst>
            </p:cNvPr>
            <p:cNvSpPr txBox="1"/>
            <p:nvPr/>
          </p:nvSpPr>
          <p:spPr>
            <a:xfrm>
              <a:off x="2709877" y="3285670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- 1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9B045DF-C61C-452F-A104-3C6D5AC8D3AA}"/>
                </a:ext>
              </a:extLst>
            </p:cNvPr>
            <p:cNvSpPr txBox="1"/>
            <p:nvPr/>
          </p:nvSpPr>
          <p:spPr>
            <a:xfrm>
              <a:off x="2772855" y="3622022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- 1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E9B7C5A-6E09-4EF0-A624-8F9AD2DB7F65}"/>
                </a:ext>
              </a:extLst>
            </p:cNvPr>
            <p:cNvSpPr txBox="1"/>
            <p:nvPr/>
          </p:nvSpPr>
          <p:spPr>
            <a:xfrm>
              <a:off x="4373478" y="34848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EA0F12F-A405-45FA-8F82-FE6F0E3556D8}"/>
                </a:ext>
              </a:extLst>
            </p:cNvPr>
            <p:cNvSpPr txBox="1"/>
            <p:nvPr/>
          </p:nvSpPr>
          <p:spPr>
            <a:xfrm>
              <a:off x="4375694" y="40240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9085F07-00C3-4ADA-ACBD-E0FD6B44A617}"/>
                </a:ext>
              </a:extLst>
            </p:cNvPr>
            <p:cNvSpPr txBox="1"/>
            <p:nvPr/>
          </p:nvSpPr>
          <p:spPr>
            <a:xfrm>
              <a:off x="4753437" y="303844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- 0.5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0BA88D-F440-4698-83F6-D88A2B08BAD5}"/>
                </a:ext>
              </a:extLst>
            </p:cNvPr>
            <p:cNvSpPr txBox="1"/>
            <p:nvPr/>
          </p:nvSpPr>
          <p:spPr>
            <a:xfrm>
              <a:off x="2787123" y="3936644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- 1.5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91D9D11-9CF9-4678-AC5B-0644B3405CC8}"/>
                </a:ext>
              </a:extLst>
            </p:cNvPr>
            <p:cNvSpPr txBox="1"/>
            <p:nvPr/>
          </p:nvSpPr>
          <p:spPr>
            <a:xfrm>
              <a:off x="2673278" y="41766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BDF5C71-B0C3-4D0E-839C-A0A6FA2086EB}"/>
                </a:ext>
              </a:extLst>
            </p:cNvPr>
            <p:cNvSpPr txBox="1"/>
            <p:nvPr/>
          </p:nvSpPr>
          <p:spPr>
            <a:xfrm>
              <a:off x="2708430" y="453502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0" name="Arrow: Down 49">
              <a:extLst>
                <a:ext uri="{FF2B5EF4-FFF2-40B4-BE49-F238E27FC236}">
                  <a16:creationId xmlns:a16="http://schemas.microsoft.com/office/drawing/2014/main" id="{8A8C98DF-AD08-4FA1-9A72-90A6472EBC5B}"/>
                </a:ext>
              </a:extLst>
            </p:cNvPr>
            <p:cNvSpPr/>
            <p:nvPr/>
          </p:nvSpPr>
          <p:spPr>
            <a:xfrm>
              <a:off x="3214541" y="4965431"/>
              <a:ext cx="385171" cy="340454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25579EB-C8C9-4494-B525-7010DF7B05B3}"/>
                </a:ext>
              </a:extLst>
            </p:cNvPr>
            <p:cNvSpPr txBox="1"/>
            <p:nvPr/>
          </p:nvSpPr>
          <p:spPr>
            <a:xfrm>
              <a:off x="2772855" y="5446909"/>
              <a:ext cx="1398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Hidden Layer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22AE538-5FE8-4DE2-8A09-8E09AFA71865}"/>
                </a:ext>
              </a:extLst>
            </p:cNvPr>
            <p:cNvSpPr txBox="1"/>
            <p:nvPr/>
          </p:nvSpPr>
          <p:spPr>
            <a:xfrm>
              <a:off x="808067" y="5448181"/>
              <a:ext cx="1222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03254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4BD2E-7865-48A1-AAF2-4CDF6932B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73" y="2158176"/>
            <a:ext cx="6022939" cy="460149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000" dirty="0"/>
              <a:t>1. </a:t>
            </a:r>
            <a:r>
              <a:rPr lang="en-US" sz="2000" dirty="0" err="1"/>
              <a:t>Alif</a:t>
            </a:r>
            <a:r>
              <a:rPr lang="en-US" sz="2000" dirty="0"/>
              <a:t> = </a:t>
            </a:r>
            <a:r>
              <a:rPr lang="en-US" sz="2000" dirty="0" err="1"/>
              <a:t>alif+lam</a:t>
            </a:r>
            <a:r>
              <a:rPr lang="en-US" sz="2000" dirty="0"/>
              <a:t> (OK)</a:t>
            </a:r>
          </a:p>
          <a:p>
            <a:pPr marL="45720" indent="0">
              <a:buNone/>
            </a:pPr>
            <a:r>
              <a:rPr lang="en-US" sz="2000" dirty="0"/>
              <a:t>2. Lam = </a:t>
            </a:r>
            <a:r>
              <a:rPr lang="en-US" sz="2000" dirty="0" err="1"/>
              <a:t>alif+lam</a:t>
            </a:r>
            <a:r>
              <a:rPr lang="en-US" sz="2000" dirty="0"/>
              <a:t> (OK)</a:t>
            </a:r>
          </a:p>
          <a:p>
            <a:pPr marL="45720" indent="0">
              <a:buNone/>
            </a:pPr>
            <a:r>
              <a:rPr lang="en-US" sz="2000" dirty="0"/>
              <a:t>3. Kha = </a:t>
            </a:r>
            <a:r>
              <a:rPr lang="en-US" sz="2000" dirty="0" err="1"/>
              <a:t>ba+ta+tsa+ya+nun+dal+dzal</a:t>
            </a:r>
            <a:r>
              <a:rPr lang="en-US" sz="2000" dirty="0"/>
              <a:t> (WRONG)</a:t>
            </a:r>
          </a:p>
          <a:p>
            <a:pPr marL="45720" indent="0">
              <a:buNone/>
            </a:pPr>
            <a:r>
              <a:rPr lang="en-US" sz="2000" dirty="0"/>
              <a:t>4. Ba = </a:t>
            </a:r>
            <a:r>
              <a:rPr lang="en-US" sz="2000" dirty="0" err="1"/>
              <a:t>ba+ta+tsa+ya+nun+dal+dzal</a:t>
            </a:r>
            <a:r>
              <a:rPr lang="en-US" sz="2000" dirty="0"/>
              <a:t> (OK)</a:t>
            </a:r>
          </a:p>
          <a:p>
            <a:pPr marL="45720" indent="0">
              <a:buNone/>
            </a:pPr>
            <a:r>
              <a:rPr lang="en-US" sz="2000" dirty="0"/>
              <a:t>5. </a:t>
            </a:r>
            <a:r>
              <a:rPr lang="en-US" sz="2000" dirty="0" err="1"/>
              <a:t>Za</a:t>
            </a:r>
            <a:r>
              <a:rPr lang="en-US" sz="2000" dirty="0"/>
              <a:t> = </a:t>
            </a:r>
            <a:r>
              <a:rPr lang="en-US" sz="2000" dirty="0" err="1"/>
              <a:t>ra+za</a:t>
            </a:r>
            <a:r>
              <a:rPr lang="en-US" sz="2000" dirty="0"/>
              <a:t> (OK) </a:t>
            </a:r>
          </a:p>
          <a:p>
            <a:pPr marL="45720" indent="0">
              <a:buNone/>
            </a:pPr>
            <a:r>
              <a:rPr lang="en-US" sz="2000" dirty="0"/>
              <a:t>6. </a:t>
            </a:r>
            <a:r>
              <a:rPr lang="en-US" sz="2000" dirty="0" err="1"/>
              <a:t>Tho</a:t>
            </a:r>
            <a:r>
              <a:rPr lang="en-US" sz="2000" dirty="0"/>
              <a:t> = </a:t>
            </a:r>
            <a:r>
              <a:rPr lang="en-US" sz="2000" dirty="0" err="1"/>
              <a:t>tho+dzo</a:t>
            </a:r>
            <a:r>
              <a:rPr lang="en-US" sz="2000" dirty="0"/>
              <a:t> (OK)</a:t>
            </a:r>
          </a:p>
          <a:p>
            <a:pPr marL="45720" indent="0">
              <a:buNone/>
            </a:pPr>
            <a:r>
              <a:rPr lang="en-US" sz="2000" dirty="0"/>
              <a:t>7. Ain = </a:t>
            </a:r>
            <a:r>
              <a:rPr lang="en-US" sz="2000" dirty="0" err="1"/>
              <a:t>ba+ta+tsa+ya+nun+dal+dzal</a:t>
            </a:r>
            <a:r>
              <a:rPr lang="en-US" sz="2000" dirty="0"/>
              <a:t> (WRONG)</a:t>
            </a:r>
          </a:p>
          <a:p>
            <a:pPr marL="45720" indent="0">
              <a:buNone/>
            </a:pPr>
            <a:r>
              <a:rPr lang="en-US" sz="2000" dirty="0"/>
              <a:t>8. </a:t>
            </a:r>
            <a:r>
              <a:rPr lang="en-US" sz="2000" dirty="0" err="1"/>
              <a:t>Mim</a:t>
            </a:r>
            <a:r>
              <a:rPr lang="en-US" sz="2000" dirty="0"/>
              <a:t> = </a:t>
            </a:r>
            <a:r>
              <a:rPr lang="en-US" sz="2000" dirty="0" err="1"/>
              <a:t>mim</a:t>
            </a:r>
            <a:r>
              <a:rPr lang="en-US" sz="2000" dirty="0"/>
              <a:t> (OK)</a:t>
            </a:r>
          </a:p>
          <a:p>
            <a:pPr marL="45720" indent="0">
              <a:buNone/>
            </a:pPr>
            <a:r>
              <a:rPr lang="en-US" sz="2000" dirty="0"/>
              <a:t>9. Ha = </a:t>
            </a:r>
            <a:r>
              <a:rPr lang="en-US" sz="2000" dirty="0" err="1"/>
              <a:t>tho+dzo</a:t>
            </a:r>
            <a:r>
              <a:rPr lang="en-US" sz="2000" dirty="0"/>
              <a:t> (WRONG)</a:t>
            </a:r>
          </a:p>
          <a:p>
            <a:pPr marL="45720" indent="0">
              <a:buNone/>
            </a:pPr>
            <a:r>
              <a:rPr lang="en-US" sz="2000" dirty="0"/>
              <a:t>10. </a:t>
            </a:r>
            <a:r>
              <a:rPr lang="en-US" sz="2000" dirty="0" err="1"/>
              <a:t>Alif</a:t>
            </a:r>
            <a:r>
              <a:rPr lang="en-US" sz="2000" dirty="0"/>
              <a:t> = </a:t>
            </a:r>
            <a:r>
              <a:rPr lang="en-US" sz="2000" dirty="0" err="1"/>
              <a:t>alif+lam</a:t>
            </a:r>
            <a:r>
              <a:rPr lang="en-US" sz="2000" dirty="0"/>
              <a:t> (OK)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B29B36-39D8-4824-BAAC-A029846BD081}"/>
              </a:ext>
            </a:extLst>
          </p:cNvPr>
          <p:cNvSpPr txBox="1">
            <a:spLocks/>
          </p:cNvSpPr>
          <p:nvPr/>
        </p:nvSpPr>
        <p:spPr>
          <a:xfrm>
            <a:off x="6622025" y="2158176"/>
            <a:ext cx="5692878" cy="5078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2000" dirty="0"/>
              <a:t>11. Lam = </a:t>
            </a:r>
            <a:r>
              <a:rPr lang="en-US" sz="2000" dirty="0" err="1"/>
              <a:t>alif+lam</a:t>
            </a:r>
            <a:r>
              <a:rPr lang="en-US" sz="2000" dirty="0"/>
              <a:t> (OK)</a:t>
            </a:r>
          </a:p>
          <a:p>
            <a:pPr marL="45720" indent="0">
              <a:buNone/>
            </a:pPr>
            <a:r>
              <a:rPr lang="en-US" sz="2000" dirty="0"/>
              <a:t>12. Ha = </a:t>
            </a:r>
            <a:r>
              <a:rPr lang="en-US" sz="2000" dirty="0" err="1"/>
              <a:t>ba+ta+tsa+ya+nun+dal+dzal</a:t>
            </a:r>
            <a:r>
              <a:rPr lang="en-US" sz="2000" dirty="0"/>
              <a:t> (WRONG)</a:t>
            </a:r>
          </a:p>
          <a:p>
            <a:pPr marL="45720" indent="0">
              <a:buNone/>
            </a:pPr>
            <a:r>
              <a:rPr lang="en-US" sz="2000" dirty="0"/>
              <a:t>13. Lam = </a:t>
            </a:r>
            <a:r>
              <a:rPr lang="en-US" sz="2000" dirty="0" err="1"/>
              <a:t>alif+lam</a:t>
            </a:r>
            <a:r>
              <a:rPr lang="en-US" sz="2000" dirty="0"/>
              <a:t> (OK)</a:t>
            </a:r>
          </a:p>
          <a:p>
            <a:pPr marL="45720" indent="0">
              <a:buNone/>
            </a:pPr>
            <a:r>
              <a:rPr lang="en-US" sz="2000" dirty="0"/>
              <a:t>14. </a:t>
            </a:r>
            <a:r>
              <a:rPr lang="en-US" sz="2000" dirty="0" err="1"/>
              <a:t>waw</a:t>
            </a:r>
            <a:r>
              <a:rPr lang="en-US" sz="2000" dirty="0"/>
              <a:t> = </a:t>
            </a:r>
            <a:r>
              <a:rPr lang="en-US" sz="2000" dirty="0" err="1"/>
              <a:t>fa+qaf+waw</a:t>
            </a:r>
            <a:r>
              <a:rPr lang="en-US" sz="2000" dirty="0"/>
              <a:t> (OK)</a:t>
            </a:r>
          </a:p>
          <a:p>
            <a:r>
              <a:rPr lang="en-US" dirty="0"/>
              <a:t>(running correctness: 0.71428573)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3CF7B5-FB2E-4D47-A5C5-14ED513C0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950" y="1300806"/>
            <a:ext cx="3496163" cy="857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429313-6F6A-40CB-B934-669AB5CC172B}"/>
              </a:ext>
            </a:extLst>
          </p:cNvPr>
          <p:cNvSpPr txBox="1"/>
          <p:nvPr/>
        </p:nvSpPr>
        <p:spPr>
          <a:xfrm>
            <a:off x="2872006" y="493805"/>
            <a:ext cx="6821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Hasil</a:t>
            </a:r>
            <a:r>
              <a:rPr lang="en-US" sz="2800" dirty="0"/>
              <a:t> </a:t>
            </a:r>
            <a:r>
              <a:rPr lang="en-US" sz="2800" dirty="0" err="1"/>
              <a:t>Pengenalan</a:t>
            </a:r>
            <a:r>
              <a:rPr lang="en-US" sz="2800" dirty="0"/>
              <a:t> </a:t>
            </a:r>
            <a:r>
              <a:rPr lang="en-US" sz="2800" dirty="0" err="1"/>
              <a:t>Kalimat</a:t>
            </a:r>
            <a:r>
              <a:rPr lang="en-US" sz="2800" dirty="0"/>
              <a:t> Arab </a:t>
            </a:r>
            <a:r>
              <a:rPr lang="en-US" sz="2800" dirty="0" err="1"/>
              <a:t>dengan</a:t>
            </a:r>
            <a:r>
              <a:rPr lang="en-US" sz="2800" dirty="0"/>
              <a:t> HMM</a:t>
            </a:r>
          </a:p>
        </p:txBody>
      </p:sp>
    </p:spTree>
    <p:extLst>
      <p:ext uri="{BB962C8B-B14F-4D97-AF65-F5344CB8AC3E}">
        <p14:creationId xmlns:p14="http://schemas.microsoft.com/office/powerpoint/2010/main" val="336666452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7C4E-E218-4B95-AEA1-0A4A4CE55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17755"/>
          </a:xfrm>
        </p:spPr>
        <p:txBody>
          <a:bodyPr>
            <a:normAutofit/>
          </a:bodyPr>
          <a:lstStyle/>
          <a:p>
            <a:r>
              <a:rPr lang="en-US" sz="4000" dirty="0" err="1"/>
              <a:t>Kelompok</a:t>
            </a:r>
            <a:r>
              <a:rPr lang="en-US" sz="4000" dirty="0"/>
              <a:t> </a:t>
            </a:r>
            <a:r>
              <a:rPr lang="en-US" sz="4000" dirty="0" err="1"/>
              <a:t>Huruf</a:t>
            </a:r>
            <a:r>
              <a:rPr lang="en-US" sz="4000" dirty="0"/>
              <a:t> Arab </a:t>
            </a:r>
            <a:r>
              <a:rPr lang="en-US" sz="4000" dirty="0" err="1"/>
              <a:t>berdasarkan</a:t>
            </a:r>
            <a:r>
              <a:rPr lang="en-US" sz="4000" dirty="0"/>
              <a:t> </a:t>
            </a:r>
            <a:r>
              <a:rPr lang="en-US" sz="4000" dirty="0" err="1"/>
              <a:t>Bentuknya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1994-A65E-406B-99A3-A602915B7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4559968" cy="4391526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1. </a:t>
            </a:r>
            <a:r>
              <a:rPr lang="en-US" dirty="0" err="1"/>
              <a:t>ain+ghoin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2. </a:t>
            </a:r>
            <a:r>
              <a:rPr lang="en-US" dirty="0" err="1"/>
              <a:t>alif+lam</a:t>
            </a:r>
            <a:endParaRPr lang="en-US" dirty="0"/>
          </a:p>
          <a:p>
            <a:pPr marL="45720" indent="0">
              <a:buNone/>
            </a:pPr>
            <a:r>
              <a:rPr lang="es-ES" dirty="0"/>
              <a:t>3. </a:t>
            </a:r>
            <a:r>
              <a:rPr lang="es-ES" dirty="0" err="1"/>
              <a:t>ba+ta+tsa+ya+nun+dal+dzal</a:t>
            </a:r>
            <a:endParaRPr lang="es-ES" dirty="0"/>
          </a:p>
          <a:p>
            <a:pPr marL="45720" indent="0">
              <a:buNone/>
            </a:pPr>
            <a:r>
              <a:rPr lang="en-US" dirty="0"/>
              <a:t>4. </a:t>
            </a:r>
            <a:r>
              <a:rPr lang="en-US" dirty="0" err="1"/>
              <a:t>dhad+sad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5. </a:t>
            </a:r>
            <a:r>
              <a:rPr lang="en-US" dirty="0" err="1"/>
              <a:t>fa+qaf+waw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6. ha (</a:t>
            </a:r>
            <a:r>
              <a:rPr lang="en-US" dirty="0" err="1"/>
              <a:t>besar</a:t>
            </a:r>
            <a:r>
              <a:rPr lang="en-US" dirty="0"/>
              <a:t>)</a:t>
            </a:r>
          </a:p>
          <a:p>
            <a:pPr marL="45720" indent="0">
              <a:buNone/>
            </a:pPr>
            <a:r>
              <a:rPr lang="en-US" dirty="0"/>
              <a:t>7. </a:t>
            </a:r>
            <a:r>
              <a:rPr lang="en-US" dirty="0" err="1"/>
              <a:t>jim+ha+kha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8. </a:t>
            </a:r>
            <a:r>
              <a:rPr lang="en-US" dirty="0" err="1"/>
              <a:t>Kaf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9. </a:t>
            </a:r>
            <a:r>
              <a:rPr lang="en-US" dirty="0" err="1"/>
              <a:t>mim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2F7795-D4FA-421E-89BF-D3C42E2859EF}"/>
              </a:ext>
            </a:extLst>
          </p:cNvPr>
          <p:cNvSpPr txBox="1">
            <a:spLocks/>
          </p:cNvSpPr>
          <p:nvPr/>
        </p:nvSpPr>
        <p:spPr>
          <a:xfrm>
            <a:off x="6458552" y="1985210"/>
            <a:ext cx="4559968" cy="4391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/>
              <a:t>10. nun</a:t>
            </a:r>
          </a:p>
          <a:p>
            <a:pPr marL="45720" indent="0">
              <a:buNone/>
            </a:pPr>
            <a:r>
              <a:rPr lang="en-US" dirty="0"/>
              <a:t>11. </a:t>
            </a:r>
            <a:r>
              <a:rPr lang="en-US" dirty="0" err="1"/>
              <a:t>ra+za</a:t>
            </a:r>
            <a:endParaRPr lang="en-US" dirty="0"/>
          </a:p>
          <a:p>
            <a:pPr marL="45720" indent="0">
              <a:buNone/>
            </a:pPr>
            <a:r>
              <a:rPr lang="es-ES" dirty="0"/>
              <a:t>12. </a:t>
            </a:r>
            <a:r>
              <a:rPr lang="es-ES" dirty="0" err="1"/>
              <a:t>sin+sheen</a:t>
            </a:r>
            <a:endParaRPr lang="es-ES" dirty="0"/>
          </a:p>
          <a:p>
            <a:pPr marL="45720" indent="0">
              <a:buNone/>
            </a:pPr>
            <a:r>
              <a:rPr lang="en-US" dirty="0"/>
              <a:t>14. </a:t>
            </a:r>
            <a:r>
              <a:rPr lang="en-US" dirty="0" err="1"/>
              <a:t>ta_marbuto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15. </a:t>
            </a:r>
            <a:r>
              <a:rPr lang="en-US" dirty="0" err="1"/>
              <a:t>tho+dzo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16. </a:t>
            </a:r>
            <a:r>
              <a:rPr lang="en-US" dirty="0" err="1"/>
              <a:t>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4548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C5B0-9B8C-44E6-9B56-1D3225EC4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5" y="428976"/>
            <a:ext cx="10772775" cy="606596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Hasil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klasifikasi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huruf</a:t>
            </a:r>
            <a:r>
              <a:rPr lang="en-US" sz="2400" dirty="0">
                <a:solidFill>
                  <a:schemeClr val="tx1"/>
                </a:solidFill>
              </a:rPr>
              <a:t> Tunggal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HMM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Data Train </a:t>
            </a:r>
            <a:r>
              <a:rPr lang="en-US" sz="2400" dirty="0" err="1">
                <a:solidFill>
                  <a:schemeClr val="tx1"/>
                </a:solidFill>
              </a:rPr>
              <a:t>degan</a:t>
            </a:r>
            <a:r>
              <a:rPr lang="en-US" sz="2400" dirty="0">
                <a:solidFill>
                  <a:schemeClr val="tx1"/>
                </a:solidFill>
              </a:rPr>
              <a:t> Font Arial, Tahoma </a:t>
            </a:r>
            <a:r>
              <a:rPr lang="en-US" sz="2400" dirty="0" err="1">
                <a:solidFill>
                  <a:schemeClr val="tx1"/>
                </a:solidFill>
              </a:rPr>
              <a:t>dan</a:t>
            </a:r>
            <a:r>
              <a:rPr lang="en-US" sz="2400" dirty="0">
                <a:solidFill>
                  <a:schemeClr val="tx1"/>
                </a:solidFill>
              </a:rPr>
              <a:t> Times New Roman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Data test font Arial 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185A0-9B15-4345-B7F5-EDF137132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566" y="1342102"/>
            <a:ext cx="3025189" cy="545690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400" dirty="0"/>
              <a:t>0. Ain = </a:t>
            </a:r>
            <a:r>
              <a:rPr lang="en-US" sz="1400" dirty="0" err="1"/>
              <a:t>tho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1. </a:t>
            </a:r>
            <a:r>
              <a:rPr lang="en-US" sz="1400" dirty="0" err="1"/>
              <a:t>Alif</a:t>
            </a:r>
            <a:r>
              <a:rPr lang="en-US" sz="1400" dirty="0"/>
              <a:t> = </a:t>
            </a:r>
            <a:r>
              <a:rPr lang="en-US" sz="1400" dirty="0" err="1"/>
              <a:t>alif</a:t>
            </a:r>
            <a:r>
              <a:rPr lang="en-US" sz="1400" dirty="0"/>
              <a:t> (OK) </a:t>
            </a:r>
          </a:p>
          <a:p>
            <a:pPr marL="0" lvl="0" indent="0">
              <a:buNone/>
            </a:pPr>
            <a:r>
              <a:rPr lang="en-US" sz="1400" dirty="0"/>
              <a:t>2. </a:t>
            </a:r>
            <a:r>
              <a:rPr lang="en-US" sz="1400" dirty="0" err="1"/>
              <a:t>ba</a:t>
            </a:r>
            <a:r>
              <a:rPr lang="en-US" sz="1400" dirty="0"/>
              <a:t> = </a:t>
            </a:r>
            <a:r>
              <a:rPr lang="en-US" sz="1400" dirty="0" err="1"/>
              <a:t>qaf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3. dal = dal (OK)</a:t>
            </a:r>
          </a:p>
          <a:p>
            <a:pPr marL="0" lvl="0" indent="0">
              <a:buNone/>
            </a:pPr>
            <a:r>
              <a:rPr lang="en-US" sz="1400" dirty="0"/>
              <a:t>4. </a:t>
            </a:r>
            <a:r>
              <a:rPr lang="en-US" sz="1400" dirty="0" err="1"/>
              <a:t>dhad</a:t>
            </a:r>
            <a:r>
              <a:rPr lang="en-US" sz="1400" dirty="0"/>
              <a:t> = </a:t>
            </a:r>
            <a:r>
              <a:rPr lang="en-US" sz="1400" dirty="0" err="1"/>
              <a:t>tamarbuto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5. </a:t>
            </a:r>
            <a:r>
              <a:rPr lang="en-US" sz="1400" dirty="0" err="1"/>
              <a:t>dzal</a:t>
            </a:r>
            <a:r>
              <a:rPr lang="en-US" sz="1400" dirty="0"/>
              <a:t> = </a:t>
            </a:r>
            <a:r>
              <a:rPr lang="en-US" sz="1400" dirty="0" err="1"/>
              <a:t>dzal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6. </a:t>
            </a:r>
            <a:r>
              <a:rPr lang="en-US" sz="1400" dirty="0" err="1"/>
              <a:t>dzo</a:t>
            </a:r>
            <a:r>
              <a:rPr lang="en-US" sz="1400" dirty="0"/>
              <a:t> = sheen (WRONG)</a:t>
            </a:r>
          </a:p>
          <a:p>
            <a:pPr marL="0" lvl="0" indent="0">
              <a:buNone/>
            </a:pPr>
            <a:r>
              <a:rPr lang="en-US" sz="1400" dirty="0"/>
              <a:t>7. fa = fa (OK)</a:t>
            </a:r>
          </a:p>
          <a:p>
            <a:pPr marL="0" lvl="0" indent="0">
              <a:buNone/>
            </a:pPr>
            <a:r>
              <a:rPr lang="en-US" sz="1400" dirty="0"/>
              <a:t>8. </a:t>
            </a:r>
            <a:r>
              <a:rPr lang="en-US" sz="1400" dirty="0" err="1"/>
              <a:t>ghoin</a:t>
            </a:r>
            <a:r>
              <a:rPr lang="en-US" sz="1400" dirty="0"/>
              <a:t> = </a:t>
            </a:r>
            <a:r>
              <a:rPr lang="en-US" sz="1400" dirty="0" err="1"/>
              <a:t>ghoin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9. Hamzah = </a:t>
            </a:r>
            <a:r>
              <a:rPr lang="en-US" sz="1400" dirty="0" err="1"/>
              <a:t>hamzah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10. ha = </a:t>
            </a:r>
            <a:r>
              <a:rPr lang="en-US" sz="1400" dirty="0" err="1"/>
              <a:t>mim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11. </a:t>
            </a:r>
            <a:r>
              <a:rPr lang="en-US" sz="1400" dirty="0" err="1"/>
              <a:t>habesar</a:t>
            </a:r>
            <a:r>
              <a:rPr lang="en-US" sz="1400" dirty="0"/>
              <a:t> = </a:t>
            </a:r>
            <a:r>
              <a:rPr lang="en-US" sz="1400" dirty="0" err="1"/>
              <a:t>habesar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12. </a:t>
            </a:r>
            <a:r>
              <a:rPr lang="en-US" sz="1400" dirty="0" err="1"/>
              <a:t>jim</a:t>
            </a:r>
            <a:r>
              <a:rPr lang="en-US" sz="1400" dirty="0"/>
              <a:t> = fa (WRONG)</a:t>
            </a:r>
          </a:p>
          <a:p>
            <a:pPr marL="0" lvl="0" indent="0">
              <a:buNone/>
            </a:pPr>
            <a:r>
              <a:rPr lang="en-US" sz="1400" dirty="0"/>
              <a:t>13. </a:t>
            </a:r>
            <a:r>
              <a:rPr lang="en-US" sz="1400" dirty="0" err="1"/>
              <a:t>kaf</a:t>
            </a:r>
            <a:r>
              <a:rPr lang="en-US" sz="1400" dirty="0"/>
              <a:t> = sin (WRONG)</a:t>
            </a:r>
          </a:p>
          <a:p>
            <a:pPr marL="0" lvl="0" indent="0">
              <a:buNone/>
            </a:pPr>
            <a:r>
              <a:rPr lang="en-US" sz="1400" dirty="0"/>
              <a:t>14. Kha = fa (WRONG)</a:t>
            </a:r>
          </a:p>
          <a:p>
            <a:pPr marL="0" indent="0">
              <a:buNone/>
            </a:pPr>
            <a:r>
              <a:rPr lang="en-US" sz="1400" dirty="0"/>
              <a:t>15. Lam  = lam (OK)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FAA80F-46FB-4B8A-ACE3-6714B85A59B4}"/>
              </a:ext>
            </a:extLst>
          </p:cNvPr>
          <p:cNvSpPr txBox="1">
            <a:spLocks/>
          </p:cNvSpPr>
          <p:nvPr/>
        </p:nvSpPr>
        <p:spPr>
          <a:xfrm>
            <a:off x="6063042" y="1342102"/>
            <a:ext cx="4023163" cy="5220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400" dirty="0"/>
              <a:t>16. </a:t>
            </a:r>
            <a:r>
              <a:rPr lang="en-US" sz="1400" dirty="0" err="1"/>
              <a:t>mim</a:t>
            </a:r>
            <a:r>
              <a:rPr lang="en-US" sz="1400" dirty="0"/>
              <a:t> = </a:t>
            </a:r>
            <a:r>
              <a:rPr lang="en-US" sz="1400" dirty="0" err="1"/>
              <a:t>habesar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17. nun = </a:t>
            </a:r>
            <a:r>
              <a:rPr lang="en-US" sz="1400" dirty="0" err="1"/>
              <a:t>qaf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18. </a:t>
            </a:r>
            <a:r>
              <a:rPr lang="en-US" sz="1400" dirty="0" err="1"/>
              <a:t>qaf</a:t>
            </a:r>
            <a:r>
              <a:rPr lang="en-US" sz="1400" dirty="0"/>
              <a:t> = </a:t>
            </a:r>
            <a:r>
              <a:rPr lang="en-US" sz="1400" dirty="0" err="1"/>
              <a:t>qaf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19. </a:t>
            </a:r>
            <a:r>
              <a:rPr lang="en-US" sz="1400" dirty="0" err="1"/>
              <a:t>ra</a:t>
            </a:r>
            <a:r>
              <a:rPr lang="en-US" sz="1400" dirty="0"/>
              <a:t> = </a:t>
            </a:r>
            <a:r>
              <a:rPr lang="en-US" sz="1400" dirty="0" err="1"/>
              <a:t>ra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20. Sad = </a:t>
            </a:r>
            <a:r>
              <a:rPr lang="en-US" sz="1400" dirty="0" err="1"/>
              <a:t>mim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21. sheen = sheen (OK)</a:t>
            </a:r>
          </a:p>
          <a:p>
            <a:pPr marL="0" lvl="0" indent="0">
              <a:buNone/>
            </a:pPr>
            <a:r>
              <a:rPr lang="en-US" sz="1400" dirty="0"/>
              <a:t>22. sin = sin (OK)</a:t>
            </a:r>
          </a:p>
          <a:p>
            <a:pPr marL="0" lvl="0" indent="0">
              <a:buNone/>
            </a:pPr>
            <a:r>
              <a:rPr lang="en-US" sz="1400" dirty="0"/>
              <a:t>23. </a:t>
            </a:r>
            <a:r>
              <a:rPr lang="en-US" sz="1400" dirty="0" err="1"/>
              <a:t>tamarbuto</a:t>
            </a:r>
            <a:r>
              <a:rPr lang="en-US" sz="1400" dirty="0"/>
              <a:t> = </a:t>
            </a:r>
            <a:r>
              <a:rPr lang="en-US" sz="1400" dirty="0" err="1"/>
              <a:t>tamarbuto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24. ta = </a:t>
            </a:r>
            <a:r>
              <a:rPr lang="en-US" sz="1400" dirty="0" err="1"/>
              <a:t>qaf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25. </a:t>
            </a:r>
            <a:r>
              <a:rPr lang="en-US" sz="1400" dirty="0" err="1"/>
              <a:t>tho</a:t>
            </a:r>
            <a:r>
              <a:rPr lang="en-US" sz="1400" dirty="0"/>
              <a:t> = </a:t>
            </a:r>
            <a:r>
              <a:rPr lang="en-US" sz="1400" dirty="0" err="1"/>
              <a:t>ain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26. </a:t>
            </a:r>
            <a:r>
              <a:rPr lang="en-US" sz="1400" dirty="0" err="1"/>
              <a:t>tsa</a:t>
            </a:r>
            <a:r>
              <a:rPr lang="en-US" sz="1400" dirty="0"/>
              <a:t> = </a:t>
            </a:r>
            <a:r>
              <a:rPr lang="en-US" sz="1400" dirty="0" err="1"/>
              <a:t>tsa</a:t>
            </a:r>
            <a:r>
              <a:rPr lang="en-US" sz="1400" dirty="0"/>
              <a:t> (OK) </a:t>
            </a:r>
          </a:p>
          <a:p>
            <a:pPr marL="0" lvl="0" indent="0">
              <a:buNone/>
            </a:pPr>
            <a:r>
              <a:rPr lang="en-US" sz="1400" dirty="0"/>
              <a:t>27. </a:t>
            </a:r>
            <a:r>
              <a:rPr lang="en-US" sz="1400" dirty="0" err="1"/>
              <a:t>waw</a:t>
            </a:r>
            <a:r>
              <a:rPr lang="en-US" sz="1400" dirty="0"/>
              <a:t> = </a:t>
            </a:r>
            <a:r>
              <a:rPr lang="en-US" sz="1400" dirty="0" err="1"/>
              <a:t>habesar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28. </a:t>
            </a:r>
            <a:r>
              <a:rPr lang="en-US" sz="1400" dirty="0" err="1"/>
              <a:t>ya</a:t>
            </a:r>
            <a:r>
              <a:rPr lang="en-US" sz="1400" dirty="0"/>
              <a:t> = </a:t>
            </a:r>
            <a:r>
              <a:rPr lang="en-US" sz="1400" dirty="0" err="1"/>
              <a:t>tamarbuto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29. </a:t>
            </a:r>
            <a:r>
              <a:rPr lang="en-US" sz="1400" dirty="0" err="1"/>
              <a:t>za</a:t>
            </a:r>
            <a:r>
              <a:rPr lang="en-US" sz="1400" dirty="0"/>
              <a:t> = </a:t>
            </a:r>
            <a:r>
              <a:rPr lang="en-US" sz="1400" dirty="0" err="1"/>
              <a:t>za</a:t>
            </a:r>
            <a:r>
              <a:rPr lang="en-US" sz="1400" dirty="0"/>
              <a:t> (OK) </a:t>
            </a:r>
          </a:p>
          <a:p>
            <a:pPr marL="0" lvl="0" indent="0">
              <a:buNone/>
            </a:pPr>
            <a:r>
              <a:rPr lang="en-US" sz="1400" dirty="0"/>
              <a:t>30. </a:t>
            </a:r>
            <a:r>
              <a:rPr lang="en-US" sz="1400" dirty="0" err="1"/>
              <a:t>Lamalif</a:t>
            </a:r>
            <a:r>
              <a:rPr lang="en-US" sz="1400" dirty="0"/>
              <a:t> = </a:t>
            </a:r>
            <a:r>
              <a:rPr lang="en-US" sz="1400" dirty="0" err="1"/>
              <a:t>ra</a:t>
            </a:r>
            <a:r>
              <a:rPr lang="en-US" sz="1400" dirty="0"/>
              <a:t> (WRONG)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A7281-FF7B-42DA-B875-E2B02C241A50}"/>
              </a:ext>
            </a:extLst>
          </p:cNvPr>
          <p:cNvSpPr txBox="1"/>
          <p:nvPr/>
        </p:nvSpPr>
        <p:spPr>
          <a:xfrm>
            <a:off x="9129251" y="1342102"/>
            <a:ext cx="1464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 = 15</a:t>
            </a:r>
          </a:p>
          <a:p>
            <a:r>
              <a:rPr lang="en-US" dirty="0"/>
              <a:t>WRONG =16</a:t>
            </a:r>
          </a:p>
          <a:p>
            <a:r>
              <a:rPr lang="en-US" dirty="0"/>
              <a:t>Accuracy 48%</a:t>
            </a:r>
          </a:p>
        </p:txBody>
      </p:sp>
    </p:spTree>
    <p:extLst>
      <p:ext uri="{BB962C8B-B14F-4D97-AF65-F5344CB8AC3E}">
        <p14:creationId xmlns:p14="http://schemas.microsoft.com/office/powerpoint/2010/main" val="199073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Setelah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langkah-langkah</a:t>
            </a:r>
            <a:r>
              <a:rPr lang="en-US" sz="2400" dirty="0"/>
              <a:t> yang </a:t>
            </a:r>
            <a:r>
              <a:rPr lang="en-US" sz="2400" dirty="0" err="1"/>
              <a:t>disebutkan</a:t>
            </a:r>
            <a:r>
              <a:rPr lang="en-US" sz="2400" dirty="0"/>
              <a:t> di </a:t>
            </a:r>
            <a:r>
              <a:rPr lang="en-US" sz="2400" dirty="0" err="1"/>
              <a:t>atas</a:t>
            </a:r>
            <a:r>
              <a:rPr lang="en-US" sz="2400" dirty="0"/>
              <a:t>, </a:t>
            </a:r>
            <a:r>
              <a:rPr lang="en-US" sz="2400" dirty="0" err="1"/>
              <a:t>gambar</a:t>
            </a:r>
            <a:r>
              <a:rPr lang="en-US" sz="2400" dirty="0"/>
              <a:t> E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guide band </a:t>
            </a:r>
            <a:r>
              <a:rPr lang="en-US" sz="2400" dirty="0" err="1"/>
              <a:t>diperoleh</a:t>
            </a:r>
            <a:r>
              <a:rPr lang="en-US" sz="2400" dirty="0"/>
              <a:t>.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rangka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memilih</a:t>
            </a:r>
            <a:r>
              <a:rPr lang="en-US" sz="2400" dirty="0"/>
              <a:t>, guide band yang </a:t>
            </a:r>
            <a:r>
              <a:rPr lang="en-US" sz="2400" dirty="0" err="1"/>
              <a:t>benar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pemotongan</a:t>
            </a:r>
            <a:r>
              <a:rPr lang="en-US" sz="2400" dirty="0"/>
              <a:t> sub-kata ,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mengekstrak</a:t>
            </a:r>
            <a:r>
              <a:rPr lang="en-US" sz="2400" dirty="0"/>
              <a:t>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fitur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masing-masing</a:t>
            </a:r>
            <a:r>
              <a:rPr lang="en-US" sz="2400" dirty="0"/>
              <a:t> guide band :</a:t>
            </a:r>
            <a:br>
              <a:rPr lang="en-US" sz="2400" dirty="0"/>
            </a:b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:</a:t>
            </a:r>
          </a:p>
          <a:p>
            <a:r>
              <a:rPr lang="en-US" dirty="0"/>
              <a:t>F1 	: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guide band</a:t>
            </a:r>
          </a:p>
          <a:p>
            <a:r>
              <a:rPr lang="en-US" dirty="0"/>
              <a:t>F2	: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pendahulunya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guideband</a:t>
            </a:r>
            <a:r>
              <a:rPr lang="en-US" dirty="0"/>
              <a:t> </a:t>
            </a:r>
            <a:r>
              <a:rPr lang="en-US" dirty="0" err="1"/>
              <a:t>pertama</a:t>
            </a:r>
            <a:endParaRPr lang="en-US" dirty="0"/>
          </a:p>
          <a:p>
            <a:r>
              <a:rPr lang="en-US" dirty="0"/>
              <a:t>F3	: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pendahulunya</a:t>
            </a:r>
            <a:r>
              <a:rPr lang="en-US" dirty="0"/>
              <a:t> 2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guide band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kedua</a:t>
            </a:r>
            <a:endParaRPr lang="en-US" dirty="0"/>
          </a:p>
          <a:p>
            <a:r>
              <a:rPr lang="en-US" dirty="0"/>
              <a:t>F4 	: 1 </a:t>
            </a:r>
            <a:r>
              <a:rPr lang="en-US" dirty="0" err="1"/>
              <a:t>Jika</a:t>
            </a:r>
            <a:r>
              <a:rPr lang="en-US" dirty="0"/>
              <a:t> guide band </a:t>
            </a:r>
            <a:r>
              <a:rPr lang="en-US" dirty="0" err="1"/>
              <a:t>ditarik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band yang di scan </a:t>
            </a:r>
            <a:r>
              <a:rPr lang="en-US" dirty="0" err="1"/>
              <a:t>adalah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base line</a:t>
            </a:r>
          </a:p>
          <a:p>
            <a:pPr marL="987552" lvl="2" indent="0">
              <a:buNone/>
            </a:pPr>
            <a:r>
              <a:rPr lang="en-US" sz="2000" dirty="0"/>
              <a:t> 0 </a:t>
            </a:r>
            <a:r>
              <a:rPr lang="en-US" sz="2000" dirty="0" err="1"/>
              <a:t>jika</a:t>
            </a:r>
            <a:r>
              <a:rPr lang="en-US" sz="2000" dirty="0"/>
              <a:t> guide band di </a:t>
            </a:r>
            <a:r>
              <a:rPr lang="en-US" sz="2000" dirty="0" err="1"/>
              <a:t>traik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band  yang scan di </a:t>
            </a:r>
            <a:r>
              <a:rPr lang="en-US" sz="2000" dirty="0" err="1"/>
              <a:t>bawah</a:t>
            </a:r>
            <a:r>
              <a:rPr lang="en-US" sz="2000" dirty="0"/>
              <a:t> baseline</a:t>
            </a:r>
            <a:endParaRPr lang="en-US" dirty="0"/>
          </a:p>
          <a:p>
            <a:r>
              <a:rPr lang="en-US" dirty="0"/>
              <a:t>F5	: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guide band</a:t>
            </a:r>
          </a:p>
        </p:txBody>
      </p:sp>
    </p:spTree>
    <p:extLst>
      <p:ext uri="{BB962C8B-B14F-4D97-AF65-F5344CB8AC3E}">
        <p14:creationId xmlns:p14="http://schemas.microsoft.com/office/powerpoint/2010/main" val="7022571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C5B0-9B8C-44E6-9B56-1D3225EC4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5" y="428976"/>
            <a:ext cx="10772775" cy="606596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Hasil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klasifikasi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huruf</a:t>
            </a:r>
            <a:r>
              <a:rPr lang="en-US" sz="2400" dirty="0">
                <a:solidFill>
                  <a:schemeClr val="tx1"/>
                </a:solidFill>
              </a:rPr>
              <a:t> Tunggal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HMM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Data Train </a:t>
            </a:r>
            <a:r>
              <a:rPr lang="en-US" sz="2400" dirty="0" err="1">
                <a:solidFill>
                  <a:schemeClr val="tx1"/>
                </a:solidFill>
              </a:rPr>
              <a:t>degan</a:t>
            </a:r>
            <a:r>
              <a:rPr lang="en-US" sz="2400" dirty="0">
                <a:solidFill>
                  <a:schemeClr val="tx1"/>
                </a:solidFill>
              </a:rPr>
              <a:t> Font Arial Unicode </a:t>
            </a:r>
            <a:r>
              <a:rPr lang="en-US" sz="2400" dirty="0" err="1">
                <a:solidFill>
                  <a:schemeClr val="tx1"/>
                </a:solidFill>
              </a:rPr>
              <a:t>Ms</a:t>
            </a:r>
            <a:r>
              <a:rPr lang="en-US" sz="2400" dirty="0">
                <a:solidFill>
                  <a:schemeClr val="tx1"/>
                </a:solidFill>
              </a:rPr>
              <a:t>, Data test font Arial Unicode </a:t>
            </a:r>
            <a:r>
              <a:rPr lang="en-US" sz="2400" dirty="0" err="1">
                <a:solidFill>
                  <a:schemeClr val="tx1"/>
                </a:solidFill>
              </a:rPr>
              <a:t>Ms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185A0-9B15-4345-B7F5-EDF137132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566" y="1342102"/>
            <a:ext cx="3025189" cy="545690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400" dirty="0"/>
              <a:t>0. </a:t>
            </a:r>
            <a:r>
              <a:rPr lang="en-US" sz="1400" dirty="0" err="1"/>
              <a:t>ain</a:t>
            </a:r>
            <a:r>
              <a:rPr lang="en-US" sz="1400" dirty="0"/>
              <a:t> = </a:t>
            </a:r>
            <a:r>
              <a:rPr lang="en-US" sz="1400" dirty="0" err="1"/>
              <a:t>ain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1. </a:t>
            </a:r>
            <a:r>
              <a:rPr lang="en-US" sz="1400" dirty="0" err="1"/>
              <a:t>alif</a:t>
            </a:r>
            <a:r>
              <a:rPr lang="en-US" sz="1400" dirty="0"/>
              <a:t> = </a:t>
            </a:r>
            <a:r>
              <a:rPr lang="en-US" sz="1400" dirty="0" err="1"/>
              <a:t>alif</a:t>
            </a:r>
            <a:r>
              <a:rPr lang="en-US" sz="1400" dirty="0"/>
              <a:t> (OK) </a:t>
            </a:r>
          </a:p>
          <a:p>
            <a:pPr marL="0" lvl="0" indent="0">
              <a:buNone/>
            </a:pPr>
            <a:r>
              <a:rPr lang="en-US" sz="1400" dirty="0"/>
              <a:t>2. </a:t>
            </a:r>
            <a:r>
              <a:rPr lang="en-US" sz="1400" dirty="0" err="1"/>
              <a:t>ba</a:t>
            </a:r>
            <a:r>
              <a:rPr lang="en-US" sz="1400" dirty="0"/>
              <a:t> = </a:t>
            </a:r>
            <a:r>
              <a:rPr lang="en-US" sz="1400" dirty="0" err="1"/>
              <a:t>qaf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3. dal = dal (OK)</a:t>
            </a:r>
          </a:p>
          <a:p>
            <a:pPr marL="0" lvl="0" indent="0">
              <a:buNone/>
            </a:pPr>
            <a:r>
              <a:rPr lang="en-US" sz="1400" dirty="0"/>
              <a:t>4. </a:t>
            </a:r>
            <a:r>
              <a:rPr lang="en-US" sz="1400" dirty="0" err="1"/>
              <a:t>dhad</a:t>
            </a:r>
            <a:r>
              <a:rPr lang="en-US" sz="1400" dirty="0"/>
              <a:t> = </a:t>
            </a:r>
            <a:r>
              <a:rPr lang="en-US" sz="1400" dirty="0" err="1"/>
              <a:t>dhad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5. </a:t>
            </a:r>
            <a:r>
              <a:rPr lang="en-US" sz="1400" dirty="0" err="1"/>
              <a:t>dzal</a:t>
            </a:r>
            <a:r>
              <a:rPr lang="en-US" sz="1400" dirty="0"/>
              <a:t> = dal (WRONG)</a:t>
            </a:r>
          </a:p>
          <a:p>
            <a:pPr marL="0" lvl="0" indent="0">
              <a:buNone/>
            </a:pPr>
            <a:r>
              <a:rPr lang="en-US" sz="1400" dirty="0"/>
              <a:t>6. </a:t>
            </a:r>
            <a:r>
              <a:rPr lang="en-US" sz="1400" dirty="0" err="1"/>
              <a:t>dzo</a:t>
            </a:r>
            <a:r>
              <a:rPr lang="en-US" sz="1400" dirty="0"/>
              <a:t> = </a:t>
            </a:r>
            <a:r>
              <a:rPr lang="en-US" sz="1400" dirty="0" err="1"/>
              <a:t>dzo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7. fa = fa (OK)</a:t>
            </a:r>
          </a:p>
          <a:p>
            <a:pPr marL="0" lvl="0" indent="0">
              <a:buNone/>
            </a:pPr>
            <a:r>
              <a:rPr lang="en-US" sz="1400" dirty="0"/>
              <a:t>8. </a:t>
            </a:r>
            <a:r>
              <a:rPr lang="en-US" sz="1400" dirty="0" err="1"/>
              <a:t>ghoin</a:t>
            </a:r>
            <a:r>
              <a:rPr lang="en-US" sz="1400" dirty="0"/>
              <a:t> = fa (WRONG)</a:t>
            </a:r>
          </a:p>
          <a:p>
            <a:pPr marL="0" lvl="0" indent="0">
              <a:buNone/>
            </a:pPr>
            <a:r>
              <a:rPr lang="en-US" sz="1400" dirty="0"/>
              <a:t>9. Hamzah = </a:t>
            </a:r>
            <a:r>
              <a:rPr lang="en-US" sz="1400" dirty="0" err="1"/>
              <a:t>hamzah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10. ha = ha (OK)</a:t>
            </a:r>
          </a:p>
          <a:p>
            <a:pPr marL="0" lvl="0" indent="0">
              <a:buNone/>
            </a:pPr>
            <a:r>
              <a:rPr lang="en-US" sz="1400" dirty="0"/>
              <a:t>11. </a:t>
            </a:r>
            <a:r>
              <a:rPr lang="en-US" sz="1400" dirty="0" err="1"/>
              <a:t>habesar</a:t>
            </a:r>
            <a:r>
              <a:rPr lang="en-US" sz="1400" dirty="0"/>
              <a:t> = </a:t>
            </a:r>
            <a:r>
              <a:rPr lang="en-US" sz="1400" dirty="0" err="1"/>
              <a:t>mim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12. </a:t>
            </a:r>
            <a:r>
              <a:rPr lang="en-US" sz="1400" dirty="0" err="1"/>
              <a:t>jim</a:t>
            </a:r>
            <a:r>
              <a:rPr lang="en-US" sz="1400" dirty="0"/>
              <a:t> = </a:t>
            </a:r>
            <a:r>
              <a:rPr lang="en-US" sz="1400" dirty="0" err="1"/>
              <a:t>jim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13. </a:t>
            </a:r>
            <a:r>
              <a:rPr lang="en-US" sz="1400" dirty="0" err="1"/>
              <a:t>kaf</a:t>
            </a:r>
            <a:r>
              <a:rPr lang="en-US" sz="1400" dirty="0"/>
              <a:t> = </a:t>
            </a:r>
            <a:r>
              <a:rPr lang="en-US" sz="1400" dirty="0" err="1"/>
              <a:t>kaf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14. kha = kha (OK)</a:t>
            </a:r>
          </a:p>
          <a:p>
            <a:pPr marL="0" indent="0">
              <a:buNone/>
            </a:pPr>
            <a:r>
              <a:rPr lang="en-US" sz="1400" dirty="0"/>
              <a:t>15. lam  = lam (OK)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FAA80F-46FB-4B8A-ACE3-6714B85A59B4}"/>
              </a:ext>
            </a:extLst>
          </p:cNvPr>
          <p:cNvSpPr txBox="1">
            <a:spLocks/>
          </p:cNvSpPr>
          <p:nvPr/>
        </p:nvSpPr>
        <p:spPr>
          <a:xfrm>
            <a:off x="6063042" y="1342102"/>
            <a:ext cx="4023163" cy="5220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400" dirty="0"/>
              <a:t>16. </a:t>
            </a:r>
            <a:r>
              <a:rPr lang="en-US" sz="1400" dirty="0" err="1"/>
              <a:t>mim</a:t>
            </a:r>
            <a:r>
              <a:rPr lang="en-US" sz="1400" dirty="0"/>
              <a:t> = </a:t>
            </a:r>
            <a:r>
              <a:rPr lang="en-US" sz="1400" dirty="0" err="1"/>
              <a:t>mim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17. nun = </a:t>
            </a:r>
            <a:r>
              <a:rPr lang="en-US" sz="1400" dirty="0" err="1"/>
              <a:t>qaf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18. </a:t>
            </a:r>
            <a:r>
              <a:rPr lang="en-US" sz="1400" dirty="0" err="1"/>
              <a:t>qaf</a:t>
            </a:r>
            <a:r>
              <a:rPr lang="en-US" sz="1400" dirty="0"/>
              <a:t> = </a:t>
            </a:r>
            <a:r>
              <a:rPr lang="en-US" sz="1400" dirty="0" err="1"/>
              <a:t>qaf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19. </a:t>
            </a:r>
            <a:r>
              <a:rPr lang="en-US" sz="1400" dirty="0" err="1"/>
              <a:t>ra</a:t>
            </a:r>
            <a:r>
              <a:rPr lang="en-US" sz="1400" dirty="0"/>
              <a:t> = </a:t>
            </a:r>
            <a:r>
              <a:rPr lang="en-US" sz="1400" dirty="0" err="1"/>
              <a:t>ra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20. sad = sad (OK)</a:t>
            </a:r>
          </a:p>
          <a:p>
            <a:pPr marL="0" lvl="0" indent="0">
              <a:buNone/>
            </a:pPr>
            <a:r>
              <a:rPr lang="en-US" sz="1400" dirty="0"/>
              <a:t>21. sheen = sheen (OK)</a:t>
            </a:r>
          </a:p>
          <a:p>
            <a:pPr marL="0" lvl="0" indent="0">
              <a:buNone/>
            </a:pPr>
            <a:r>
              <a:rPr lang="en-US" sz="1400" dirty="0"/>
              <a:t>22. sin = sin (OK)</a:t>
            </a:r>
          </a:p>
          <a:p>
            <a:pPr marL="0" lvl="0" indent="0">
              <a:buNone/>
            </a:pPr>
            <a:r>
              <a:rPr lang="en-US" sz="1400" dirty="0"/>
              <a:t>23. </a:t>
            </a:r>
            <a:r>
              <a:rPr lang="en-US" sz="1400" dirty="0" err="1"/>
              <a:t>tamarbuto</a:t>
            </a:r>
            <a:r>
              <a:rPr lang="en-US" sz="1400" dirty="0"/>
              <a:t> = </a:t>
            </a:r>
            <a:r>
              <a:rPr lang="en-US" sz="1400" dirty="0" err="1"/>
              <a:t>tamarbuto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24. ta = </a:t>
            </a:r>
            <a:r>
              <a:rPr lang="en-US" sz="1400" dirty="0" err="1"/>
              <a:t>qaf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25. </a:t>
            </a:r>
            <a:r>
              <a:rPr lang="en-US" sz="1400" dirty="0" err="1"/>
              <a:t>tho</a:t>
            </a:r>
            <a:r>
              <a:rPr lang="en-US" sz="1400" dirty="0"/>
              <a:t> = </a:t>
            </a:r>
            <a:r>
              <a:rPr lang="en-US" sz="1400" dirty="0" err="1"/>
              <a:t>tho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26. </a:t>
            </a:r>
            <a:r>
              <a:rPr lang="en-US" sz="1400" dirty="0" err="1"/>
              <a:t>tsa</a:t>
            </a:r>
            <a:r>
              <a:rPr lang="en-US" sz="1400" dirty="0"/>
              <a:t> = </a:t>
            </a:r>
            <a:r>
              <a:rPr lang="en-US" sz="1400" dirty="0" err="1"/>
              <a:t>tsa</a:t>
            </a:r>
            <a:r>
              <a:rPr lang="en-US" sz="1400" dirty="0"/>
              <a:t> (OK) </a:t>
            </a:r>
          </a:p>
          <a:p>
            <a:pPr marL="0" lvl="0" indent="0">
              <a:buNone/>
            </a:pPr>
            <a:r>
              <a:rPr lang="en-US" sz="1400" dirty="0"/>
              <a:t>27. </a:t>
            </a:r>
            <a:r>
              <a:rPr lang="en-US" sz="1400" dirty="0" err="1"/>
              <a:t>waw</a:t>
            </a:r>
            <a:r>
              <a:rPr lang="en-US" sz="1400" dirty="0"/>
              <a:t> = </a:t>
            </a:r>
            <a:r>
              <a:rPr lang="en-US" sz="1400" dirty="0" err="1"/>
              <a:t>waw</a:t>
            </a:r>
            <a:r>
              <a:rPr lang="en-US" sz="1400" dirty="0"/>
              <a:t> (OK)</a:t>
            </a:r>
          </a:p>
          <a:p>
            <a:pPr marL="0" lvl="0" indent="0">
              <a:buNone/>
            </a:pPr>
            <a:r>
              <a:rPr lang="en-US" sz="1400" dirty="0"/>
              <a:t>28. </a:t>
            </a:r>
            <a:r>
              <a:rPr lang="en-US" sz="1400" dirty="0" err="1"/>
              <a:t>ya</a:t>
            </a:r>
            <a:r>
              <a:rPr lang="en-US" sz="1400" dirty="0"/>
              <a:t> = </a:t>
            </a:r>
            <a:r>
              <a:rPr lang="en-US" sz="1400" dirty="0" err="1"/>
              <a:t>jim</a:t>
            </a:r>
            <a:r>
              <a:rPr lang="en-US" sz="1400" dirty="0"/>
              <a:t> (WRONG)</a:t>
            </a:r>
          </a:p>
          <a:p>
            <a:pPr marL="0" lvl="0" indent="0">
              <a:buNone/>
            </a:pPr>
            <a:r>
              <a:rPr lang="en-US" sz="1400" dirty="0"/>
              <a:t>29. </a:t>
            </a:r>
            <a:r>
              <a:rPr lang="en-US" sz="1400" dirty="0" err="1"/>
              <a:t>za</a:t>
            </a:r>
            <a:r>
              <a:rPr lang="en-US" sz="1400" dirty="0"/>
              <a:t> = </a:t>
            </a:r>
            <a:r>
              <a:rPr lang="en-US" sz="1400" dirty="0" err="1"/>
              <a:t>za</a:t>
            </a:r>
            <a:r>
              <a:rPr lang="en-US" sz="1400" dirty="0"/>
              <a:t> (OK) </a:t>
            </a:r>
          </a:p>
          <a:p>
            <a:pPr marL="0" lvl="0" indent="0">
              <a:buNone/>
            </a:pPr>
            <a:r>
              <a:rPr lang="en-US" sz="1400" dirty="0"/>
              <a:t>30. </a:t>
            </a:r>
            <a:r>
              <a:rPr lang="en-US" sz="1400" dirty="0" err="1"/>
              <a:t>Lamalif</a:t>
            </a:r>
            <a:r>
              <a:rPr lang="en-US" sz="1400" dirty="0"/>
              <a:t> = </a:t>
            </a:r>
            <a:r>
              <a:rPr lang="en-US" sz="1400" dirty="0" err="1"/>
              <a:t>alif</a:t>
            </a:r>
            <a:r>
              <a:rPr lang="en-US" sz="1400" dirty="0"/>
              <a:t> (WRONG)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A7281-FF7B-42DA-B875-E2B02C241A50}"/>
              </a:ext>
            </a:extLst>
          </p:cNvPr>
          <p:cNvSpPr txBox="1"/>
          <p:nvPr/>
        </p:nvSpPr>
        <p:spPr>
          <a:xfrm>
            <a:off x="9129251" y="1342102"/>
            <a:ext cx="1464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 = 23</a:t>
            </a:r>
          </a:p>
          <a:p>
            <a:r>
              <a:rPr lang="en-US" dirty="0"/>
              <a:t>WRONG =8</a:t>
            </a:r>
          </a:p>
          <a:p>
            <a:r>
              <a:rPr lang="en-US" dirty="0"/>
              <a:t>Accuracy 74%</a:t>
            </a:r>
          </a:p>
        </p:txBody>
      </p:sp>
    </p:spTree>
    <p:extLst>
      <p:ext uri="{BB962C8B-B14F-4D97-AF65-F5344CB8AC3E}">
        <p14:creationId xmlns:p14="http://schemas.microsoft.com/office/powerpoint/2010/main" val="27382300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C5B0-9B8C-44E6-9B56-1D3225EC4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5" y="428976"/>
            <a:ext cx="10772775" cy="606596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Hasil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klasifikasi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huruf</a:t>
            </a:r>
            <a:r>
              <a:rPr lang="en-US" sz="2400" dirty="0">
                <a:solidFill>
                  <a:schemeClr val="tx1"/>
                </a:solidFill>
              </a:rPr>
              <a:t> Tunggal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HMM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Data Train </a:t>
            </a:r>
            <a:r>
              <a:rPr lang="en-US" sz="2400" dirty="0" err="1">
                <a:solidFill>
                  <a:schemeClr val="tx1"/>
                </a:solidFill>
              </a:rPr>
              <a:t>degan</a:t>
            </a:r>
            <a:r>
              <a:rPr lang="en-US" sz="2400" dirty="0">
                <a:solidFill>
                  <a:schemeClr val="tx1"/>
                </a:solidFill>
              </a:rPr>
              <a:t> Font Times new Roman, Data test font Times New Roman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185A0-9B15-4345-B7F5-EDF137132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317" y="1637070"/>
            <a:ext cx="3423395" cy="488171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0. </a:t>
            </a:r>
            <a:r>
              <a:rPr lang="en-US" sz="2000" dirty="0" err="1"/>
              <a:t>alif</a:t>
            </a:r>
            <a:r>
              <a:rPr lang="en-US" sz="2000" dirty="0"/>
              <a:t> = </a:t>
            </a:r>
            <a:r>
              <a:rPr lang="en-US" sz="2000" dirty="0" err="1"/>
              <a:t>ain</a:t>
            </a:r>
            <a:r>
              <a:rPr lang="en-US" sz="2000" dirty="0"/>
              <a:t> (OK)</a:t>
            </a:r>
          </a:p>
          <a:p>
            <a:pPr marL="0" lvl="0" indent="0">
              <a:buNone/>
            </a:pPr>
            <a:r>
              <a:rPr lang="en-US" sz="2000" dirty="0"/>
              <a:t>1. lam = lam (OK) </a:t>
            </a:r>
          </a:p>
          <a:p>
            <a:pPr marL="0" lvl="0" indent="0">
              <a:buNone/>
            </a:pPr>
            <a:r>
              <a:rPr lang="en-US" sz="2000" dirty="0"/>
              <a:t>2. </a:t>
            </a:r>
            <a:r>
              <a:rPr lang="en-US" sz="2000" dirty="0" err="1"/>
              <a:t>qaf</a:t>
            </a:r>
            <a:r>
              <a:rPr lang="en-US" sz="2000" dirty="0"/>
              <a:t> = </a:t>
            </a:r>
            <a:r>
              <a:rPr lang="en-US" sz="2000" dirty="0" err="1"/>
              <a:t>habesar</a:t>
            </a:r>
            <a:r>
              <a:rPr lang="en-US" sz="2000" dirty="0"/>
              <a:t> (WRONG)</a:t>
            </a:r>
          </a:p>
          <a:p>
            <a:pPr marL="0" lvl="0" indent="0">
              <a:buNone/>
            </a:pPr>
            <a:r>
              <a:rPr lang="en-US" sz="2000" dirty="0"/>
              <a:t>3. </a:t>
            </a:r>
            <a:r>
              <a:rPr lang="en-US" sz="2000" dirty="0" err="1"/>
              <a:t>mim</a:t>
            </a:r>
            <a:r>
              <a:rPr lang="en-US" sz="2000" dirty="0"/>
              <a:t> = </a:t>
            </a:r>
            <a:r>
              <a:rPr lang="en-US" sz="2000" dirty="0" err="1"/>
              <a:t>mim</a:t>
            </a:r>
            <a:r>
              <a:rPr lang="en-US" sz="2000" dirty="0"/>
              <a:t> (OK)</a:t>
            </a:r>
          </a:p>
          <a:p>
            <a:pPr marL="0" lvl="0" indent="0">
              <a:buNone/>
            </a:pPr>
            <a:r>
              <a:rPr lang="en-US" sz="2000" dirty="0"/>
              <a:t>4. </a:t>
            </a:r>
            <a:r>
              <a:rPr lang="en-US" sz="2000" dirty="0" err="1"/>
              <a:t>ra</a:t>
            </a:r>
            <a:r>
              <a:rPr lang="en-US" sz="2000" dirty="0"/>
              <a:t> = </a:t>
            </a:r>
            <a:r>
              <a:rPr lang="en-US" sz="2000" dirty="0" err="1"/>
              <a:t>za</a:t>
            </a:r>
            <a:r>
              <a:rPr lang="en-US" sz="2000" dirty="0"/>
              <a:t> (WRONG)</a:t>
            </a:r>
          </a:p>
          <a:p>
            <a:pPr marL="0" lvl="0" indent="0">
              <a:buNone/>
            </a:pPr>
            <a:r>
              <a:rPr lang="en-US" sz="2000" dirty="0"/>
              <a:t>5. ta = nun (WRONG)</a:t>
            </a:r>
          </a:p>
          <a:p>
            <a:pPr marL="0" lvl="0" indent="0">
              <a:buNone/>
            </a:pPr>
            <a:r>
              <a:rPr lang="en-US" sz="2000" dirty="0"/>
              <a:t>6. </a:t>
            </a:r>
            <a:r>
              <a:rPr lang="en-US" sz="2000" dirty="0" err="1"/>
              <a:t>ba</a:t>
            </a:r>
            <a:r>
              <a:rPr lang="en-US" sz="2000" dirty="0"/>
              <a:t> = nun (WRONG)</a:t>
            </a:r>
          </a:p>
          <a:p>
            <a:pPr marL="0" lvl="0" indent="0">
              <a:buNone/>
            </a:pPr>
            <a:r>
              <a:rPr lang="en-US" sz="2000" dirty="0"/>
              <a:t>7. dal = dal (OK)</a:t>
            </a:r>
          </a:p>
          <a:p>
            <a:pPr marL="0" lvl="0" indent="0">
              <a:buNone/>
            </a:pPr>
            <a:r>
              <a:rPr lang="en-US" sz="2000" dirty="0"/>
              <a:t>8. </a:t>
            </a:r>
            <a:r>
              <a:rPr lang="en-US" sz="2000" dirty="0" err="1"/>
              <a:t>waw</a:t>
            </a:r>
            <a:r>
              <a:rPr lang="en-US" sz="2000" dirty="0"/>
              <a:t> = </a:t>
            </a:r>
            <a:r>
              <a:rPr lang="en-US" sz="2000" dirty="0" err="1"/>
              <a:t>habesar</a:t>
            </a:r>
            <a:r>
              <a:rPr lang="en-US" sz="2000" dirty="0"/>
              <a:t> (WRONG)</a:t>
            </a:r>
          </a:p>
          <a:p>
            <a:pPr marL="0" lvl="0" indent="0">
              <a:buNone/>
            </a:pPr>
            <a:r>
              <a:rPr lang="en-US" sz="2000" dirty="0"/>
              <a:t>9. </a:t>
            </a:r>
            <a:r>
              <a:rPr lang="en-US" sz="2000" dirty="0" err="1"/>
              <a:t>jim</a:t>
            </a:r>
            <a:r>
              <a:rPr lang="en-US" sz="2000" dirty="0"/>
              <a:t> = </a:t>
            </a:r>
            <a:r>
              <a:rPr lang="en-US" sz="2000" dirty="0" err="1"/>
              <a:t>jim</a:t>
            </a:r>
            <a:r>
              <a:rPr lang="en-US" sz="2000" dirty="0"/>
              <a:t> (OK)</a:t>
            </a:r>
          </a:p>
          <a:p>
            <a:pPr marL="0" lvl="0" indent="0">
              <a:buNone/>
            </a:pPr>
            <a:r>
              <a:rPr lang="en-US" sz="2000" dirty="0"/>
              <a:t>10. </a:t>
            </a:r>
            <a:r>
              <a:rPr lang="en-US" sz="2000" dirty="0" err="1"/>
              <a:t>mim</a:t>
            </a:r>
            <a:r>
              <a:rPr lang="en-US" sz="2000" dirty="0"/>
              <a:t> = </a:t>
            </a:r>
            <a:r>
              <a:rPr lang="en-US" sz="2000" dirty="0" err="1"/>
              <a:t>habesar</a:t>
            </a:r>
            <a:r>
              <a:rPr lang="en-US" sz="2000" dirty="0"/>
              <a:t> (WRONG)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FAA80F-46FB-4B8A-ACE3-6714B85A59B4}"/>
              </a:ext>
            </a:extLst>
          </p:cNvPr>
          <p:cNvSpPr txBox="1">
            <a:spLocks/>
          </p:cNvSpPr>
          <p:nvPr/>
        </p:nvSpPr>
        <p:spPr>
          <a:xfrm>
            <a:off x="8168837" y="1637070"/>
            <a:ext cx="4023163" cy="5220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000" dirty="0"/>
              <a:t>11. </a:t>
            </a:r>
            <a:r>
              <a:rPr lang="en-US" sz="2000" dirty="0" err="1"/>
              <a:t>ya</a:t>
            </a:r>
            <a:r>
              <a:rPr lang="en-US" sz="2000" dirty="0"/>
              <a:t> = </a:t>
            </a:r>
            <a:r>
              <a:rPr lang="en-US" sz="2000" dirty="0" err="1"/>
              <a:t>ya</a:t>
            </a:r>
            <a:r>
              <a:rPr lang="en-US" sz="2000" dirty="0"/>
              <a:t> (OK)</a:t>
            </a:r>
          </a:p>
          <a:p>
            <a:pPr marL="0" lvl="0" indent="0">
              <a:buNone/>
            </a:pPr>
            <a:r>
              <a:rPr lang="en-US" sz="2000" dirty="0"/>
              <a:t>12. lam = lam (OK)</a:t>
            </a:r>
          </a:p>
          <a:p>
            <a:pPr marL="0" lvl="0" indent="0">
              <a:buNone/>
            </a:pPr>
            <a:r>
              <a:rPr lang="en-US" sz="2000" dirty="0"/>
              <a:t>13. </a:t>
            </a:r>
            <a:r>
              <a:rPr lang="en-US" sz="2000" dirty="0" err="1"/>
              <a:t>tamarbuto</a:t>
            </a:r>
            <a:r>
              <a:rPr lang="en-US" sz="2000" dirty="0"/>
              <a:t> = </a:t>
            </a:r>
            <a:r>
              <a:rPr lang="en-US" sz="2000" dirty="0" err="1"/>
              <a:t>tamarbuto</a:t>
            </a:r>
            <a:r>
              <a:rPr lang="en-US" sz="2000" dirty="0"/>
              <a:t> (OK)</a:t>
            </a:r>
          </a:p>
          <a:p>
            <a:pPr marL="0" lvl="0" indent="0">
              <a:buNone/>
            </a:pPr>
            <a:r>
              <a:rPr lang="en-US" sz="2000" dirty="0"/>
              <a:t>14. </a:t>
            </a:r>
            <a:r>
              <a:rPr lang="en-US" sz="2000" dirty="0" err="1"/>
              <a:t>jim</a:t>
            </a:r>
            <a:r>
              <a:rPr lang="en-US" sz="2000" dirty="0"/>
              <a:t> = </a:t>
            </a:r>
            <a:r>
              <a:rPr lang="en-US" sz="2000" dirty="0" err="1"/>
              <a:t>jim</a:t>
            </a:r>
            <a:r>
              <a:rPr lang="en-US" sz="2000" dirty="0"/>
              <a:t> (OK)</a:t>
            </a:r>
          </a:p>
          <a:p>
            <a:pPr marL="0" indent="0">
              <a:buNone/>
            </a:pPr>
            <a:r>
              <a:rPr lang="en-US" sz="2000" dirty="0"/>
              <a:t>15. dal  = dal (OK)</a:t>
            </a:r>
          </a:p>
          <a:p>
            <a:pPr marL="0" indent="0">
              <a:buNone/>
            </a:pPr>
            <a:r>
              <a:rPr lang="en-US" sz="2000" dirty="0"/>
              <a:t>16. </a:t>
            </a:r>
            <a:r>
              <a:rPr lang="en-US" sz="2000" dirty="0" err="1"/>
              <a:t>alif</a:t>
            </a:r>
            <a:r>
              <a:rPr lang="en-US" sz="2000" dirty="0"/>
              <a:t> = </a:t>
            </a:r>
            <a:r>
              <a:rPr lang="en-US" sz="2000" dirty="0" err="1"/>
              <a:t>alif</a:t>
            </a:r>
            <a:r>
              <a:rPr lang="en-US" sz="2000" dirty="0"/>
              <a:t> (OK)</a:t>
            </a:r>
          </a:p>
          <a:p>
            <a:pPr marL="0" lvl="0" indent="0">
              <a:buNone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A7281-FF7B-42DA-B875-E2B02C241A50}"/>
              </a:ext>
            </a:extLst>
          </p:cNvPr>
          <p:cNvSpPr txBox="1"/>
          <p:nvPr/>
        </p:nvSpPr>
        <p:spPr>
          <a:xfrm>
            <a:off x="8130932" y="4247535"/>
            <a:ext cx="1464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 = 11</a:t>
            </a:r>
          </a:p>
          <a:p>
            <a:r>
              <a:rPr lang="en-US" dirty="0"/>
              <a:t>WRONG =6</a:t>
            </a:r>
          </a:p>
          <a:p>
            <a:r>
              <a:rPr lang="en-US" dirty="0"/>
              <a:t>Accuracy 65%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953EE-2E34-4614-8941-BA6C51520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7" y="2164952"/>
            <a:ext cx="4086795" cy="628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F22B15-D575-4A15-BF53-D067116FFD2A}"/>
              </a:ext>
            </a:extLst>
          </p:cNvPr>
          <p:cNvSpPr txBox="1"/>
          <p:nvPr/>
        </p:nvSpPr>
        <p:spPr>
          <a:xfrm>
            <a:off x="182930" y="1637070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Kalimat</a:t>
            </a:r>
            <a:r>
              <a:rPr lang="en-US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53177661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9632</TotalTime>
  <Words>5003</Words>
  <Application>Microsoft Office PowerPoint</Application>
  <PresentationFormat>Widescreen</PresentationFormat>
  <Paragraphs>888</Paragraphs>
  <Slides>91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9" baseType="lpstr">
      <vt:lpstr>Arial</vt:lpstr>
      <vt:lpstr>Calibri</vt:lpstr>
      <vt:lpstr>Calibri Light</vt:lpstr>
      <vt:lpstr>Cambria Math</vt:lpstr>
      <vt:lpstr>Corbel</vt:lpstr>
      <vt:lpstr>Times New Roman</vt:lpstr>
      <vt:lpstr>Wingdings</vt:lpstr>
      <vt:lpstr>Metropolitan</vt:lpstr>
      <vt:lpstr>PEMBELAJARAN HURUF DAN KALIMAT ARAB BERBASIS PENGENALAN CITRA </vt:lpstr>
      <vt:lpstr>OPTICAL CHARACTER RECOGNITION</vt:lpstr>
      <vt:lpstr>Ekstraksi Ciri dengan Freeman Chain Code</vt:lpstr>
      <vt:lpstr>Klasifikasi</vt:lpstr>
      <vt:lpstr>Review Paper</vt:lpstr>
      <vt:lpstr>Penelitian lain tentang Pengenalan teks Arab</vt:lpstr>
      <vt:lpstr>Segmentasi Huruf - Zidouri</vt:lpstr>
      <vt:lpstr>Langkah dari segmentasi karakter</vt:lpstr>
      <vt:lpstr>Setelah melakukan langkah-langkah yang disebutkan di atas, gambar E dengan beberapa guide band diperoleh. Dalam rangka untuk memilih, guide band yang benar untuk pemotongan sub-kata , kita mengekstrak beberapa fitur dari masing-masing guide band :   </vt:lpstr>
      <vt:lpstr>Pemilihan guide band di dorong melalui beberapa aturan. Fitur set {F1…F5} dari masing – masing guide band diuji untuk setiap aturan. Jika memenuhi aturan maka dipilih, jika tidak ditolak.</vt:lpstr>
      <vt:lpstr>PowerPoint Presentation</vt:lpstr>
      <vt:lpstr>Hasil Segmentasi Huruf dengan Algoritma Zidouri</vt:lpstr>
      <vt:lpstr>Fitur dari kalimat</vt:lpstr>
      <vt:lpstr>Fitur dari kalimat</vt:lpstr>
      <vt:lpstr>Hasil Pengenalan dengan HMM</vt:lpstr>
      <vt:lpstr>Pengelompokan huruf Arab : </vt:lpstr>
      <vt:lpstr>Akurasi Pengenalan Huruf Arab</vt:lpstr>
      <vt:lpstr>Akurasi Pengenalan Huruf Arab</vt:lpstr>
      <vt:lpstr>PowerPoint Presentation</vt:lpstr>
      <vt:lpstr>Penambahan Fitur Jumlah Lubang</vt:lpstr>
      <vt:lpstr>Perkembangan Tesis Ainatul Radhiah 13 Juli 2017</vt:lpstr>
      <vt:lpstr>Pengelompokan huruf Arab : </vt:lpstr>
      <vt:lpstr>PowerPoint Presentation</vt:lpstr>
      <vt:lpstr>3 kelompok khusus</vt:lpstr>
      <vt:lpstr>Cara pengenalan Huruf Arab dengan HMM </vt:lpstr>
      <vt:lpstr>Mengapa “dal” dan “dzal” dimasukkan ke kelompok 3 bersama “ba+ta+tsa+ya+nun”</vt:lpstr>
      <vt:lpstr>PowerPoint Presentation</vt:lpstr>
      <vt:lpstr>Hasil Pengenalan Huruf Arab dengan HMM  Testing 18 Kalimat dengan 300 huruf </vt:lpstr>
      <vt:lpstr>Normalisasi ChainCode </vt:lpstr>
      <vt:lpstr>Normalisasi ChainCode </vt:lpstr>
      <vt:lpstr>Normalisasi ChainCode </vt:lpstr>
      <vt:lpstr>Normalisasi ChainCode </vt:lpstr>
      <vt:lpstr>Normalisasi ChainCode </vt:lpstr>
      <vt:lpstr>Normalisasi Chaincode dengan Pemetaan</vt:lpstr>
      <vt:lpstr>Normalisasi Chaincode dengan Pemetaan</vt:lpstr>
      <vt:lpstr>Fitur Jumlah Titik</vt:lpstr>
      <vt:lpstr>Fitur Posisi Titik</vt:lpstr>
      <vt:lpstr>Contoh input dari huruf  “Ta” di neural network :</vt:lpstr>
      <vt:lpstr>Klasifikasi dengan Neural Network</vt:lpstr>
      <vt:lpstr>Klasifikasi dengan Neural Network</vt:lpstr>
      <vt:lpstr>Klasifikasi dengan Neural Network</vt:lpstr>
      <vt:lpstr>Klasifikasi dengan Neural Network</vt:lpstr>
      <vt:lpstr>Hasil Thinning dengan ZhangSuen dan Hildich</vt:lpstr>
      <vt:lpstr>Hasil Thinning dengan ZhangSuen dan Hildich</vt:lpstr>
      <vt:lpstr>Hasil Thinning dengan ZhangSuen dan Hildich</vt:lpstr>
      <vt:lpstr>Hasil Ekstraksi Fitur Chaincode, Jumlah dan Posisi Titik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Hasil Pengenalan Huruf Arab dengan Neural Network untuk 1 kalimat</vt:lpstr>
      <vt:lpstr>Hasil Pengenalan Huruf Arab dengan Neural Network untuk 1 kalimat</vt:lpstr>
      <vt:lpstr>Hasil Pengenalan Huruf Arab tunggal  Dengan Neural Network </vt:lpstr>
      <vt:lpstr>PowerPoint Presentation</vt:lpstr>
      <vt:lpstr>PowerPoint Presentation</vt:lpstr>
      <vt:lpstr>Hasil Pengenalan Huruf Arab tunggal  Dengan Neural Network </vt:lpstr>
      <vt:lpstr>Hasil Pengenalan Huruf Arab tunggal  Dengan Neural Network </vt:lpstr>
      <vt:lpstr>Hasil Pengenalan Huruf Arab tunggal  Dengan Neural Network </vt:lpstr>
      <vt:lpstr>PowerPoint Presentation</vt:lpstr>
      <vt:lpstr>PowerPoint Presentation</vt:lpstr>
      <vt:lpstr>Hasil Pengenalan Huruf Arab Tunggal dengan Font Arial , Akurasi 100%</vt:lpstr>
      <vt:lpstr>Hasil Pengenalan Huruf Arab Tunggal dengan Font Tahoma, Akurasi 100%</vt:lpstr>
      <vt:lpstr>Hasil Pengenalan Huruf Arab Tunggal dengan Font Times New Roman, Akurasi 100%</vt:lpstr>
      <vt:lpstr>Hasil Pengenalan Huruf Arab Tunggal dengan Font Segoe UI, Akurasi 51%</vt:lpstr>
      <vt:lpstr>Analisa Pengenalan Huruf yang Salah dengan Font Segoe UI</vt:lpstr>
      <vt:lpstr>Hasil Pengenalan Huruf Arab Tunggal dengan Font Microsoft SS, Akurasi 48%</vt:lpstr>
      <vt:lpstr>Hasil Pengenalan Huruf Arab Tunggal dengan Font Nazanin, Akurasi 48%</vt:lpstr>
      <vt:lpstr>Hasil Pengenalan Huruf Arab Tunggal dengan Font Times New Roman, Normalisasi Chain code 15</vt:lpstr>
      <vt:lpstr>Hasil Pengenalan Huruf Arab Tunggal dengan Font Tahoma,  Normalisasi Chain code 15</vt:lpstr>
      <vt:lpstr>Hasil Pengenalan Huruf Arab Tunggal dengan Font Arial  Normalisasi Chain code 15</vt:lpstr>
      <vt:lpstr>Hasil Pengenalan Huruf Arab Tunggal dengan Font Segoe UI  Normalisasi Chain code 15</vt:lpstr>
      <vt:lpstr>Hasil Pengenalan Huruf Arab Tunggal dengan Font Microsoft Sans Serif  Normalisasi Chain code 15</vt:lpstr>
      <vt:lpstr>Hasil Pengenalan Huruf Arab Tunggal dengan Font Nazanin  Normalisasi Chain code 15</vt:lpstr>
      <vt:lpstr>Hasil Pengenalan Huruf Arab Tunggal   Font Times New Roman  Normalisasi Chain code 15</vt:lpstr>
      <vt:lpstr> Hasil Pengenalan Huruf Arab Tunggal dengan Neural Network</vt:lpstr>
      <vt:lpstr>Hasil Pengenalan Kalimat Arab dengan Neural Network</vt:lpstr>
      <vt:lpstr>Hasil pengenalan dengan Neural Network  (Data training di Segmentasi terlebih Dahulu</vt:lpstr>
      <vt:lpstr>Perbandingan Hasil Thinning LamAlif  dengan Segmentasi Manual dan Otomatis</vt:lpstr>
      <vt:lpstr>Perbandingan Hasil Binerisasi Data Training dan Data Testing</vt:lpstr>
      <vt:lpstr>Perbandingan Hasil Binerisasi Data Training dan Data Testing dengan Huruf yang Sama </vt:lpstr>
      <vt:lpstr>Konsep Neural Network</vt:lpstr>
      <vt:lpstr>Cara menghitung fungsi aktivasi dengan Sigmoid</vt:lpstr>
      <vt:lpstr>Update bobot dengan BackPropagation</vt:lpstr>
      <vt:lpstr>Update bobot dengan BackPropagation</vt:lpstr>
      <vt:lpstr>Soal hitung fungsi aktivasi dengan Step</vt:lpstr>
      <vt:lpstr>PowerPoint Presentation</vt:lpstr>
      <vt:lpstr>Kelompok Huruf Arab berdasarkan Bentuknya</vt:lpstr>
      <vt:lpstr>Hasil klasifikasi huruf Tunggal dengan HMM Data Train degan Font Arial, Tahoma dan Times New Roman Data test font Arial  </vt:lpstr>
      <vt:lpstr>Hasil klasifikasi huruf Tunggal dengan HMM Data Train degan Font Arial Unicode Ms, Data test font Arial Unicode Ms  </vt:lpstr>
      <vt:lpstr>Hasil klasifikasi huruf Tunggal dengan HMM Data Train degan Font Times new Roman, Data test font Times New Roman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PEMBELAJARAN HURUF DAN KALIMAT ARAB BERBASIS PENGENALAN CITRA</dc:title>
  <dc:creator>Ainatul Radhiah</dc:creator>
  <cp:lastModifiedBy>Ainatul Radhiah</cp:lastModifiedBy>
  <cp:revision>167</cp:revision>
  <dcterms:created xsi:type="dcterms:W3CDTF">2017-03-29T09:59:11Z</dcterms:created>
  <dcterms:modified xsi:type="dcterms:W3CDTF">2017-11-07T12:46:34Z</dcterms:modified>
</cp:coreProperties>
</file>