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  <p:sldMasterId id="2147483751" r:id="rId2"/>
  </p:sldMasterIdLst>
  <p:notesMasterIdLst>
    <p:notesMasterId r:id="rId52"/>
  </p:notesMasterIdLst>
  <p:handoutMasterIdLst>
    <p:handoutMasterId r:id="rId53"/>
  </p:handoutMasterIdLst>
  <p:sldIdLst>
    <p:sldId id="976" r:id="rId3"/>
    <p:sldId id="1356" r:id="rId4"/>
    <p:sldId id="1394" r:id="rId5"/>
    <p:sldId id="1407" r:id="rId6"/>
    <p:sldId id="1464" r:id="rId7"/>
    <p:sldId id="1362" r:id="rId8"/>
    <p:sldId id="1405" r:id="rId9"/>
    <p:sldId id="1363" r:id="rId10"/>
    <p:sldId id="1365" r:id="rId11"/>
    <p:sldId id="1366" r:id="rId12"/>
    <p:sldId id="1367" r:id="rId13"/>
    <p:sldId id="1368" r:id="rId14"/>
    <p:sldId id="1369" r:id="rId15"/>
    <p:sldId id="1370" r:id="rId16"/>
    <p:sldId id="1371" r:id="rId17"/>
    <p:sldId id="1373" r:id="rId18"/>
    <p:sldId id="1412" r:id="rId19"/>
    <p:sldId id="1410" r:id="rId20"/>
    <p:sldId id="1465" r:id="rId21"/>
    <p:sldId id="1404" r:id="rId22"/>
    <p:sldId id="1406" r:id="rId23"/>
    <p:sldId id="1413" r:id="rId24"/>
    <p:sldId id="1414" r:id="rId25"/>
    <p:sldId id="1409" r:id="rId26"/>
    <p:sldId id="1466" r:id="rId27"/>
    <p:sldId id="1401" r:id="rId28"/>
    <p:sldId id="1403" r:id="rId29"/>
    <p:sldId id="1402" r:id="rId30"/>
    <p:sldId id="1415" r:id="rId31"/>
    <p:sldId id="1411" r:id="rId32"/>
    <p:sldId id="1467" r:id="rId33"/>
    <p:sldId id="1395" r:id="rId34"/>
    <p:sldId id="1396" r:id="rId35"/>
    <p:sldId id="1398" r:id="rId36"/>
    <p:sldId id="1447" r:id="rId37"/>
    <p:sldId id="1445" r:id="rId38"/>
    <p:sldId id="1449" r:id="rId39"/>
    <p:sldId id="1451" r:id="rId40"/>
    <p:sldId id="1453" r:id="rId41"/>
    <p:sldId id="1452" r:id="rId42"/>
    <p:sldId id="1454" r:id="rId43"/>
    <p:sldId id="1463" r:id="rId44"/>
    <p:sldId id="1397" r:id="rId45"/>
    <p:sldId id="1400" r:id="rId46"/>
    <p:sldId id="1439" r:id="rId47"/>
    <p:sldId id="1440" r:id="rId48"/>
    <p:sldId id="1441" r:id="rId49"/>
    <p:sldId id="1462" r:id="rId50"/>
    <p:sldId id="1444" r:id="rId51"/>
  </p:sldIdLst>
  <p:sldSz cx="9144000" cy="6858000" type="screen4x3"/>
  <p:notesSz cx="7023100" cy="9309100"/>
  <p:embeddedFontLst>
    <p:embeddedFont>
      <p:font typeface="cmsy10" panose="020B0500000000000000" pitchFamily="34" charset="0"/>
      <p:regular r:id="rId54"/>
    </p:embeddedFont>
    <p:embeddedFont>
      <p:font typeface="Segoe UI Light" panose="020B0502040204020203" pitchFamily="34" charset="0"/>
      <p:regular r:id="rId55"/>
    </p:embeddedFont>
    <p:embeddedFont>
      <p:font typeface="Comic Sans MS" panose="030F0702030302020204" pitchFamily="66" charset="0"/>
      <p:regular r:id="rId56"/>
      <p:bold r:id="rId57"/>
    </p:embeddedFont>
    <p:embeddedFont>
      <p:font typeface="MT Extra" panose="05050102010205020202" pitchFamily="18" charset="2"/>
      <p:regular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ambria Math" panose="02040503050406030204" pitchFamily="18" charset="0"/>
      <p:regular r:id="rId63"/>
    </p:embeddedFont>
    <p:embeddedFont>
      <p:font typeface="cmmi10" panose="020B0500000000000000" pitchFamily="34" charset="0"/>
      <p:regular r:id="rId64"/>
    </p:embeddedFont>
    <p:embeddedFont>
      <p:font typeface="cmmi12" panose="020B0500000000000000" pitchFamily="34" charset="0"/>
      <p:regular r:id="rId65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9900"/>
    <a:srgbClr val="009900"/>
    <a:srgbClr val="008000"/>
    <a:srgbClr val="FF6600"/>
    <a:srgbClr val="FFFF00"/>
    <a:srgbClr val="FF99FF"/>
    <a:srgbClr val="0099FF"/>
    <a:srgbClr val="FF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757" autoAdjust="0"/>
    <p:restoredTop sz="74194" autoAdjust="0"/>
  </p:normalViewPr>
  <p:slideViewPr>
    <p:cSldViewPr snapToGrid="0">
      <p:cViewPr varScale="1">
        <p:scale>
          <a:sx n="51" d="100"/>
          <a:sy n="51" d="100"/>
        </p:scale>
        <p:origin x="1814" y="29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285" y="-86"/>
      </p:cViewPr>
      <p:guideLst>
        <p:guide orient="horz" pos="2932"/>
        <p:guide pos="2212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vmle\Desktop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mle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mle\Desktop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mle\Desktop\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982325020575643E-2"/>
          <c:y val="0.21336063084598159"/>
          <c:w val="0.89775838326532076"/>
          <c:h val="0.6840807130097595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[Result.xlsx]Graph!$D$2:$D$6</c:f>
              <c:strCache>
                <c:ptCount val="5"/>
                <c:pt idx="0">
                  <c:v>[1]</c:v>
                </c:pt>
                <c:pt idx="1">
                  <c:v>[1] [2]</c:v>
                </c:pt>
                <c:pt idx="2">
                  <c:v>[1] [2] [3]</c:v>
                </c:pt>
                <c:pt idx="3">
                  <c:v>[1][2][3][4]</c:v>
                </c:pt>
                <c:pt idx="4">
                  <c:v>SmartSynth</c:v>
                </c:pt>
              </c:strCache>
            </c:strRef>
          </c:cat>
          <c:val>
            <c:numRef>
              <c:f>[Result.xlsx]Graph!$E$2:$E$6</c:f>
              <c:numCache>
                <c:formatCode>General</c:formatCode>
                <c:ptCount val="5"/>
                <c:pt idx="0">
                  <c:v>64.274570982839322</c:v>
                </c:pt>
                <c:pt idx="1">
                  <c:v>70.982839313572541</c:v>
                </c:pt>
                <c:pt idx="2">
                  <c:v>74.258970358814352</c:v>
                </c:pt>
                <c:pt idx="3">
                  <c:v>77.067082683307333</c:v>
                </c:pt>
                <c:pt idx="4">
                  <c:v>90.32761310452419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8784"/>
        <c:axId val="7519176"/>
      </c:barChart>
      <c:catAx>
        <c:axId val="7518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519176"/>
        <c:crosses val="autoZero"/>
        <c:auto val="1"/>
        <c:lblAlgn val="ctr"/>
        <c:lblOffset val="100"/>
        <c:noMultiLvlLbl val="0"/>
      </c:catAx>
      <c:valAx>
        <c:axId val="7519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 smtClean="0"/>
                  <a:t>Tasks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"/>
              <c:y val="0.43983883935599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en-US"/>
          </a:p>
        </c:txPr>
        <c:crossAx val="751878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5627477542619188"/>
          <c:y val="7.2153549791539109E-2"/>
          <c:w val="8.1706569855917954E-2"/>
          <c:h val="4.6074907370566666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'C:\Users\vmle\Downloads\[Excel_2007_Box_Plot_Workbook (1).xlsx]Charts'!$A$11</c:f>
              <c:strCache>
                <c:ptCount val="1"/>
                <c:pt idx="0">
                  <c:v>Bottom</c:v>
                </c:pt>
              </c:strCache>
            </c:strRef>
          </c:tx>
          <c:spPr>
            <a:noFill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'C:\Users\vmle\Downloads\[Excel_2007_Box_Plot_Workbook (1).xlsx]Charts'!$B$14:$G$14</c:f>
                <c:numCache>
                  <c:formatCode>General</c:formatCode>
                  <c:ptCount val="6"/>
                  <c:pt idx="0">
                    <c:v>1</c:v>
                  </c:pt>
                  <c:pt idx="1">
                    <c:v>1.5</c:v>
                  </c:pt>
                  <c:pt idx="2">
                    <c:v>1</c:v>
                  </c:pt>
                  <c:pt idx="3">
                    <c:v>1</c:v>
                  </c:pt>
                  <c:pt idx="4">
                    <c:v>1</c:v>
                  </c:pt>
                  <c:pt idx="5">
                    <c:v>0</c:v>
                  </c:pt>
                </c:numCache>
              </c:numRef>
            </c:minus>
            <c:spPr>
              <a:ln w="38100">
                <a:solidFill>
                  <a:schemeClr val="tx1"/>
                </a:solidFill>
              </a:ln>
            </c:spPr>
          </c:errBars>
          <c:cat>
            <c:numRef>
              <c:f>'C:\Users\vmle\Downloads\[Excel_2007_Box_Plot_Workbook (1).xlsx]Charts'!$B$3:$G$3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'C:\Users\vmle\Downloads\[Excel_2007_Box_Plot_Workbook (1).xlsx]Charts'!$B$11:$G$11</c:f>
              <c:numCache>
                <c:formatCode>General</c:formatCode>
                <c:ptCount val="6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'C:\Users\vmle\Downloads\[Excel_2007_Box_Plot_Workbook (1).xlsx]Charts'!$A$12</c:f>
              <c:strCache>
                <c:ptCount val="1"/>
                <c:pt idx="0">
                  <c:v>2Q Box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numRef>
              <c:f>'C:\Users\vmle\Downloads\[Excel_2007_Box_Plot_Workbook (1).xlsx]Charts'!$B$3:$G$3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'C:\Users\vmle\Downloads\[Excel_2007_Box_Plot_Workbook (1).xlsx]Charts'!$B$12:$G$12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'C:\Users\vmle\Downloads\[Excel_2007_Box_Plot_Workbook (1).xlsx]Charts'!$A$13</c:f>
              <c:strCache>
                <c:ptCount val="1"/>
                <c:pt idx="0">
                  <c:v>3Q Box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'C:\Users\vmle\Downloads\[Excel_2007_Box_Plot_Workbook (1).xlsx]Charts'!$B$15:$G$15</c:f>
                <c:numCache>
                  <c:formatCode>General</c:formatCode>
                  <c:ptCount val="6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1</c:v>
                  </c:pt>
                  <c:pt idx="5">
                    <c:v>0.5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 w="38100" cap="flat">
                <a:solidFill>
                  <a:schemeClr val="tx1"/>
                </a:solidFill>
              </a:ln>
            </c:spPr>
          </c:errBars>
          <c:cat>
            <c:numRef>
              <c:f>'C:\Users\vmle\Downloads\[Excel_2007_Box_Plot_Workbook (1).xlsx]Charts'!$B$3:$G$3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'C:\Users\vmle\Downloads\[Excel_2007_Box_Plot_Workbook (1).xlsx]Charts'!$B$13:$G$13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19960"/>
        <c:axId val="7520352"/>
      </c:barChart>
      <c:lineChart>
        <c:grouping val="standard"/>
        <c:varyColors val="0"/>
        <c:ser>
          <c:idx val="3"/>
          <c:order val="3"/>
          <c:tx>
            <c:strRef>
              <c:f>'C:\Users\vmle\Downloads\[Excel_2007_Box_Plot_Workbook (1).xlsx]Charts'!$A$4</c:f>
              <c:strCache>
                <c:ptCount val="1"/>
                <c:pt idx="0">
                  <c:v>Mean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marker>
          <c:cat>
            <c:strRef>
              <c:f>'C:\Users\vmle\Downloads\[Excel_2007_Box_Plot_Workbook (1).xlsx]Charts'!$B$2:$E$2</c:f>
              <c:strCache>
                <c:ptCount val="4"/>
                <c:pt idx="0">
                  <c:v>alpha</c:v>
                </c:pt>
                <c:pt idx="1">
                  <c:v>beta</c:v>
                </c:pt>
                <c:pt idx="2">
                  <c:v>gamma</c:v>
                </c:pt>
                <c:pt idx="3">
                  <c:v>delta</c:v>
                </c:pt>
              </c:strCache>
            </c:strRef>
          </c:cat>
          <c:val>
            <c:numRef>
              <c:f>'C:\Users\vmle\Downloads\[Excel_2007_Box_Plot_Workbook (1).xlsx]Charts'!$B$4:$G$4</c:f>
              <c:numCache>
                <c:formatCode>General</c:formatCode>
                <c:ptCount val="6"/>
                <c:pt idx="0">
                  <c:v>0.97</c:v>
                </c:pt>
                <c:pt idx="1">
                  <c:v>1.75</c:v>
                </c:pt>
                <c:pt idx="2">
                  <c:v>2.4700000000000002</c:v>
                </c:pt>
                <c:pt idx="3">
                  <c:v>3.42</c:v>
                </c:pt>
                <c:pt idx="4">
                  <c:v>4.05</c:v>
                </c:pt>
                <c:pt idx="5">
                  <c:v>4.5999999999999996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9960"/>
        <c:axId val="7520352"/>
      </c:lineChart>
      <c:catAx>
        <c:axId val="7519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US" sz="2400" b="0"/>
                  <a:t># Relations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20352"/>
        <c:crosses val="autoZero"/>
        <c:auto val="1"/>
        <c:lblAlgn val="ctr"/>
        <c:lblOffset val="100"/>
        <c:noMultiLvlLbl val="0"/>
      </c:catAx>
      <c:valAx>
        <c:axId val="75203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en-US" sz="2400" b="0"/>
                  <a:t># Detected</a:t>
                </a:r>
                <a:r>
                  <a:rPr lang="en-US" sz="2400" b="0" baseline="0"/>
                  <a:t> Relations</a:t>
                </a:r>
                <a:endParaRPr lang="en-US" sz="2400" b="0"/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1996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89257407308005"/>
          <c:y val="0.21812486431163353"/>
          <c:w val="0.82402934829540275"/>
          <c:h val="0.58426820545320446"/>
        </c:manualLayout>
      </c:layout>
      <c:barChart>
        <c:barDir val="col"/>
        <c:grouping val="stacked"/>
        <c:varyColors val="0"/>
        <c:ser>
          <c:idx val="1"/>
          <c:order val="0"/>
          <c:tx>
            <c:v>Detected by NLP Engine</c:v>
          </c:tx>
          <c:invertIfNegative val="0"/>
          <c:cat>
            <c:numRef>
              <c:f>Sheet2!$G$3:$G$9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7</c:v>
                </c:pt>
                <c:pt idx="6">
                  <c:v>8</c:v>
                </c:pt>
              </c:numCache>
            </c:numRef>
          </c:cat>
          <c:val>
            <c:numRef>
              <c:f>Sheet2!$I$3:$I$9</c:f>
              <c:numCache>
                <c:formatCode>General</c:formatCode>
                <c:ptCount val="7"/>
                <c:pt idx="0">
                  <c:v>103</c:v>
                </c:pt>
                <c:pt idx="1">
                  <c:v>211</c:v>
                </c:pt>
                <c:pt idx="2">
                  <c:v>92</c:v>
                </c:pt>
                <c:pt idx="3">
                  <c:v>59</c:v>
                </c:pt>
                <c:pt idx="4">
                  <c:v>32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0"/>
          <c:order val="1"/>
          <c:tx>
            <c:v>Completed by Synthesis Engine</c:v>
          </c:tx>
          <c:invertIfNegative val="0"/>
          <c:cat>
            <c:numRef>
              <c:f>Sheet2!$G$3:$G$9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7</c:v>
                </c:pt>
                <c:pt idx="6">
                  <c:v>8</c:v>
                </c:pt>
              </c:numCache>
            </c:numRef>
          </c:cat>
          <c:val>
            <c:numRef>
              <c:f>Sheet2!$H$3:$H$9</c:f>
              <c:numCache>
                <c:formatCode>General</c:formatCode>
                <c:ptCount val="7"/>
                <c:pt idx="0">
                  <c:v>0</c:v>
                </c:pt>
                <c:pt idx="1">
                  <c:v>7</c:v>
                </c:pt>
                <c:pt idx="2">
                  <c:v>31</c:v>
                </c:pt>
                <c:pt idx="3">
                  <c:v>52</c:v>
                </c:pt>
                <c:pt idx="4">
                  <c:v>39</c:v>
                </c:pt>
                <c:pt idx="5">
                  <c:v>19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21136"/>
        <c:axId val="7521528"/>
      </c:barChart>
      <c:catAx>
        <c:axId val="7521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US" sz="2400" b="0" dirty="0"/>
                  <a:t># Relations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21528"/>
        <c:crosses val="autoZero"/>
        <c:auto val="1"/>
        <c:lblAlgn val="ctr"/>
        <c:lblOffset val="100"/>
        <c:noMultiLvlLbl val="0"/>
      </c:catAx>
      <c:valAx>
        <c:axId val="7521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en-US" sz="2400" b="0"/>
                  <a:t># Descriptions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21136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Parsing time</c:v>
          </c:tx>
          <c:spPr>
            <a:ln w="38100"/>
          </c:spPr>
          <c:marker>
            <c:spPr>
              <a:ln w="38100"/>
            </c:spPr>
          </c:marker>
          <c:cat>
            <c:numRef>
              <c:f>'[Result.xlsx]Running-Time'!$A$2:$A$11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'[Result.xlsx]Running-Time'!$D$2:$D$11</c:f>
              <c:numCache>
                <c:formatCode>General</c:formatCode>
                <c:ptCount val="10"/>
                <c:pt idx="0">
                  <c:v>0.245597058823529</c:v>
                </c:pt>
                <c:pt idx="1">
                  <c:v>0.50402419354838701</c:v>
                </c:pt>
                <c:pt idx="2">
                  <c:v>0.93261836734693893</c:v>
                </c:pt>
                <c:pt idx="3">
                  <c:v>0.953265322580645</c:v>
                </c:pt>
                <c:pt idx="4">
                  <c:v>1.55608529411765</c:v>
                </c:pt>
                <c:pt idx="5">
                  <c:v>1.58640625</c:v>
                </c:pt>
                <c:pt idx="6">
                  <c:v>2.11144</c:v>
                </c:pt>
                <c:pt idx="7">
                  <c:v>4.3755500000000005</c:v>
                </c:pt>
                <c:pt idx="8">
                  <c:v>2.7046666666666703</c:v>
                </c:pt>
                <c:pt idx="9">
                  <c:v>3.1513166666666699</c:v>
                </c:pt>
              </c:numCache>
            </c:numRef>
          </c:val>
          <c:smooth val="0"/>
        </c:ser>
        <c:ser>
          <c:idx val="1"/>
          <c:order val="1"/>
          <c:tx>
            <c:v>Total time</c:v>
          </c:tx>
          <c:spPr>
            <a:ln w="38100"/>
          </c:spPr>
          <c:marker>
            <c:spPr>
              <a:ln w="38100"/>
            </c:spPr>
          </c:marker>
          <c:cat>
            <c:numRef>
              <c:f>'[Result.xlsx]Running-Time'!$A$2:$A$11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cat>
          <c:val>
            <c:numRef>
              <c:f>'[Result.xlsx]Running-Time'!$E$2:$E$11</c:f>
              <c:numCache>
                <c:formatCode>General</c:formatCode>
                <c:ptCount val="10"/>
                <c:pt idx="0">
                  <c:v>0.25806176470588199</c:v>
                </c:pt>
                <c:pt idx="1">
                  <c:v>0.52921451612903192</c:v>
                </c:pt>
                <c:pt idx="2">
                  <c:v>0.96605918367346899</c:v>
                </c:pt>
                <c:pt idx="3">
                  <c:v>0.99294112903225795</c:v>
                </c:pt>
                <c:pt idx="4">
                  <c:v>1.6041911764705901</c:v>
                </c:pt>
                <c:pt idx="5">
                  <c:v>1.7132812500000001</c:v>
                </c:pt>
                <c:pt idx="6">
                  <c:v>2.17334</c:v>
                </c:pt>
                <c:pt idx="7">
                  <c:v>5.7365833333333303</c:v>
                </c:pt>
                <c:pt idx="8">
                  <c:v>3.20596666666667</c:v>
                </c:pt>
                <c:pt idx="9">
                  <c:v>3.3247499999999999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822920"/>
        <c:axId val="272823312"/>
      </c:lineChart>
      <c:catAx>
        <c:axId val="272822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US" sz="2400" b="0"/>
                  <a:t># Components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272823312"/>
        <c:crosses val="autoZero"/>
        <c:auto val="1"/>
        <c:lblAlgn val="ctr"/>
        <c:lblOffset val="100"/>
        <c:noMultiLvlLbl val="0"/>
      </c:catAx>
      <c:valAx>
        <c:axId val="272823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en-US" sz="2400" b="0"/>
                  <a:t>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272822920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0.18465</cdr:x>
      <cdr:y>0.03244</cdr:y>
    </cdr:from>
    <cdr:to>
      <cdr:x>0.87667</cdr:x>
      <cdr:y>0.18869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3083" y="176988"/>
          <a:ext cx="6120361" cy="85256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2000" dirty="0">
              <a:effectLst/>
              <a:latin typeface="+mn-lt"/>
              <a:ea typeface="+mn-ea"/>
              <a:cs typeface="+mn-cs"/>
            </a:rPr>
            <a:t>[1] Regex + </a:t>
          </a:r>
          <a:r>
            <a:rPr lang="en-US" sz="2000" dirty="0" smtClean="0">
              <a:effectLst/>
              <a:latin typeface="+mn-lt"/>
              <a:ea typeface="+mn-ea"/>
              <a:cs typeface="+mn-cs"/>
            </a:rPr>
            <a:t>Bags-of-Words</a:t>
          </a:r>
          <a:r>
            <a:rPr lang="en-US" sz="2000" dirty="0"/>
            <a:t> </a:t>
          </a:r>
          <a:r>
            <a:rPr lang="en-US" sz="2000" dirty="0" smtClean="0"/>
            <a:t>      </a:t>
          </a:r>
          <a:r>
            <a:rPr lang="en-US" sz="2000" dirty="0" smtClean="0">
              <a:effectLst/>
              <a:latin typeface="+mn-lt"/>
              <a:ea typeface="+mn-ea"/>
              <a:cs typeface="+mn-cs"/>
            </a:rPr>
            <a:t>[2</a:t>
          </a:r>
          <a:r>
            <a:rPr lang="en-US" sz="2000" dirty="0">
              <a:effectLst/>
              <a:latin typeface="+mn-lt"/>
              <a:ea typeface="+mn-ea"/>
              <a:cs typeface="+mn-cs"/>
            </a:rPr>
            <a:t>] Phrase length</a:t>
          </a:r>
        </a:p>
        <a:p xmlns:a="http://schemas.openxmlformats.org/drawingml/2006/main">
          <a:pPr algn="l"/>
          <a:r>
            <a:rPr lang="en-US" sz="2000" dirty="0">
              <a:effectLst/>
              <a:latin typeface="+mn-lt"/>
              <a:ea typeface="+mn-ea"/>
              <a:cs typeface="+mn-cs"/>
            </a:rPr>
            <a:t>[3] Punctuation</a:t>
          </a:r>
          <a:r>
            <a:rPr lang="en-US" sz="2000" baseline="0" dirty="0">
              <a:effectLst/>
              <a:latin typeface="+mn-lt"/>
              <a:ea typeface="+mn-ea"/>
              <a:cs typeface="+mn-cs"/>
            </a:rPr>
            <a:t>     	</a:t>
          </a:r>
          <a:r>
            <a:rPr lang="en-US" sz="2000" baseline="0" dirty="0" smtClean="0">
              <a:effectLst/>
              <a:latin typeface="+mn-lt"/>
              <a:ea typeface="+mn-ea"/>
              <a:cs typeface="+mn-cs"/>
            </a:rPr>
            <a:t>	 </a:t>
          </a:r>
          <a:r>
            <a:rPr lang="en-US" sz="2000" dirty="0" smtClean="0">
              <a:effectLst/>
              <a:latin typeface="+mn-lt"/>
              <a:ea typeface="+mn-ea"/>
              <a:cs typeface="+mn-cs"/>
            </a:rPr>
            <a:t>[</a:t>
          </a:r>
          <a:r>
            <a:rPr lang="en-US" sz="2000" dirty="0">
              <a:effectLst/>
              <a:latin typeface="+mn-lt"/>
              <a:ea typeface="+mn-ea"/>
              <a:cs typeface="+mn-cs"/>
            </a:rPr>
            <a:t>4] Parse </a:t>
          </a:r>
          <a:r>
            <a:rPr lang="en-US" sz="2000" dirty="0" smtClean="0">
              <a:effectLst/>
              <a:latin typeface="+mn-lt"/>
              <a:ea typeface="+mn-ea"/>
              <a:cs typeface="+mn-cs"/>
            </a:rPr>
            <a:t>tree</a:t>
          </a:r>
          <a:endParaRPr lang="en-US" sz="2000" dirty="0">
            <a:effectLst/>
          </a:endParaRPr>
        </a:p>
        <a:p xmlns:a="http://schemas.openxmlformats.org/drawingml/2006/main">
          <a:endParaRPr lang="en-US" sz="20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033" cy="46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4" rIns="93306" bIns="46654" numCol="1" anchor="t" anchorCtr="0" compatLnSpc="1">
            <a:prstTxWarp prst="textNoShape">
              <a:avLst/>
            </a:prstTxWarp>
          </a:bodyPr>
          <a:lstStyle>
            <a:lvl1pPr defTabSz="933281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0068" y="0"/>
            <a:ext cx="3043032" cy="46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4" rIns="93306" bIns="46654" numCol="1" anchor="t" anchorCtr="0" compatLnSpc="1">
            <a:prstTxWarp prst="textNoShape">
              <a:avLst/>
            </a:prstTxWarp>
          </a:bodyPr>
          <a:lstStyle>
            <a:lvl1pPr algn="r" defTabSz="933281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4584"/>
            <a:ext cx="3043033" cy="46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4" rIns="93306" bIns="46654" numCol="1" anchor="b" anchorCtr="0" compatLnSpc="1">
            <a:prstTxWarp prst="textNoShape">
              <a:avLst/>
            </a:prstTxWarp>
          </a:bodyPr>
          <a:lstStyle>
            <a:lvl1pPr defTabSz="933281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0068" y="8844584"/>
            <a:ext cx="3043032" cy="46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4" rIns="93306" bIns="46654" numCol="1" anchor="b" anchorCtr="0" compatLnSpc="1">
            <a:prstTxWarp prst="textNoShape">
              <a:avLst/>
            </a:prstTxWarp>
          </a:bodyPr>
          <a:lstStyle>
            <a:lvl1pPr algn="r" defTabSz="933281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04160D-1AB6-4612-B7C0-444BA323A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033" cy="46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4" rIns="93306" bIns="46654" numCol="1" anchor="t" anchorCtr="0" compatLnSpc="1">
            <a:prstTxWarp prst="textNoShape">
              <a:avLst/>
            </a:prstTxWarp>
          </a:bodyPr>
          <a:lstStyle>
            <a:lvl1pPr defTabSz="933281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0068" y="0"/>
            <a:ext cx="3043032" cy="46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4" rIns="93306" bIns="46654" numCol="1" anchor="t" anchorCtr="0" compatLnSpc="1">
            <a:prstTxWarp prst="textNoShape">
              <a:avLst/>
            </a:prstTxWarp>
          </a:bodyPr>
          <a:lstStyle>
            <a:lvl1pPr algn="r" defTabSz="933281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036" y="4421511"/>
            <a:ext cx="5149028" cy="418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4" rIns="93306" bIns="46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0068" y="8844584"/>
            <a:ext cx="3043032" cy="46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4" rIns="93306" bIns="46654" numCol="1" anchor="b" anchorCtr="0" compatLnSpc="1">
            <a:prstTxWarp prst="textNoShape">
              <a:avLst/>
            </a:prstTxWarp>
          </a:bodyPr>
          <a:lstStyle>
            <a:lvl1pPr algn="r" defTabSz="933281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6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361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11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9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0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681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46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20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4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52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084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92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3DC4-276E-4A7A-B53F-4B6BEA581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34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9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42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5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86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72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9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10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5597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E645-D355-4FDE-B443-868FCDFF59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5597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E645-D355-4FDE-B443-868FCDFF59F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0D9DFD6-4969-45EA-B86D-E0000C936B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914400"/>
            <a:ext cx="8369300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0D9DFD6-4969-45EA-B86D-E0000C936B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914400"/>
            <a:ext cx="8369300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jpg"/><Relationship Id="rId5" Type="http://schemas.openxmlformats.org/officeDocument/2006/relationships/image" Target="../media/image1.gi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_masthead_ltr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" y="6049109"/>
            <a:ext cx="2619269" cy="8088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1158857"/>
            <a:ext cx="914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chemeClr val="accent2"/>
                </a:solidFill>
              </a:rPr>
              <a:t>End-User Programming</a:t>
            </a:r>
          </a:p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009900"/>
                </a:solidFill>
              </a:rPr>
              <a:t>(using Examples &amp; Natural Language)</a:t>
            </a:r>
          </a:p>
          <a:p>
            <a:pPr algn="ctr">
              <a:spcBef>
                <a:spcPts val="0"/>
              </a:spcBef>
            </a:pPr>
            <a:endParaRPr lang="en-US" sz="800" dirty="0" smtClean="0">
              <a:solidFill>
                <a:srgbClr val="3333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5510" y="3005300"/>
            <a:ext cx="8880231" cy="136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chemeClr val="accent2"/>
                </a:solidFill>
                <a:latin typeface="Comic Sans MS"/>
              </a:rPr>
              <a:t>Sumit Gulwani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chemeClr val="tx2"/>
                </a:solidFill>
                <a:latin typeface="Comic Sans MS"/>
              </a:rPr>
              <a:t>sumitg@microsoft.com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chemeClr val="tx2"/>
                </a:solidFill>
                <a:latin typeface="Comic Sans MS"/>
              </a:rPr>
              <a:t>Microsoft Research, Redmond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3" y="5522153"/>
            <a:ext cx="3449553" cy="1724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397" y="4930908"/>
            <a:ext cx="7064107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 August 2013</a:t>
            </a:r>
          </a:p>
          <a:p>
            <a:pPr algn="ctr">
              <a:spcBef>
                <a:spcPts val="500"/>
              </a:spcBef>
            </a:pPr>
            <a:r>
              <a:rPr lang="en-US" sz="2400" dirty="0" err="1" smtClean="0">
                <a:solidFill>
                  <a:schemeClr val="accent2"/>
                </a:solidFill>
              </a:rPr>
              <a:t>Marktoberdorf</a:t>
            </a:r>
            <a:r>
              <a:rPr lang="en-US" sz="2400" dirty="0" smtClean="0">
                <a:solidFill>
                  <a:schemeClr val="accent2"/>
                </a:solidFill>
              </a:rPr>
              <a:t> Summer School Lectures: Part </a:t>
            </a:r>
            <a:r>
              <a:rPr lang="en-US" sz="2400" dirty="0" smtClean="0">
                <a:solidFill>
                  <a:schemeClr val="accent2"/>
                </a:solidFill>
              </a:rPr>
              <a:t>2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algn="ctr">
              <a:spcBef>
                <a:spcPts val="500"/>
              </a:spcBef>
            </a:pPr>
            <a:endParaRPr lang="en-US" sz="2400" dirty="0" smtClean="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25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 Guarded Expression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336" y="1037490"/>
            <a:ext cx="9179174" cy="5029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Goal:</a:t>
            </a:r>
            <a:r>
              <a:rPr lang="en-US" dirty="0" smtClean="0">
                <a:solidFill>
                  <a:srgbClr val="C00000"/>
                </a:solidFill>
              </a:rPr>
              <a:t> Given </a:t>
            </a:r>
            <a:r>
              <a:rPr lang="en-US" dirty="0">
                <a:solidFill>
                  <a:srgbClr val="C00000"/>
                </a:solidFill>
              </a:rPr>
              <a:t>input-output pairs: (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), find P </a:t>
            </a:r>
            <a:r>
              <a:rPr lang="en-US" dirty="0">
                <a:solidFill>
                  <a:srgbClr val="C00000"/>
                </a:solidFill>
              </a:rPr>
              <a:t>such </a:t>
            </a:r>
            <a:r>
              <a:rPr lang="en-US" dirty="0" smtClean="0">
                <a:solidFill>
                  <a:srgbClr val="C00000"/>
                </a:solidFill>
              </a:rPr>
              <a:t>that 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P(i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)=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P(i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)=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P(i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)=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P(i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)=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.</a:t>
            </a:r>
            <a:endParaRPr lang="en-US" baseline="-25000" dirty="0">
              <a:solidFill>
                <a:srgbClr val="C00000"/>
              </a:solidFill>
              <a:latin typeface="Comic Sans MS"/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u="sng" dirty="0" smtClean="0"/>
          </a:p>
          <a:p>
            <a:pPr marL="0" indent="0">
              <a:buNone/>
            </a:pPr>
            <a:endParaRPr lang="en-US" sz="1000" u="sng" dirty="0"/>
          </a:p>
          <a:p>
            <a:pPr marL="0" indent="0">
              <a:buNone/>
            </a:pPr>
            <a:endParaRPr lang="en-US" sz="1000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Algorithm: 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008000"/>
                </a:solidFill>
              </a:rPr>
              <a:t>Learn set </a:t>
            </a:r>
            <a:r>
              <a:rPr lang="en-US" dirty="0">
                <a:solidFill>
                  <a:srgbClr val="008000"/>
                </a:solidFill>
                <a:latin typeface="Comic Sans MS"/>
              </a:rPr>
              <a:t>S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 of string expressions </a:t>
            </a:r>
            <a:r>
              <a:rPr lang="en-US" dirty="0" err="1" smtClean="0">
                <a:solidFill>
                  <a:srgbClr val="008000"/>
                </a:solidFill>
              </a:rPr>
              <a:t>s.t.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msy10"/>
              </a:rPr>
              <a:t>8</a:t>
            </a:r>
            <a:r>
              <a:rPr lang="en-US" dirty="0" smtClean="0">
                <a:solidFill>
                  <a:srgbClr val="008000"/>
                </a:solidFill>
              </a:rPr>
              <a:t>e in</a:t>
            </a:r>
            <a:r>
              <a:rPr lang="en-US" dirty="0" smtClean="0">
                <a:solidFill>
                  <a:srgbClr val="008000"/>
                </a:solidFill>
                <a:latin typeface="cmsy10"/>
              </a:rPr>
              <a:t> </a:t>
            </a:r>
            <a:r>
              <a:rPr lang="en-US" dirty="0">
                <a:solidFill>
                  <a:srgbClr val="008000"/>
                </a:solidFill>
                <a:latin typeface="Comic Sans MS"/>
              </a:rPr>
              <a:t>S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, [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[e]] i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 =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. </a:t>
            </a:r>
            <a:r>
              <a:rPr lang="en-US" dirty="0" smtClean="0"/>
              <a:t>Similarly compute 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, 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3</a:t>
            </a:r>
            <a:r>
              <a:rPr lang="en-US" dirty="0" smtClean="0"/>
              <a:t>, 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4</a:t>
            </a:r>
            <a:r>
              <a:rPr lang="en-US" dirty="0" smtClean="0"/>
              <a:t>. </a:t>
            </a:r>
            <a:r>
              <a:rPr lang="en-US" dirty="0"/>
              <a:t>Let </a:t>
            </a:r>
            <a:r>
              <a:rPr lang="en-US" dirty="0" smtClean="0"/>
              <a:t>S = S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msy10" pitchFamily="34" charset="0"/>
              </a:rPr>
              <a:t>Å</a:t>
            </a:r>
            <a:r>
              <a:rPr lang="en-US" dirty="0" smtClean="0"/>
              <a:t>S</a:t>
            </a:r>
            <a:r>
              <a:rPr lang="en-US" baseline="-25000" dirty="0" smtClean="0"/>
              <a:t>2 </a:t>
            </a:r>
            <a:r>
              <a:rPr lang="en-US" dirty="0" smtClean="0">
                <a:latin typeface="cmsy10" pitchFamily="34" charset="0"/>
              </a:rPr>
              <a:t>Å</a:t>
            </a:r>
            <a:r>
              <a:rPr lang="en-US" dirty="0" smtClean="0"/>
              <a:t>S</a:t>
            </a:r>
            <a:r>
              <a:rPr lang="en-US" baseline="-25000" dirty="0" smtClean="0"/>
              <a:t>3 </a:t>
            </a:r>
            <a:r>
              <a:rPr lang="en-US" dirty="0" smtClean="0">
                <a:latin typeface="cmsy10" pitchFamily="34" charset="0"/>
              </a:rPr>
              <a:t>Å</a:t>
            </a: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2(a) If S ≠ </a:t>
            </a:r>
            <a:r>
              <a:rPr lang="en-US" dirty="0" smtClean="0">
                <a:latin typeface="cmsy10"/>
              </a:rPr>
              <a:t>;</a:t>
            </a:r>
            <a:r>
              <a:rPr lang="en-US" dirty="0" smtClean="0"/>
              <a:t> then result is </a:t>
            </a:r>
            <a:r>
              <a:rPr lang="en-US" dirty="0" smtClean="0">
                <a:solidFill>
                  <a:schemeClr val="accent2"/>
                </a:solidFill>
              </a:rPr>
              <a:t>Switch((</a:t>
            </a:r>
            <a:r>
              <a:rPr lang="en-US" dirty="0" err="1" smtClean="0">
                <a:solidFill>
                  <a:schemeClr val="accent2"/>
                </a:solidFill>
              </a:rPr>
              <a:t>true,S</a:t>
            </a:r>
            <a:r>
              <a:rPr lang="en-US" dirty="0" smtClean="0">
                <a:solidFill>
                  <a:schemeClr val="accent2"/>
                </a:solidFill>
              </a:rPr>
              <a:t>))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3769" y="2092567"/>
            <a:ext cx="844061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kern="0" dirty="0" smtClean="0">
                <a:solidFill>
                  <a:srgbClr val="000000"/>
                </a:solidFill>
                <a:latin typeface="Comic Sans MS"/>
              </a:rPr>
              <a:t>Application </a:t>
            </a:r>
            <a:r>
              <a:rPr lang="en-US" sz="2400" kern="0" dirty="0">
                <a:solidFill>
                  <a:srgbClr val="000000"/>
                </a:solidFill>
                <a:latin typeface="Comic Sans MS"/>
              </a:rPr>
              <a:t>#1: We reduce the problem of learning </a:t>
            </a:r>
            <a:r>
              <a:rPr lang="en-US" sz="2400" kern="0" dirty="0" smtClean="0">
                <a:solidFill>
                  <a:srgbClr val="000000"/>
                </a:solidFill>
                <a:latin typeface="Comic Sans MS"/>
              </a:rPr>
              <a:t>guarded </a:t>
            </a:r>
            <a:r>
              <a:rPr lang="en-US" sz="2400" kern="0" dirty="0">
                <a:solidFill>
                  <a:srgbClr val="000000"/>
                </a:solidFill>
                <a:latin typeface="Comic Sans MS"/>
              </a:rPr>
              <a:t>expression P to the problem of learning </a:t>
            </a:r>
            <a:r>
              <a:rPr lang="en-US" sz="2400" kern="0" dirty="0" smtClean="0">
                <a:solidFill>
                  <a:srgbClr val="000000"/>
                </a:solidFill>
                <a:latin typeface="Comic Sans MS"/>
              </a:rPr>
              <a:t>trace </a:t>
            </a:r>
            <a:r>
              <a:rPr lang="en-US" sz="2400" kern="0" dirty="0">
                <a:solidFill>
                  <a:srgbClr val="000000"/>
                </a:solidFill>
                <a:latin typeface="Comic Sans MS"/>
              </a:rPr>
              <a:t>expressions for each input-output pair</a:t>
            </a:r>
            <a:r>
              <a:rPr lang="en-US" sz="2400" kern="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2400" kern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210298"/>
      </p:ext>
    </p:extLst>
  </p:cSld>
  <p:clrMapOvr>
    <a:masterClrMapping/>
  </p:clrMapOvr>
  <p:transition advTm="44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22" y="691162"/>
            <a:ext cx="8596313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004" y="304800"/>
            <a:ext cx="8645776" cy="609600"/>
          </a:xfrm>
        </p:spPr>
        <p:txBody>
          <a:bodyPr/>
          <a:lstStyle/>
          <a:p>
            <a:r>
              <a:rPr lang="en-US" dirty="0" smtClean="0"/>
              <a:t>Too many choices for a Trace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 flipV="1">
            <a:off x="2555630" y="1475370"/>
            <a:ext cx="457200" cy="16764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 flipV="1">
            <a:off x="5161692" y="1457227"/>
            <a:ext cx="464776" cy="16383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 flipV="1">
            <a:off x="7788330" y="1230888"/>
            <a:ext cx="460903" cy="208710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 flipV="1">
            <a:off x="6359743" y="1979814"/>
            <a:ext cx="460902" cy="589255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 flipV="1">
            <a:off x="3961701" y="1983686"/>
            <a:ext cx="460902" cy="589255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86" y="4753223"/>
            <a:ext cx="8113713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Brace 15"/>
          <p:cNvSpPr/>
          <p:nvPr/>
        </p:nvSpPr>
        <p:spPr>
          <a:xfrm rot="5400000">
            <a:off x="2602428" y="4136270"/>
            <a:ext cx="457200" cy="16764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3818643" y="4658445"/>
            <a:ext cx="460902" cy="589255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5400000">
            <a:off x="5029200" y="4132400"/>
            <a:ext cx="457200" cy="16764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7714764" y="3830486"/>
            <a:ext cx="453328" cy="225274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7195" y="1283700"/>
            <a:ext cx="15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2469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Output</a:t>
            </a:r>
            <a:endParaRPr lang="en-US" sz="4000" dirty="0"/>
          </a:p>
        </p:txBody>
      </p:sp>
      <p:sp>
        <p:nvSpPr>
          <p:cNvPr id="22" name="Down Arrow 21"/>
          <p:cNvSpPr/>
          <p:nvPr/>
        </p:nvSpPr>
        <p:spPr>
          <a:xfrm>
            <a:off x="585662" y="2254144"/>
            <a:ext cx="533400" cy="2842533"/>
          </a:xfrm>
          <a:prstGeom prst="down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62200" y="2434256"/>
            <a:ext cx="0" cy="244847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562851" y="2342069"/>
            <a:ext cx="14286" cy="249907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23004" y="2383823"/>
            <a:ext cx="0" cy="244430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16200000" flipV="1">
            <a:off x="3842917" y="5740182"/>
            <a:ext cx="469456" cy="617349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836578" y="6237694"/>
            <a:ext cx="15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Constant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8472" y="6271865"/>
            <a:ext cx="15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Constant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1" name="Left Brace 40"/>
          <p:cNvSpPr/>
          <p:nvPr/>
        </p:nvSpPr>
        <p:spPr>
          <a:xfrm rot="16200000" flipV="1">
            <a:off x="6222701" y="5740183"/>
            <a:ext cx="469456" cy="617349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961246" y="2359654"/>
            <a:ext cx="123018" cy="248606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192152" y="2306813"/>
            <a:ext cx="2211068" cy="25343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 rot="16200000" flipV="1">
            <a:off x="2589510" y="5316435"/>
            <a:ext cx="457200" cy="1676400"/>
          </a:xfrm>
          <a:prstGeom prst="leftBrace">
            <a:avLst/>
          </a:prstGeom>
          <a:ln w="1905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946030" y="6302570"/>
            <a:ext cx="14497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00CC"/>
                </a:solidFill>
              </a:rPr>
              <a:t>Constant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51" name="Left Brace 50"/>
          <p:cNvSpPr/>
          <p:nvPr/>
        </p:nvSpPr>
        <p:spPr>
          <a:xfrm rot="16200000" flipV="1">
            <a:off x="6122930" y="648990"/>
            <a:ext cx="714402" cy="5164404"/>
          </a:xfrm>
          <a:prstGeom prst="leftBrac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/>
          <p:cNvSpPr/>
          <p:nvPr/>
        </p:nvSpPr>
        <p:spPr>
          <a:xfrm rot="5400000">
            <a:off x="6177729" y="1418174"/>
            <a:ext cx="494825" cy="5390827"/>
          </a:xfrm>
          <a:prstGeom prst="leftBrac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142735" y="3266361"/>
            <a:ext cx="0" cy="758079"/>
          </a:xfrm>
          <a:prstGeom prst="straightConnector1">
            <a:avLst/>
          </a:prstGeom>
          <a:ln w="1905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5400000">
            <a:off x="4425483" y="4402698"/>
            <a:ext cx="460902" cy="5892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4" name="Left Brace 43"/>
          <p:cNvSpPr/>
          <p:nvPr/>
        </p:nvSpPr>
        <p:spPr>
          <a:xfrm rot="16200000" flipV="1">
            <a:off x="6881937" y="2295478"/>
            <a:ext cx="460902" cy="5892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950562" y="2590105"/>
            <a:ext cx="1867198" cy="21072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6740928"/>
      </p:ext>
    </p:extLst>
  </p:cSld>
  <p:clrMapOvr>
    <a:masterClrMapping/>
  </p:clrMapOvr>
  <p:transition advTm="757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37" grpId="0" animBg="1"/>
      <p:bldP spid="39" grpId="0"/>
      <p:bldP spid="40" grpId="0"/>
      <p:bldP spid="41" grpId="0" animBg="1"/>
      <p:bldP spid="47" grpId="0" animBg="1"/>
      <p:bldP spid="48" grpId="0"/>
      <p:bldP spid="51" grpId="0" animBg="1"/>
      <p:bldP spid="54" grpId="0" animBg="1"/>
      <p:bldP spid="38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39" y="1143000"/>
            <a:ext cx="8387862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of all possible trace expressions (that can construct a given output string </a:t>
            </a:r>
            <a:r>
              <a:rPr lang="en-US" dirty="0" smtClean="0">
                <a:latin typeface="Comic Sans MS"/>
              </a:rPr>
              <a:t>o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 from a given input string </a:t>
            </a:r>
            <a:r>
              <a:rPr lang="en-US" dirty="0" smtClean="0">
                <a:latin typeface="Comic Sans MS"/>
              </a:rPr>
              <a:t>i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) is </a:t>
            </a:r>
            <a:r>
              <a:rPr lang="en-US" dirty="0" smtClean="0">
                <a:solidFill>
                  <a:srgbClr val="009900"/>
                </a:solidFill>
              </a:rPr>
              <a:t>exponential</a:t>
            </a:r>
            <a:r>
              <a:rPr lang="en-US" dirty="0" smtClean="0"/>
              <a:t> in size of output string.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# of substrings is just </a:t>
            </a:r>
            <a:r>
              <a:rPr lang="en-US" dirty="0">
                <a:solidFill>
                  <a:srgbClr val="009900"/>
                </a:solidFill>
              </a:rPr>
              <a:t>quadratic</a:t>
            </a:r>
            <a:r>
              <a:rPr lang="en-US" dirty="0"/>
              <a:t> in size of output string!</a:t>
            </a:r>
          </a:p>
          <a:p>
            <a:pPr lvl="1"/>
            <a:r>
              <a:rPr lang="en-US" dirty="0" smtClean="0"/>
              <a:t>We use a DAG based data-structure, and it supports efficient intersection operation!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 Trace Expressions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97528" y="2930775"/>
            <a:ext cx="7772400" cy="12543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Application #2: To represent/learn all string expressions, it suffices to represent/learn all base expressions for each substring of the output. </a:t>
            </a:r>
          </a:p>
        </p:txBody>
      </p:sp>
    </p:spTree>
    <p:extLst>
      <p:ext uri="{BB962C8B-B14F-4D97-AF65-F5344CB8AC3E}">
        <p14:creationId xmlns:p14="http://schemas.microsoft.com/office/powerpoint/2010/main" val="1806989691"/>
      </p:ext>
    </p:extLst>
  </p:cSld>
  <p:clrMapOvr>
    <a:masterClrMapping/>
  </p:clrMapOvr>
  <p:transition advTm="5422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037490"/>
            <a:ext cx="8071338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Various ways to extract “706” from “425-706-7709”: </a:t>
            </a:r>
          </a:p>
          <a:p>
            <a:pPr marL="0" indent="0">
              <a:buNone/>
            </a:pPr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Chars after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hyphen and before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hyphen.</a:t>
            </a:r>
          </a:p>
          <a:p>
            <a:pPr marL="0" lvl="1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     </a:t>
            </a:r>
            <a:r>
              <a:rPr lang="en-US" sz="2400" dirty="0" err="1" smtClean="0">
                <a:solidFill>
                  <a:schemeClr val="accent2"/>
                </a:solidFill>
                <a:latin typeface="Comic Sans MS"/>
              </a:rPr>
              <a:t>Substr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(v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</a:rPr>
              <a:t>Pos</a:t>
            </a:r>
            <a:r>
              <a:rPr lang="en-US" sz="2400" dirty="0" smtClean="0">
                <a:solidFill>
                  <a:schemeClr val="accent2"/>
                </a:solidFill>
              </a:rPr>
              <a:t>(HyphenTok,</a:t>
            </a:r>
            <a:r>
              <a:rPr lang="en-US" sz="2400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sz="2400" dirty="0" smtClean="0">
                <a:solidFill>
                  <a:schemeClr val="accent2"/>
                </a:solidFill>
              </a:rPr>
              <a:t>,1), </a:t>
            </a:r>
            <a:r>
              <a:rPr lang="en-US" sz="2400" dirty="0" err="1" smtClean="0">
                <a:solidFill>
                  <a:schemeClr val="accent2"/>
                </a:solidFill>
              </a:rPr>
              <a:t>Pos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sz="2400" dirty="0" smtClean="0">
                <a:solidFill>
                  <a:schemeClr val="accent2"/>
                </a:solidFill>
              </a:rPr>
              <a:t>,HyphenTok,2))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Chars from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number and up to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number.</a:t>
            </a:r>
          </a:p>
          <a:p>
            <a:pPr marL="0" lvl="1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</a:t>
            </a:r>
            <a:r>
              <a:rPr lang="en-US" sz="2400" dirty="0" err="1" smtClean="0">
                <a:solidFill>
                  <a:schemeClr val="accent2"/>
                </a:solidFill>
              </a:rPr>
              <a:t>Substr</a:t>
            </a:r>
            <a:r>
              <a:rPr lang="en-US" sz="2400" dirty="0" smtClean="0">
                <a:solidFill>
                  <a:schemeClr val="accent2"/>
                </a:solidFill>
              </a:rPr>
              <a:t>(v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</a:rPr>
              <a:t>Pos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sz="2400" dirty="0" smtClean="0">
                <a:solidFill>
                  <a:schemeClr val="accent2"/>
                </a:solidFill>
              </a:rPr>
              <a:t>,NumTok,2), </a:t>
            </a:r>
            <a:r>
              <a:rPr lang="en-US" sz="2400" dirty="0" err="1" smtClean="0">
                <a:solidFill>
                  <a:schemeClr val="accent2"/>
                </a:solidFill>
              </a:rPr>
              <a:t>Pos</a:t>
            </a:r>
            <a:r>
              <a:rPr lang="en-US" sz="2400" dirty="0" smtClean="0">
                <a:solidFill>
                  <a:schemeClr val="accent2"/>
                </a:solidFill>
              </a:rPr>
              <a:t>(NumTok,</a:t>
            </a:r>
            <a:r>
              <a:rPr lang="en-US" sz="2400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sz="2400" dirty="0" smtClean="0">
                <a:solidFill>
                  <a:schemeClr val="accent2"/>
                </a:solidFill>
              </a:rPr>
              <a:t>,2))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Chars from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number and before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hyphen.</a:t>
            </a:r>
          </a:p>
          <a:p>
            <a:pPr marL="0" lvl="1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</a:t>
            </a:r>
            <a:r>
              <a:rPr lang="en-US" sz="2400" dirty="0" err="1" smtClean="0">
                <a:solidFill>
                  <a:schemeClr val="accent2"/>
                </a:solidFill>
              </a:rPr>
              <a:t>Substr</a:t>
            </a:r>
            <a:r>
              <a:rPr lang="en-US" sz="2400" dirty="0" smtClean="0">
                <a:solidFill>
                  <a:schemeClr val="accent2"/>
                </a:solidFill>
              </a:rPr>
              <a:t>(v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</a:rPr>
              <a:t>Pos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sz="2400" dirty="0" smtClean="0">
                <a:solidFill>
                  <a:schemeClr val="accent2"/>
                </a:solidFill>
              </a:rPr>
              <a:t>,NumTok,2), </a:t>
            </a:r>
            <a:r>
              <a:rPr lang="en-US" sz="2400" dirty="0" err="1" smtClean="0">
                <a:solidFill>
                  <a:schemeClr val="accent2"/>
                </a:solidFill>
              </a:rPr>
              <a:t>Pos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sz="2400" dirty="0" smtClean="0">
                <a:solidFill>
                  <a:schemeClr val="accent2"/>
                </a:solidFill>
              </a:rPr>
              <a:t>,HyphenTok,2))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Chars from 1</a:t>
            </a:r>
            <a:r>
              <a:rPr lang="en-US" baseline="30000" dirty="0" smtClean="0"/>
              <a:t>st</a:t>
            </a:r>
            <a:r>
              <a:rPr lang="en-US" dirty="0" smtClean="0"/>
              <a:t> hyphen and up to 2</a:t>
            </a:r>
            <a:r>
              <a:rPr lang="en-US" baseline="30000" dirty="0" smtClean="0"/>
              <a:t>nd</a:t>
            </a:r>
            <a:r>
              <a:rPr lang="en-US" dirty="0" smtClean="0"/>
              <a:t> number.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chemeClr val="accent2"/>
                </a:solidFill>
              </a:rPr>
              <a:t>Substr</a:t>
            </a:r>
            <a:r>
              <a:rPr lang="en-US" dirty="0" smtClean="0">
                <a:solidFill>
                  <a:schemeClr val="accent2"/>
                </a:solidFill>
              </a:rPr>
              <a:t>(v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Pos</a:t>
            </a:r>
            <a:r>
              <a:rPr lang="en-US" dirty="0" smtClean="0">
                <a:solidFill>
                  <a:schemeClr val="accent2"/>
                </a:solidFill>
              </a:rPr>
              <a:t>(HyphenTok,</a:t>
            </a:r>
            <a:r>
              <a:rPr lang="en-US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dirty="0" smtClean="0">
                <a:solidFill>
                  <a:schemeClr val="accent2"/>
                </a:solidFill>
              </a:rPr>
              <a:t>,1), </a:t>
            </a:r>
            <a:r>
              <a:rPr lang="en-US" dirty="0" err="1" smtClean="0">
                <a:solidFill>
                  <a:schemeClr val="accent2"/>
                </a:solidFill>
              </a:rPr>
              <a:t>Pos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dirty="0" smtClean="0">
                <a:solidFill>
                  <a:schemeClr val="accent2"/>
                </a:solidFill>
              </a:rPr>
              <a:t>,HyphenTok,2))</a:t>
            </a:r>
            <a:r>
              <a:rPr lang="en-US" b="1" dirty="0" smtClean="0">
                <a:latin typeface="+mj-lt"/>
              </a:rPr>
              <a:t>      </a:t>
            </a:r>
          </a:p>
          <a:p>
            <a:pPr marL="0" indent="0">
              <a:buNone/>
            </a:pPr>
            <a:r>
              <a:rPr lang="en-US" b="1" dirty="0" smtClean="0">
                <a:latin typeface="MT Extra"/>
                <a:sym typeface="MT Extra"/>
              </a:rPr>
              <a:t></a:t>
            </a:r>
            <a:endParaRPr lang="en-US" b="1" dirty="0" smtClean="0">
              <a:latin typeface="MT Extra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" y="304800"/>
            <a:ext cx="9249519" cy="609600"/>
          </a:xfrm>
        </p:spPr>
        <p:txBody>
          <a:bodyPr/>
          <a:lstStyle/>
          <a:p>
            <a:r>
              <a:rPr lang="en-US" dirty="0" smtClean="0"/>
              <a:t>Too many choices for a </a:t>
            </a:r>
            <a:r>
              <a:rPr lang="en-US" dirty="0" err="1" smtClean="0"/>
              <a:t>SubStr</a:t>
            </a:r>
            <a:r>
              <a:rPr lang="en-US" dirty="0" smtClean="0"/>
              <a:t>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6406"/>
      </p:ext>
    </p:extLst>
  </p:cSld>
  <p:clrMapOvr>
    <a:masterClrMapping/>
  </p:clrMapOvr>
  <p:transition advTm="334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8053754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number of </a:t>
            </a:r>
            <a:r>
              <a:rPr lang="en-US" dirty="0" err="1" smtClean="0">
                <a:latin typeface="Comic Sans MS"/>
              </a:rPr>
              <a:t>SubStr</a:t>
            </a:r>
            <a:r>
              <a:rPr lang="en-US" dirty="0" smtClean="0">
                <a:latin typeface="Comic Sans MS"/>
              </a:rPr>
              <a:t>(v,p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omic Sans MS"/>
              </a:rPr>
              <a:t>p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) expressions that can extract a given substring w from a given string v can be large!</a:t>
            </a: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lvl="1"/>
            <a:r>
              <a:rPr lang="en-US" dirty="0" smtClean="0"/>
              <a:t>This allows for representing and computing </a:t>
            </a:r>
            <a:r>
              <a:rPr lang="en-US" dirty="0" smtClean="0">
                <a:latin typeface="Comic Sans MS"/>
              </a:rPr>
              <a:t>O(n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*n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) choices for </a:t>
            </a:r>
            <a:r>
              <a:rPr lang="en-US" dirty="0" err="1" smtClean="0"/>
              <a:t>SubStr</a:t>
            </a:r>
            <a:r>
              <a:rPr lang="en-US" dirty="0" smtClean="0"/>
              <a:t> using size/time </a:t>
            </a:r>
            <a:r>
              <a:rPr lang="en-US" dirty="0" smtClean="0">
                <a:latin typeface="Comic Sans MS"/>
              </a:rPr>
              <a:t>O(n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+n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420" y="304800"/>
            <a:ext cx="8845062" cy="609600"/>
          </a:xfrm>
        </p:spPr>
        <p:txBody>
          <a:bodyPr/>
          <a:lstStyle/>
          <a:p>
            <a:r>
              <a:rPr lang="en-US" dirty="0" smtClean="0"/>
              <a:t>Synthesizing </a:t>
            </a:r>
            <a:r>
              <a:rPr lang="en-US" dirty="0" err="1" smtClean="0"/>
              <a:t>SubStr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74432" y="2614248"/>
            <a:ext cx="7772400" cy="12719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Application #3: To represent/learn all </a:t>
            </a:r>
            <a:r>
              <a:rPr lang="en-US" dirty="0" err="1" smtClean="0"/>
              <a:t>SubStr</a:t>
            </a:r>
            <a:r>
              <a:rPr lang="en-US" dirty="0" smtClean="0"/>
              <a:t> expressions, we can independently represent/learn all choices for each of the two index expressions.  </a:t>
            </a:r>
          </a:p>
        </p:txBody>
      </p:sp>
    </p:spTree>
    <p:extLst>
      <p:ext uri="{BB962C8B-B14F-4D97-AF65-F5344CB8AC3E}">
        <p14:creationId xmlns:p14="http://schemas.microsoft.com/office/powerpoint/2010/main" val="515144089"/>
      </p:ext>
    </p:extLst>
  </p:cSld>
  <p:clrMapOvr>
    <a:masterClrMapping/>
  </p:clrMapOvr>
  <p:transition advTm="5159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Synthesizing Guarded Expression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166" y="1037490"/>
            <a:ext cx="9126416" cy="5029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Goal</a:t>
            </a:r>
            <a:r>
              <a:rPr lang="en-US" u="sng" dirty="0"/>
              <a:t>: </a:t>
            </a:r>
            <a:r>
              <a:rPr lang="en-US" dirty="0">
                <a:solidFill>
                  <a:srgbClr val="C00000"/>
                </a:solidFill>
              </a:rPr>
              <a:t>Given input-output pairs: (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), find P </a:t>
            </a:r>
            <a:r>
              <a:rPr lang="en-US" dirty="0">
                <a:solidFill>
                  <a:srgbClr val="C00000"/>
                </a:solidFill>
              </a:rPr>
              <a:t>such </a:t>
            </a:r>
            <a:r>
              <a:rPr lang="en-US" dirty="0" smtClean="0">
                <a:solidFill>
                  <a:srgbClr val="C00000"/>
                </a:solidFill>
              </a:rPr>
              <a:t>that 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P(i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)=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P(i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)=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P(i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)=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P(i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)=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C00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C00000"/>
                </a:solidFill>
                <a:latin typeface="Comic Sans MS"/>
              </a:rPr>
              <a:t>.</a:t>
            </a:r>
            <a:endParaRPr lang="en-US" baseline="-25000" dirty="0">
              <a:solidFill>
                <a:srgbClr val="C00000"/>
              </a:solidFill>
              <a:latin typeface="Comic Sans MS"/>
            </a:endParaRP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u="sng" dirty="0" smtClean="0"/>
              <a:t>Algorithm: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Learn set </a:t>
            </a:r>
            <a:r>
              <a:rPr lang="en-US" dirty="0">
                <a:solidFill>
                  <a:srgbClr val="008000"/>
                </a:solidFill>
                <a:latin typeface="Comic Sans MS"/>
              </a:rPr>
              <a:t>S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 of trace expressions </a:t>
            </a:r>
            <a:r>
              <a:rPr lang="en-US" dirty="0" err="1" smtClean="0">
                <a:solidFill>
                  <a:srgbClr val="008000"/>
                </a:solidFill>
              </a:rPr>
              <a:t>s.t.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msy10"/>
              </a:rPr>
              <a:t>8</a:t>
            </a:r>
            <a:r>
              <a:rPr lang="en-US" dirty="0" smtClean="0">
                <a:solidFill>
                  <a:srgbClr val="008000"/>
                </a:solidFill>
              </a:rPr>
              <a:t>e in</a:t>
            </a:r>
            <a:r>
              <a:rPr lang="en-US" dirty="0" smtClean="0">
                <a:solidFill>
                  <a:srgbClr val="008000"/>
                </a:solidFill>
                <a:latin typeface="cmsy10"/>
              </a:rPr>
              <a:t> </a:t>
            </a:r>
            <a:r>
              <a:rPr lang="en-US" dirty="0">
                <a:solidFill>
                  <a:srgbClr val="008000"/>
                </a:solidFill>
                <a:latin typeface="Comic Sans MS"/>
              </a:rPr>
              <a:t>S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[[e]] i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 =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o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. </a:t>
            </a:r>
            <a:r>
              <a:rPr lang="en-US" dirty="0" smtClean="0"/>
              <a:t>Similarly compute 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, 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4</a:t>
            </a:r>
            <a:r>
              <a:rPr lang="en-US" dirty="0" smtClean="0"/>
              <a:t>. Let S = 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1 </a:t>
            </a:r>
            <a:r>
              <a:rPr lang="en-US" dirty="0" smtClean="0">
                <a:latin typeface="cmsy10" pitchFamily="34" charset="0"/>
              </a:rPr>
              <a:t>Å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2 </a:t>
            </a:r>
            <a:r>
              <a:rPr lang="en-US" dirty="0" smtClean="0">
                <a:latin typeface="cmsy10" pitchFamily="34" charset="0"/>
              </a:rPr>
              <a:t>Å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3 </a:t>
            </a:r>
            <a:r>
              <a:rPr lang="en-US" dirty="0" smtClean="0">
                <a:latin typeface="cmsy10" pitchFamily="34" charset="0"/>
              </a:rPr>
              <a:t>Å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4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2(a). If S ≠ </a:t>
            </a:r>
            <a:r>
              <a:rPr lang="en-US" dirty="0" smtClean="0">
                <a:latin typeface="cmsy10"/>
              </a:rPr>
              <a:t>;</a:t>
            </a:r>
            <a:r>
              <a:rPr lang="en-US" dirty="0" smtClean="0"/>
              <a:t> then result is </a:t>
            </a:r>
            <a:r>
              <a:rPr lang="en-US" dirty="0" smtClean="0">
                <a:solidFill>
                  <a:schemeClr val="accent2"/>
                </a:solidFill>
              </a:rPr>
              <a:t>Switch((</a:t>
            </a:r>
            <a:r>
              <a:rPr lang="en-US" dirty="0" err="1" smtClean="0">
                <a:solidFill>
                  <a:schemeClr val="accent2"/>
                </a:solidFill>
              </a:rPr>
              <a:t>true,S</a:t>
            </a:r>
            <a:r>
              <a:rPr lang="en-US" dirty="0" smtClean="0">
                <a:solidFill>
                  <a:schemeClr val="accent2"/>
                </a:solidFill>
              </a:rPr>
              <a:t>))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2(b). Else find a smallest partition, say {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}, {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4</a:t>
            </a:r>
            <a:r>
              <a:rPr lang="en-US" dirty="0" smtClean="0"/>
              <a:t>}, </a:t>
            </a:r>
            <a:r>
              <a:rPr lang="en-US" dirty="0" err="1" smtClean="0"/>
              <a:t>s.t.</a:t>
            </a:r>
            <a:r>
              <a:rPr lang="en-US" dirty="0" smtClean="0"/>
              <a:t> 	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 pitchFamily="34" charset="0"/>
              </a:rPr>
              <a:t>Å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 ≠ </a:t>
            </a:r>
            <a:r>
              <a:rPr lang="en-US" dirty="0">
                <a:latin typeface="cmsy10"/>
              </a:rPr>
              <a:t>;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3</a:t>
            </a:r>
            <a:r>
              <a:rPr lang="en-US" dirty="0" smtClean="0"/>
              <a:t> </a:t>
            </a:r>
            <a:r>
              <a:rPr lang="en-US" dirty="0" smtClean="0">
                <a:latin typeface="cmsy10" pitchFamily="34" charset="0"/>
              </a:rPr>
              <a:t>Å</a:t>
            </a:r>
            <a:r>
              <a:rPr lang="en-US" dirty="0">
                <a:latin typeface="Comic Sans MS"/>
              </a:rPr>
              <a:t>S</a:t>
            </a:r>
            <a:r>
              <a:rPr lang="en-US" baseline="-25000" dirty="0" smtClean="0">
                <a:latin typeface="Comic Sans MS"/>
              </a:rPr>
              <a:t>4</a:t>
            </a:r>
            <a:r>
              <a:rPr lang="en-US" dirty="0" smtClean="0"/>
              <a:t> </a:t>
            </a:r>
            <a:r>
              <a:rPr lang="en-US" dirty="0"/>
              <a:t>≠ </a:t>
            </a:r>
            <a:r>
              <a:rPr lang="en-US" dirty="0" smtClean="0">
                <a:latin typeface="cmsy10"/>
              </a:rPr>
              <a:t>;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>
                <a:solidFill>
                  <a:srgbClr val="008000"/>
                </a:solidFill>
              </a:rPr>
              <a:t>. Learn </a:t>
            </a:r>
            <a:r>
              <a:rPr lang="en-US" dirty="0" err="1" smtClean="0">
                <a:solidFill>
                  <a:srgbClr val="008000"/>
                </a:solidFill>
              </a:rPr>
              <a:t>boolean</a:t>
            </a:r>
            <a:r>
              <a:rPr lang="en-US" dirty="0" smtClean="0">
                <a:solidFill>
                  <a:srgbClr val="008000"/>
                </a:solidFill>
              </a:rPr>
              <a:t> formulas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b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b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s.t.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mic Sans MS"/>
              </a:rPr>
              <a:t>b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 maps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i</a:t>
            </a:r>
            <a:r>
              <a:rPr lang="en-US" baseline="-25000" dirty="0">
                <a:solidFill>
                  <a:srgbClr val="008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to true and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i</a:t>
            </a:r>
            <a:r>
              <a:rPr lang="en-US" baseline="-25000" dirty="0">
                <a:solidFill>
                  <a:srgbClr val="008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008000"/>
                </a:solidFill>
              </a:rPr>
              <a:t> to false.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mic Sans MS"/>
              </a:rPr>
              <a:t>b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maps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i</a:t>
            </a:r>
            <a:r>
              <a:rPr lang="en-US" baseline="-25000" dirty="0">
                <a:solidFill>
                  <a:srgbClr val="008000"/>
                </a:solidFill>
                <a:latin typeface="Comic Sans MS"/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4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to true and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i</a:t>
            </a:r>
            <a:r>
              <a:rPr lang="en-US" baseline="-25000" dirty="0" smtClean="0">
                <a:solidFill>
                  <a:srgbClr val="008000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mic Sans MS"/>
              </a:rPr>
              <a:t>i</a:t>
            </a:r>
            <a:r>
              <a:rPr lang="en-US" baseline="-25000" dirty="0">
                <a:solidFill>
                  <a:srgbClr val="008000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to false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4. Result is: </a:t>
            </a:r>
            <a:r>
              <a:rPr lang="en-US" sz="2400" dirty="0" smtClean="0">
                <a:solidFill>
                  <a:schemeClr val="accent2"/>
                </a:solidFill>
              </a:rPr>
              <a:t>Switch((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b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,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S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 pitchFamily="34" charset="0"/>
              </a:rPr>
              <a:t>Å</a:t>
            </a:r>
            <a:r>
              <a:rPr lang="en-US" dirty="0">
                <a:solidFill>
                  <a:schemeClr val="accent2"/>
                </a:solidFill>
                <a:latin typeface="Comic Sans MS"/>
              </a:rPr>
              <a:t>S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), (b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,S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3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 pitchFamily="34" charset="0"/>
              </a:rPr>
              <a:t>Å</a:t>
            </a:r>
            <a:r>
              <a:rPr lang="en-US" dirty="0">
                <a:solidFill>
                  <a:schemeClr val="accent2"/>
                </a:solidFill>
                <a:latin typeface="Comic Sans MS"/>
              </a:rPr>
              <a:t>S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4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))</a:t>
            </a:r>
            <a:endParaRPr lang="en-US" sz="2400" baseline="-25000" dirty="0">
              <a:solidFill>
                <a:schemeClr val="accent2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307369"/>
      </p:ext>
    </p:extLst>
  </p:cSld>
  <p:clrMapOvr>
    <a:masterClrMapping/>
  </p:clrMapOvr>
  <p:transition advTm="471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2999"/>
            <a:ext cx="7772400" cy="56884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 Principles</a:t>
            </a:r>
          </a:p>
          <a:p>
            <a:r>
              <a:rPr lang="en-US" dirty="0" smtClean="0"/>
              <a:t>Prefer shorter programs.</a:t>
            </a:r>
          </a:p>
          <a:p>
            <a:pPr lvl="1"/>
            <a:r>
              <a:rPr lang="en-US" dirty="0" smtClean="0"/>
              <a:t>Fewer number of conditionals.</a:t>
            </a:r>
          </a:p>
          <a:p>
            <a:pPr lvl="1"/>
            <a:r>
              <a:rPr lang="en-US" dirty="0" smtClean="0"/>
              <a:t>Shorter string expression, regular expressions.</a:t>
            </a:r>
            <a:endParaRPr lang="en-US" dirty="0"/>
          </a:p>
          <a:p>
            <a:r>
              <a:rPr lang="en-US" dirty="0" smtClean="0"/>
              <a:t>Prefer programs with less number of constants.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Strategies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Baseline: </a:t>
            </a:r>
            <a:r>
              <a:rPr lang="en-US" dirty="0" smtClean="0"/>
              <a:t>Pick any minimal sized program using minimal number of constants.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Manual:</a:t>
            </a:r>
            <a:r>
              <a:rPr lang="en-US" dirty="0" smtClean="0"/>
              <a:t> Break conflicts using a weighted score of various program features.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Machine Learning: </a:t>
            </a:r>
            <a:r>
              <a:rPr lang="en-US" dirty="0"/>
              <a:t>W</a:t>
            </a:r>
            <a:r>
              <a:rPr lang="en-US" dirty="0" smtClean="0"/>
              <a:t>eights are identified using gradient descent over training data.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78584"/>
      </p:ext>
    </p:extLst>
  </p:cSld>
  <p:clrMapOvr>
    <a:masterClrMapping/>
  </p:clrMapOvr>
  <p:transition advTm="363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5" y="967145"/>
            <a:ext cx="8229599" cy="36021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34909" y="304800"/>
            <a:ext cx="9383843" cy="609600"/>
          </a:xfrm>
        </p:spPr>
        <p:txBody>
          <a:bodyPr/>
          <a:lstStyle/>
          <a:p>
            <a:r>
              <a:rPr lang="en-US" sz="2700" dirty="0" smtClean="0"/>
              <a:t>Experimental Comparison of various Ranking Strategies</a:t>
            </a:r>
            <a:endParaRPr lang="en-US" sz="27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67261"/>
              </p:ext>
            </p:extLst>
          </p:nvPr>
        </p:nvGraphicFramePr>
        <p:xfrm>
          <a:off x="1511507" y="4622072"/>
          <a:ext cx="679554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915"/>
                <a:gridCol w="51416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Strategy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Average # of examples required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Baseline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4.17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Manual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2.09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Learning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1.48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972" y="6231957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Reference: </a:t>
            </a:r>
            <a:r>
              <a:rPr lang="en-US" i="1" dirty="0" smtClean="0">
                <a:solidFill>
                  <a:srgbClr val="C00000"/>
                </a:solidFill>
              </a:rPr>
              <a:t>Predicting a correct program in Programming by Example, </a:t>
            </a:r>
            <a:r>
              <a:rPr lang="en-US" dirty="0" smtClean="0">
                <a:solidFill>
                  <a:srgbClr val="C00000"/>
                </a:solidFill>
              </a:rPr>
              <a:t>Technical Report, Singh, Gulwani</a:t>
            </a:r>
          </a:p>
        </p:txBody>
      </p:sp>
    </p:spTree>
    <p:extLst>
      <p:ext uri="{BB962C8B-B14F-4D97-AF65-F5344CB8AC3E}">
        <p14:creationId xmlns:p14="http://schemas.microsoft.com/office/powerpoint/2010/main" val="1916560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240" y="2497646"/>
            <a:ext cx="90711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Semantic String Transformations </a:t>
            </a:r>
          </a:p>
          <a:p>
            <a:pPr algn="ctr">
              <a:spcBef>
                <a:spcPts val="0"/>
              </a:spcBef>
            </a:pPr>
            <a:r>
              <a:rPr lang="en-US" sz="3800" dirty="0">
                <a:solidFill>
                  <a:srgbClr val="3333CC"/>
                </a:solidFill>
              </a:rPr>
              <a:t>(</a:t>
            </a:r>
            <a:r>
              <a:rPr lang="en-US" sz="3800" dirty="0" smtClean="0">
                <a:solidFill>
                  <a:srgbClr val="3333CC"/>
                </a:solidFill>
              </a:rPr>
              <a:t>from Examples)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22" y="5477986"/>
            <a:ext cx="8694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Reference: 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rgbClr val="C00000"/>
                </a:solidFill>
              </a:rPr>
              <a:t>Learning Semantic String Transformations from </a:t>
            </a:r>
            <a:r>
              <a:rPr lang="en-US" sz="2400" i="1" dirty="0" smtClean="0">
                <a:solidFill>
                  <a:srgbClr val="C00000"/>
                </a:solidFill>
              </a:rPr>
              <a:t>Examples, </a:t>
            </a:r>
            <a:r>
              <a:rPr lang="en-US" sz="2400" dirty="0" smtClean="0">
                <a:solidFill>
                  <a:srgbClr val="C00000"/>
                </a:solidFill>
              </a:rPr>
              <a:t>VLDB 2012, Singh, Gulwani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8680043"/>
      </p:ext>
    </p:extLst>
  </p:cSld>
  <p:clrMapOvr>
    <a:masterClrMapping/>
  </p:clrMapOvr>
  <p:transition advTm="3324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240" y="2497646"/>
            <a:ext cx="9071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002702"/>
      </p:ext>
    </p:extLst>
  </p:cSld>
  <p:clrMapOvr>
    <a:masterClrMapping/>
  </p:clrMapOvr>
  <p:transition advTm="332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074768" y="1055090"/>
            <a:ext cx="6781800" cy="3276874"/>
          </a:xfrm>
          <a:prstGeom prst="triangl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8" name="Text Box 13"/>
          <p:cNvSpPr txBox="1"/>
          <p:nvPr/>
        </p:nvSpPr>
        <p:spPr>
          <a:xfrm>
            <a:off x="2935616" y="3663316"/>
            <a:ext cx="5065386" cy="532206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3500" dirty="0" smtClean="0">
                <a:effectLst/>
                <a:ea typeface="Calibri"/>
                <a:cs typeface="Times New Roman"/>
              </a:rPr>
              <a:t>Students and Teachers</a:t>
            </a:r>
            <a:endParaRPr lang="en-US" sz="3500" dirty="0">
              <a:effectLst/>
              <a:ea typeface="Calibri"/>
              <a:cs typeface="Times New Roman"/>
            </a:endParaRPr>
          </a:p>
        </p:txBody>
      </p:sp>
      <p:sp>
        <p:nvSpPr>
          <p:cNvPr id="9" name="Text Box 16"/>
          <p:cNvSpPr txBox="1"/>
          <p:nvPr/>
        </p:nvSpPr>
        <p:spPr>
          <a:xfrm>
            <a:off x="4408641" y="2976137"/>
            <a:ext cx="2112207" cy="6468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2800" dirty="0" smtClean="0">
                <a:effectLst/>
                <a:ea typeface="Calibri"/>
                <a:cs typeface="Times New Roman"/>
              </a:rPr>
              <a:t>End-Users</a:t>
            </a:r>
            <a:endParaRPr lang="en-US" sz="2800" dirty="0">
              <a:effectLst/>
              <a:ea typeface="Calibri"/>
              <a:cs typeface="Times New Roman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4939372" y="1582090"/>
            <a:ext cx="954652" cy="594092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Algorithm </a:t>
            </a:r>
          </a:p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Designers</a:t>
            </a:r>
            <a:endParaRPr lang="en-US" sz="1300" dirty="0">
              <a:effectLst/>
              <a:ea typeface="Calibri"/>
              <a:cs typeface="Times New Roman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202502" y="2291435"/>
            <a:ext cx="2491161" cy="56292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ea typeface="Calibri"/>
                <a:cs typeface="Times New Roman"/>
              </a:rPr>
              <a:t>Software Developers</a:t>
            </a:r>
            <a:endParaRPr lang="en-US" sz="18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08641" y="2092362"/>
            <a:ext cx="2112207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04552" y="3611919"/>
            <a:ext cx="5314879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98768" y="2854362"/>
            <a:ext cx="3733800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3"/>
          <p:cNvSpPr txBox="1">
            <a:spLocks/>
          </p:cNvSpPr>
          <p:nvPr/>
        </p:nvSpPr>
        <p:spPr bwMode="auto">
          <a:xfrm>
            <a:off x="355065" y="3048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Potential Users of Synthesis Technology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15"/>
          <p:cNvSpPr txBox="1"/>
          <p:nvPr/>
        </p:nvSpPr>
        <p:spPr>
          <a:xfrm>
            <a:off x="1123720" y="2685795"/>
            <a:ext cx="1477780" cy="68069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accent2"/>
                </a:solidFill>
                <a:ea typeface="Calibri"/>
                <a:cs typeface="Times New Roman"/>
              </a:rPr>
              <a:t>Most Useful Target</a:t>
            </a:r>
            <a:endParaRPr lang="en-US" sz="1600" b="1" dirty="0">
              <a:solidFill>
                <a:schemeClr val="accent2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2601500" y="3026140"/>
            <a:ext cx="51627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4724" y="4782998"/>
            <a:ext cx="8501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Vision for End-users: </a:t>
            </a:r>
            <a:r>
              <a:rPr lang="en-US" sz="2400" dirty="0" smtClean="0"/>
              <a:t>Enable people to have (automated) personal assistants.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4923" y="3644602"/>
            <a:ext cx="7167472" cy="10926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783830" y="2884343"/>
            <a:ext cx="7244822" cy="17992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2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143000"/>
                <a:ext cx="8173387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Trace </a:t>
                </a:r>
                <a:r>
                  <a:rPr lang="en-US" dirty="0" err="1" smtClean="0"/>
                  <a:t>Expr</a:t>
                </a:r>
                <a:r>
                  <a:rPr lang="en-US" dirty="0" smtClean="0"/>
                  <a:t>  e := Concatenate(f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...,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Atomic </a:t>
                </a:r>
                <a:r>
                  <a:rPr lang="en-US" dirty="0" err="1" smtClean="0"/>
                  <a:t>Expr</a:t>
                </a:r>
                <a:r>
                  <a:rPr lang="en-US" dirty="0" smtClean="0"/>
                  <a:t> f := </a:t>
                </a:r>
                <a:r>
                  <a:rPr lang="en-US" dirty="0" err="1" smtClean="0"/>
                  <a:t>SubStr</a:t>
                </a:r>
                <a:r>
                  <a:rPr lang="en-US" dirty="0" smtClean="0"/>
                  <a:t>(e</a:t>
                </a:r>
                <a:r>
                  <a:rPr lang="en-US" baseline="-25000" dirty="0" smtClean="0">
                    <a:latin typeface="cmmi12" panose="020B0500000000000000" pitchFamily="34" charset="0"/>
                  </a:rPr>
                  <a:t>t</a:t>
                </a:r>
                <a:r>
                  <a:rPr lang="en-US" dirty="0" smtClean="0"/>
                  <a:t>, 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| </a:t>
                </a:r>
                <a:r>
                  <a:rPr lang="en-US" dirty="0" err="1" smtClean="0"/>
                  <a:t>ConstStr</a:t>
                </a:r>
                <a:r>
                  <a:rPr lang="en-US" dirty="0" smtClean="0"/>
                  <a:t>(s)</a:t>
                </a:r>
                <a:endParaRPr lang="en-US" baseline="-25000" dirty="0" smtClean="0">
                  <a:solidFill>
                    <a:schemeClr val="accent2"/>
                  </a:solidFill>
                  <a:latin typeface="cmmi12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Index Expression p := k |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(r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r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k)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Select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Expr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2"/>
                    </a:solidFill>
                    <a:latin typeface="cmmi12" panose="020B0500000000000000" pitchFamily="34" charset="0"/>
                  </a:rPr>
                  <a:t>t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:= Select(Col, Tab, g)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Boolean condition g := h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Predicate h := Col=s | Col=e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Select(Col, Tab, g): </a:t>
                </a:r>
                <a:r>
                  <a:rPr lang="en-US" dirty="0" smtClean="0"/>
                  <a:t>selects the value in Column Col from Table Tab in the row that matches g.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143000"/>
                <a:ext cx="8173387" cy="5029200"/>
              </a:xfrm>
              <a:blipFill rotWithShape="0">
                <a:blip r:embed="rId2"/>
                <a:stretch>
                  <a:fillRect l="-1119" t="-970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0889" y="304800"/>
            <a:ext cx="8023485" cy="609600"/>
          </a:xfrm>
        </p:spPr>
        <p:txBody>
          <a:bodyPr/>
          <a:lstStyle/>
          <a:p>
            <a:r>
              <a:rPr lang="en-US" dirty="0" smtClean="0"/>
              <a:t>Semantic String Transformations: Language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5064" y="1593622"/>
            <a:ext cx="79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| e</a:t>
            </a:r>
            <a:r>
              <a:rPr lang="en-US" sz="2400" baseline="-25000" dirty="0">
                <a:solidFill>
                  <a:schemeClr val="accent2"/>
                </a:solidFill>
                <a:latin typeface="cmmi12" panose="020B0500000000000000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27154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796292" y="3767840"/>
                <a:ext cx="6782424" cy="2697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Concatenate(f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,ConstStr</a:t>
                </a:r>
                <a:r>
                  <a:rPr lang="en-US" sz="2000" dirty="0"/>
                  <a:t>("+0</a:t>
                </a:r>
                <a:r>
                  <a:rPr lang="en-US" sz="2000" dirty="0" smtClean="0"/>
                  <a:t>."),f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,ConstStr("*"),f</a:t>
                </a:r>
                <a:r>
                  <a:rPr lang="en-US" sz="2000" baseline="-25000" dirty="0" smtClean="0"/>
                  <a:t>3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700" dirty="0" smtClean="0"/>
                  <a:t>where</a:t>
                </a:r>
                <a:r>
                  <a:rPr lang="en-US" sz="1500" dirty="0" smtClean="0"/>
                  <a:t> </a:t>
                </a:r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 =Select(Price, </a:t>
                </a:r>
                <a:r>
                  <a:rPr lang="en-US" sz="2000" dirty="0" err="1" smtClean="0"/>
                  <a:t>CostRec</a:t>
                </a:r>
                <a:r>
                  <a:rPr lang="en-US" sz="2000" dirty="0" smtClean="0"/>
                  <a:t>, Id=f</a:t>
                </a:r>
                <a:r>
                  <a:rPr lang="en-US" sz="2000" baseline="-25000" dirty="0" smtClean="0"/>
                  <a:t>4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dirty="0" smtClean="0"/>
                  <a:t> Date=f</a:t>
                </a:r>
                <a:r>
                  <a:rPr lang="en-US" sz="2000" baseline="-25000" dirty="0" smtClean="0"/>
                  <a:t>5</a:t>
                </a:r>
                <a:r>
                  <a:rPr lang="en-US" sz="2000" dirty="0" smtClean="0"/>
                  <a:t>),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f</a:t>
                </a:r>
                <a:r>
                  <a:rPr lang="en-US" sz="2000" baseline="-25000" dirty="0" smtClean="0"/>
                  <a:t>4</a:t>
                </a:r>
                <a:r>
                  <a:rPr lang="en-US" sz="2000" dirty="0" smtClean="0"/>
                  <a:t> = Select(Id, </a:t>
                </a:r>
                <a:r>
                  <a:rPr lang="en-US" sz="2000" dirty="0" err="1" smtClean="0"/>
                  <a:t>MarkupRec</a:t>
                </a:r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Name = </a:t>
                </a:r>
                <a:r>
                  <a:rPr lang="en-US" sz="2000" dirty="0" smtClean="0"/>
                  <a:t>v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),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f</a:t>
                </a:r>
                <a:r>
                  <a:rPr lang="en-US" sz="2000" baseline="-25000" dirty="0" smtClean="0"/>
                  <a:t>5</a:t>
                </a:r>
                <a:r>
                  <a:rPr lang="en-US" sz="2000" dirty="0" smtClean="0"/>
                  <a:t>=</a:t>
                </a:r>
                <a:r>
                  <a:rPr lang="en-US" sz="2000" dirty="0" err="1" smtClean="0"/>
                  <a:t>SubStr</a:t>
                </a:r>
                <a:r>
                  <a:rPr lang="en-US" sz="2000" dirty="0" smtClean="0"/>
                  <a:t>(v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,Pos(</a:t>
                </a:r>
                <a:r>
                  <a:rPr lang="en-US" sz="2000" dirty="0" err="1" smtClean="0"/>
                  <a:t>SlashTok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,1),</a:t>
                </a:r>
                <a:r>
                  <a:rPr lang="en-US" sz="2000" dirty="0" err="1" smtClean="0"/>
                  <a:t>Pos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,EndTok,1)),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f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= SubStr2(f</a:t>
                </a:r>
                <a:r>
                  <a:rPr lang="en-US" sz="2000" baseline="-25000" dirty="0" smtClean="0"/>
                  <a:t>6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NumTok</a:t>
                </a:r>
                <a:r>
                  <a:rPr lang="en-US" sz="2000" dirty="0"/>
                  <a:t>,</a:t>
                </a:r>
                <a:r>
                  <a:rPr lang="en-US" sz="2000" dirty="0" smtClean="0"/>
                  <a:t> 1),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f</a:t>
                </a:r>
                <a:r>
                  <a:rPr lang="en-US" sz="2000" baseline="-25000" dirty="0" smtClean="0"/>
                  <a:t>3</a:t>
                </a:r>
                <a:r>
                  <a:rPr lang="en-US" sz="2000" dirty="0" smtClean="0"/>
                  <a:t> =SubStr2(f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DecNumTok</a:t>
                </a:r>
                <a:r>
                  <a:rPr lang="en-US" sz="2000" dirty="0" smtClean="0"/>
                  <a:t>, 1),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f</a:t>
                </a:r>
                <a:r>
                  <a:rPr lang="en-US" sz="2000" baseline="-25000" dirty="0" smtClean="0"/>
                  <a:t>6</a:t>
                </a:r>
                <a:r>
                  <a:rPr lang="en-US" sz="2000" dirty="0" smtClean="0"/>
                  <a:t> = Select(Markup</a:t>
                </a:r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MarkupRec</a:t>
                </a:r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Name = </a:t>
                </a:r>
                <a:r>
                  <a:rPr lang="en-US" sz="2000" dirty="0" smtClean="0"/>
                  <a:t>v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6292" y="3767840"/>
                <a:ext cx="6782424" cy="2697585"/>
              </a:xfrm>
              <a:blipFill rotWithShape="0">
                <a:blip r:embed="rId3"/>
                <a:stretch>
                  <a:fillRect l="-989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0889" y="304800"/>
            <a:ext cx="8023485" cy="609600"/>
          </a:xfrm>
        </p:spPr>
        <p:txBody>
          <a:bodyPr/>
          <a:lstStyle/>
          <a:p>
            <a:r>
              <a:rPr lang="en-US" dirty="0" smtClean="0"/>
              <a:t>Semantic String Transformations: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78466"/>
              </p:ext>
            </p:extLst>
          </p:nvPr>
        </p:nvGraphicFramePr>
        <p:xfrm>
          <a:off x="3362356" y="1028242"/>
          <a:ext cx="53911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50495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v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v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</a:t>
                      </a:r>
                    </a:p>
                    <a:p>
                      <a:r>
                        <a:rPr lang="en-US" dirty="0" smtClean="0"/>
                        <a:t>(Price</a:t>
                      </a:r>
                      <a:r>
                        <a:rPr lang="en-US" baseline="0" dirty="0" smtClean="0"/>
                        <a:t>+ Markup*Price)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$145.67+0.30*145.67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$3.56+0.45*3.56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21/1/2011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2/4/2009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Aspirator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83784"/>
              </p:ext>
            </p:extLst>
          </p:nvPr>
        </p:nvGraphicFramePr>
        <p:xfrm>
          <a:off x="0" y="1258498"/>
          <a:ext cx="2971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1238250"/>
                <a:gridCol w="990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Aspirator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04629"/>
              </p:ext>
            </p:extLst>
          </p:nvPr>
        </p:nvGraphicFramePr>
        <p:xfrm>
          <a:off x="0" y="4267200"/>
          <a:ext cx="28585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98"/>
                <a:gridCol w="1066800"/>
                <a:gridCol w="1085850"/>
              </a:tblGrid>
              <a:tr h="27061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$145.67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$142.38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$21.45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$5.12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4793" y="3943350"/>
            <a:ext cx="19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CostRec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93" y="914400"/>
            <a:ext cx="251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MarkupRec</a:t>
            </a:r>
            <a:r>
              <a:rPr lang="en-US" dirty="0" smtClean="0"/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98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989" y="1143000"/>
            <a:ext cx="9278912" cy="5029200"/>
          </a:xfrm>
        </p:spPr>
        <p:txBody>
          <a:bodyPr/>
          <a:lstStyle/>
          <a:p>
            <a:r>
              <a:rPr lang="en-US" dirty="0" smtClean="0"/>
              <a:t>Idea 1: Suppose the language consists of only select </a:t>
            </a:r>
            <a:r>
              <a:rPr lang="en-US" dirty="0" err="1" smtClean="0"/>
              <a:t>exprs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reachability hyper-graph, where nodes are strings and edges are labeled with appropriate select expression, represents the set of all programs.  </a:t>
            </a:r>
          </a:p>
          <a:p>
            <a:pPr lvl="1"/>
            <a:r>
              <a:rPr lang="en-US" dirty="0" smtClean="0"/>
              <a:t>We use the same trick for synthesizing loop bodies of </a:t>
            </a:r>
            <a:r>
              <a:rPr lang="en-US" dirty="0" err="1" smtClean="0"/>
              <a:t>vectorized</a:t>
            </a:r>
            <a:r>
              <a:rPr lang="en-US" dirty="0" smtClean="0"/>
              <a:t> code [</a:t>
            </a:r>
            <a:r>
              <a:rPr lang="en-US" dirty="0" err="1" smtClean="0"/>
              <a:t>PPoPP</a:t>
            </a:r>
            <a:r>
              <a:rPr lang="en-US" dirty="0" smtClean="0"/>
              <a:t> 2013]!</a:t>
            </a:r>
          </a:p>
          <a:p>
            <a:pPr lvl="1"/>
            <a:endParaRPr lang="en-US" dirty="0"/>
          </a:p>
          <a:p>
            <a:r>
              <a:rPr lang="en-US" dirty="0"/>
              <a:t>Idea 2: Observe that the synthesis algorithm for syntactic transformations identifies, for each substring of the output, various expressions that can generate it.</a:t>
            </a:r>
          </a:p>
          <a:p>
            <a:pPr lvl="1"/>
            <a:r>
              <a:rPr lang="en-US" dirty="0"/>
              <a:t>We now account for the possibility that a substring can also be generated by using a select </a:t>
            </a:r>
            <a:r>
              <a:rPr lang="en-US" dirty="0" err="1"/>
              <a:t>expr</a:t>
            </a:r>
            <a:r>
              <a:rPr lang="en-US" dirty="0"/>
              <a:t>. 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4892" y="304800"/>
            <a:ext cx="9458794" cy="609600"/>
          </a:xfrm>
        </p:spPr>
        <p:txBody>
          <a:bodyPr/>
          <a:lstStyle/>
          <a:p>
            <a:r>
              <a:rPr lang="en-US" dirty="0" smtClean="0"/>
              <a:t>Semantic String Transformations: Synthesis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89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94870" y="255165"/>
            <a:ext cx="9533744" cy="609600"/>
          </a:xfrm>
        </p:spPr>
        <p:txBody>
          <a:bodyPr/>
          <a:lstStyle/>
          <a:p>
            <a:r>
              <a:rPr lang="en-US" sz="2700" dirty="0" smtClean="0"/>
              <a:t>Semantic String Transformations: Experimental Results</a:t>
            </a:r>
            <a:endParaRPr lang="en-US" sz="2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7" y="1035326"/>
            <a:ext cx="2961635" cy="2920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89" y="951024"/>
            <a:ext cx="4572000" cy="289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89" y="3849456"/>
            <a:ext cx="4497048" cy="30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53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240" y="2497646"/>
            <a:ext cx="90711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Table Layout Transformations </a:t>
            </a:r>
          </a:p>
          <a:p>
            <a:pPr algn="ctr">
              <a:spcBef>
                <a:spcPts val="0"/>
              </a:spcBef>
            </a:pPr>
            <a:r>
              <a:rPr lang="en-US" sz="3800" dirty="0">
                <a:solidFill>
                  <a:srgbClr val="3333CC"/>
                </a:solidFill>
              </a:rPr>
              <a:t>(</a:t>
            </a:r>
            <a:r>
              <a:rPr lang="en-US" sz="3800" dirty="0" smtClean="0">
                <a:solidFill>
                  <a:srgbClr val="3333CC"/>
                </a:solidFill>
              </a:rPr>
              <a:t>from Examples)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22" y="5477986"/>
            <a:ext cx="8694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Reference: 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rgbClr val="C00000"/>
                </a:solidFill>
              </a:rPr>
              <a:t>Spreadsheet Table Transformations from Examples</a:t>
            </a:r>
            <a:r>
              <a:rPr lang="en-US" sz="2400" dirty="0" smtClean="0">
                <a:solidFill>
                  <a:srgbClr val="C00000"/>
                </a:solidFill>
              </a:rPr>
              <a:t>,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PLDI 2011, Harris, Gulwani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73762"/>
      </p:ext>
    </p:extLst>
  </p:cSld>
  <p:clrMapOvr>
    <a:masterClrMapping/>
  </p:clrMapOvr>
  <p:transition advTm="3324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240" y="2497646"/>
            <a:ext cx="9071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90185"/>
      </p:ext>
    </p:extLst>
  </p:cSld>
  <p:clrMapOvr>
    <a:masterClrMapping/>
  </p:clrMapOvr>
  <p:transition advTm="332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-59961" y="1068049"/>
                <a:ext cx="9788578" cy="57633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Table Program P := </a:t>
                </a:r>
                <a:r>
                  <a:rPr lang="en-US" dirty="0" err="1" smtClean="0">
                    <a:solidFill>
                      <a:srgbClr val="008000"/>
                    </a:solidFill>
                  </a:rPr>
                  <a:t>TabProg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( { K</a:t>
                </a:r>
                <a:r>
                  <a:rPr lang="en-US" baseline="-25000" dirty="0" smtClean="0">
                    <a:solidFill>
                      <a:srgbClr val="008000"/>
                    </a:solidFill>
                  </a:rPr>
                  <a:t>i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 }</a:t>
                </a:r>
                <a:r>
                  <a:rPr lang="en-US" baseline="-25000" dirty="0" err="1" smtClean="0">
                    <a:solidFill>
                      <a:srgbClr val="008000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rgbClr val="008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8000"/>
                    </a:solidFill>
                  </a:rPr>
                  <a:t>Component Program K := F | A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8000"/>
                    </a:solidFill>
                  </a:rPr>
                  <a:t>        Filter Program F := Filter(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>
                    <a:solidFill>
                      <a:srgbClr val="008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8000"/>
                    </a:solidFill>
                  </a:rPr>
                  <a:t>SEQ</a:t>
                </a:r>
                <a:r>
                  <a:rPr lang="en-US" baseline="-25000" dirty="0" err="1" smtClean="0">
                    <a:solidFill>
                      <a:srgbClr val="008000"/>
                    </a:solidFill>
                  </a:rPr>
                  <a:t>i,j,k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8000"/>
                    </a:solidFill>
                  </a:rPr>
                  <a:t> Associate Program A := </a:t>
                </a:r>
                <a:r>
                  <a:rPr lang="en-US" dirty="0" err="1" smtClean="0">
                    <a:solidFill>
                      <a:srgbClr val="008000"/>
                    </a:solidFill>
                  </a:rPr>
                  <a:t>Assoc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(F, S</a:t>
                </a:r>
                <a:r>
                  <a:rPr lang="en-US" baseline="-25000" dirty="0" smtClean="0">
                    <a:solidFill>
                      <a:srgbClr val="008000"/>
                    </a:solidFill>
                  </a:rPr>
                  <a:t>1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, S</a:t>
                </a:r>
                <a:r>
                  <a:rPr lang="en-US" baseline="-250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8000"/>
                    </a:solidFill>
                  </a:rPr>
                  <a:t>     Spatial function S := </a:t>
                </a:r>
                <a:r>
                  <a:rPr lang="en-US" dirty="0" err="1" smtClean="0">
                    <a:solidFill>
                      <a:srgbClr val="008000"/>
                    </a:solidFill>
                  </a:rPr>
                  <a:t>RelCol</a:t>
                </a:r>
                <a:r>
                  <a:rPr lang="en-US" baseline="-25000" dirty="0" err="1" smtClean="0">
                    <a:solidFill>
                      <a:srgbClr val="008000"/>
                    </a:solidFill>
                  </a:rPr>
                  <a:t>i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 | </a:t>
                </a:r>
                <a:r>
                  <a:rPr lang="en-US" dirty="0" err="1" smtClean="0">
                    <a:solidFill>
                      <a:srgbClr val="008000"/>
                    </a:solidFill>
                  </a:rPr>
                  <a:t>RelRow</a:t>
                </a:r>
                <a:r>
                  <a:rPr lang="en-US" baseline="-25000" dirty="0" err="1" smtClean="0">
                    <a:solidFill>
                      <a:srgbClr val="008000"/>
                    </a:solidFill>
                  </a:rPr>
                  <a:t>j</a:t>
                </a:r>
                <a:endParaRPr lang="en-US" baseline="-25000" dirty="0" smtClean="0">
                  <a:solidFill>
                    <a:srgbClr val="008000"/>
                  </a:solidFill>
                </a:endParaRPr>
              </a:p>
              <a:p>
                <a:pPr marL="0" indent="0">
                  <a:buNone/>
                </a:pP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 smtClean="0"/>
                  <a:t>F =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Filter</a:t>
                </a:r>
                <a:r>
                  <a:rPr lang="en-US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SEQ</a:t>
                </a:r>
                <a:r>
                  <a:rPr lang="en-US" baseline="-25000" dirty="0" err="1" smtClean="0">
                    <a:solidFill>
                      <a:schemeClr val="accent2"/>
                    </a:solidFill>
                  </a:rPr>
                  <a:t>i,j,k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 sz="2200" dirty="0" smtClean="0"/>
                  <a:t>Gather cells that satisfy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 smtClean="0"/>
                  <a:t> from input table (in top-&gt;bottom,    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left-&gt;right order). Let’s call them Domain(F).</a:t>
                </a:r>
              </a:p>
              <a:p>
                <a:r>
                  <a:rPr lang="en-US" sz="2200" dirty="0"/>
                  <a:t>P</a:t>
                </a:r>
                <a:r>
                  <a:rPr lang="en-US" sz="2200" dirty="0" smtClean="0"/>
                  <a:t>lace them in columns </a:t>
                </a:r>
                <a:r>
                  <a:rPr lang="en-US" sz="2200" dirty="0" err="1" smtClean="0"/>
                  <a:t>i</a:t>
                </a:r>
                <a:r>
                  <a:rPr lang="en-US" sz="2200" dirty="0" smtClean="0"/>
                  <a:t> to j starting from row k. 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Let F(c) be the coordinate to which c ∈ Domain(F) is mapped.</a:t>
                </a: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accent2"/>
                    </a:solidFill>
                  </a:rPr>
                  <a:t>Assoc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(F, S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, S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𝐷𝑜𝑚𝑎𝑖𝑛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Place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(c) at location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(F(c)).</a:t>
                </a:r>
              </a:p>
              <a:p>
                <a:pPr marL="0" indent="0">
                  <a:buNone/>
                </a:pPr>
                <a:endParaRPr lang="en-US" sz="1000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accent2"/>
                    </a:solidFill>
                  </a:rPr>
                  <a:t>RelCol</a:t>
                </a:r>
                <a:r>
                  <a:rPr lang="en-US" baseline="-25000" dirty="0" err="1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(c): </a:t>
                </a:r>
                <a:r>
                  <a:rPr lang="en-US" dirty="0" smtClean="0"/>
                  <a:t>cell in same row but column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9961" y="1068049"/>
                <a:ext cx="9788578" cy="5763385"/>
              </a:xfrm>
              <a:blipFill rotWithShape="0">
                <a:blip r:embed="rId2"/>
                <a:stretch>
                  <a:fillRect l="-1059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Layout Transformations: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94872" y="3959575"/>
                <a:ext cx="8833780" cy="2781920"/>
              </a:xfrm>
            </p:spPr>
            <p:txBody>
              <a:bodyPr/>
              <a:lstStyle/>
              <a:p>
                <a:pPr marL="0" indent="0">
                  <a:spcBef>
                    <a:spcPts val="200"/>
                  </a:spcBef>
                  <a:buNone/>
                </a:pPr>
                <a:r>
                  <a:rPr lang="it-IT" dirty="0" smtClean="0">
                    <a:solidFill>
                      <a:schemeClr val="accent2"/>
                    </a:solidFill>
                  </a:rPr>
                  <a:t>TableProg(F, A</a:t>
                </a:r>
                <a:r>
                  <a:rPr lang="it-IT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it-IT" dirty="0" smtClean="0">
                    <a:solidFill>
                      <a:schemeClr val="accent2"/>
                    </a:solidFill>
                  </a:rPr>
                  <a:t>, A</a:t>
                </a:r>
                <a:r>
                  <a:rPr lang="it-IT" baseline="-25000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it-IT" dirty="0" smtClean="0">
                    <a:solidFill>
                      <a:schemeClr val="accent2"/>
                    </a:solidFill>
                  </a:rPr>
                  <a:t>), where:</a:t>
                </a:r>
                <a:endParaRPr lang="it-IT" dirty="0">
                  <a:solidFill>
                    <a:schemeClr val="accent2"/>
                  </a:solidFill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it-IT" dirty="0" smtClean="0">
                    <a:solidFill>
                      <a:schemeClr val="accent2"/>
                    </a:solidFill>
                  </a:rPr>
                  <a:t>F = Filter(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" "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≠1∧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dirty="0" smtClean="0">
                    <a:solidFill>
                      <a:schemeClr val="accent2"/>
                    </a:solidFill>
                  </a:rPr>
                  <a:t>) SEQ</a:t>
                </a:r>
                <a:r>
                  <a:rPr lang="it-IT" baseline="-25000" dirty="0" smtClean="0">
                    <a:solidFill>
                      <a:schemeClr val="accent2"/>
                    </a:solidFill>
                  </a:rPr>
                  <a:t>3,3,1</a:t>
                </a:r>
                <a:r>
                  <a:rPr lang="it-IT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it-IT" dirty="0" smtClean="0"/>
                  <a:t>// F produces 3</a:t>
                </a:r>
                <a:r>
                  <a:rPr lang="it-IT" baseline="30000" dirty="0" smtClean="0"/>
                  <a:t>rd</a:t>
                </a:r>
                <a:r>
                  <a:rPr lang="it-IT" dirty="0" smtClean="0"/>
                  <a:t> column in the output table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it-IT" dirty="0" smtClean="0">
                    <a:solidFill>
                      <a:schemeClr val="accent2"/>
                    </a:solidFill>
                  </a:rPr>
                  <a:t>A</a:t>
                </a:r>
                <a:r>
                  <a:rPr lang="it-IT" baseline="-25000" dirty="0" smtClean="0">
                    <a:solidFill>
                      <a:schemeClr val="accent2"/>
                    </a:solidFill>
                  </a:rPr>
                  <a:t>1 </a:t>
                </a:r>
                <a:r>
                  <a:rPr lang="it-IT" dirty="0" smtClean="0">
                    <a:solidFill>
                      <a:schemeClr val="accent2"/>
                    </a:solidFill>
                  </a:rPr>
                  <a:t>=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Assoc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(F, RelCol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, RelCol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smtClean="0"/>
                  <a:t>// A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produces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column in output table</a:t>
                </a:r>
                <a:endParaRPr lang="it-IT" dirty="0" smtClean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it-IT" dirty="0" smtClean="0">
                    <a:solidFill>
                      <a:schemeClr val="accent2"/>
                    </a:solidFill>
                  </a:rPr>
                  <a:t>A</a:t>
                </a:r>
                <a:r>
                  <a:rPr lang="it-IT" baseline="-25000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it-IT" baseline="-25000" dirty="0">
                    <a:solidFill>
                      <a:schemeClr val="accent2"/>
                    </a:solidFill>
                  </a:rPr>
                  <a:t> </a:t>
                </a:r>
                <a:r>
                  <a:rPr lang="it-IT" dirty="0" smtClean="0">
                    <a:solidFill>
                      <a:schemeClr val="accent2"/>
                    </a:solidFill>
                  </a:rPr>
                  <a:t>=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Assoc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(F, RelRow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, RelCol</a:t>
                </a:r>
                <a:r>
                  <a:rPr lang="en-US" baseline="-25000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smtClean="0"/>
                  <a:t>// A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produces 2</a:t>
                </a:r>
                <a:r>
                  <a:rPr lang="en-US" baseline="30000" dirty="0" smtClean="0"/>
                  <a:t>nd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column in the output table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872" y="3959575"/>
                <a:ext cx="8833780" cy="2781920"/>
              </a:xfrm>
              <a:blipFill rotWithShape="0">
                <a:blip r:embed="rId2"/>
                <a:stretch>
                  <a:fillRect l="-1104" t="-1754" b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Layout Transformation: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91995"/>
              </p:ext>
            </p:extLst>
          </p:nvPr>
        </p:nvGraphicFramePr>
        <p:xfrm>
          <a:off x="80572" y="1857949"/>
          <a:ext cx="4739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214828"/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01.02.2003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27.06.2008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06.04.2007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31.08.2001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05.07.2004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18.04.2003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09.12.2009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72945"/>
              </p:ext>
            </p:extLst>
          </p:nvPr>
        </p:nvGraphicFramePr>
        <p:xfrm>
          <a:off x="5486400" y="1374098"/>
          <a:ext cx="3505200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7750"/>
                <a:gridCol w="971550"/>
                <a:gridCol w="1485900"/>
              </a:tblGrid>
              <a:tr h="266222">
                <a:tc>
                  <a:txBody>
                    <a:bodyPr/>
                    <a:lstStyle/>
                    <a:p>
                      <a:r>
                        <a:rPr lang="en-US" dirty="0" smtClean="0"/>
                        <a:t>Andrew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01.02.2003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27.06.2008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06.04.2007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31.08.2001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05.07.2004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18.04.2003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09.12.2009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4916774" y="2548330"/>
            <a:ext cx="449705" cy="19737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6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2999"/>
            <a:ext cx="9028652" cy="5542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example, generate the set all component programs that are consistent with the output table.</a:t>
            </a:r>
          </a:p>
          <a:p>
            <a:pPr marL="857250" lvl="1" indent="-457200"/>
            <a:r>
              <a:rPr lang="en-US" dirty="0" smtClean="0"/>
              <a:t>First generate filter programs and then associative programs.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Intersect the sets (from step 1) for various examples.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any subset of the resultant set (from step 2) that covers each of the output tables.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quite similar to how we synthesize graph algorithms [OOPSLA ‘10], where also a program is a set of sub-programs!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9028652" cy="609600"/>
          </a:xfrm>
        </p:spPr>
        <p:txBody>
          <a:bodyPr/>
          <a:lstStyle/>
          <a:p>
            <a:r>
              <a:rPr lang="en-US" dirty="0" smtClean="0"/>
              <a:t>Table Layout Transformations: Synthesis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8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dirty="0" smtClean="0"/>
              <a:t>Table Layout Transformations: Experimental Results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35061"/>
              </p:ext>
            </p:extLst>
          </p:nvPr>
        </p:nvGraphicFramePr>
        <p:xfrm>
          <a:off x="599606" y="1907081"/>
          <a:ext cx="7644983" cy="219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550"/>
                <a:gridCol w="3912433"/>
              </a:tblGrid>
              <a:tr h="6112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r>
                        <a:rPr lang="en-US" sz="2400" baseline="0" dirty="0" smtClean="0"/>
                        <a:t> of benchmark tasks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 of examples required</a:t>
                      </a:r>
                      <a:endParaRPr lang="en-US" sz="2400" dirty="0"/>
                    </a:p>
                  </a:txBody>
                  <a:tcPr/>
                </a:tc>
              </a:tr>
              <a:tr h="528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528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5285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70476"/>
              </p:ext>
            </p:extLst>
          </p:nvPr>
        </p:nvGraphicFramePr>
        <p:xfrm>
          <a:off x="1019331" y="4601978"/>
          <a:ext cx="6658957" cy="185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571"/>
                <a:gridCol w="2956386"/>
              </a:tblGrid>
              <a:tr h="4878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 of benchmark</a:t>
                      </a:r>
                      <a:r>
                        <a:rPr lang="en-US" sz="2400" baseline="0" dirty="0" smtClean="0"/>
                        <a:t> tasks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Synthesis</a:t>
                      </a:r>
                      <a:r>
                        <a:rPr lang="en-US" sz="2400" baseline="0" dirty="0" smtClean="0"/>
                        <a:t>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&lt;1 second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1-5 seconds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5-10 seconds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9628" y="1079291"/>
            <a:ext cx="343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Benchmark: 51 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146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014" y="1142999"/>
            <a:ext cx="8760638" cy="456825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Problem Definition</a:t>
            </a:r>
            <a:r>
              <a:rPr lang="en-US" dirty="0" smtClean="0"/>
              <a:t>: Identify a vertical domain of tasks that users struggle with. </a:t>
            </a:r>
          </a:p>
          <a:p>
            <a:endParaRPr lang="en-US" sz="10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Domain-Specific Language (DSL)</a:t>
            </a:r>
            <a:r>
              <a:rPr lang="en-US" dirty="0" smtClean="0"/>
              <a:t>: Design a DSL that can succinctly describe tasks in that domain.</a:t>
            </a:r>
          </a:p>
          <a:p>
            <a:endParaRPr lang="en-US" sz="10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Synthesis Algorithm</a:t>
            </a:r>
            <a:r>
              <a:rPr lang="en-US" dirty="0" smtClean="0"/>
              <a:t>: Develop an algorithm that can efficiently translate intent into likely concepts in DSL.</a:t>
            </a:r>
          </a:p>
          <a:p>
            <a:endParaRPr lang="en-US" sz="10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Machine Learning</a:t>
            </a:r>
            <a:r>
              <a:rPr lang="en-US" dirty="0" smtClean="0"/>
              <a:t>: Rank the various concepts.</a:t>
            </a:r>
          </a:p>
          <a:p>
            <a:endParaRPr lang="en-US" sz="10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User Interface</a:t>
            </a:r>
            <a:r>
              <a:rPr lang="en-US" dirty="0" smtClean="0"/>
              <a:t>: Provide an appropriate interaction mechanism to resolve ambiguities.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7854" y="304800"/>
            <a:ext cx="8190186" cy="609600"/>
          </a:xfrm>
        </p:spPr>
        <p:txBody>
          <a:bodyPr/>
          <a:lstStyle/>
          <a:p>
            <a:r>
              <a:rPr lang="en-US" dirty="0" smtClean="0"/>
              <a:t>Generic Methodology for End User Programming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38" y="5929525"/>
            <a:ext cx="922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CACM 2012: “Spreadsheet Data Manipulation using Examples”, Gulwani, Harris, Singh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108606"/>
      </p:ext>
    </p:extLst>
  </p:cSld>
  <p:clrMapOvr>
    <a:masterClrMapping/>
  </p:clrMapOvr>
  <p:transition advTm="58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240" y="2497646"/>
            <a:ext cx="90711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err="1" smtClean="0">
                <a:solidFill>
                  <a:srgbClr val="3333CC"/>
                </a:solidFill>
              </a:rPr>
              <a:t>SmartPhone</a:t>
            </a:r>
            <a:r>
              <a:rPr lang="en-US" sz="3800" dirty="0" smtClean="0">
                <a:solidFill>
                  <a:srgbClr val="3333CC"/>
                </a:solidFill>
              </a:rPr>
              <a:t> Scripts</a:t>
            </a:r>
          </a:p>
          <a:p>
            <a:pPr algn="ctr">
              <a:spcBef>
                <a:spcPts val="0"/>
              </a:spcBef>
            </a:pPr>
            <a:r>
              <a:rPr lang="en-US" sz="3800" dirty="0">
                <a:solidFill>
                  <a:srgbClr val="3333CC"/>
                </a:solidFill>
              </a:rPr>
              <a:t>(</a:t>
            </a:r>
            <a:r>
              <a:rPr lang="en-US" sz="3800" dirty="0" smtClean="0">
                <a:solidFill>
                  <a:srgbClr val="3333CC"/>
                </a:solidFill>
              </a:rPr>
              <a:t>from Natural Language)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22" y="5477986"/>
            <a:ext cx="8694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Reference: </a:t>
            </a:r>
          </a:p>
          <a:p>
            <a:pPr>
              <a:spcBef>
                <a:spcPts val="0"/>
              </a:spcBef>
            </a:pPr>
            <a:r>
              <a:rPr lang="en-US" sz="2400" i="1" dirty="0" err="1">
                <a:solidFill>
                  <a:srgbClr val="C00000"/>
                </a:solidFill>
              </a:rPr>
              <a:t>SmartSynth</a:t>
            </a:r>
            <a:r>
              <a:rPr lang="en-US" sz="2400" i="1" dirty="0">
                <a:solidFill>
                  <a:srgbClr val="C00000"/>
                </a:solidFill>
              </a:rPr>
              <a:t>: Synthesizing Smartphone Automation Scripts from Natural Language</a:t>
            </a:r>
            <a:r>
              <a:rPr lang="en-US" sz="2400" dirty="0" smtClean="0">
                <a:solidFill>
                  <a:srgbClr val="C00000"/>
                </a:solidFill>
              </a:rPr>
              <a:t>,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MobiSys</a:t>
            </a:r>
            <a:r>
              <a:rPr lang="en-US" sz="2400" dirty="0" smtClean="0">
                <a:solidFill>
                  <a:srgbClr val="C00000"/>
                </a:solidFill>
              </a:rPr>
              <a:t> 2013, Le, Gulwani, Su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047150"/>
      </p:ext>
    </p:extLst>
  </p:cSld>
  <p:clrMapOvr>
    <a:masterClrMapping/>
  </p:clrMapOvr>
  <p:transition advTm="3324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240" y="2497646"/>
            <a:ext cx="9071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203744"/>
      </p:ext>
    </p:extLst>
  </p:cSld>
  <p:clrMapOvr>
    <a:masterClrMapping/>
  </p:clrMapOvr>
  <p:transition advTm="3324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SmartPhone</a:t>
            </a:r>
            <a:r>
              <a:rPr lang="en-US" dirty="0" smtClean="0"/>
              <a:t> Scripts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143000"/>
            <a:ext cx="8203368" cy="5029200"/>
          </a:xfrm>
        </p:spPr>
        <p:txBody>
          <a:bodyPr/>
          <a:lstStyle/>
          <a:p>
            <a:r>
              <a:rPr lang="en-US" kern="1200" dirty="0" smtClean="0">
                <a:solidFill>
                  <a:schemeClr val="dk1"/>
                </a:solidFill>
              </a:rPr>
              <a:t>When I receive an SMS message, reply “I am driving” to </a:t>
            </a:r>
            <a:r>
              <a:rPr lang="en-US" kern="1200" dirty="0">
                <a:solidFill>
                  <a:schemeClr val="dk1"/>
                </a:solidFill>
              </a:rPr>
              <a:t>the </a:t>
            </a:r>
            <a:r>
              <a:rPr lang="en-US" kern="1200" dirty="0" smtClean="0">
                <a:solidFill>
                  <a:schemeClr val="dk1"/>
                </a:solidFill>
              </a:rPr>
              <a:t>sender.</a:t>
            </a:r>
          </a:p>
          <a:p>
            <a:endParaRPr lang="en-US" sz="1000" kern="1200" dirty="0" smtClean="0">
              <a:solidFill>
                <a:schemeClr val="dk1"/>
              </a:solidFill>
            </a:endParaRPr>
          </a:p>
          <a:p>
            <a:endParaRPr lang="en-US" sz="1000" kern="1200" dirty="0" smtClean="0">
              <a:solidFill>
                <a:schemeClr val="dk1"/>
              </a:solidFill>
            </a:endParaRPr>
          </a:p>
          <a:p>
            <a:r>
              <a:rPr lang="en-US" kern="1200" dirty="0" smtClean="0">
                <a:solidFill>
                  <a:schemeClr val="dk1"/>
                </a:solidFill>
              </a:rPr>
              <a:t>Take a picture, add to it the current location and upload to Facebook.</a:t>
            </a:r>
          </a:p>
          <a:p>
            <a:endParaRPr lang="en-US" sz="1000" kern="1200" dirty="0" smtClean="0">
              <a:solidFill>
                <a:schemeClr val="dk1"/>
              </a:solidFill>
            </a:endParaRPr>
          </a:p>
          <a:p>
            <a:endParaRPr lang="en-US" sz="1000" kern="1200" dirty="0">
              <a:solidFill>
                <a:schemeClr val="dk1"/>
              </a:solidFill>
            </a:endParaRPr>
          </a:p>
          <a:p>
            <a:r>
              <a:rPr lang="en-US" dirty="0" smtClean="0"/>
              <a:t>Silent at night, but ring for important contacts.</a:t>
            </a:r>
          </a:p>
          <a:p>
            <a:endParaRPr lang="en-US" sz="1000" dirty="0" smtClean="0"/>
          </a:p>
          <a:p>
            <a:endParaRPr lang="en-US" sz="1000" dirty="0"/>
          </a:p>
          <a:p>
            <a:r>
              <a:rPr lang="en-US" kern="1200" dirty="0" smtClean="0">
                <a:solidFill>
                  <a:schemeClr val="dk1"/>
                </a:solidFill>
              </a:rPr>
              <a:t>Speak the </a:t>
            </a:r>
            <a:r>
              <a:rPr lang="en-US" kern="1200" dirty="0">
                <a:solidFill>
                  <a:schemeClr val="dk1"/>
                </a:solidFill>
              </a:rPr>
              <a:t>current weather every morning </a:t>
            </a:r>
            <a:r>
              <a:rPr lang="en-US" kern="1200" dirty="0" smtClean="0">
                <a:solidFill>
                  <a:schemeClr val="dk1"/>
                </a:solidFill>
              </a:rPr>
              <a:t>at 8am.</a:t>
            </a:r>
            <a:endParaRPr lang="en-US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dirty="0" smtClean="0"/>
              <a:t>Send current location to a friend via SMS.</a:t>
            </a:r>
          </a:p>
          <a:p>
            <a:endParaRPr lang="en-US" dirty="0" smtClean="0"/>
          </a:p>
          <a:p>
            <a:r>
              <a:rPr lang="en-US" dirty="0" smtClean="0"/>
              <a:t>Turn off ringer by turning the phone down.</a:t>
            </a:r>
            <a:endParaRPr lang="en-US" kern="1200" dirty="0">
              <a:solidFill>
                <a:schemeClr val="dk1"/>
              </a:solidFill>
            </a:endParaRPr>
          </a:p>
          <a:p>
            <a:endParaRPr lang="en-US" kern="1200" dirty="0">
              <a:solidFill>
                <a:schemeClr val="dk1"/>
              </a:solidFill>
            </a:endParaRPr>
          </a:p>
          <a:p>
            <a:endParaRPr lang="en-US" kern="1200" dirty="0" smtClean="0">
              <a:solidFill>
                <a:schemeClr val="dk1"/>
              </a:solidFill>
            </a:endParaRPr>
          </a:p>
          <a:p>
            <a:endParaRPr lang="en-US" kern="1200" dirty="0">
              <a:solidFill>
                <a:schemeClr val="dk1"/>
              </a:solidFill>
            </a:endParaRPr>
          </a:p>
          <a:p>
            <a:endParaRPr lang="en-US" kern="1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30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3" y="2395953"/>
            <a:ext cx="7993686" cy="372453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AppInventor</a:t>
            </a:r>
            <a:r>
              <a:rPr lang="en-US" dirty="0" smtClean="0"/>
              <a:t> Programming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893" y="1135577"/>
            <a:ext cx="8197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</a:rPr>
              <a:t>When I receive an SMS message, Reply “I am driving” to the sender.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06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80675" y="969375"/>
                <a:ext cx="8863326" cy="5674492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SmartPhone </a:t>
                </a:r>
                <a:r>
                  <a:rPr lang="en-US" dirty="0">
                    <a:solidFill>
                      <a:schemeClr val="accent2"/>
                    </a:solidFill>
                  </a:rPr>
                  <a:t>Program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:=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𝐼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𝑤h𝑒𝑛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𝐸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𝑈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𝑖𝑓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𝐶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𝑡h𝑒𝑛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  <a:latin typeface="Comic Sans MS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Comic Sans MS"/>
                  </a:rPr>
                  <a:t>Parameter</a:t>
                </a:r>
                <a:r>
                  <a:rPr lang="en-US" dirty="0" smtClean="0">
                    <a:latin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 smtClean="0">
                    <a:latin typeface="Comic Sans MS"/>
                  </a:rPr>
                  <a:t> :=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𝑛𝑝𝑢𝑡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𝑖</m:t>
                    </m:r>
                    <m:r>
                      <a:rPr lang="en-US" i="1" baseline="-25000" dirty="0" smtClean="0">
                        <a:solidFill>
                          <a:srgbClr val="008000"/>
                        </a:solidFill>
                        <a:latin typeface="Cambria Math"/>
                      </a:rPr>
                      <m:t>1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, …, 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𝑖𝑛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) | </m:t>
                    </m:r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 smtClean="0">
                  <a:solidFill>
                    <a:srgbClr val="008000"/>
                  </a:solidFill>
                  <a:latin typeface="cmmi10"/>
                </a:endParaRPr>
              </a:p>
              <a:p>
                <a:pPr marL="0" indent="0">
                  <a:buNone/>
                </a:pPr>
                <a:endParaRPr lang="en-US" sz="900" dirty="0" smtClean="0">
                  <a:solidFill>
                    <a:schemeClr val="accent2"/>
                  </a:solidFill>
                  <a:latin typeface="Comic Sans MS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Comic Sans MS"/>
                  </a:rPr>
                  <a:t>Event</a:t>
                </a:r>
                <a:r>
                  <a:rPr lang="en-US" dirty="0" smtClean="0">
                    <a:latin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dirty="0" smtClean="0">
                    <a:latin typeface="Comic Sans MS"/>
                  </a:rPr>
                  <a:t> :=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</a:rPr>
                      <m:t>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𝐸𝑣𝑒𝑛𝑡𝑁𝑎𝑚𝑒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</a:rPr>
                      <m:t>()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  <a:latin typeface="Comic Sans MS"/>
                </a:endParaRPr>
              </a:p>
              <a:p>
                <a:pPr marL="0" indent="0">
                  <a:buNone/>
                </a:pPr>
                <a:endParaRPr lang="en-US" sz="900" dirty="0" smtClean="0">
                  <a:solidFill>
                    <a:schemeClr val="accent2"/>
                  </a:solidFill>
                  <a:latin typeface="Comic Sans MS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Comic Sans MS"/>
                  </a:rPr>
                  <a:t>Side-effect Free Computation</a:t>
                </a:r>
                <a:r>
                  <a:rPr lang="en-US" dirty="0" smtClean="0">
                    <a:latin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dirty="0" smtClean="0">
                    <a:latin typeface="Comic Sans MS"/>
                  </a:rPr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</a:rPr>
                      <m:t>;…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; </m:t>
                        </m:r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</a:rPr>
                      <m:t>; 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  <a:latin typeface="Comic Sans MS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Comic Sans MS"/>
                  </a:rPr>
                  <a:t>Utility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dirty="0" smtClean="0">
                    <a:latin typeface="Comic Sans MS"/>
                  </a:rPr>
                  <a:t> :=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</a:rPr>
                      <m:t>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𝑈𝑡𝑖𝑙𝑖𝑡𝑦𝑁𝑎𝑚𝑒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>
                  <a:solidFill>
                    <a:srgbClr val="008000"/>
                  </a:solidFill>
                  <a:latin typeface="Comic Sans MS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Argument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  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𝑥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  </m:t>
                    </m:r>
                    <m:r>
                      <a:rPr lang="en-US" i="1" dirty="0">
                        <a:latin typeface="Cambria Math"/>
                      </a:rPr>
                      <m:t>|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sz="1000" dirty="0" smtClean="0">
                  <a:solidFill>
                    <a:srgbClr val="C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20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Condition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:=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8000"/>
                        </a:solidFill>
                        <a:latin typeface="Cambria Math"/>
                      </a:rPr>
                      <m:t>∧ …∧</m:t>
                    </m:r>
                    <m:sSub>
                      <m:sSub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Predicate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/>
                      </a:rPr>
                      <m:t>𝑃𝑟𝑒𝑑𝑖𝑐𝑎𝑡𝑒𝑁𝑎𝑚𝑒</m:t>
                    </m:r>
                    <m:d>
                      <m:dPr>
                        <m:ctrlPr>
                          <a:rPr lang="en-US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i="1" dirty="0">
                        <a:solidFill>
                          <a:srgbClr val="00800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  </m:t>
                        </m:r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baseline="-25000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baseline="-25000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  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𝑎</m:t>
                    </m:r>
                    <m:r>
                      <a:rPr lang="en-US" b="0" i="1" baseline="-25000" dirty="0" smtClean="0">
                        <a:solidFill>
                          <a:srgbClr val="008000"/>
                        </a:solidFill>
                        <a:latin typeface="Cambria Math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𝑎</m:t>
                    </m:r>
                    <m:r>
                      <a:rPr lang="en-US" b="0" i="1" baseline="-25000" dirty="0" smtClean="0">
                        <a:solidFill>
                          <a:srgbClr val="00800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baseline="-25000" dirty="0" smtClean="0">
                  <a:solidFill>
                    <a:srgbClr val="008000"/>
                  </a:solidFill>
                  <a:latin typeface="Comic Sans MS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200" dirty="0" smtClean="0">
                  <a:solidFill>
                    <a:schemeClr val="accent2"/>
                  </a:solidFill>
                  <a:latin typeface="Comic Sans MS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Comic Sans MS"/>
                  </a:rPr>
                  <a:t>Body</a:t>
                </a:r>
                <a:r>
                  <a:rPr lang="en-US" dirty="0" smtClean="0">
                    <a:latin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>
                    <a:latin typeface="Comic Sans MS"/>
                  </a:rPr>
                  <a:t> :=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𝑆𝑡𝑚𝑡</m:t>
                    </m:r>
                    <m:r>
                      <a:rPr lang="en-US" i="1" baseline="-25000" dirty="0" smtClean="0">
                        <a:solidFill>
                          <a:srgbClr val="008000"/>
                        </a:solidFill>
                        <a:latin typeface="Cambria Math"/>
                      </a:rPr>
                      <m:t>1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; … </m:t>
                    </m:r>
                    <m:r>
                      <a:rPr lang="en-US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𝑆𝑡𝑚𝑡</m:t>
                    </m:r>
                    <m:r>
                      <a:rPr lang="en-US" i="1" baseline="-25000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dirty="0">
                  <a:solidFill>
                    <a:srgbClr val="008000"/>
                  </a:solidFill>
                  <a:latin typeface="Comic Sans MS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Comic Sans MS"/>
                  </a:rPr>
                  <a:t>Statement</a:t>
                </a:r>
                <a:r>
                  <a:rPr lang="en-US" dirty="0" smtClean="0">
                    <a:latin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𝑺𝒕𝒎𝒕</m:t>
                    </m:r>
                  </m:oMath>
                </a14:m>
                <a:r>
                  <a:rPr lang="en-US" dirty="0" smtClean="0">
                    <a:latin typeface="Comic Sans MS"/>
                  </a:rPr>
                  <a:t> :=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latin typeface="Comic Sans MS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𝑓𝑜𝑟𝑒𝑎𝑐h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008000"/>
                        </a:solidFill>
                        <a:latin typeface="Cambria Math"/>
                      </a:rPr>
                      <m:t>x</m:t>
                    </m:r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  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𝑑𝑜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𝑆</m:t>
                    </m:r>
                    <m:r>
                      <a:rPr lang="en-US" i="1" baseline="-25000" dirty="0" smtClean="0">
                        <a:solidFill>
                          <a:srgbClr val="008000"/>
                        </a:solidFill>
                        <a:latin typeface="Cambria Math"/>
                      </a:rPr>
                      <m:t>1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; … </m:t>
                    </m:r>
                    <m:r>
                      <a:rPr lang="en-US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𝑆</m:t>
                    </m:r>
                    <m:r>
                      <a:rPr lang="en-US" i="1" baseline="-25000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; 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𝑜𝑑</m:t>
                    </m:r>
                  </m:oMath>
                </a14:m>
                <a:endParaRPr lang="en-US" dirty="0" smtClean="0">
                  <a:solidFill>
                    <a:srgbClr val="008000"/>
                  </a:solidFill>
                  <a:latin typeface="Comic Sans MS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Comic Sans MS"/>
                  </a:rPr>
                  <a:t>Atomic Statement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>
                    <a:latin typeface="Comic Sans MS"/>
                  </a:rPr>
                  <a:t> :=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 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dirty="0" smtClean="0">
                  <a:solidFill>
                    <a:srgbClr val="008000"/>
                  </a:solidFill>
                  <a:latin typeface="Comic Sans MS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Comic Sans MS"/>
                  </a:rPr>
                  <a:t>Action</a:t>
                </a:r>
                <a:r>
                  <a:rPr lang="en-US" dirty="0" smtClean="0">
                    <a:latin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latin typeface="Comic Sans MS"/>
                  </a:rPr>
                  <a:t> :=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 ≔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𝐴𝑐𝑡𝑖𝑜𝑛𝑁𝑎𝑚𝑒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>
                  <a:latin typeface="Comic Sans MS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675" y="969375"/>
                <a:ext cx="8863326" cy="5674492"/>
              </a:xfrm>
              <a:blipFill rotWithShape="0">
                <a:blip r:embed="rId2"/>
                <a:stretch>
                  <a:fillRect l="-1032" t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78240" cy="609600"/>
          </a:xfrm>
        </p:spPr>
        <p:txBody>
          <a:bodyPr/>
          <a:lstStyle/>
          <a:p>
            <a:r>
              <a:rPr lang="en-US" dirty="0" err="1" smtClean="0"/>
              <a:t>SmartScript</a:t>
            </a:r>
            <a:r>
              <a:rPr lang="en-US" dirty="0" smtClean="0"/>
              <a:t>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42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833" y="1143000"/>
            <a:ext cx="8203367" cy="143530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When I receive a new SMS, if the phone is connected to my car’s </a:t>
            </a:r>
            <a:r>
              <a:rPr lang="en-US" dirty="0" err="1"/>
              <a:t>bluetooth</a:t>
            </a:r>
            <a:r>
              <a:rPr lang="en-US" dirty="0"/>
              <a:t>, </a:t>
            </a:r>
            <a:r>
              <a:rPr lang="en-US" dirty="0" smtClean="0"/>
              <a:t>read </a:t>
            </a:r>
            <a:r>
              <a:rPr lang="en-US" dirty="0"/>
              <a:t>the message content and </a:t>
            </a:r>
            <a:r>
              <a:rPr lang="en-US" dirty="0" smtClean="0"/>
              <a:t>reply to the </a:t>
            </a:r>
            <a:r>
              <a:rPr lang="en-US" dirty="0"/>
              <a:t>sender “I’m driving.”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239" y="3632365"/>
            <a:ext cx="7420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/>
              <a:t>when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number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content</a:t>
            </a:r>
            <a:r>
              <a:rPr lang="en-US" sz="2400" dirty="0"/>
              <a:t>) := </a:t>
            </a:r>
            <a:r>
              <a:rPr lang="en-US" sz="2400" dirty="0" err="1">
                <a:solidFill>
                  <a:srgbClr val="C00000"/>
                </a:solidFill>
              </a:rPr>
              <a:t>MessageReceived</a:t>
            </a:r>
            <a:r>
              <a:rPr lang="en-US" sz="2400" dirty="0" smtClean="0"/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if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C00000"/>
                </a:solidFill>
              </a:rPr>
              <a:t>IsConnectedToBTDevice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Car_BT</a:t>
            </a:r>
            <a:r>
              <a:rPr lang="en-US" sz="2400" dirty="0"/>
              <a:t>) </a:t>
            </a:r>
            <a:r>
              <a:rPr lang="en-US" sz="2400" b="1" dirty="0" smtClean="0"/>
              <a:t>then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Speak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content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</a:t>
            </a:r>
            <a:r>
              <a:rPr lang="en-US" sz="2400" dirty="0" err="1" smtClean="0">
                <a:solidFill>
                  <a:srgbClr val="C00000"/>
                </a:solidFill>
              </a:rPr>
              <a:t>SendMessage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number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"I'm driving</a:t>
            </a:r>
            <a:r>
              <a:rPr lang="en-US" sz="2400" dirty="0" smtClean="0">
                <a:solidFill>
                  <a:srgbClr val="0070C0"/>
                </a:solidFill>
              </a:rPr>
              <a:t>"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 bwMode="auto">
          <a:xfrm>
            <a:off x="3882452" y="2578307"/>
            <a:ext cx="254833" cy="1054057"/>
          </a:xfrm>
          <a:prstGeom prst="downArrow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7285" y="2834078"/>
            <a:ext cx="154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Synthesis</a:t>
            </a:r>
            <a:endParaRPr lang="en-US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7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8733" y="1083039"/>
            <a:ext cx="9207703" cy="5688435"/>
          </a:xfrm>
        </p:spPr>
        <p:txBody>
          <a:bodyPr/>
          <a:lstStyle/>
          <a:p>
            <a:r>
              <a:rPr lang="en-US" dirty="0" smtClean="0"/>
              <a:t>Script = Components + Relations/Connections</a:t>
            </a:r>
          </a:p>
          <a:p>
            <a:pPr lvl="1"/>
            <a:r>
              <a:rPr lang="en-US" dirty="0" smtClean="0"/>
              <a:t>Component = API or Entity,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where Entity = API return value, constant, or input</a:t>
            </a:r>
          </a:p>
          <a:p>
            <a:pPr lvl="1"/>
            <a:r>
              <a:rPr lang="en-US" dirty="0" smtClean="0"/>
              <a:t>Relation = &lt;Entity, API parameter&gt; pair</a:t>
            </a:r>
          </a:p>
          <a:p>
            <a:pPr lvl="1"/>
            <a:r>
              <a:rPr lang="en-US" dirty="0" smtClean="0"/>
              <a:t>as in synthesis of bit-vector algorithms!</a:t>
            </a:r>
          </a:p>
          <a:p>
            <a:pPr lvl="1"/>
            <a:endParaRPr lang="en-US" dirty="0"/>
          </a:p>
          <a:p>
            <a:r>
              <a:rPr lang="en-US" dirty="0" smtClean="0"/>
              <a:t>Discover components &amp; relations using NLP techniques and type-based synthesis.</a:t>
            </a:r>
          </a:p>
          <a:p>
            <a:pPr lvl="1"/>
            <a:r>
              <a:rPr lang="en-US" dirty="0" smtClean="0"/>
              <a:t>Identify likely set of components &amp; relations using NLP engine.</a:t>
            </a:r>
          </a:p>
          <a:p>
            <a:pPr lvl="1"/>
            <a:r>
              <a:rPr lang="en-US" dirty="0" smtClean="0"/>
              <a:t>Refine components using feedback from synthesis engine.</a:t>
            </a:r>
          </a:p>
          <a:p>
            <a:pPr lvl="1"/>
            <a:r>
              <a:rPr lang="en-US" dirty="0" smtClean="0"/>
              <a:t>Infer missing relations using type-based synthesis.</a:t>
            </a:r>
          </a:p>
          <a:p>
            <a:pPr lvl="1"/>
            <a:r>
              <a:rPr lang="en-US" dirty="0" smtClean="0"/>
              <a:t>Select among multiple candidates using ranking.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Approach: Key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48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0789" y="1382845"/>
            <a:ext cx="8203367" cy="48980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Map all phrases to components.</a:t>
            </a:r>
          </a:p>
          <a:p>
            <a:r>
              <a:rPr lang="en-US" dirty="0" smtClean="0"/>
              <a:t>as in </a:t>
            </a:r>
            <a:r>
              <a:rPr lang="en-US" dirty="0" err="1" smtClean="0"/>
              <a:t>FlashFill</a:t>
            </a:r>
            <a:r>
              <a:rPr lang="en-US" dirty="0" smtClean="0"/>
              <a:t>, where we map all substrings in output to corresponding programs!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We use various features to identify such a mapping and its confidence: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Regular expressions</a:t>
            </a:r>
            <a:endParaRPr lang="en-US" dirty="0"/>
          </a:p>
          <a:p>
            <a:r>
              <a:rPr lang="en-US" dirty="0"/>
              <a:t>Bag of words</a:t>
            </a:r>
          </a:p>
          <a:p>
            <a:r>
              <a:rPr lang="en-US" dirty="0"/>
              <a:t>Phrase length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Parse tree </a:t>
            </a:r>
            <a:r>
              <a:rPr lang="en-US" dirty="0" smtClean="0"/>
              <a:t>(NLP </a:t>
            </a:r>
            <a:r>
              <a:rPr lang="en-US" dirty="0"/>
              <a:t>parser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5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732" y="993100"/>
            <a:ext cx="8248338" cy="143530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When I receive a new SMS, if the phone is connected to my car’s </a:t>
            </a:r>
            <a:r>
              <a:rPr lang="en-US" dirty="0" err="1"/>
              <a:t>bluetooth</a:t>
            </a:r>
            <a:r>
              <a:rPr lang="en-US" dirty="0"/>
              <a:t>, </a:t>
            </a:r>
            <a:r>
              <a:rPr lang="en-US" dirty="0" smtClean="0"/>
              <a:t>read </a:t>
            </a:r>
            <a:r>
              <a:rPr lang="en-US" dirty="0"/>
              <a:t>the message content and </a:t>
            </a:r>
            <a:r>
              <a:rPr lang="en-US" dirty="0" smtClean="0"/>
              <a:t>reply to the </a:t>
            </a:r>
            <a:r>
              <a:rPr lang="en-US" dirty="0"/>
              <a:t>sender “I’m driving.”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Discovery: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67573"/>
              </p:ext>
            </p:extLst>
          </p:nvPr>
        </p:nvGraphicFramePr>
        <p:xfrm>
          <a:off x="149908" y="2289666"/>
          <a:ext cx="87139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157"/>
                <a:gridCol w="438181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Phrase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Component mapping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smtClean="0">
                          <a:solidFill>
                            <a:srgbClr val="CC00CC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When I receive a new SMS</a:t>
                      </a:r>
                      <a:endParaRPr lang="en-US" sz="2400" b="0" dirty="0" smtClean="0">
                        <a:solidFill>
                          <a:srgbClr val="CC00CC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chemeClr val="accent2"/>
                          </a:solidFill>
                          <a:latin typeface="+mj-lt"/>
                        </a:rPr>
                        <a:t>MessageReceived</a:t>
                      </a:r>
                      <a:endParaRPr lang="en-US" sz="2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C00CC"/>
                          </a:solidFill>
                          <a:latin typeface="+mj-lt"/>
                        </a:rPr>
                        <a:t>if the phone is connected to</a:t>
                      </a:r>
                      <a:endParaRPr lang="en-US" sz="2400" b="0" dirty="0">
                        <a:solidFill>
                          <a:srgbClr val="CC00CC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IsConnectedToBTDevice</a:t>
                      </a:r>
                      <a:endParaRPr lang="en-US" sz="2400" b="0" i="0" u="none" strike="noStrike" kern="1200" baseline="0" dirty="0" smtClean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C00CC"/>
                          </a:solidFill>
                          <a:latin typeface="+mj-lt"/>
                        </a:rPr>
                        <a:t>my</a:t>
                      </a:r>
                      <a:r>
                        <a:rPr lang="en-US" sz="2400" b="0" baseline="0" dirty="0" smtClean="0">
                          <a:solidFill>
                            <a:srgbClr val="CC00CC"/>
                          </a:solidFill>
                          <a:latin typeface="+mj-lt"/>
                        </a:rPr>
                        <a:t> car’s Bluetooth</a:t>
                      </a:r>
                      <a:endParaRPr lang="en-US" sz="2400" b="0" dirty="0">
                        <a:solidFill>
                          <a:srgbClr val="CC00CC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Car_BT</a:t>
                      </a:r>
                      <a:endParaRPr lang="en-US" sz="2400" b="0" dirty="0" smtClean="0">
                        <a:solidFill>
                          <a:schemeClr val="accent2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C00CC"/>
                          </a:solidFill>
                          <a:latin typeface="+mj-lt"/>
                        </a:rPr>
                        <a:t>read</a:t>
                      </a:r>
                      <a:endParaRPr lang="en-US" sz="2400" b="0" dirty="0">
                        <a:solidFill>
                          <a:srgbClr val="CC00CC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Speak</a:t>
                      </a:r>
                      <a:endParaRPr lang="en-US" sz="2400" b="0" dirty="0" smtClean="0">
                        <a:solidFill>
                          <a:schemeClr val="accent2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C00CC"/>
                          </a:solidFill>
                          <a:latin typeface="+mj-lt"/>
                        </a:rPr>
                        <a:t>message content</a:t>
                      </a:r>
                      <a:endParaRPr lang="en-US" sz="2400" b="0" dirty="0">
                        <a:solidFill>
                          <a:srgbClr val="CC00CC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MessageReceived.Text</a:t>
                      </a:r>
                      <a:r>
                        <a:rPr lang="en-US" sz="2400" b="0" u="none" strike="noStrike" kern="1200" baseline="-25000" dirty="0" err="1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O</a:t>
                      </a:r>
                      <a:endParaRPr lang="en-US" sz="2400" b="0" baseline="-25000" dirty="0" smtClean="0">
                        <a:solidFill>
                          <a:schemeClr val="accent2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C00CC"/>
                          </a:solidFill>
                          <a:latin typeface="+mj-lt"/>
                        </a:rPr>
                        <a:t>reply</a:t>
                      </a:r>
                      <a:endParaRPr lang="en-US" sz="2400" b="0" dirty="0">
                        <a:solidFill>
                          <a:srgbClr val="CC00CC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SendMessage</a:t>
                      </a:r>
                      <a:endParaRPr lang="en-US" sz="2400" b="0" i="0" u="none" strike="noStrike" kern="1200" baseline="0" dirty="0" smtClean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C00CC"/>
                          </a:solidFill>
                          <a:latin typeface="+mj-lt"/>
                        </a:rPr>
                        <a:t>the sender</a:t>
                      </a:r>
                      <a:endParaRPr lang="en-US" sz="2400" b="0" dirty="0">
                        <a:solidFill>
                          <a:srgbClr val="CC00CC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MessageReceived.Number</a:t>
                      </a:r>
                      <a:r>
                        <a:rPr lang="en-US" sz="2400" b="0" u="none" strike="noStrike" kern="1200" baseline="-25000" dirty="0" err="1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O</a:t>
                      </a:r>
                      <a:endParaRPr lang="en-US" sz="2400" b="0" dirty="0" smtClean="0">
                        <a:solidFill>
                          <a:schemeClr val="accent2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C00CC"/>
                          </a:solidFill>
                          <a:latin typeface="+mj-lt"/>
                        </a:rPr>
                        <a:t>“I’m driving”</a:t>
                      </a:r>
                      <a:endParaRPr lang="en-US" sz="2400" b="0" dirty="0">
                        <a:solidFill>
                          <a:srgbClr val="CC00CC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smtClean="0">
                          <a:solidFill>
                            <a:schemeClr val="accent2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"I'm driving"</a:t>
                      </a:r>
                      <a:endParaRPr lang="en-US" sz="2400" b="0" dirty="0" smtClean="0">
                        <a:solidFill>
                          <a:schemeClr val="accent2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384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11928"/>
              </p:ext>
            </p:extLst>
          </p:nvPr>
        </p:nvGraphicFramePr>
        <p:xfrm>
          <a:off x="89948" y="1690060"/>
          <a:ext cx="85593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157"/>
                <a:gridCol w="422722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Phrase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Initial Component Mapping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u="none" strike="noStrike" kern="1200" baseline="0" dirty="0" smtClean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Segoe UI Light" panose="020B05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u="none" strike="noStrike" kern="1200" baseline="0" dirty="0" smtClean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accent2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accent2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u="none" strike="noStrike" kern="1200" baseline="0" dirty="0" smtClean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u="none" strike="noStrike" kern="1200" baseline="0" dirty="0" smtClean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8090"/>
            <a:ext cx="9028652" cy="76074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When I receive a new SMS, if the phone is connected to my car’s </a:t>
            </a:r>
            <a:r>
              <a:rPr lang="en-US" sz="2000" dirty="0" err="1"/>
              <a:t>bluetooth</a:t>
            </a:r>
            <a:r>
              <a:rPr lang="en-US" sz="2000" dirty="0"/>
              <a:t>, </a:t>
            </a:r>
            <a:r>
              <a:rPr lang="en-US" sz="2000" dirty="0" smtClean="0"/>
              <a:t>read </a:t>
            </a:r>
            <a:r>
              <a:rPr lang="en-US" sz="2000" dirty="0"/>
              <a:t>the message content and </a:t>
            </a:r>
            <a:r>
              <a:rPr lang="en-US" sz="2000" dirty="0" smtClean="0"/>
              <a:t>reply to the </a:t>
            </a:r>
            <a:r>
              <a:rPr lang="en-US" sz="2000" dirty="0"/>
              <a:t>sender “I’m driving</a:t>
            </a:r>
            <a:r>
              <a:rPr lang="en-US" sz="2000" dirty="0" smtClean="0"/>
              <a:t>.”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Discovery: Example (more details)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803" y="2282258"/>
            <a:ext cx="4347148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</a:t>
            </a:r>
          </a:p>
          <a:p>
            <a:endParaRPr lang="en-US" sz="1200" dirty="0"/>
          </a:p>
          <a:p>
            <a:r>
              <a:rPr lang="en-US" sz="2400" dirty="0" smtClean="0"/>
              <a:t>SMS</a:t>
            </a:r>
          </a:p>
          <a:p>
            <a:endParaRPr lang="en-US" sz="700" dirty="0" smtClean="0"/>
          </a:p>
          <a:p>
            <a:r>
              <a:rPr lang="en-US" sz="2400" dirty="0" smtClean="0">
                <a:solidFill>
                  <a:srgbClr val="CC00CC"/>
                </a:solidFill>
              </a:rPr>
              <a:t>When I receive a new SMS</a:t>
            </a:r>
          </a:p>
          <a:p>
            <a:r>
              <a:rPr lang="en-US" sz="2400" dirty="0" smtClean="0">
                <a:solidFill>
                  <a:srgbClr val="CC00CC"/>
                </a:solidFill>
              </a:rPr>
              <a:t>if the phone is connected to</a:t>
            </a:r>
            <a:endParaRPr lang="en-US" sz="1000" dirty="0" smtClean="0">
              <a:solidFill>
                <a:srgbClr val="CC00CC"/>
              </a:solidFill>
            </a:endParaRPr>
          </a:p>
          <a:p>
            <a:pPr>
              <a:spcBef>
                <a:spcPts val="800"/>
              </a:spcBef>
            </a:pPr>
            <a:r>
              <a:rPr lang="en-US" sz="2400" dirty="0" smtClean="0">
                <a:solidFill>
                  <a:srgbClr val="CC00CC"/>
                </a:solidFill>
              </a:rPr>
              <a:t>my car’s Bluetooth</a:t>
            </a:r>
          </a:p>
          <a:p>
            <a:pPr>
              <a:spcBef>
                <a:spcPts val="800"/>
              </a:spcBef>
            </a:pPr>
            <a:r>
              <a:rPr lang="en-US" sz="2400" dirty="0" smtClean="0">
                <a:solidFill>
                  <a:srgbClr val="CC00CC"/>
                </a:solidFill>
              </a:rPr>
              <a:t>reply 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62901" y="2165323"/>
            <a:ext cx="4321337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MessageReceived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EmailReceived</a:t>
            </a:r>
            <a:r>
              <a:rPr lang="en-US" sz="2400" dirty="0" smtClean="0"/>
              <a:t>, ...</a:t>
            </a:r>
          </a:p>
          <a:p>
            <a:pPr>
              <a:spcBef>
                <a:spcPts val="800"/>
              </a:spcBef>
            </a:pPr>
            <a:r>
              <a:rPr lang="en-US" sz="2400" dirty="0" err="1" smtClean="0"/>
              <a:t>MessageReceived</a:t>
            </a:r>
            <a:r>
              <a:rPr lang="en-US" sz="2400" dirty="0" smtClean="0"/>
              <a:t>,</a:t>
            </a:r>
          </a:p>
          <a:p>
            <a:pPr>
              <a:spcBef>
                <a:spcPts val="0"/>
              </a:spcBef>
            </a:pPr>
            <a:r>
              <a:rPr lang="en-US" sz="2400" dirty="0" err="1" smtClean="0"/>
              <a:t>SendMessage</a:t>
            </a:r>
            <a:r>
              <a:rPr lang="en-US" sz="2400" dirty="0" smtClean="0"/>
              <a:t>, ...</a:t>
            </a:r>
          </a:p>
          <a:p>
            <a:pPr>
              <a:spcBef>
                <a:spcPts val="500"/>
              </a:spcBef>
            </a:pPr>
            <a:r>
              <a:rPr lang="en-US" sz="2400" dirty="0" err="1" smtClean="0">
                <a:solidFill>
                  <a:schemeClr val="accent2"/>
                </a:solidFill>
              </a:rPr>
              <a:t>MessageReceived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solidFill>
                  <a:schemeClr val="accent2"/>
                </a:solidFill>
              </a:rPr>
              <a:t>IsConnectedToWifiNetwork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/>
              <a:t>IsConnectedToBTDevice</a:t>
            </a:r>
            <a:r>
              <a:rPr lang="en-US" sz="2400" dirty="0" smtClean="0"/>
              <a:t>, ...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solidFill>
                  <a:schemeClr val="accent2"/>
                </a:solidFill>
              </a:rPr>
              <a:t>Car_BT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spcBef>
                <a:spcPts val="800"/>
              </a:spcBef>
            </a:pPr>
            <a:r>
              <a:rPr lang="en-US" sz="2400" dirty="0" err="1" smtClean="0">
                <a:solidFill>
                  <a:schemeClr val="accent2"/>
                </a:solidFill>
              </a:rPr>
              <a:t>SendMessage</a:t>
            </a:r>
            <a:r>
              <a:rPr lang="en-US" sz="2400" dirty="0" smtClean="0"/>
              <a:t>, </a:t>
            </a:r>
            <a:r>
              <a:rPr lang="en-US" sz="2400" dirty="0" err="1" smtClean="0"/>
              <a:t>SendEmail</a:t>
            </a:r>
            <a:r>
              <a:rPr lang="en-US" sz="2400" dirty="0" smtClean="0"/>
              <a:t>, ...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-58088" y="6306437"/>
            <a:ext cx="9037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Component mapping is refined by feedback from synthesis engine.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9372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240" y="2497646"/>
            <a:ext cx="90711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Syntactic String Transformations (from Examples)</a:t>
            </a:r>
          </a:p>
          <a:p>
            <a:pPr algn="ctr">
              <a:spcBef>
                <a:spcPts val="0"/>
              </a:spcBef>
            </a:pPr>
            <a:endParaRPr lang="en-US" sz="3800" dirty="0" smtClean="0">
              <a:solidFill>
                <a:srgbClr val="3333CC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Flash Fill feature in Excel 2013 </a:t>
            </a:r>
            <a:endParaRPr lang="en-US" sz="800" dirty="0" smtClean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922" y="5477986"/>
            <a:ext cx="8109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Reference: </a:t>
            </a:r>
          </a:p>
          <a:p>
            <a:pPr>
              <a:spcBef>
                <a:spcPts val="0"/>
              </a:spcBef>
            </a:pPr>
            <a:r>
              <a:rPr lang="en-US" sz="2400" i="1" dirty="0" smtClean="0">
                <a:solidFill>
                  <a:srgbClr val="C00000"/>
                </a:solidFill>
              </a:rPr>
              <a:t>Automating String Processing in Spreadsheets using </a:t>
            </a:r>
          </a:p>
          <a:p>
            <a:pPr>
              <a:spcBef>
                <a:spcPts val="0"/>
              </a:spcBef>
            </a:pPr>
            <a:r>
              <a:rPr lang="en-US" sz="2400" i="1" dirty="0" smtClean="0">
                <a:solidFill>
                  <a:srgbClr val="C00000"/>
                </a:solidFill>
              </a:rPr>
              <a:t>Input-Output Examples</a:t>
            </a:r>
            <a:r>
              <a:rPr lang="en-US" sz="2400" dirty="0" smtClean="0">
                <a:solidFill>
                  <a:srgbClr val="C00000"/>
                </a:solidFill>
              </a:rPr>
              <a:t>, POPL 2011, Gulwani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173710"/>
      </p:ext>
    </p:extLst>
  </p:cSld>
  <p:clrMapOvr>
    <a:masterClrMapping/>
  </p:clrMapOvr>
  <p:transition advTm="3324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763" y="1053060"/>
            <a:ext cx="8458200" cy="161519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Relation </a:t>
            </a:r>
            <a:r>
              <a:rPr lang="en-US" dirty="0" smtClean="0"/>
              <a:t>between components = </a:t>
            </a:r>
            <a:r>
              <a:rPr lang="en-US" dirty="0"/>
              <a:t>&lt;Entity, API parameter&gt; </a:t>
            </a:r>
            <a:r>
              <a:rPr lang="en-US" dirty="0" smtClean="0"/>
              <a:t>pair</a:t>
            </a:r>
          </a:p>
          <a:p>
            <a:pPr marL="0" lvl="1" indent="0">
              <a:buNone/>
            </a:pPr>
            <a:endParaRPr lang="en-US" sz="10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Rule-based </a:t>
            </a:r>
            <a:r>
              <a:rPr lang="en-US" dirty="0">
                <a:solidFill>
                  <a:schemeClr val="accent2"/>
                </a:solidFill>
              </a:rPr>
              <a:t>relation </a:t>
            </a:r>
            <a:r>
              <a:rPr lang="en-US" dirty="0" smtClean="0">
                <a:solidFill>
                  <a:schemeClr val="accent2"/>
                </a:solidFill>
              </a:rPr>
              <a:t>discovery.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Relative locations </a:t>
            </a:r>
            <a:r>
              <a:rPr lang="en-US" dirty="0" smtClean="0"/>
              <a:t>of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Discovery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38199"/>
              </p:ext>
            </p:extLst>
          </p:nvPr>
        </p:nvGraphicFramePr>
        <p:xfrm>
          <a:off x="210064" y="2503363"/>
          <a:ext cx="881858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688"/>
                <a:gridCol w="2076450"/>
                <a:gridCol w="1924050"/>
                <a:gridCol w="2438400"/>
              </a:tblGrid>
              <a:tr h="43371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TypeOf</a:t>
                      </a:r>
                      <a:r>
                        <a:rPr lang="en-US" sz="2400" dirty="0" smtClean="0"/>
                        <a:t>(C2)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TypeOf</a:t>
                      </a:r>
                      <a:r>
                        <a:rPr lang="en-US" sz="2400" dirty="0" smtClean="0"/>
                        <a:t>(C3)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Relations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Segoe UI Light" panose="020B0502040204020203" pitchFamily="34" charset="0"/>
                        </a:rPr>
                        <a:t>IsConnectedToBTDevice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&lt;C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, C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.BT&gt;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ReadText</a:t>
                      </a:r>
                      <a:endParaRPr lang="en-US" sz="2400" b="0" i="1" baseline="-2500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Segoe UI Light" panose="020B0502040204020203" pitchFamily="34" charset="0"/>
                        </a:rPr>
                        <a:t>Text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&lt;C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, C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.Text&gt;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 Light" panose="020B05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1" baseline="-2500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SendMessage</a:t>
                      </a:r>
                      <a:endParaRPr lang="en-US" sz="2400" b="0" i="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&lt;C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, C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.Number&gt;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 Light" panose="020B05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&lt;C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3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, C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Light" panose="020B0502040204020203" pitchFamily="34" charset="0"/>
                        </a:rPr>
                        <a:t>.Text&gt;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8008" y="5452340"/>
            <a:ext cx="8850643" cy="120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Missing relations are discovered using </a:t>
            </a:r>
            <a:r>
              <a:rPr lang="en-US" kern="0" dirty="0" smtClean="0">
                <a:solidFill>
                  <a:schemeClr val="accent2"/>
                </a:solidFill>
              </a:rPr>
              <a:t>type-based synthesis</a:t>
            </a:r>
            <a:r>
              <a:rPr lang="en-US" kern="0" dirty="0" smtClean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In case of multiple high-ranked solutions, </a:t>
            </a:r>
            <a:r>
              <a:rPr lang="en-US" kern="0" dirty="0" smtClean="0">
                <a:solidFill>
                  <a:schemeClr val="accent2"/>
                </a:solidFill>
              </a:rPr>
              <a:t>interactive Q&amp;A </a:t>
            </a:r>
            <a:r>
              <a:rPr lang="en-US" kern="0" dirty="0" smtClean="0"/>
              <a:t>can be performed with the user.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41806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Discovery: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8363"/>
              </p:ext>
            </p:extLst>
          </p:nvPr>
        </p:nvGraphicFramePr>
        <p:xfrm>
          <a:off x="134912" y="2143594"/>
          <a:ext cx="89191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295"/>
                <a:gridCol w="4796852"/>
              </a:tblGrid>
              <a:tr h="43371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API</a:t>
                      </a:r>
                      <a:r>
                        <a:rPr lang="en-US" sz="2400" baseline="0" dirty="0" smtClean="0"/>
                        <a:t> Parameter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Segoe UI Light" panose="020B0502040204020203" pitchFamily="34" charset="0"/>
                        </a:rPr>
                        <a:t>Car_BT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IsConnectedToBTDevice.Text</a:t>
                      </a:r>
                      <a:r>
                        <a:rPr lang="en-US" sz="2400" b="0" i="1" u="none" strike="noStrike" kern="1200" baseline="-2500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I</a:t>
                      </a:r>
                      <a:endParaRPr lang="en-US" sz="2400" b="0" i="1" u="none" strike="noStrike" kern="1200" baseline="-250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MessageReceived.Text</a:t>
                      </a:r>
                      <a:r>
                        <a:rPr lang="en-US" sz="2400" b="0" i="1" u="none" strike="noStrike" kern="1200" baseline="-2500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O</a:t>
                      </a:r>
                      <a:endParaRPr lang="en-US" sz="2400" b="0" i="1" baseline="-2500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Speak.Text</a:t>
                      </a:r>
                      <a:r>
                        <a:rPr lang="en-US" sz="2400" b="0" i="1" u="none" strike="noStrike" kern="1200" baseline="-2500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I</a:t>
                      </a:r>
                      <a:endParaRPr lang="en-US" sz="2400" b="0" i="1" baseline="-2500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MessageReceived.Number</a:t>
                      </a:r>
                      <a:r>
                        <a:rPr lang="en-US" sz="2400" b="0" i="1" u="none" strike="noStrike" kern="1200" baseline="-2500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O</a:t>
                      </a:r>
                      <a:endParaRPr lang="en-US" sz="2400" b="0" i="1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SendMessage.Number</a:t>
                      </a:r>
                      <a:r>
                        <a:rPr lang="en-US" sz="2400" b="0" i="1" u="none" strike="noStrike" kern="1200" baseline="-2500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I</a:t>
                      </a:r>
                      <a:endParaRPr lang="en-US" sz="2400" b="0" i="1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“I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’m driving”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SendMessage.Text</a:t>
                      </a:r>
                      <a:r>
                        <a:rPr lang="en-US" sz="2400" b="0" i="1" u="none" strike="noStrike" kern="1200" baseline="-25000" dirty="0" err="1" smtClean="0">
                          <a:solidFill>
                            <a:schemeClr val="tx1"/>
                          </a:solidFill>
                          <a:latin typeface="+mj-lt"/>
                          <a:cs typeface="Segoe UI Light" panose="020B0502040204020203" pitchFamily="34" charset="0"/>
                        </a:rPr>
                        <a:t>I</a:t>
                      </a:r>
                      <a:endParaRPr lang="en-US" sz="2400" b="0" i="1" dirty="0" smtClean="0">
                        <a:solidFill>
                          <a:schemeClr val="tx1"/>
                        </a:solidFill>
                        <a:latin typeface="+mj-lt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04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Discovery: Interactive Q&amp;A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859" y="1143000"/>
            <a:ext cx="8143407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Distinguishing multiple choice questions in case of multiple high-ranked alternative.</a:t>
            </a:r>
          </a:p>
          <a:p>
            <a:r>
              <a:rPr lang="en-US" dirty="0" smtClean="0"/>
              <a:t>Similar </a:t>
            </a:r>
            <a:r>
              <a:rPr lang="en-US" dirty="0"/>
              <a:t>to idea of “Distinguishing input” used in programming </a:t>
            </a:r>
            <a:r>
              <a:rPr lang="en-US" dirty="0" smtClean="0"/>
              <a:t>(of bit-vector algorithms) by </a:t>
            </a:r>
            <a:r>
              <a:rPr lang="en-US" dirty="0"/>
              <a:t>example.</a:t>
            </a:r>
          </a:p>
          <a:p>
            <a:pPr marL="457200" lvl="1" indent="0">
              <a:buNone/>
            </a:pPr>
            <a:endParaRPr lang="en-US" b="1" dirty="0"/>
          </a:p>
          <a:p>
            <a:pPr marL="5715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Question: </a:t>
            </a:r>
            <a:r>
              <a:rPr lang="en-US" dirty="0" smtClean="0"/>
              <a:t>API parameter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Multiple choices: </a:t>
            </a:r>
            <a:r>
              <a:rPr lang="en-US" dirty="0" smtClean="0"/>
              <a:t>Equally-likely type-consistent entities</a:t>
            </a:r>
          </a:p>
          <a:p>
            <a:pPr marL="5715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What do you want the phone to speak?</a:t>
            </a:r>
          </a:p>
          <a:p>
            <a:pPr>
              <a:buAutoNum type="alphaUcPeriod"/>
            </a:pPr>
            <a:r>
              <a:rPr lang="en-US" dirty="0">
                <a:solidFill>
                  <a:srgbClr val="C00000"/>
                </a:solidFill>
              </a:rPr>
              <a:t>The received message content</a:t>
            </a:r>
          </a:p>
          <a:p>
            <a:pPr>
              <a:buAutoNum type="alphaUcPeriod"/>
            </a:pPr>
            <a:r>
              <a:rPr lang="en-US" dirty="0">
                <a:solidFill>
                  <a:srgbClr val="C00000"/>
                </a:solidFill>
              </a:rPr>
              <a:t>“I’m driving”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335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33892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880" y="5499746"/>
            <a:ext cx="184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NLP Engine</a:t>
            </a:r>
            <a:endParaRPr lang="en-US" sz="25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70524" y="5210805"/>
            <a:ext cx="2169763" cy="11003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1873" y="5307386"/>
            <a:ext cx="1844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Synthesis Engine</a:t>
            </a:r>
            <a:endParaRPr lang="en-US" sz="25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547517" y="5166201"/>
            <a:ext cx="2169763" cy="11003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Smiley Face 9"/>
          <p:cNvSpPr/>
          <p:nvPr/>
        </p:nvSpPr>
        <p:spPr bwMode="auto">
          <a:xfrm>
            <a:off x="4195648" y="1317355"/>
            <a:ext cx="1472339" cy="1146875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2" name="Elbow Connector 11"/>
          <p:cNvCxnSpPr>
            <a:stCxn id="10" idx="2"/>
            <a:endCxn id="6" idx="0"/>
          </p:cNvCxnSpPr>
          <p:nvPr/>
        </p:nvCxnSpPr>
        <p:spPr bwMode="auto">
          <a:xfrm rot="10800000" flipV="1">
            <a:off x="1855406" y="1890793"/>
            <a:ext cx="2340242" cy="3320012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940287" y="5418896"/>
            <a:ext cx="360723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2940287" y="6066428"/>
            <a:ext cx="360723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706781" y="4725657"/>
            <a:ext cx="234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Components + their Relations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81629" y="6027964"/>
            <a:ext cx="2778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Feedback on component mapping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endCxn id="10" idx="3"/>
          </p:cNvCxnSpPr>
          <p:nvPr/>
        </p:nvCxnSpPr>
        <p:spPr bwMode="auto">
          <a:xfrm flipV="1">
            <a:off x="2899751" y="2296274"/>
            <a:ext cx="1511516" cy="300282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Elbow Connector 24"/>
          <p:cNvCxnSpPr>
            <a:stCxn id="8" idx="0"/>
          </p:cNvCxnSpPr>
          <p:nvPr/>
        </p:nvCxnSpPr>
        <p:spPr bwMode="auto">
          <a:xfrm rot="16200000" flipV="1">
            <a:off x="5012489" y="2546291"/>
            <a:ext cx="3275409" cy="1964412"/>
          </a:xfrm>
          <a:prstGeom prst="bentConnector3">
            <a:avLst>
              <a:gd name="adj1" fmla="val 10038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674502" y="3241942"/>
            <a:ext cx="1342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Desired Script</a:t>
            </a:r>
            <a:endParaRPr lang="en-US" sz="2200" dirty="0"/>
          </a:p>
        </p:txBody>
      </p:sp>
      <p:cxnSp>
        <p:nvCxnSpPr>
          <p:cNvPr id="29" name="Straight Arrow Connector 28"/>
          <p:cNvCxnSpPr>
            <a:stCxn id="10" idx="5"/>
          </p:cNvCxnSpPr>
          <p:nvPr/>
        </p:nvCxnSpPr>
        <p:spPr bwMode="auto">
          <a:xfrm>
            <a:off x="5452368" y="2296274"/>
            <a:ext cx="1542792" cy="2914531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410200" y="3316596"/>
            <a:ext cx="1917400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Natural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</a:rPr>
              <a:t> Language Q&amp;A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125" y="3103236"/>
            <a:ext cx="17053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Natural Language Description</a:t>
            </a:r>
            <a:endParaRPr lang="en-US" sz="22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2856290" y="3408212"/>
            <a:ext cx="1720357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mic Sans MS" pitchFamily="66" charset="0"/>
              </a:rPr>
              <a:t>Feedback on Description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43458" y="2398274"/>
            <a:ext cx="940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User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07518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32" grpId="0"/>
      <p:bldP spid="33" grpId="0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254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640 English descriptions for 50 help-forum tasks (</a:t>
            </a:r>
            <a:r>
              <a:rPr lang="en-US" dirty="0" err="1" smtClean="0"/>
              <a:t>Tasker</a:t>
            </a:r>
            <a:r>
              <a:rPr lang="en-US" dirty="0" smtClean="0"/>
              <a:t>, </a:t>
            </a:r>
            <a:r>
              <a:rPr lang="en-US" dirty="0" err="1" smtClean="0"/>
              <a:t>AppInventor</a:t>
            </a:r>
            <a:r>
              <a:rPr lang="en-US" dirty="0" smtClean="0"/>
              <a:t>, </a:t>
            </a:r>
            <a:r>
              <a:rPr lang="en-US" dirty="0" err="1" smtClean="0"/>
              <a:t>TouchDevelop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Component Discovery</a:t>
            </a:r>
          </a:p>
          <a:p>
            <a:r>
              <a:rPr lang="en-US" dirty="0" smtClean="0"/>
              <a:t>Only NLP features: 70%</a:t>
            </a:r>
          </a:p>
          <a:p>
            <a:r>
              <a:rPr lang="en-US" dirty="0" smtClean="0"/>
              <a:t>With Synthesis engine feedback: 90%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Relation Discovery</a:t>
            </a:r>
          </a:p>
          <a:p>
            <a:r>
              <a:rPr lang="en-US" dirty="0" smtClean="0"/>
              <a:t>Only NLP features: 76%</a:t>
            </a:r>
          </a:p>
          <a:p>
            <a:r>
              <a:rPr lang="en-US" dirty="0" smtClean="0"/>
              <a:t>With synthesis engine: 100%</a:t>
            </a:r>
            <a:endParaRPr lang="en-US" dirty="0"/>
          </a:p>
          <a:p>
            <a:endParaRPr lang="en-US" sz="150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Overall</a:t>
            </a:r>
          </a:p>
          <a:p>
            <a:r>
              <a:rPr lang="en-US" dirty="0" smtClean="0"/>
              <a:t>Only NLP Techniques: 58%</a:t>
            </a:r>
          </a:p>
          <a:p>
            <a:r>
              <a:rPr lang="en-US" dirty="0" smtClean="0"/>
              <a:t>With Synthesis Engine: 90%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54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967411"/>
              </p:ext>
            </p:extLst>
          </p:nvPr>
        </p:nvGraphicFramePr>
        <p:xfrm>
          <a:off x="18314" y="914400"/>
          <a:ext cx="8844197" cy="545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Component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0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Relation Discovery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348077"/>
              </p:ext>
            </p:extLst>
          </p:nvPr>
        </p:nvGraphicFramePr>
        <p:xfrm>
          <a:off x="344774" y="1289154"/>
          <a:ext cx="8342026" cy="4837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725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Overal</a:t>
            </a:r>
            <a:r>
              <a:rPr lang="en-US" dirty="0"/>
              <a:t>l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06523"/>
              </p:ext>
            </p:extLst>
          </p:nvPr>
        </p:nvGraphicFramePr>
        <p:xfrm>
          <a:off x="104931" y="1139252"/>
          <a:ext cx="8923721" cy="512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4599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4851" y="1068050"/>
            <a:ext cx="8604355" cy="13453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having identified components (colored text below), and relations (colored edges below),</a:t>
            </a:r>
          </a:p>
          <a:p>
            <a:pPr marL="0" indent="0">
              <a:buNone/>
            </a:pPr>
            <a:r>
              <a:rPr lang="en-US" dirty="0" smtClean="0"/>
              <a:t>we need to now generate a script in the underlying DSL.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Generation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25640" y="2135782"/>
            <a:ext cx="7528810" cy="4062651"/>
            <a:chOff x="775740" y="2645449"/>
            <a:chExt cx="7528810" cy="4062651"/>
          </a:xfrm>
        </p:grpSpPr>
        <p:sp>
          <p:nvSpPr>
            <p:cNvPr id="5" name="TextBox 4"/>
            <p:cNvSpPr txBox="1"/>
            <p:nvPr/>
          </p:nvSpPr>
          <p:spPr>
            <a:xfrm>
              <a:off x="775740" y="2645449"/>
              <a:ext cx="7528810" cy="40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200000"/>
                </a:lnSpc>
                <a:buNone/>
              </a:pPr>
              <a:r>
                <a:rPr lang="en-US" sz="2400" b="1" dirty="0"/>
                <a:t>when</a:t>
              </a:r>
              <a:r>
                <a:rPr lang="en-US" sz="2400" dirty="0"/>
                <a:t> (</a:t>
              </a:r>
              <a:r>
                <a:rPr lang="en-US" sz="2400" dirty="0">
                  <a:solidFill>
                    <a:srgbClr val="0070C0"/>
                  </a:solidFill>
                </a:rPr>
                <a:t>number</a:t>
              </a:r>
              <a:r>
                <a:rPr lang="en-US" sz="2400" dirty="0"/>
                <a:t>, </a:t>
              </a:r>
              <a:r>
                <a:rPr lang="en-US" sz="2400" dirty="0">
                  <a:solidFill>
                    <a:srgbClr val="0070C0"/>
                  </a:solidFill>
                </a:rPr>
                <a:t>content</a:t>
              </a:r>
              <a:r>
                <a:rPr lang="en-US" sz="2400" dirty="0"/>
                <a:t>) := </a:t>
              </a:r>
              <a:r>
                <a:rPr lang="en-US" sz="2400" dirty="0" err="1">
                  <a:solidFill>
                    <a:srgbClr val="C00000"/>
                  </a:solidFill>
                </a:rPr>
                <a:t>MessageReceived</a:t>
              </a:r>
              <a:r>
                <a:rPr lang="en-US" sz="2400" dirty="0"/>
                <a:t>()</a:t>
              </a:r>
            </a:p>
            <a:p>
              <a:pPr marL="0" indent="0">
                <a:lnSpc>
                  <a:spcPct val="200000"/>
                </a:lnSpc>
                <a:buNone/>
              </a:pPr>
              <a:r>
                <a:rPr lang="en-US" sz="2400" dirty="0"/>
                <a:t>	</a:t>
              </a:r>
              <a:r>
                <a:rPr lang="en-US" sz="2400" b="1" dirty="0"/>
                <a:t>if</a:t>
              </a:r>
              <a:r>
                <a:rPr lang="en-US" sz="2400" dirty="0"/>
                <a:t> (</a:t>
              </a:r>
              <a:r>
                <a:rPr lang="en-US" sz="2400" dirty="0" err="1">
                  <a:solidFill>
                    <a:srgbClr val="C00000"/>
                  </a:solidFill>
                </a:rPr>
                <a:t>IsConnectedToBTDevice</a:t>
              </a:r>
              <a:r>
                <a:rPr lang="en-US" sz="2400" dirty="0"/>
                <a:t>(</a:t>
              </a:r>
              <a:r>
                <a:rPr lang="en-US" sz="2400" dirty="0" err="1">
                  <a:solidFill>
                    <a:srgbClr val="0070C0"/>
                  </a:solidFill>
                </a:rPr>
                <a:t>Car_BT</a:t>
              </a:r>
              <a:r>
                <a:rPr lang="en-US" sz="2400" dirty="0"/>
                <a:t>) </a:t>
              </a:r>
              <a:r>
                <a:rPr lang="en-US" sz="2400" b="1" dirty="0"/>
                <a:t>then</a:t>
              </a:r>
            </a:p>
            <a:p>
              <a:pPr marL="0" indent="0">
                <a:lnSpc>
                  <a:spcPct val="200000"/>
                </a:lnSpc>
                <a:buNone/>
              </a:pPr>
              <a:r>
                <a:rPr lang="en-US" sz="2400" dirty="0"/>
                <a:t>		</a:t>
              </a:r>
              <a:r>
                <a:rPr lang="en-US" sz="2400" dirty="0">
                  <a:solidFill>
                    <a:srgbClr val="C00000"/>
                  </a:solidFill>
                </a:rPr>
                <a:t>Speak</a:t>
              </a:r>
              <a:r>
                <a:rPr lang="en-US" sz="2400" dirty="0"/>
                <a:t>(</a:t>
              </a:r>
              <a:r>
                <a:rPr lang="en-US" sz="2400" dirty="0">
                  <a:solidFill>
                    <a:srgbClr val="0070C0"/>
                  </a:solidFill>
                </a:rPr>
                <a:t>content</a:t>
              </a:r>
              <a:r>
                <a:rPr lang="en-US" sz="2400" dirty="0"/>
                <a:t>);</a:t>
              </a:r>
            </a:p>
            <a:p>
              <a:pPr marL="0" indent="0">
                <a:lnSpc>
                  <a:spcPct val="200000"/>
                </a:lnSpc>
                <a:buNone/>
              </a:pPr>
              <a:r>
                <a:rPr lang="en-US" sz="2400" dirty="0"/>
                <a:t>		</a:t>
              </a:r>
              <a:r>
                <a:rPr lang="en-US" sz="2400" dirty="0" err="1">
                  <a:solidFill>
                    <a:srgbClr val="C00000"/>
                  </a:solidFill>
                </a:rPr>
                <a:t>SendMessage</a:t>
              </a:r>
              <a:r>
                <a:rPr lang="en-US" sz="2400" dirty="0"/>
                <a:t>(</a:t>
              </a:r>
              <a:r>
                <a:rPr lang="en-US" sz="2400" dirty="0">
                  <a:solidFill>
                    <a:srgbClr val="0070C0"/>
                  </a:solidFill>
                </a:rPr>
                <a:t>number</a:t>
              </a:r>
              <a:r>
                <a:rPr lang="en-US" sz="2400" dirty="0"/>
                <a:t>, </a:t>
              </a:r>
              <a:r>
                <a:rPr lang="en-US" sz="2400" dirty="0">
                  <a:solidFill>
                    <a:srgbClr val="0070C0"/>
                  </a:solidFill>
                </a:rPr>
                <a:t>"I'm driving"</a:t>
              </a:r>
              <a:r>
                <a:rPr lang="en-US" sz="2400" dirty="0"/>
                <a:t>);</a:t>
              </a:r>
            </a:p>
            <a:p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367824" y="3333977"/>
              <a:ext cx="2814843" cy="1590805"/>
            </a:xfrm>
            <a:custGeom>
              <a:avLst/>
              <a:gdLst>
                <a:gd name="connsiteX0" fmla="*/ 2313802 w 2814843"/>
                <a:gd name="connsiteY0" fmla="*/ 0 h 1590805"/>
                <a:gd name="connsiteX1" fmla="*/ 1912969 w 2814843"/>
                <a:gd name="connsiteY1" fmla="*/ 300625 h 1590805"/>
                <a:gd name="connsiteX2" fmla="*/ 334690 w 2814843"/>
                <a:gd name="connsiteY2" fmla="*/ 425885 h 1590805"/>
                <a:gd name="connsiteX3" fmla="*/ 34065 w 2814843"/>
                <a:gd name="connsiteY3" fmla="*/ 939452 h 1590805"/>
                <a:gd name="connsiteX4" fmla="*/ 860783 w 2814843"/>
                <a:gd name="connsiteY4" fmla="*/ 1340285 h 1590805"/>
                <a:gd name="connsiteX5" fmla="*/ 1975599 w 2814843"/>
                <a:gd name="connsiteY5" fmla="*/ 1277655 h 1590805"/>
                <a:gd name="connsiteX6" fmla="*/ 2814843 w 2814843"/>
                <a:gd name="connsiteY6" fmla="*/ 1590805 h 159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843" h="1590805">
                  <a:moveTo>
                    <a:pt x="2313802" y="0"/>
                  </a:moveTo>
                  <a:cubicBezTo>
                    <a:pt x="2278311" y="114822"/>
                    <a:pt x="2242821" y="229644"/>
                    <a:pt x="1912969" y="300625"/>
                  </a:cubicBezTo>
                  <a:cubicBezTo>
                    <a:pt x="1583117" y="371606"/>
                    <a:pt x="647841" y="319414"/>
                    <a:pt x="334690" y="425885"/>
                  </a:cubicBezTo>
                  <a:cubicBezTo>
                    <a:pt x="21539" y="532356"/>
                    <a:pt x="-53617" y="787052"/>
                    <a:pt x="34065" y="939452"/>
                  </a:cubicBezTo>
                  <a:cubicBezTo>
                    <a:pt x="121747" y="1091852"/>
                    <a:pt x="537194" y="1283918"/>
                    <a:pt x="860783" y="1340285"/>
                  </a:cubicBezTo>
                  <a:cubicBezTo>
                    <a:pt x="1184372" y="1396652"/>
                    <a:pt x="1649922" y="1235902"/>
                    <a:pt x="1975599" y="1277655"/>
                  </a:cubicBezTo>
                  <a:cubicBezTo>
                    <a:pt x="2301276" y="1319408"/>
                    <a:pt x="2558059" y="1455106"/>
                    <a:pt x="2814843" y="1590805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29326" y="3348966"/>
              <a:ext cx="4212921" cy="2492679"/>
            </a:xfrm>
            <a:custGeom>
              <a:avLst/>
              <a:gdLst>
                <a:gd name="connsiteX0" fmla="*/ 1027268 w 3895729"/>
                <a:gd name="connsiteY0" fmla="*/ 0 h 2492679"/>
                <a:gd name="connsiteX1" fmla="*/ 162972 w 3895729"/>
                <a:gd name="connsiteY1" fmla="*/ 488515 h 2492679"/>
                <a:gd name="connsiteX2" fmla="*/ 188024 w 3895729"/>
                <a:gd name="connsiteY2" fmla="*/ 1691014 h 2492679"/>
                <a:gd name="connsiteX3" fmla="*/ 2079455 w 3895729"/>
                <a:gd name="connsiteY3" fmla="*/ 2267211 h 2492679"/>
                <a:gd name="connsiteX4" fmla="*/ 3269427 w 3895729"/>
                <a:gd name="connsiteY4" fmla="*/ 2229633 h 2492679"/>
                <a:gd name="connsiteX5" fmla="*/ 3895729 w 3895729"/>
                <a:gd name="connsiteY5" fmla="*/ 2492679 h 2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5729" h="2492679">
                  <a:moveTo>
                    <a:pt x="1027268" y="0"/>
                  </a:moveTo>
                  <a:cubicBezTo>
                    <a:pt x="665057" y="103339"/>
                    <a:pt x="302846" y="206679"/>
                    <a:pt x="162972" y="488515"/>
                  </a:cubicBezTo>
                  <a:cubicBezTo>
                    <a:pt x="23098" y="770351"/>
                    <a:pt x="-131390" y="1394565"/>
                    <a:pt x="188024" y="1691014"/>
                  </a:cubicBezTo>
                  <a:cubicBezTo>
                    <a:pt x="507438" y="1987463"/>
                    <a:pt x="1565888" y="2177441"/>
                    <a:pt x="2079455" y="2267211"/>
                  </a:cubicBezTo>
                  <a:cubicBezTo>
                    <a:pt x="2593022" y="2356981"/>
                    <a:pt x="2966715" y="2192055"/>
                    <a:pt x="3269427" y="2229633"/>
                  </a:cubicBezTo>
                  <a:cubicBezTo>
                    <a:pt x="3572139" y="2267211"/>
                    <a:pt x="3733934" y="2379945"/>
                    <a:pt x="3895729" y="2492679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269822" y="5860058"/>
            <a:ext cx="8604355" cy="7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See paper for some of these interesting details!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647651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Synthesis Time</a:t>
            </a:r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295067"/>
              </p:ext>
            </p:extLst>
          </p:nvPr>
        </p:nvGraphicFramePr>
        <p:xfrm>
          <a:off x="149902" y="1169234"/>
          <a:ext cx="8536898" cy="4956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89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15240" y="2497646"/>
            <a:ext cx="9071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800" dirty="0" smtClean="0">
                <a:solidFill>
                  <a:srgbClr val="3333CC"/>
                </a:solidFill>
              </a:rPr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172729"/>
      </p:ext>
    </p:extLst>
  </p:cSld>
  <p:clrMapOvr>
    <a:masterClrMapping/>
  </p:clrMapOvr>
  <p:transition advTm="332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2999"/>
            <a:ext cx="9315450" cy="56884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Guarded </a:t>
            </a:r>
            <a:r>
              <a:rPr lang="en-US" dirty="0" err="1" smtClean="0"/>
              <a:t>Expr</a:t>
            </a:r>
            <a:r>
              <a:rPr lang="en-US" dirty="0" smtClean="0"/>
              <a:t> G  := </a:t>
            </a:r>
            <a:r>
              <a:rPr lang="en-US" dirty="0">
                <a:solidFill>
                  <a:schemeClr val="accent2"/>
                </a:solidFill>
              </a:rPr>
              <a:t>Switch((b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,e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), …, (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</a:rPr>
              <a:t>n</a:t>
            </a:r>
            <a:r>
              <a:rPr lang="en-US" dirty="0" err="1">
                <a:solidFill>
                  <a:schemeClr val="accent2"/>
                </a:solidFill>
              </a:rPr>
              <a:t>,e</a:t>
            </a:r>
            <a:r>
              <a:rPr lang="en-US" baseline="-25000" dirty="0" err="1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 smtClean="0"/>
              <a:t> Boolean </a:t>
            </a:r>
            <a:r>
              <a:rPr lang="en-US" dirty="0" err="1" smtClean="0"/>
              <a:t>Expr</a:t>
            </a:r>
            <a:r>
              <a:rPr lang="en-US" dirty="0" smtClean="0"/>
              <a:t> </a:t>
            </a:r>
            <a:r>
              <a:rPr lang="en-US" dirty="0"/>
              <a:t>b  :=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dirty="0">
                <a:solidFill>
                  <a:schemeClr val="accent2"/>
                </a:solidFill>
              </a:rPr>
              <a:t> …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</a:t>
            </a:r>
            <a:r>
              <a:rPr lang="en-US" baseline="-25000" dirty="0" err="1" smtClean="0">
                <a:solidFill>
                  <a:schemeClr val="accent2"/>
                </a:solidFill>
              </a:rPr>
              <a:t>n</a:t>
            </a:r>
            <a:endParaRPr lang="en-US" sz="700" baseline="-25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Predicate </a:t>
            </a:r>
            <a:r>
              <a:rPr lang="en-US" dirty="0"/>
              <a:t>c := </a:t>
            </a:r>
            <a:r>
              <a:rPr lang="en-US" dirty="0">
                <a:solidFill>
                  <a:schemeClr val="accent2"/>
                </a:solidFill>
              </a:rPr>
              <a:t>Match(</a:t>
            </a:r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i</a:t>
            </a:r>
            <a:r>
              <a:rPr lang="en-US" dirty="0" err="1">
                <a:solidFill>
                  <a:schemeClr val="accent2"/>
                </a:solidFill>
              </a:rPr>
              <a:t>,k,r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Trace </a:t>
            </a:r>
            <a:r>
              <a:rPr lang="en-US" dirty="0" err="1" smtClean="0"/>
              <a:t>Expr</a:t>
            </a:r>
            <a:r>
              <a:rPr lang="en-US" dirty="0" smtClean="0"/>
              <a:t> e </a:t>
            </a:r>
            <a:r>
              <a:rPr lang="en-US" dirty="0"/>
              <a:t> </a:t>
            </a:r>
            <a:r>
              <a:rPr lang="en-US" dirty="0" smtClean="0"/>
              <a:t>:= 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Concatenate(f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 …, </a:t>
            </a:r>
            <a:r>
              <a:rPr lang="en-US" dirty="0" err="1" smtClean="0">
                <a:solidFill>
                  <a:schemeClr val="accent2"/>
                </a:solidFill>
                <a:latin typeface="Comic Sans MS"/>
              </a:rPr>
              <a:t>f</a:t>
            </a:r>
            <a:r>
              <a:rPr lang="en-US" baseline="-25000" dirty="0" err="1" smtClean="0">
                <a:solidFill>
                  <a:schemeClr val="accent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  Base </a:t>
            </a:r>
            <a:r>
              <a:rPr lang="en-US" dirty="0" err="1" smtClean="0"/>
              <a:t>Expr</a:t>
            </a:r>
            <a:r>
              <a:rPr lang="en-US" dirty="0" smtClean="0"/>
              <a:t> f  :=  </a:t>
            </a:r>
            <a:r>
              <a:rPr lang="en-US" dirty="0" smtClean="0">
                <a:solidFill>
                  <a:schemeClr val="accent2"/>
                </a:solidFill>
              </a:rPr>
              <a:t>s </a:t>
            </a:r>
            <a:r>
              <a:rPr lang="en-US" dirty="0" smtClean="0"/>
              <a:t>  // Constant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                 | </a:t>
            </a:r>
            <a:r>
              <a:rPr lang="en-US" dirty="0" err="1" smtClean="0">
                <a:solidFill>
                  <a:schemeClr val="accent2"/>
                </a:solidFill>
              </a:rPr>
              <a:t>SubStr</a:t>
            </a:r>
            <a:r>
              <a:rPr lang="en-US" dirty="0" smtClean="0">
                <a:solidFill>
                  <a:schemeClr val="accent2"/>
                </a:solidFill>
              </a:rPr>
              <a:t>(v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, p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 p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Position </a:t>
            </a:r>
            <a:r>
              <a:rPr lang="en-US" dirty="0" err="1" smtClean="0"/>
              <a:t>Expr</a:t>
            </a:r>
            <a:r>
              <a:rPr lang="en-US" dirty="0" smtClean="0"/>
              <a:t> p  :=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 // Constant Integer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mic Sans M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                         | </a:t>
            </a:r>
            <a:r>
              <a:rPr lang="en-US" dirty="0" err="1" smtClean="0">
                <a:solidFill>
                  <a:schemeClr val="accent2"/>
                </a:solidFill>
                <a:latin typeface="Comic Sans MS"/>
              </a:rPr>
              <a:t>Pos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(r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, r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, k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>
                <a:latin typeface="Comic Sans MS"/>
              </a:rPr>
              <a:t>// </a:t>
            </a:r>
            <a:r>
              <a:rPr lang="en-US" dirty="0" err="1" smtClean="0">
                <a:latin typeface="Comic Sans MS"/>
              </a:rPr>
              <a:t>k</a:t>
            </a:r>
            <a:r>
              <a:rPr lang="en-US" baseline="30000" dirty="0" err="1" smtClean="0">
                <a:latin typeface="Comic Sans MS"/>
              </a:rPr>
              <a:t>th</a:t>
            </a:r>
            <a:r>
              <a:rPr lang="en-US" dirty="0" smtClean="0"/>
              <a:t> position in string whose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left/right side matches with </a:t>
            </a:r>
            <a:r>
              <a:rPr lang="en-US" dirty="0" smtClean="0">
                <a:latin typeface="Comic Sans MS"/>
              </a:rPr>
              <a:t>r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omic Sans MS"/>
              </a:rPr>
              <a:t>r</a:t>
            </a:r>
            <a:r>
              <a:rPr lang="en-US" baseline="-25000" dirty="0" smtClean="0">
                <a:latin typeface="Comic Sans MS"/>
              </a:rPr>
              <a:t>2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</a:rPr>
              <a:t>Regular </a:t>
            </a:r>
            <a:r>
              <a:rPr lang="en-US" dirty="0" err="1" smtClean="0">
                <a:latin typeface="Comic Sans MS"/>
              </a:rPr>
              <a:t>Expr</a:t>
            </a:r>
            <a:r>
              <a:rPr lang="en-US" dirty="0" smtClean="0">
                <a:latin typeface="Comic Sans MS"/>
              </a:rPr>
              <a:t> r := </a:t>
            </a:r>
            <a:r>
              <a:rPr lang="en-US" dirty="0" err="1" smtClean="0">
                <a:solidFill>
                  <a:schemeClr val="accent2"/>
                </a:solidFill>
                <a:latin typeface="Comic Sans MS"/>
              </a:rPr>
              <a:t>TokenSeq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(T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,...,</a:t>
            </a:r>
            <a:r>
              <a:rPr lang="en-US" dirty="0" err="1" smtClean="0">
                <a:solidFill>
                  <a:schemeClr val="accent2"/>
                </a:solidFill>
                <a:latin typeface="Comic Sans MS"/>
              </a:rPr>
              <a:t>T</a:t>
            </a:r>
            <a:r>
              <a:rPr lang="en-US" baseline="-25000" dirty="0" err="1" smtClean="0">
                <a:solidFill>
                  <a:schemeClr val="accent2"/>
                </a:solidFill>
                <a:latin typeface="Comic Sans MS"/>
              </a:rPr>
              <a:t>n</a:t>
            </a:r>
            <a:r>
              <a:rPr lang="en-US" dirty="0">
                <a:solidFill>
                  <a:schemeClr val="accent2"/>
                </a:solidFill>
                <a:latin typeface="Comic Sans MS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/>
            </a:endParaRP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SubStr2(</a:t>
            </a:r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i</a:t>
            </a:r>
            <a:r>
              <a:rPr lang="en-US" dirty="0" err="1">
                <a:solidFill>
                  <a:schemeClr val="accent2"/>
                </a:solidFill>
              </a:rPr>
              <a:t>,r,k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latin typeface="cmsy10"/>
              </a:rPr>
              <a:t>´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SubsStr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v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err="1" smtClean="0">
                <a:solidFill>
                  <a:schemeClr val="accent2"/>
                </a:solidFill>
              </a:rPr>
              <a:t>,Pos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dirty="0" smtClean="0">
                <a:solidFill>
                  <a:schemeClr val="accent2"/>
                </a:solidFill>
              </a:rPr>
              <a:t>,r,k</a:t>
            </a:r>
            <a:r>
              <a:rPr lang="en-US" dirty="0">
                <a:solidFill>
                  <a:schemeClr val="accent2"/>
                </a:solidFill>
              </a:rPr>
              <a:t>),</a:t>
            </a:r>
            <a:r>
              <a:rPr lang="en-US" dirty="0" err="1">
                <a:solidFill>
                  <a:schemeClr val="accent2"/>
                </a:solidFill>
              </a:rPr>
              <a:t>Pos</a:t>
            </a:r>
            <a:r>
              <a:rPr lang="en-US" dirty="0">
                <a:solidFill>
                  <a:schemeClr val="accent2"/>
                </a:solidFill>
              </a:rPr>
              <a:t>(r,</a:t>
            </a:r>
            <a:r>
              <a:rPr lang="en-US" dirty="0">
                <a:solidFill>
                  <a:schemeClr val="accent2"/>
                </a:solidFill>
                <a:latin typeface="cmmi10"/>
              </a:rPr>
              <a:t>²</a:t>
            </a:r>
            <a:r>
              <a:rPr lang="en-US" dirty="0">
                <a:solidFill>
                  <a:schemeClr val="accent2"/>
                </a:solidFill>
              </a:rPr>
              <a:t>,k))</a:t>
            </a:r>
          </a:p>
          <a:p>
            <a:pPr lvl="1"/>
            <a:r>
              <a:rPr lang="en-US" dirty="0" smtClean="0"/>
              <a:t>Denotes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 smtClean="0"/>
              <a:t>regular expression </a:t>
            </a:r>
            <a:r>
              <a:rPr lang="en-US" dirty="0"/>
              <a:t>r in v</a:t>
            </a:r>
            <a:r>
              <a:rPr lang="en-US" baseline="-25000" dirty="0"/>
              <a:t>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String Transformations: Language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8566955"/>
      </p:ext>
    </p:extLst>
  </p:cSld>
  <p:clrMapOvr>
    <a:masterClrMapping/>
  </p:clrMapOvr>
  <p:transition advTm="106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950" y="1083040"/>
            <a:ext cx="7772400" cy="1137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w = </a:t>
            </a:r>
            <a:r>
              <a:rPr lang="en-US" dirty="0" err="1" smtClean="0"/>
              <a:t>SubString</a:t>
            </a:r>
            <a:r>
              <a:rPr lang="en-US" dirty="0" smtClean="0"/>
              <a:t>(s, p</a:t>
            </a:r>
            <a:r>
              <a:rPr lang="en-US" baseline="-25000" dirty="0" smtClean="0"/>
              <a:t>,</a:t>
            </a:r>
            <a:r>
              <a:rPr lang="en-US" dirty="0" smtClean="0"/>
              <a:t> p’)</a:t>
            </a:r>
          </a:p>
          <a:p>
            <a:pPr marL="0" indent="0">
              <a:buNone/>
            </a:pPr>
            <a:r>
              <a:rPr lang="en-US" dirty="0" smtClean="0"/>
              <a:t>where p = </a:t>
            </a:r>
            <a:r>
              <a:rPr lang="en-US" dirty="0" err="1" smtClean="0"/>
              <a:t>Pos</a:t>
            </a:r>
            <a:r>
              <a:rPr lang="en-US" dirty="0" smtClean="0"/>
              <a:t>(r</a:t>
            </a:r>
            <a:r>
              <a:rPr lang="en-US" baseline="-25000" dirty="0" smtClean="0"/>
              <a:t>1,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k) and p’ = </a:t>
            </a:r>
            <a:r>
              <a:rPr lang="en-US" dirty="0" err="1" smtClean="0"/>
              <a:t>Pos</a:t>
            </a:r>
            <a:r>
              <a:rPr lang="en-US" dirty="0" smtClean="0"/>
              <a:t>(r</a:t>
            </a:r>
            <a:r>
              <a:rPr lang="en-US" baseline="-25000" dirty="0" smtClean="0"/>
              <a:t>1</a:t>
            </a:r>
            <a:r>
              <a:rPr lang="en-US" dirty="0" smtClean="0"/>
              <a:t>’, r</a:t>
            </a:r>
            <a:r>
              <a:rPr lang="en-US" baseline="-25000" dirty="0" smtClean="0"/>
              <a:t>2</a:t>
            </a:r>
            <a:r>
              <a:rPr lang="en-US" dirty="0" smtClean="0"/>
              <a:t>’, k’)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 Operator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14794" y="3013024"/>
            <a:ext cx="5681272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ight Brace 9"/>
          <p:cNvSpPr/>
          <p:nvPr/>
        </p:nvSpPr>
        <p:spPr bwMode="auto">
          <a:xfrm rot="5400000">
            <a:off x="2934599" y="2128802"/>
            <a:ext cx="534098" cy="3075483"/>
          </a:xfrm>
          <a:prstGeom prst="rightBrace">
            <a:avLst>
              <a:gd name="adj1" fmla="val 8333"/>
              <a:gd name="adj2" fmla="val 5052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8013" y="4352635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s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678898" y="2937101"/>
            <a:ext cx="0" cy="137634"/>
          </a:xfrm>
          <a:prstGeom prst="line">
            <a:avLst/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84023" y="2933735"/>
            <a:ext cx="41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00"/>
                </a:solidFill>
              </a:rPr>
              <a:t>p</a:t>
            </a:r>
            <a:endParaRPr lang="en-US" sz="2400" dirty="0">
              <a:solidFill>
                <a:srgbClr val="0099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739390" y="2937101"/>
            <a:ext cx="0" cy="137634"/>
          </a:xfrm>
          <a:prstGeom prst="line">
            <a:avLst/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574498" y="2983044"/>
            <a:ext cx="44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00"/>
                </a:solidFill>
              </a:rPr>
              <a:t>p’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5400000">
            <a:off x="1233889" y="2348856"/>
            <a:ext cx="193460" cy="66657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5400000">
            <a:off x="1960423" y="2339174"/>
            <a:ext cx="193460" cy="66657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 rot="5400000">
            <a:off x="4309372" y="2406337"/>
            <a:ext cx="193460" cy="66657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5400000">
            <a:off x="5034659" y="2391567"/>
            <a:ext cx="193460" cy="66657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2855482" y="1336459"/>
            <a:ext cx="599896" cy="5681272"/>
          </a:xfrm>
          <a:prstGeom prst="rightBrace">
            <a:avLst>
              <a:gd name="adj1" fmla="val 8333"/>
              <a:gd name="adj2" fmla="val 5052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2945" y="3708594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8252" y="2136988"/>
            <a:ext cx="49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1789" y="2143969"/>
            <a:ext cx="57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758" y="2154916"/>
            <a:ext cx="57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’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1036" y="2158959"/>
            <a:ext cx="57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’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4432" y="2376828"/>
            <a:ext cx="24779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r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matches w</a:t>
            </a:r>
            <a:r>
              <a:rPr lang="en-US" sz="2400" baseline="-25000" dirty="0" smtClean="0"/>
              <a:t>1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2 </a:t>
            </a:r>
            <a:r>
              <a:rPr lang="en-US" sz="2400" dirty="0"/>
              <a:t>matches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</a:t>
            </a:r>
            <a:r>
              <a:rPr lang="en-US" sz="2400" baseline="-25000" dirty="0" smtClean="0"/>
              <a:t> </a:t>
            </a:r>
            <a:r>
              <a:rPr lang="en-US" sz="2400" dirty="0"/>
              <a:t>matches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r</a:t>
            </a:r>
            <a:r>
              <a:rPr lang="en-US" sz="2400" baseline="-25000" dirty="0"/>
              <a:t>2</a:t>
            </a:r>
            <a:r>
              <a:rPr lang="en-US" sz="2400" dirty="0" smtClean="0"/>
              <a:t>’</a:t>
            </a:r>
            <a:r>
              <a:rPr lang="en-US" sz="2400" baseline="-25000" dirty="0" smtClean="0"/>
              <a:t> </a:t>
            </a:r>
            <a:r>
              <a:rPr lang="en-US" sz="2400" dirty="0"/>
              <a:t>matches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0" y="4801806"/>
                <a:ext cx="906238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Two special cases: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r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’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/>
                  <a:t> : This describes the substring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</a:t>
                </a:r>
                <a:r>
                  <a:rPr lang="en-US" sz="2400" baseline="-25000" dirty="0" smtClean="0"/>
                  <a:t>2 </a:t>
                </a:r>
                <a:r>
                  <a:rPr lang="en-US" sz="2400" dirty="0" smtClean="0"/>
                  <a:t>= r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’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/>
                  <a:t> : This describes boundaries around the substring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0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The general case allows for the combination of the two and is thus a very powerful operator!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1806"/>
                <a:ext cx="9062382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1009" t="-1909" r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05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String Transformations: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562" y="4130116"/>
            <a:ext cx="89154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accent2"/>
                </a:solidFill>
              </a:rPr>
              <a:t>S</a:t>
            </a:r>
            <a:r>
              <a:rPr lang="en-US" sz="2400" dirty="0" smtClean="0">
                <a:solidFill>
                  <a:schemeClr val="accent2"/>
                </a:solidFill>
              </a:rPr>
              <a:t>witch</a:t>
            </a:r>
            <a:r>
              <a:rPr lang="en-US" sz="2400" dirty="0">
                <a:solidFill>
                  <a:schemeClr val="accent2"/>
                </a:solidFill>
              </a:rPr>
              <a:t>((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b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, e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), 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b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, e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))</a:t>
            </a:r>
            <a:r>
              <a:rPr lang="en-US" sz="2400" dirty="0" smtClean="0"/>
              <a:t>, where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>
                <a:latin typeface="Comic Sans MS"/>
              </a:rPr>
              <a:t>b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´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mic Sans MS"/>
              </a:rPr>
              <a:t>Match(v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,NumTok,3</a:t>
            </a:r>
            <a:r>
              <a:rPr lang="en-US" sz="2400" dirty="0"/>
              <a:t>), </a:t>
            </a:r>
            <a:r>
              <a:rPr lang="en-US" sz="2400" dirty="0" smtClean="0"/>
              <a:t>     </a:t>
            </a:r>
            <a:r>
              <a:rPr lang="en-US" sz="2400" dirty="0" smtClean="0">
                <a:latin typeface="Comic Sans MS"/>
              </a:rPr>
              <a:t>b</a:t>
            </a:r>
            <a:r>
              <a:rPr lang="en-US" sz="2400" baseline="-25000" dirty="0" smtClean="0">
                <a:latin typeface="Comic Sans MS"/>
              </a:rPr>
              <a:t>2 </a:t>
            </a:r>
            <a:r>
              <a:rPr lang="en-US" sz="2400" dirty="0" smtClean="0">
                <a:latin typeface="cmsy10"/>
              </a:rPr>
              <a:t>´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:</a:t>
            </a:r>
            <a:r>
              <a:rPr lang="en-US" sz="2400" dirty="0" smtClean="0">
                <a:latin typeface="Comic Sans MS"/>
              </a:rPr>
              <a:t>Match(v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,NumTok,3</a:t>
            </a:r>
            <a:r>
              <a:rPr lang="en-US" sz="2400" dirty="0"/>
              <a:t>),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mic Sans MS"/>
              </a:rPr>
              <a:t>e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´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mic Sans MS"/>
              </a:rPr>
              <a:t>Concatenate(SubStr2(v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,NumTok,1), </a:t>
            </a:r>
            <a:r>
              <a:rPr lang="en-US" sz="2400" dirty="0" err="1"/>
              <a:t>ConstStr</a:t>
            </a:r>
            <a:r>
              <a:rPr lang="en-US" sz="2400" dirty="0" smtClean="0"/>
              <a:t>(“-”),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omic Sans MS"/>
              </a:rPr>
              <a:t>		        SubStr2(v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,NumTok,2), </a:t>
            </a:r>
            <a:r>
              <a:rPr lang="en-US" sz="2400" dirty="0" err="1" smtClean="0"/>
              <a:t>ConstStr</a:t>
            </a:r>
            <a:r>
              <a:rPr lang="en-US" sz="2400" dirty="0" smtClean="0"/>
              <a:t>(“-”),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omic Sans MS"/>
              </a:rPr>
              <a:t>		        SubStr2(v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,NumTok,3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mic Sans MS"/>
              </a:rPr>
              <a:t>e</a:t>
            </a:r>
            <a:r>
              <a:rPr lang="en-US" sz="2400" baseline="-25000" dirty="0" smtClean="0">
                <a:latin typeface="Comic Sans MS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´</a:t>
            </a:r>
            <a:r>
              <a:rPr lang="en-US" sz="2400" dirty="0" smtClean="0"/>
              <a:t> Concatenate(</a:t>
            </a:r>
            <a:r>
              <a:rPr lang="en-US" sz="2400" dirty="0" err="1" smtClean="0"/>
              <a:t>ConstStr</a:t>
            </a:r>
            <a:r>
              <a:rPr lang="en-US" sz="2400" dirty="0"/>
              <a:t>(“425-</a:t>
            </a:r>
            <a:r>
              <a:rPr lang="en-US" sz="2400" dirty="0" smtClean="0"/>
              <a:t>”),</a:t>
            </a:r>
            <a:r>
              <a:rPr lang="en-US" sz="2400" dirty="0" smtClean="0">
                <a:latin typeface="Comic Sans MS"/>
              </a:rPr>
              <a:t>SubStr2(v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,NumTok,1),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	                   </a:t>
            </a:r>
            <a:r>
              <a:rPr lang="en-US" sz="2400" dirty="0" err="1" smtClean="0"/>
              <a:t>ConstStr</a:t>
            </a:r>
            <a:r>
              <a:rPr lang="en-US" sz="2400" dirty="0" smtClean="0"/>
              <a:t>(“-”),</a:t>
            </a:r>
            <a:r>
              <a:rPr lang="en-US" sz="2400" dirty="0" smtClean="0">
                <a:latin typeface="Comic Sans MS"/>
              </a:rPr>
              <a:t>SubStr2(v</a:t>
            </a:r>
            <a:r>
              <a:rPr lang="en-US" sz="2400" baseline="-25000" dirty="0" smtClean="0">
                <a:latin typeface="Comic Sans MS"/>
              </a:rPr>
              <a:t>1</a:t>
            </a:r>
            <a:r>
              <a:rPr lang="en-US" sz="2400" dirty="0" smtClean="0"/>
              <a:t>,NumTok,2</a:t>
            </a:r>
            <a:r>
              <a:rPr lang="en-US" sz="2400" dirty="0"/>
              <a:t>))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9807" y="949564"/>
            <a:ext cx="67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Format phone numbers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71794"/>
              </p:ext>
            </p:extLst>
          </p:nvPr>
        </p:nvGraphicFramePr>
        <p:xfrm>
          <a:off x="272562" y="1555265"/>
          <a:ext cx="706022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869"/>
                <a:gridCol w="3710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Input v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Output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(425)-706-7709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425-706-7709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510.220.5586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510-220-5586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235 7654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425-235-7654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745-8139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425-745-8139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084978"/>
      </p:ext>
    </p:extLst>
  </p:cSld>
  <p:clrMapOvr>
    <a:masterClrMapping/>
  </p:clrMapOvr>
  <p:transition advTm="632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419" y="2848699"/>
            <a:ext cx="8757145" cy="2831123"/>
          </a:xfrm>
        </p:spPr>
        <p:txBody>
          <a:bodyPr/>
          <a:lstStyle/>
          <a:p>
            <a:r>
              <a:rPr lang="en-US" dirty="0" smtClean="0"/>
              <a:t>Reduction requires computing </a:t>
            </a:r>
            <a:r>
              <a:rPr lang="en-US" i="1" dirty="0" smtClean="0"/>
              <a:t>all</a:t>
            </a:r>
            <a:r>
              <a:rPr lang="en-US" dirty="0" smtClean="0"/>
              <a:t> solutions for each of the sub-problems:</a:t>
            </a:r>
          </a:p>
          <a:p>
            <a:pPr lvl="1"/>
            <a:r>
              <a:rPr lang="en-US" dirty="0" smtClean="0"/>
              <a:t>This also allows to rank various solutions and select the highest ranked solution at the top-level.</a:t>
            </a:r>
          </a:p>
          <a:p>
            <a:pPr lvl="1"/>
            <a:r>
              <a:rPr lang="en-US" dirty="0" smtClean="0"/>
              <a:t>A challenge here is to efficiently represent, compute, and manipulate huge number of such solutions.</a:t>
            </a:r>
          </a:p>
          <a:p>
            <a:pPr lvl="1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hree applications of this idea in the talk.</a:t>
            </a:r>
          </a:p>
          <a:p>
            <a:pPr lvl="1"/>
            <a:r>
              <a:rPr lang="en-US" dirty="0" smtClean="0"/>
              <a:t>Read the paper for more tricks!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Synthesis Idea: Divide and Conquer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9256" y="1529862"/>
            <a:ext cx="8335111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Reduce the problem of synthesizing expressions into sub-problems of synthesizing sub-expressions.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8554583"/>
      </p:ext>
    </p:extLst>
  </p:cSld>
  <p:clrMapOvr>
    <a:masterClrMapping/>
  </p:clrMapOvr>
  <p:transition advTm="1125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200"/>
  <p:tag name="FIRSTSUMITG@PR10562AXNJXY5K9" val="3079"/>
  <p:tag name="FIRSTSUMITG@PWS13125SVWXY5K9" val="3113"/>
  <p:tag name="FIRSTSUMITG@YFGYMLOFUVWXY5M7" val="3493"/>
  <p:tag name="FIRSTSUMITG@OMKLSHNFUVWYY57I" val="4026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8.8|11.4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3|1.8|1.4|1|13.3|2.7|1.8|3.6|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8.9|14.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107379</TotalTime>
  <Words>2730</Words>
  <Application>Microsoft Office PowerPoint</Application>
  <PresentationFormat>On-screen Show (4:3)</PresentationFormat>
  <Paragraphs>634</Paragraphs>
  <Slides>49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Times New Roman</vt:lpstr>
      <vt:lpstr>cmsy10</vt:lpstr>
      <vt:lpstr>Segoe UI Light</vt:lpstr>
      <vt:lpstr>Comic Sans MS</vt:lpstr>
      <vt:lpstr>MT Extra</vt:lpstr>
      <vt:lpstr>Calibri</vt:lpstr>
      <vt:lpstr>Cambria Math</vt:lpstr>
      <vt:lpstr>cmmi10</vt:lpstr>
      <vt:lpstr>Arial</vt:lpstr>
      <vt:lpstr>cmmi12</vt:lpstr>
      <vt:lpstr>Default Design</vt:lpstr>
      <vt:lpstr>2_Default Design</vt:lpstr>
      <vt:lpstr>PowerPoint Presentation</vt:lpstr>
      <vt:lpstr>PowerPoint Presentation</vt:lpstr>
      <vt:lpstr>Generic Methodology for End User Programming</vt:lpstr>
      <vt:lpstr>PowerPoint Presentation</vt:lpstr>
      <vt:lpstr>PowerPoint Presentation</vt:lpstr>
      <vt:lpstr>Syntactic String Transformations: Language</vt:lpstr>
      <vt:lpstr>Substring Operator</vt:lpstr>
      <vt:lpstr>Syntactic String Transformations: Example</vt:lpstr>
      <vt:lpstr>Key Synthesis Idea: Divide and Conquer</vt:lpstr>
      <vt:lpstr>Synthesizing Guarded Expression</vt:lpstr>
      <vt:lpstr>Too many choices for a Trace Expression</vt:lpstr>
      <vt:lpstr>Synthesizing Trace Expressions</vt:lpstr>
      <vt:lpstr>Too many choices for a SubStr Expression</vt:lpstr>
      <vt:lpstr>Synthesizing SubStr Expressions</vt:lpstr>
      <vt:lpstr>Back to Synthesizing Guarded Expression</vt:lpstr>
      <vt:lpstr>Ranking</vt:lpstr>
      <vt:lpstr>Experimental Comparison of various Ranking Strategies</vt:lpstr>
      <vt:lpstr>PowerPoint Presentation</vt:lpstr>
      <vt:lpstr>PowerPoint Presentation</vt:lpstr>
      <vt:lpstr>Semantic String Transformations: Language</vt:lpstr>
      <vt:lpstr>Semantic String Transformations: Example</vt:lpstr>
      <vt:lpstr>Semantic String Transformations: Synthesis Algorithm</vt:lpstr>
      <vt:lpstr>Semantic String Transformations: Experimental Results</vt:lpstr>
      <vt:lpstr>PowerPoint Presentation</vt:lpstr>
      <vt:lpstr>PowerPoint Presentation</vt:lpstr>
      <vt:lpstr>Table Layout Transformations: Language</vt:lpstr>
      <vt:lpstr>Table Layout Transformation: Example</vt:lpstr>
      <vt:lpstr>Table Layout Transformations: Synthesis Algorithm</vt:lpstr>
      <vt:lpstr>Table Layout Transformations: Experimental Results</vt:lpstr>
      <vt:lpstr>PowerPoint Presentation</vt:lpstr>
      <vt:lpstr>PowerPoint Presentation</vt:lpstr>
      <vt:lpstr>Examples of SmartPhone Scripts</vt:lpstr>
      <vt:lpstr>Google AppInventor Programming Model</vt:lpstr>
      <vt:lpstr>SmartScript Language</vt:lpstr>
      <vt:lpstr>Example</vt:lpstr>
      <vt:lpstr>Synthesis Approach: Key Insights</vt:lpstr>
      <vt:lpstr>Component Discovery</vt:lpstr>
      <vt:lpstr>Component Discovery: Example</vt:lpstr>
      <vt:lpstr>Component Discovery: Example (more details)</vt:lpstr>
      <vt:lpstr>Relation Discovery</vt:lpstr>
      <vt:lpstr>Relation Discovery: Example</vt:lpstr>
      <vt:lpstr>Relation Discovery: Interactive Q&amp;A</vt:lpstr>
      <vt:lpstr>Synthesis Architecture</vt:lpstr>
      <vt:lpstr>Results</vt:lpstr>
      <vt:lpstr>Results: Component Discovery</vt:lpstr>
      <vt:lpstr>Results: Relation Discovery</vt:lpstr>
      <vt:lpstr>Results: Overall</vt:lpstr>
      <vt:lpstr>Script Generation</vt:lpstr>
      <vt:lpstr>Results: Synthesis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Gulwani</dc:creator>
  <cp:lastModifiedBy>Sumit Gulwani</cp:lastModifiedBy>
  <cp:revision>6468</cp:revision>
  <cp:lastPrinted>2011-01-25T02:43:07Z</cp:lastPrinted>
  <dcterms:created xsi:type="dcterms:W3CDTF">1601-01-01T00:00:00Z</dcterms:created>
  <dcterms:modified xsi:type="dcterms:W3CDTF">2013-08-09T22:33:06Z</dcterms:modified>
</cp:coreProperties>
</file>