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Lobster"/>
      <p:regular r:id="rId11"/>
    </p:embeddedFont>
    <p:embeddedFont>
      <p:font typeface="Bebas Neue"/>
      <p:regular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Lobster-regular.fntdata"/><Relationship Id="rId10" Type="http://schemas.openxmlformats.org/officeDocument/2006/relationships/slide" Target="slides/slide5.xml"/><Relationship Id="rId12" Type="http://schemas.openxmlformats.org/officeDocument/2006/relationships/font" Target="fonts/BebasNeue-regular.fnt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f121fb5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f121fb5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f121fb5b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f121fb5b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f121fb5b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f121fb5b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f121fb5b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f121fb5b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p:spPr>
        <p:txBody>
          <a:bodyPr anchorCtr="0" anchor="b" bIns="91425" lIns="91425" spcFirstLastPara="1" rIns="91425" wrap="square" tIns="91425">
            <a:noAutofit/>
          </a:bodyPr>
          <a:lstStyle/>
          <a:p>
            <a:pPr indent="0" lvl="0" marL="0" rtl="0" algn="ctr">
              <a:spcBef>
                <a:spcPts val="0"/>
              </a:spcBef>
              <a:spcAft>
                <a:spcPts val="0"/>
              </a:spcAft>
              <a:buNone/>
            </a:pPr>
            <a:r>
              <a:rPr lang="en-GB">
                <a:solidFill>
                  <a:srgbClr val="CFE2F3"/>
                </a:solidFill>
              </a:rPr>
              <a:t>Coursera Capstone</a:t>
            </a:r>
            <a:endParaRPr>
              <a:solidFill>
                <a:srgbClr val="CFE2F3"/>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FFF2CC"/>
                </a:solidFill>
              </a:rPr>
              <a:t>Analyzing Neighbourhoods in Delhi</a:t>
            </a:r>
            <a:endParaRPr b="1">
              <a:solidFill>
                <a:srgbClr val="FFF2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rgbClr val="FCE5CD"/>
                </a:solidFill>
              </a:rPr>
              <a:t>Facts about Our Capital,New Delhi</a:t>
            </a:r>
            <a:endParaRPr u="sng">
              <a:solidFill>
                <a:srgbClr val="FCE5CD"/>
              </a:solidFill>
            </a:endParaRPr>
          </a:p>
        </p:txBody>
      </p:sp>
      <p:sp>
        <p:nvSpPr>
          <p:cNvPr id="61" name="Google Shape;61;p14"/>
          <p:cNvSpPr txBox="1"/>
          <p:nvPr>
            <p:ph idx="1" type="body"/>
          </p:nvPr>
        </p:nvSpPr>
        <p:spPr>
          <a:xfrm>
            <a:off x="311700" y="1152475"/>
            <a:ext cx="8520600" cy="3416400"/>
          </a:xfrm>
          <a:prstGeom prst="rect">
            <a:avLst/>
          </a:prstGeom>
          <a:solidFill>
            <a:srgbClr val="D0E0E3"/>
          </a:solidFill>
        </p:spPr>
        <p:txBody>
          <a:bodyPr anchorCtr="0" anchor="t" bIns="91425" lIns="91425" spcFirstLastPara="1" rIns="91425" wrap="square" tIns="91425">
            <a:noAutofit/>
          </a:bodyPr>
          <a:lstStyle/>
          <a:p>
            <a:pPr indent="0" lvl="0" marL="0" rtl="0" algn="l">
              <a:spcBef>
                <a:spcPts val="0"/>
              </a:spcBef>
              <a:spcAft>
                <a:spcPts val="1600"/>
              </a:spcAft>
              <a:buNone/>
            </a:pPr>
            <a:r>
              <a:rPr b="1" i="1" lang="en-GB" sz="1300">
                <a:solidFill>
                  <a:srgbClr val="38761D"/>
                </a:solidFill>
                <a:latin typeface="Lobster"/>
                <a:ea typeface="Lobster"/>
                <a:cs typeface="Lobster"/>
                <a:sym typeface="Lobster"/>
              </a:rPr>
              <a:t>Delhi </a:t>
            </a:r>
            <a:r>
              <a:rPr b="1" i="1" lang="en-GB" sz="1300">
                <a:solidFill>
                  <a:srgbClr val="E06666"/>
                </a:solidFill>
              </a:rPr>
              <a:t>officially known as th</a:t>
            </a:r>
            <a:r>
              <a:rPr b="1" i="1" lang="en-GB" sz="1300">
                <a:solidFill>
                  <a:srgbClr val="38761D"/>
                </a:solidFill>
                <a:latin typeface="Lobster"/>
                <a:ea typeface="Lobster"/>
                <a:cs typeface="Lobster"/>
                <a:sym typeface="Lobster"/>
              </a:rPr>
              <a:t>e National Capital Territory of Delhi (NCT) is</a:t>
            </a:r>
            <a:r>
              <a:rPr b="1" i="1" lang="en-GB" sz="1300">
                <a:solidFill>
                  <a:srgbClr val="E06666"/>
                </a:solidFill>
              </a:rPr>
              <a:t> a city and a union territory of India containing New Delhi, the capital of India.It is bordered by the state of Haryana on three sides and by Uttar Pradesh to the east. The NCT covers an</a:t>
            </a:r>
            <a:r>
              <a:rPr b="1" i="1" lang="en-GB" sz="1300">
                <a:solidFill>
                  <a:srgbClr val="38761D"/>
                </a:solidFill>
                <a:latin typeface="Lobster"/>
                <a:ea typeface="Lobster"/>
                <a:cs typeface="Lobster"/>
                <a:sym typeface="Lobster"/>
              </a:rPr>
              <a:t> area of 1,484 square kilometres (573 sq mi)</a:t>
            </a:r>
            <a:r>
              <a:rPr b="1" i="1" lang="en-GB" sz="1300">
                <a:solidFill>
                  <a:srgbClr val="E06666"/>
                </a:solidFill>
              </a:rPr>
              <a:t>. According to the 2011 census, Delhi's city proper population was over 11 million, the second-highest in India after Mumbai, while the whole NCT's population was about 16.8 million. Delhi's urban area is now considered to extend beyond the NCT boundaries, and include the neighbouring satellite cities of Ghaziabad, Faridabad, Gurgaon and Noida in an area called the National Capital Region (NCR) and had an estimated 2016 population </a:t>
            </a:r>
            <a:r>
              <a:rPr b="1" i="1" lang="en-GB" sz="1300">
                <a:solidFill>
                  <a:srgbClr val="38761D"/>
                </a:solidFill>
                <a:latin typeface="Lobster"/>
                <a:ea typeface="Lobster"/>
                <a:cs typeface="Lobster"/>
                <a:sym typeface="Lobster"/>
              </a:rPr>
              <a:t>of ove</a:t>
            </a:r>
            <a:r>
              <a:rPr b="1" i="1" lang="en-GB" sz="1300">
                <a:solidFill>
                  <a:srgbClr val="38761D"/>
                </a:solidFill>
                <a:latin typeface="Lobster"/>
                <a:ea typeface="Lobster"/>
                <a:cs typeface="Lobster"/>
                <a:sym typeface="Lobster"/>
              </a:rPr>
              <a:t>r 26 million people</a:t>
            </a:r>
            <a:r>
              <a:rPr b="1" i="1" lang="en-GB" sz="1300">
                <a:solidFill>
                  <a:srgbClr val="E06666"/>
                </a:solidFill>
              </a:rPr>
              <a:t>, making it the</a:t>
            </a:r>
            <a:r>
              <a:rPr b="1" i="1" lang="en-GB" sz="1300">
                <a:solidFill>
                  <a:srgbClr val="38761D"/>
                </a:solidFill>
                <a:latin typeface="Lobster"/>
                <a:ea typeface="Lobster"/>
                <a:cs typeface="Lobster"/>
                <a:sym typeface="Lobster"/>
              </a:rPr>
              <a:t> world's second-largest urban area </a:t>
            </a:r>
            <a:r>
              <a:rPr b="1" i="1" lang="en-GB" sz="1300">
                <a:solidFill>
                  <a:srgbClr val="E06666"/>
                </a:solidFill>
              </a:rPr>
              <a:t>according to the United Nations. Recent estimates of the metro economy of its urban area have ranked Delhi either the most or </a:t>
            </a:r>
            <a:r>
              <a:rPr b="1" i="1" lang="en-GB" sz="1300">
                <a:solidFill>
                  <a:srgbClr val="38761D"/>
                </a:solidFill>
                <a:latin typeface="Lobster"/>
                <a:ea typeface="Lobster"/>
                <a:cs typeface="Lobster"/>
                <a:sym typeface="Lobster"/>
              </a:rPr>
              <a:t>second-most productive metro area of India</a:t>
            </a:r>
            <a:r>
              <a:rPr b="1" i="1" lang="en-GB" sz="1300">
                <a:solidFill>
                  <a:srgbClr val="E06666"/>
                </a:solidFill>
              </a:rPr>
              <a:t>. Delhi is the second-wealthiest city in India after Mumbai and is </a:t>
            </a:r>
            <a:r>
              <a:rPr b="1" i="1" lang="en-GB" sz="1300">
                <a:solidFill>
                  <a:srgbClr val="38761D"/>
                </a:solidFill>
                <a:latin typeface="Lobster"/>
                <a:ea typeface="Lobster"/>
                <a:cs typeface="Lobster"/>
                <a:sym typeface="Lobster"/>
              </a:rPr>
              <a:t>home to 18 billionaires and 23,000 millionaires</a:t>
            </a:r>
            <a:r>
              <a:rPr b="1" i="1" lang="en-GB" sz="1300">
                <a:solidFill>
                  <a:srgbClr val="E06666"/>
                </a:solidFill>
              </a:rPr>
              <a:t>. Delhi ranks</a:t>
            </a:r>
            <a:r>
              <a:rPr b="1" i="1" lang="en-GB" sz="1300">
                <a:solidFill>
                  <a:srgbClr val="38761D"/>
                </a:solidFill>
                <a:latin typeface="Lobster"/>
                <a:ea typeface="Lobster"/>
                <a:cs typeface="Lobster"/>
                <a:sym typeface="Lobster"/>
              </a:rPr>
              <a:t> fifth among the Indian states and union territories in human development index</a:t>
            </a:r>
            <a:r>
              <a:rPr b="1" i="1" lang="en-GB" sz="1300">
                <a:solidFill>
                  <a:srgbClr val="E06666"/>
                </a:solidFill>
              </a:rPr>
              <a:t>.Delhi has the </a:t>
            </a:r>
            <a:r>
              <a:rPr b="1" i="1" lang="en-GB" sz="1300">
                <a:solidFill>
                  <a:srgbClr val="38761D"/>
                </a:solidFill>
                <a:latin typeface="Lobster"/>
                <a:ea typeface="Lobster"/>
                <a:cs typeface="Lobster"/>
                <a:sym typeface="Lobster"/>
              </a:rPr>
              <a:t>second-highest GDP per capita in India</a:t>
            </a:r>
            <a:r>
              <a:rPr b="1" i="1" lang="en-GB" sz="1300">
                <a:solidFill>
                  <a:srgbClr val="E06666"/>
                </a:solidFill>
              </a:rPr>
              <a:t>. Delhi is of great historical significance as an important commercial, transport, and cultural hub, as well as the political centre of India.</a:t>
            </a:r>
            <a:endParaRPr b="1" i="1" sz="1500">
              <a:solidFill>
                <a:srgbClr val="E0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GB" sz="1900">
                <a:solidFill>
                  <a:srgbClr val="E06666"/>
                </a:solidFill>
                <a:latin typeface="Bebas Neue"/>
                <a:ea typeface="Bebas Neue"/>
                <a:cs typeface="Bebas Neue"/>
                <a:sym typeface="Bebas Neue"/>
              </a:rPr>
              <a:t>Aim of the Project</a:t>
            </a:r>
            <a:endParaRPr b="1" i="1" sz="1900">
              <a:solidFill>
                <a:srgbClr val="E06666"/>
              </a:solidFill>
              <a:latin typeface="Bebas Neue"/>
              <a:ea typeface="Bebas Neue"/>
              <a:cs typeface="Bebas Neue"/>
              <a:sym typeface="Bebas Neue"/>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1" lang="en-GB" sz="1900">
                <a:solidFill>
                  <a:srgbClr val="38761D"/>
                </a:solidFill>
                <a:latin typeface="Bebas Neue"/>
                <a:ea typeface="Bebas Neue"/>
                <a:cs typeface="Bebas Neue"/>
                <a:sym typeface="Bebas Neue"/>
              </a:rPr>
              <a:t>In recent years, a vast number of people have migrated to Delhi. But their choices of neighborhoods has always been vastly different.</a:t>
            </a:r>
            <a:endParaRPr b="1" i="1" sz="1900">
              <a:solidFill>
                <a:srgbClr val="38761D"/>
              </a:solidFill>
              <a:latin typeface="Bebas Neue"/>
              <a:ea typeface="Bebas Neue"/>
              <a:cs typeface="Bebas Neue"/>
              <a:sym typeface="Bebas Neue"/>
            </a:endParaRPr>
          </a:p>
          <a:p>
            <a:pPr indent="0" lvl="0" marL="0" marR="0" rtl="0" algn="l">
              <a:lnSpc>
                <a:spcPct val="100000"/>
              </a:lnSpc>
              <a:spcBef>
                <a:spcPts val="0"/>
              </a:spcBef>
              <a:spcAft>
                <a:spcPts val="0"/>
              </a:spcAft>
              <a:buClr>
                <a:schemeClr val="dk1"/>
              </a:buClr>
              <a:buSzPts val="1100"/>
              <a:buFont typeface="Arial"/>
              <a:buNone/>
            </a:pPr>
            <a:r>
              <a:rPr b="1" i="1" lang="en-GB" sz="1900">
                <a:solidFill>
                  <a:srgbClr val="38761D"/>
                </a:solidFill>
                <a:latin typeface="Bebas Neue"/>
                <a:ea typeface="Bebas Neue"/>
                <a:cs typeface="Bebas Neue"/>
                <a:sym typeface="Bebas Neue"/>
              </a:rPr>
              <a:t>* The middle class families choose neighborhoods with all basic amenities like grocery stores, schools, pharmacies,hospitals and some restaurants.</a:t>
            </a:r>
            <a:endParaRPr b="1" i="1" sz="1900">
              <a:solidFill>
                <a:srgbClr val="38761D"/>
              </a:solidFill>
              <a:latin typeface="Bebas Neue"/>
              <a:ea typeface="Bebas Neue"/>
              <a:cs typeface="Bebas Neue"/>
              <a:sym typeface="Bebas Neue"/>
            </a:endParaRPr>
          </a:p>
          <a:p>
            <a:pPr indent="0" lvl="0" marL="0" marR="0" rtl="0" algn="l">
              <a:lnSpc>
                <a:spcPct val="100000"/>
              </a:lnSpc>
              <a:spcBef>
                <a:spcPts val="0"/>
              </a:spcBef>
              <a:spcAft>
                <a:spcPts val="0"/>
              </a:spcAft>
              <a:buClr>
                <a:schemeClr val="dk1"/>
              </a:buClr>
              <a:buSzPts val="1100"/>
              <a:buFont typeface="Arial"/>
              <a:buNone/>
            </a:pPr>
            <a:r>
              <a:rPr b="1" i="1" lang="en-GB" sz="1900">
                <a:solidFill>
                  <a:srgbClr val="38761D"/>
                </a:solidFill>
                <a:latin typeface="Bebas Neue"/>
                <a:ea typeface="Bebas Neue"/>
                <a:cs typeface="Bebas Neue"/>
                <a:sym typeface="Bebas Neue"/>
              </a:rPr>
              <a:t>* The affluent, suave people choose eloquent expensive neighborhoods, with multi-storeyed buildings</a:t>
            </a:r>
            <a:endParaRPr b="1" i="1" sz="1900">
              <a:solidFill>
                <a:srgbClr val="38761D"/>
              </a:solidFill>
              <a:latin typeface="Bebas Neue"/>
              <a:ea typeface="Bebas Neue"/>
              <a:cs typeface="Bebas Neue"/>
              <a:sym typeface="Bebas Neue"/>
            </a:endParaRPr>
          </a:p>
          <a:p>
            <a:pPr indent="0" lvl="0" marL="0" marR="0" rtl="0" algn="l">
              <a:lnSpc>
                <a:spcPct val="100000"/>
              </a:lnSpc>
              <a:spcBef>
                <a:spcPts val="0"/>
              </a:spcBef>
              <a:spcAft>
                <a:spcPts val="0"/>
              </a:spcAft>
              <a:buNone/>
            </a:pPr>
            <a:r>
              <a:rPr b="1" i="1" lang="en-GB" sz="1900">
                <a:solidFill>
                  <a:srgbClr val="38761D"/>
                </a:solidFill>
                <a:latin typeface="Bebas Neue"/>
                <a:ea typeface="Bebas Neue"/>
                <a:cs typeface="Bebas Neue"/>
                <a:sym typeface="Bebas Neue"/>
              </a:rPr>
              <a:t>* Students and people shifting due to work alone generally choose the neighborhoods with good recreation facilities and some amenities that is usually close to their work.</a:t>
            </a:r>
            <a:endParaRPr b="1" i="1" sz="1900">
              <a:solidFill>
                <a:srgbClr val="38761D"/>
              </a:solidFill>
              <a:latin typeface="Bebas Neue"/>
              <a:ea typeface="Bebas Neue"/>
              <a:cs typeface="Bebas Neue"/>
              <a:sym typeface="Bebas Neue"/>
            </a:endParaRPr>
          </a:p>
          <a:p>
            <a:pPr indent="0" lvl="0" marL="0" marR="0" rtl="0" algn="l">
              <a:lnSpc>
                <a:spcPct val="100000"/>
              </a:lnSpc>
              <a:spcBef>
                <a:spcPts val="0"/>
              </a:spcBef>
              <a:spcAft>
                <a:spcPts val="0"/>
              </a:spcAft>
              <a:buNone/>
            </a:pPr>
            <a:r>
              <a:rPr b="1" i="1" lang="en-GB" sz="1900">
                <a:solidFill>
                  <a:srgbClr val="38761D"/>
                </a:solidFill>
                <a:latin typeface="Bebas Neue"/>
                <a:ea typeface="Bebas Neue"/>
                <a:cs typeface="Bebas Neue"/>
                <a:sym typeface="Bebas Neue"/>
              </a:rPr>
              <a:t>The PROJECT AIMS TO CLASSIFY NEIGHBOURHOOD BASED ON THESE</a:t>
            </a:r>
            <a:endParaRPr b="1" i="1" sz="1900">
              <a:solidFill>
                <a:srgbClr val="38761D"/>
              </a:solidFill>
              <a:latin typeface="Bebas Neue"/>
              <a:ea typeface="Bebas Neue"/>
              <a:cs typeface="Bebas Neue"/>
              <a:sym typeface="Bebas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1" lang="en-GB" sz="1900">
                <a:solidFill>
                  <a:srgbClr val="E06666"/>
                </a:solidFill>
                <a:latin typeface="Bebas Neue"/>
                <a:ea typeface="Bebas Neue"/>
                <a:cs typeface="Bebas Neue"/>
                <a:sym typeface="Bebas Neue"/>
              </a:rPr>
              <a:t>Methodology</a:t>
            </a:r>
            <a:endParaRPr b="1" i="1" sz="1900">
              <a:solidFill>
                <a:srgbClr val="E06666"/>
              </a:solidFill>
              <a:latin typeface="Bebas Neue"/>
              <a:ea typeface="Bebas Neue"/>
              <a:cs typeface="Bebas Neue"/>
              <a:sym typeface="Bebas Neue"/>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The project used Kaggle’s dataset containing data about neighbourhoods in Delhi and I used Foursquare API to find out the best venues like shops, saloons, cafes, schools, yoga centers and theatres and so on in and around these places.</a:t>
            </a:r>
            <a:endParaRPr>
              <a:solidFill>
                <a:srgbClr val="000000"/>
              </a:solidFill>
            </a:endParaRPr>
          </a:p>
          <a:p>
            <a:pPr indent="0" lvl="0" marL="0" rtl="0" algn="l">
              <a:spcBef>
                <a:spcPts val="1600"/>
              </a:spcBef>
              <a:spcAft>
                <a:spcPts val="0"/>
              </a:spcAft>
              <a:buNone/>
            </a:pPr>
            <a:r>
              <a:rPr lang="en-GB">
                <a:solidFill>
                  <a:srgbClr val="000000"/>
                </a:solidFill>
              </a:rPr>
              <a:t>The project used K-Means Clustering and Machine Learning to classify data accordingly. Folium was used for the Maps.</a:t>
            </a:r>
            <a:endParaRPr>
              <a:solidFill>
                <a:srgbClr val="000000"/>
              </a:solidFill>
            </a:endParaRPr>
          </a:p>
          <a:p>
            <a:pPr indent="0" lvl="0" marL="0" rtl="0" algn="l">
              <a:spcBef>
                <a:spcPts val="1600"/>
              </a:spcBef>
              <a:spcAft>
                <a:spcPts val="1600"/>
              </a:spcAft>
              <a:buNone/>
            </a:pPr>
            <a:r>
              <a:rPr lang="en-GB">
                <a:solidFill>
                  <a:srgbClr val="000000"/>
                </a:solidFill>
              </a:rPr>
              <a:t>k-means clustering is a method of vector quantization, originally from signal processing, that aims to partition n observations into k clusters in which each observation belongs to the cluster with the nearest mean, serving as a prototype of the cluster. It was one of the best methods of unsupervised learning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Presented by Aindree Chatterjee,India</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CC4125"/>
                </a:solidFill>
              </a:rPr>
              <a:t>Credits:</a:t>
            </a:r>
            <a:endParaRPr>
              <a:solidFill>
                <a:srgbClr val="CC4125"/>
              </a:solidFill>
            </a:endParaRPr>
          </a:p>
          <a:p>
            <a:pPr indent="0" lvl="0" marL="0" rtl="0" algn="l">
              <a:spcBef>
                <a:spcPts val="1600"/>
              </a:spcBef>
              <a:spcAft>
                <a:spcPts val="0"/>
              </a:spcAft>
              <a:buNone/>
            </a:pPr>
            <a:r>
              <a:rPr lang="en-GB">
                <a:solidFill>
                  <a:srgbClr val="CC4125"/>
                </a:solidFill>
              </a:rPr>
              <a:t>IBM Labs</a:t>
            </a:r>
            <a:endParaRPr>
              <a:solidFill>
                <a:srgbClr val="CC4125"/>
              </a:solidFill>
            </a:endParaRPr>
          </a:p>
          <a:p>
            <a:pPr indent="0" lvl="0" marL="0" rtl="0" algn="l">
              <a:spcBef>
                <a:spcPts val="1600"/>
              </a:spcBef>
              <a:spcAft>
                <a:spcPts val="0"/>
              </a:spcAft>
              <a:buNone/>
            </a:pPr>
            <a:r>
              <a:rPr lang="en-GB">
                <a:solidFill>
                  <a:srgbClr val="CC4125"/>
                </a:solidFill>
              </a:rPr>
              <a:t>Kaggle(Dataset)</a:t>
            </a:r>
            <a:endParaRPr>
              <a:solidFill>
                <a:srgbClr val="CC4125"/>
              </a:solidFill>
            </a:endParaRPr>
          </a:p>
          <a:p>
            <a:pPr indent="0" lvl="0" marL="0" rtl="0" algn="l">
              <a:spcBef>
                <a:spcPts val="1600"/>
              </a:spcBef>
              <a:spcAft>
                <a:spcPts val="0"/>
              </a:spcAft>
              <a:buNone/>
            </a:pPr>
            <a:r>
              <a:rPr lang="en-GB">
                <a:solidFill>
                  <a:srgbClr val="CC4125"/>
                </a:solidFill>
              </a:rPr>
              <a:t>Foursquare API(Venues DataSet)</a:t>
            </a:r>
            <a:endParaRPr>
              <a:solidFill>
                <a:srgbClr val="CC4125"/>
              </a:solidFill>
            </a:endParaRPr>
          </a:p>
          <a:p>
            <a:pPr indent="0" lvl="0" marL="0" rtl="0" algn="l">
              <a:spcBef>
                <a:spcPts val="1600"/>
              </a:spcBef>
              <a:spcAft>
                <a:spcPts val="1600"/>
              </a:spcAft>
              <a:buNone/>
            </a:pPr>
            <a:r>
              <a:rPr lang="en-GB">
                <a:solidFill>
                  <a:srgbClr val="CC4125"/>
                </a:solidFill>
              </a:rPr>
              <a:t>Thank you for being a part of this journey! I hope you liked it!</a:t>
            </a:r>
            <a:endParaRPr>
              <a:solidFill>
                <a:srgbClr val="CC4125"/>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