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4" r:id="rId4"/>
  </p:sldMasterIdLst>
  <p:notesMasterIdLst>
    <p:notesMasterId r:id="rId12"/>
  </p:notesMasterIdLst>
  <p:handoutMasterIdLst>
    <p:handoutMasterId r:id="rId13"/>
  </p:handoutMasterIdLst>
  <p:sldIdLst>
    <p:sldId id="417" r:id="rId5"/>
    <p:sldId id="413" r:id="rId6"/>
    <p:sldId id="414" r:id="rId7"/>
    <p:sldId id="415" r:id="rId8"/>
    <p:sldId id="416" r:id="rId9"/>
    <p:sldId id="418" r:id="rId10"/>
    <p:sldId id="419" r:id="rId11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552" userDrawn="1">
          <p15:clr>
            <a:srgbClr val="A4A3A4"/>
          </p15:clr>
        </p15:guide>
        <p15:guide id="5" orient="horz" pos="4104" userDrawn="1">
          <p15:clr>
            <a:srgbClr val="A4A3A4"/>
          </p15:clr>
        </p15:guide>
        <p15:guide id="6" orient="horz" pos="4176" userDrawn="1">
          <p15:clr>
            <a:srgbClr val="A4A3A4"/>
          </p15:clr>
        </p15:guide>
        <p15:guide id="7" pos="128" userDrawn="1">
          <p15:clr>
            <a:srgbClr val="A4A3A4"/>
          </p15:clr>
        </p15:guide>
        <p15:guide id="9" orient="horz" pos="1128" userDrawn="1">
          <p15:clr>
            <a:srgbClr val="A4A3A4"/>
          </p15:clr>
        </p15:guide>
        <p15:guide id="10" orient="horz" pos="2832" userDrawn="1">
          <p15:clr>
            <a:srgbClr val="A4A3A4"/>
          </p15:clr>
        </p15:guide>
        <p15:guide id="11" pos="6624" userDrawn="1">
          <p15:clr>
            <a:srgbClr val="A4A3A4"/>
          </p15:clr>
        </p15:guide>
        <p15:guide id="12" pos="4064" userDrawn="1">
          <p15:clr>
            <a:srgbClr val="A4A3A4"/>
          </p15:clr>
        </p15:guide>
        <p15:guide id="13" pos="4128" userDrawn="1">
          <p15:clr>
            <a:srgbClr val="A4A3A4"/>
          </p15:clr>
        </p15:guide>
        <p15:guide id="14" pos="4224" userDrawn="1">
          <p15:clr>
            <a:srgbClr val="A4A3A4"/>
          </p15:clr>
        </p15:guide>
        <p15:guide id="15" orient="horz" pos="3024" userDrawn="1">
          <p15:clr>
            <a:srgbClr val="A4A3A4"/>
          </p15:clr>
        </p15:guide>
        <p15:guide id="16" pos="6688" userDrawn="1">
          <p15:clr>
            <a:srgbClr val="A4A3A4"/>
          </p15:clr>
        </p15:guide>
        <p15:guide id="17" pos="6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ovan, Frances M. (ARC-SCB)" initials="DFM(" lastIdx="1" clrIdx="0">
    <p:extLst>
      <p:ext uri="{19B8F6BF-5375-455C-9EA6-DF929625EA0E}">
        <p15:presenceInfo xmlns:p15="http://schemas.microsoft.com/office/powerpoint/2012/main" userId="S-1-5-21-330711430-3775241029-4075259233-5023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BFA"/>
    <a:srgbClr val="2D8B75"/>
    <a:srgbClr val="3333CC"/>
    <a:srgbClr val="FF33CC"/>
    <a:srgbClr val="4BACC6"/>
    <a:srgbClr val="FFCC66"/>
    <a:srgbClr val="00BE00"/>
    <a:srgbClr val="00B050"/>
    <a:srgbClr val="009900"/>
    <a:srgbClr val="00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4" autoAdjust="0"/>
    <p:restoredTop sz="92729" autoAdjust="0"/>
  </p:normalViewPr>
  <p:slideViewPr>
    <p:cSldViewPr snapToGrid="0" showGuides="1">
      <p:cViewPr varScale="1">
        <p:scale>
          <a:sx n="106" d="100"/>
          <a:sy n="106" d="100"/>
        </p:scale>
        <p:origin x="1116" y="114"/>
      </p:cViewPr>
      <p:guideLst>
        <p:guide orient="horz" pos="2952"/>
        <p:guide pos="3840"/>
        <p:guide pos="7552"/>
        <p:guide orient="horz" pos="4104"/>
        <p:guide orient="horz" pos="4176"/>
        <p:guide pos="128"/>
        <p:guide orient="horz" pos="1128"/>
        <p:guide orient="horz" pos="2832"/>
        <p:guide pos="6624"/>
        <p:guide pos="4064"/>
        <p:guide pos="4128"/>
        <p:guide pos="4224"/>
        <p:guide orient="horz" pos="3024"/>
        <p:guide pos="6688"/>
        <p:guide pos="6848"/>
      </p:guideLst>
    </p:cSldViewPr>
  </p:slideViewPr>
  <p:outlineViewPr>
    <p:cViewPr>
      <p:scale>
        <a:sx n="33" d="100"/>
        <a:sy n="33" d="100"/>
      </p:scale>
      <p:origin x="0" y="-17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8268"/>
    </p:cViewPr>
  </p:sorterViewPr>
  <p:notesViewPr>
    <p:cSldViewPr snapToGrid="0" showGuides="1">
      <p:cViewPr varScale="1">
        <p:scale>
          <a:sx n="115" d="100"/>
          <a:sy n="115" d="100"/>
        </p:scale>
        <p:origin x="30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F277E75D-796E-544A-918E-932386311232}" type="datetimeFigureOut">
              <a:rPr lang="en-US"/>
              <a:pPr>
                <a:defRPr/>
              </a:pPr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CEB6B351-6F3D-EC46-A184-8530CFA3CB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3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DFE72E3-EEB0-5E49-804D-DD1262D95E69}" type="datetimeFigureOut">
              <a:rPr lang="en-US" altLang="x-none"/>
              <a:pPr>
                <a:defRPr/>
              </a:pPr>
              <a:t>9/13/2021</a:t>
            </a:fld>
            <a:endParaRPr lang="en-US" altLang="x-non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83AEBCAE-0345-1F4B-AF5B-AFC84B023E8C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794634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DDCF2-9B85-7E48-A229-6803093FC2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9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AEBCAE-0345-1F4B-AF5B-AFC84B023E8C}" type="slidenum">
              <a:rPr lang="en-US" altLang="x-none" smtClean="0"/>
              <a:pPr>
                <a:defRPr/>
              </a:pPr>
              <a:t>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75642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AEBCAE-0345-1F4B-AF5B-AFC84B023E8C}" type="slidenum">
              <a:rPr lang="en-US" altLang="x-none" smtClean="0"/>
              <a:pPr>
                <a:defRPr/>
              </a:pPr>
              <a:t>3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11535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AEBCAE-0345-1F4B-AF5B-AFC84B023E8C}" type="slidenum">
              <a:rPr lang="en-US" altLang="x-none" smtClean="0"/>
              <a:pPr>
                <a:defRPr/>
              </a:pPr>
              <a:t>4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4020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AEBCAE-0345-1F4B-AF5B-AFC84B023E8C}" type="slidenum">
              <a:rPr lang="en-US" altLang="x-none" smtClean="0"/>
              <a:pPr>
                <a:defRPr/>
              </a:pPr>
              <a:t>5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57007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AEBCAE-0345-1F4B-AF5B-AFC84B023E8C}" type="slidenum">
              <a:rPr lang="en-US" altLang="x-none" smtClean="0"/>
              <a:pPr>
                <a:defRPr/>
              </a:pPr>
              <a:t>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14434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AEBCAE-0345-1F4B-AF5B-AFC84B023E8C}" type="slidenum">
              <a:rPr lang="en-US" altLang="x-none" smtClean="0"/>
              <a:pPr>
                <a:defRPr/>
              </a:pPr>
              <a:t>7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91725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200" b="1" i="0" baseline="0">
                <a:solidFill>
                  <a:schemeClr val="bg1"/>
                </a:solidFill>
                <a:latin typeface="Arial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789664" y="6629400"/>
            <a:ext cx="402336" cy="228600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lang="en-US" sz="1200" kern="1200" baseline="0" smtClean="0">
                <a:solidFill>
                  <a:schemeClr val="bg1"/>
                </a:solidFill>
                <a:latin typeface="Calibri"/>
                <a:ea typeface="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fld id="{E8CC769F-ADCB-2641-BD2F-4076D1C41918}" type="slidenum">
              <a:rPr lang="uk-UA" sz="80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pPr>
                <a:defRPr/>
              </a:pPr>
              <a:t>‹#›</a:t>
            </a:fld>
            <a:endParaRPr lang="uk-UA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6629400"/>
            <a:ext cx="2834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GCD PPBE</a:t>
            </a:r>
            <a:r>
              <a:rPr lang="en-US" sz="800" baseline="0" dirty="0">
                <a:solidFill>
                  <a:schemeClr val="bg1"/>
                </a:solidFill>
              </a:rPr>
              <a:t> 22 Existing Project – New Content  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67" y="0"/>
            <a:ext cx="9144000" cy="1066800"/>
          </a:xfrm>
          <a:prstGeom prst="rect">
            <a:avLst/>
          </a:prstGeom>
        </p:spPr>
        <p:txBody>
          <a:bodyPr anchor="ctr"/>
          <a:lstStyle>
            <a:lvl1pPr>
              <a:defRPr sz="2400" baseline="0">
                <a:solidFill>
                  <a:schemeClr val="bg1"/>
                </a:solidFill>
                <a:latin typeface="Arial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664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Bef>
                <a:spcPts val="1000"/>
              </a:spcBef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279400" indent="-165100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tabLst/>
              <a:defRPr sz="1800" baseline="0">
                <a:solidFill>
                  <a:schemeClr val="bg1"/>
                </a:solidFill>
                <a:latin typeface="arial" charset="0"/>
              </a:defRPr>
            </a:lvl2pPr>
            <a:lvl3pPr marL="571500" indent="-228600">
              <a:lnSpc>
                <a:spcPct val="95000"/>
              </a:lnSpc>
              <a:spcBef>
                <a:spcPts val="500"/>
              </a:spcBef>
              <a:buFont typeface=".AppleSystemUIFont" charset="-120"/>
              <a:buChar char="‒"/>
              <a:tabLst/>
              <a:defRPr sz="1800" baseline="0">
                <a:solidFill>
                  <a:schemeClr val="bg1"/>
                </a:solidFill>
                <a:latin typeface="arial" charset="0"/>
              </a:defRPr>
            </a:lvl3pPr>
            <a:lvl4pPr>
              <a:lnSpc>
                <a:spcPct val="95000"/>
              </a:lnSpc>
              <a:spcBef>
                <a:spcPts val="5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lnSpc>
                <a:spcPct val="95000"/>
              </a:lnSpc>
              <a:spcBef>
                <a:spcPts val="5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789664" y="6629400"/>
            <a:ext cx="402336" cy="228600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200" baseline="0" smtClean="0">
                <a:solidFill>
                  <a:schemeClr val="bg1"/>
                </a:solidFill>
                <a:latin typeface="Calibri"/>
                <a:ea typeface=""/>
              </a:defRPr>
            </a:lvl1pPr>
          </a:lstStyle>
          <a:p>
            <a:pPr>
              <a:defRPr/>
            </a:pPr>
            <a:fld id="{E8CC769F-ADCB-2641-BD2F-4076D1C41918}" type="slidenum">
              <a:rPr lang="uk-UA" sz="800" smtClean="0">
                <a:latin typeface="Arial" charset="0"/>
              </a:rPr>
              <a:pPr>
                <a:defRPr/>
              </a:pPr>
              <a:t>‹#›</a:t>
            </a:fld>
            <a:endParaRPr lang="uk-UA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6629400"/>
            <a:ext cx="2834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GCD PPBE</a:t>
            </a:r>
            <a:r>
              <a:rPr lang="en-US" sz="800" baseline="0" dirty="0">
                <a:solidFill>
                  <a:schemeClr val="bg1"/>
                </a:solidFill>
              </a:rPr>
              <a:t> 22 Existing Project – New Content  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6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7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173788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0" y="6161924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789664" y="6629400"/>
            <a:ext cx="402336" cy="228600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lang="en-US" sz="1200" kern="1200" baseline="0" smtClean="0">
                <a:solidFill>
                  <a:schemeClr val="bg1"/>
                </a:solidFill>
                <a:latin typeface="Calibri"/>
                <a:ea typeface="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fld id="{E8CC769F-ADCB-2641-BD2F-4076D1C41918}" type="slidenum">
              <a:rPr lang="uk-UA" sz="800" smtClean="0">
                <a:latin typeface="Arial" charset="0"/>
              </a:rPr>
              <a:pPr>
                <a:defRPr/>
              </a:pPr>
              <a:t>‹#›</a:t>
            </a:fld>
            <a:endParaRPr lang="uk-UA" sz="12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" y="6629400"/>
            <a:ext cx="2834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GCD PPBE</a:t>
            </a:r>
            <a:r>
              <a:rPr lang="en-US" sz="800" baseline="0" dirty="0">
                <a:solidFill>
                  <a:schemeClr val="bg1"/>
                </a:solidFill>
              </a:rPr>
              <a:t> 22 Existing Project – New Content  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12616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126164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789664" y="6629400"/>
            <a:ext cx="402336" cy="228600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lang="en-US" sz="1200" kern="1200" baseline="0" smtClean="0">
                <a:solidFill>
                  <a:schemeClr val="bg1"/>
                </a:solidFill>
                <a:latin typeface="Calibri"/>
                <a:ea typeface="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fld id="{E8CC769F-ADCB-2641-BD2F-4076D1C41918}" type="slidenum">
              <a:rPr lang="uk-UA" sz="800" smtClean="0">
                <a:latin typeface="Arial" charset="0"/>
              </a:rPr>
              <a:pPr>
                <a:defRPr/>
              </a:pPr>
              <a:t>‹#›</a:t>
            </a:fld>
            <a:endParaRPr lang="uk-UA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" y="6629400"/>
            <a:ext cx="2834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GCD PPBE</a:t>
            </a:r>
            <a:r>
              <a:rPr lang="en-US" sz="800" baseline="0" dirty="0">
                <a:solidFill>
                  <a:schemeClr val="bg1"/>
                </a:solidFill>
              </a:rPr>
              <a:t> 22 Existing Project – New Content  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789664" y="6629400"/>
            <a:ext cx="402336" cy="228600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800" baseline="0" smtClean="0">
                <a:solidFill>
                  <a:schemeClr val="tx1"/>
                </a:solidFill>
                <a:latin typeface="Arial" charset="0"/>
                <a:ea typeface=""/>
              </a:defRPr>
            </a:lvl1pPr>
          </a:lstStyle>
          <a:p>
            <a:pPr>
              <a:defRPr/>
            </a:pPr>
            <a:fld id="{75D13D49-2B6F-174C-9E1E-1013A06E5C50}" type="slidenum">
              <a:rPr lang="uk-UA" smtClean="0"/>
              <a:pPr>
                <a:defRPr/>
              </a:pPr>
              <a:t>‹#›</a:t>
            </a:fld>
            <a:endParaRPr lang="uk-U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0"/>
            <a:ext cx="9144000" cy="1066800"/>
          </a:xfrm>
          <a:prstGeom prst="rect">
            <a:avLst/>
          </a:prstGeom>
        </p:spPr>
        <p:txBody>
          <a:bodyPr anchor="ctr"/>
          <a:lstStyle>
            <a:lvl1pPr>
              <a:defRPr lang="en-US" sz="2400" baseline="0">
                <a:solidFill>
                  <a:schemeClr val="bg1"/>
                </a:solidFill>
                <a:latin typeface="Arial Bold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6629400"/>
            <a:ext cx="2834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GCD FY18</a:t>
            </a:r>
            <a:r>
              <a:rPr lang="en-US" sz="800" baseline="0" dirty="0">
                <a:solidFill>
                  <a:schemeClr val="bg1"/>
                </a:solidFill>
              </a:rPr>
              <a:t> Mid Year Review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6629400"/>
            <a:ext cx="2834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GCD PPBE</a:t>
            </a:r>
            <a:r>
              <a:rPr lang="en-US" sz="800" baseline="0" dirty="0">
                <a:solidFill>
                  <a:sysClr val="windowText" lastClr="000000"/>
                </a:solidFill>
              </a:rPr>
              <a:t> 22 Existing Project – New Content  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81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789664" y="6629400"/>
            <a:ext cx="402336" cy="228600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lang="en-US" sz="1200" kern="1200" baseline="0" smtClean="0">
                <a:solidFill>
                  <a:schemeClr val="bg1"/>
                </a:solidFill>
                <a:latin typeface="Calibri"/>
                <a:ea typeface="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fld id="{E8CC769F-ADCB-2641-BD2F-4076D1C41918}" type="slidenum">
              <a:rPr lang="uk-UA" sz="800" smtClean="0">
                <a:latin typeface="Arial" charset="0"/>
              </a:rPr>
              <a:pPr>
                <a:defRPr/>
              </a:pPr>
              <a:t>‹#›</a:t>
            </a:fld>
            <a:endParaRPr lang="uk-UA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6629400"/>
            <a:ext cx="2834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GCD PPBE</a:t>
            </a:r>
            <a:r>
              <a:rPr lang="en-US" sz="800" baseline="0" dirty="0">
                <a:solidFill>
                  <a:schemeClr val="bg1"/>
                </a:solidFill>
              </a:rPr>
              <a:t> 22 Existing Project – New Content  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445127"/>
            <a:ext cx="4011084" cy="87228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45127"/>
            <a:ext cx="6815667" cy="439361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500560"/>
            <a:ext cx="4011084" cy="3521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9664" y="6629400"/>
            <a:ext cx="402336" cy="228600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200" baseline="0" smtClean="0">
                <a:solidFill>
                  <a:schemeClr val="bg1"/>
                </a:solidFill>
                <a:latin typeface="Calibri"/>
                <a:ea typeface=""/>
              </a:defRPr>
            </a:lvl1pPr>
          </a:lstStyle>
          <a:p>
            <a:pPr>
              <a:defRPr/>
            </a:pPr>
            <a:fld id="{E8CC769F-ADCB-2641-BD2F-4076D1C41918}" type="slidenum">
              <a:rPr lang="uk-UA" sz="800" smtClean="0">
                <a:latin typeface="Arial" charset="0"/>
              </a:rPr>
              <a:pPr>
                <a:defRPr/>
              </a:pPr>
              <a:t>‹#›</a:t>
            </a:fld>
            <a:endParaRPr lang="uk-U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" y="6629400"/>
            <a:ext cx="2834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GCD PPBE</a:t>
            </a:r>
            <a:r>
              <a:rPr lang="en-US" sz="800" baseline="0" dirty="0">
                <a:solidFill>
                  <a:schemeClr val="bg1"/>
                </a:solidFill>
              </a:rPr>
              <a:t> 22 Existing Project – New Content  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chemeClr val="tx1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548063"/>
            <a:ext cx="7315200" cy="3179512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789664" y="6629400"/>
            <a:ext cx="402336" cy="228600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lang="en-US" sz="1200" kern="1200" baseline="0" smtClean="0">
                <a:solidFill>
                  <a:schemeClr val="bg1"/>
                </a:solidFill>
                <a:latin typeface="Calibri"/>
                <a:ea typeface="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fld id="{E8CC769F-ADCB-2641-BD2F-4076D1C41918}" type="slidenum">
              <a:rPr lang="uk-UA" sz="800" smtClean="0">
                <a:latin typeface="Arial" charset="0"/>
              </a:rPr>
              <a:pPr>
                <a:defRPr/>
              </a:pPr>
              <a:t>‹#›</a:t>
            </a:fld>
            <a:endParaRPr lang="uk-UA" sz="12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" y="6629400"/>
            <a:ext cx="2834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GCD PPBE</a:t>
            </a:r>
            <a:r>
              <a:rPr lang="en-US" sz="800" baseline="0" dirty="0">
                <a:solidFill>
                  <a:schemeClr val="bg1"/>
                </a:solidFill>
              </a:rPr>
              <a:t> 22 Existing Project – New Content  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789664" y="6629400"/>
            <a:ext cx="402336" cy="228600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lang="en-US" sz="1200" kern="1200" baseline="0" smtClean="0">
                <a:solidFill>
                  <a:schemeClr val="bg1"/>
                </a:solidFill>
                <a:latin typeface="Calibri"/>
                <a:ea typeface="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fld id="{E8CC769F-ADCB-2641-BD2F-4076D1C41918}" type="slidenum">
              <a:rPr lang="uk-UA" sz="800" smtClean="0">
                <a:latin typeface="Arial" charset="0"/>
              </a:rPr>
              <a:pPr>
                <a:defRPr/>
              </a:pPr>
              <a:t>‹#›</a:t>
            </a:fld>
            <a:endParaRPr lang="uk-UA" sz="12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6629400"/>
            <a:ext cx="2834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GCD PPBE</a:t>
            </a:r>
            <a:r>
              <a:rPr lang="en-US" sz="800" baseline="0" dirty="0">
                <a:solidFill>
                  <a:schemeClr val="bg1"/>
                </a:solidFill>
              </a:rPr>
              <a:t> 22 Existing Project – New Content  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anner OCT templat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1" y="-1"/>
            <a:ext cx="12192000" cy="11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FF917-5495-2B40-9F4F-35B3547594A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758"/>
            <a:ext cx="12192001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265" y="5455095"/>
            <a:ext cx="846843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2400"/>
              </a:lnSpc>
            </a:pPr>
            <a:r>
              <a:rPr lang="en-US" b="1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Space Technology Mission Directorate</a:t>
            </a:r>
          </a:p>
          <a:p>
            <a:pPr>
              <a:lnSpc>
                <a:spcPts val="2400"/>
              </a:lnSpc>
            </a:pPr>
            <a:r>
              <a:rPr lang="en-US" b="1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Game Changing Development Program </a:t>
            </a:r>
          </a:p>
          <a:p>
            <a:pPr>
              <a:lnSpc>
                <a:spcPts val="2400"/>
              </a:lnSpc>
            </a:pPr>
            <a:r>
              <a:rPr lang="en-US" sz="2100" b="1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PPBE 22 – Existing Projects – New Content </a:t>
            </a:r>
          </a:p>
          <a:p>
            <a:pPr>
              <a:lnSpc>
                <a:spcPts val="2400"/>
              </a:lnSpc>
            </a:pPr>
            <a:endParaRPr lang="en-US" sz="2100" b="1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265" y="6377324"/>
            <a:ext cx="846843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John Hogan|   FY20 Synthetic Biology|   02.28.20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06399-DCB0-484E-8156-7D756C0A20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5750" y="2711937"/>
            <a:ext cx="1639455" cy="163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965A1-81FE-D248-9C32-FE9A7B8A815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4" y="4017618"/>
            <a:ext cx="1005840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40208-4051-A340-8989-4E51995546C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2993" y="990600"/>
            <a:ext cx="1946564" cy="1946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CCA2C-8794-FE44-A7C2-2D549274604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4419" y="3264344"/>
            <a:ext cx="1645920" cy="164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EDCDC8-F152-F643-B807-D224DDC9D9E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7952" y="1433944"/>
            <a:ext cx="1572768" cy="1572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56C682-F2EF-9C41-8E25-E7C9079D60C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0996" y="838199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6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239" y="121312"/>
            <a:ext cx="990306" cy="8241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13D49-2B6F-174C-9E1E-1013A06E5C50}" type="slidenum">
              <a:rPr lang="uk-UA" smtClean="0"/>
              <a:pPr>
                <a:defRPr/>
              </a:pPr>
              <a:t>2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0"/>
            <a:ext cx="6858000" cy="1066800"/>
          </a:xfrm>
        </p:spPr>
        <p:txBody>
          <a:bodyPr/>
          <a:lstStyle/>
          <a:p>
            <a:r>
              <a:rPr lang="en-US" sz="3600" dirty="0"/>
              <a:t>Existing Project - BioNutrients</a:t>
            </a:r>
            <a:br>
              <a:rPr lang="en-US" sz="3600" dirty="0"/>
            </a:br>
            <a:r>
              <a:rPr lang="en-US" sz="3600" dirty="0"/>
              <a:t> New Additional Content 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2223" y="1296289"/>
            <a:ext cx="11937981" cy="50950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Summarize where the technology will be at the current end of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Delivered  and tested in low earth orbit a platform technology for the on-demand microbial manufacturing of multiple human nutrients to mitigate nutrient deficiencies in the current pre-packaged food system for long duration missions.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Conduct 5-year test of a production pack system that enables required nutrient production after long-duration storage of the microorganisms and media, requires minimal mass and volume, and complies with required food safety requirements.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Develop and flight test a Hazard Analysis and Critical Control Point (HACCP) plan and in-space monitoring methods for ensuring food safety requirements for future implementation during missions. </a:t>
            </a:r>
            <a:r>
              <a:rPr lang="en-US" sz="1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Summarize additional content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Automation of nutrient production pack operation to ensure product consistency, reduce crew time, and monitor/maintain safety.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Work with HRP Food Systems (JSC) to go beyond demonstration to provide a viable edible product and associated safety protocols</a:t>
            </a:r>
            <a:r>
              <a:rPr lang="en-US" sz="1600" dirty="0">
                <a:cs typeface="Arial" panose="020B0604020202020204" pitchFamily="34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Identify/develop new products to support exploration missions – additional nutrients, pharmaceuticals, and high value compounds</a:t>
            </a:r>
            <a:r>
              <a:rPr lang="en-US" sz="1600" dirty="0"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Provide a clear statement of “why” the additional content needs to be developed and  the importance/nature of additional content being proposed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Automation will allow for production with minimal crew intervention, and can decrease human error and variability.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Nutrient requirements are evolving, with an expectation that multiple compounds and means of delivery of those compounds will become required as the nutrient and pharmaceutical requirements mature.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Developing a method to deliver an edible microbial food product in flight and consumption by crew will be instrumental to identifying and addressing challenges in palatability, acceptability, safety, and reliability.  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3760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239" y="121312"/>
            <a:ext cx="990306" cy="8241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13D49-2B6F-174C-9E1E-1013A06E5C50}" type="slidenum">
              <a:rPr lang="uk-UA" smtClean="0"/>
              <a:pPr>
                <a:defRPr/>
              </a:pPr>
              <a:t>3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3057" y="86947"/>
            <a:ext cx="10654208" cy="1066800"/>
          </a:xfrm>
        </p:spPr>
        <p:txBody>
          <a:bodyPr/>
          <a:lstStyle/>
          <a:p>
            <a:r>
              <a:rPr lang="en-US" sz="3600" dirty="0"/>
              <a:t>Existing Project – CO</a:t>
            </a:r>
            <a:r>
              <a:rPr lang="en-US" sz="3600" baseline="-25000" dirty="0"/>
              <a:t>2</a:t>
            </a:r>
            <a:r>
              <a:rPr lang="en-US" sz="3600" dirty="0"/>
              <a:t>-Based Manufacturing</a:t>
            </a:r>
            <a:br>
              <a:rPr lang="en-US" sz="3600" dirty="0"/>
            </a:br>
            <a:r>
              <a:rPr lang="en-US" sz="3600" dirty="0"/>
              <a:t> New Additional Content 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2223" y="1296290"/>
            <a:ext cx="11937981" cy="52176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Summarize where the technology will be at the current end of project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A ground tested, reduced gravity-compatible prototype with “space-ready” microbe(s), producing carbonic anhydrase from CO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-derivable feedstock. (TRL 3/4)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Use case scenarios and systems analysis for Lunar and Martian surface missions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Summarize additional content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Refinement of production platform for Lunar or Martian surface mission deployment (increasing overall system TRL to 4, some components to 5)</a:t>
            </a:r>
            <a:r>
              <a:rPr lang="en-US" sz="2000" dirty="0"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Facilitate development and integration of newly developed SOA CO</a:t>
            </a:r>
            <a:r>
              <a:rPr lang="en-US" sz="20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 conversion technologies to increase production potential (e.g. sugars) of microbial growth substrate.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Novel product identification and production via microbial engineering (e.g. nutrients, pharmaceuticals, food, additional enzymes/products).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Provide a clear statement of “why” the additional content needs to be developed and  the importance/nature of additional content being proposed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To meet the evolving in-space manufacturing requirements of future Lunar and Martian surface missions, providing a test platform for reliable, safe, low ESM CO</a:t>
            </a:r>
            <a:r>
              <a:rPr lang="en-US" sz="2000" baseline="-25000" dirty="0"/>
              <a:t>2</a:t>
            </a:r>
            <a:r>
              <a:rPr lang="en-US" sz="2000" dirty="0"/>
              <a:t>-based manufacturing capabilities</a:t>
            </a:r>
            <a:r>
              <a:rPr lang="en-US" sz="1800" dirty="0"/>
              <a:t>. 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91299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239" y="121312"/>
            <a:ext cx="990306" cy="8241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13D49-2B6F-174C-9E1E-1013A06E5C50}" type="slidenum">
              <a:rPr lang="uk-UA" smtClean="0"/>
              <a:pPr>
                <a:defRPr/>
              </a:pPr>
              <a:t>4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898194" cy="1066800"/>
          </a:xfrm>
        </p:spPr>
        <p:txBody>
          <a:bodyPr/>
          <a:lstStyle/>
          <a:p>
            <a:r>
              <a:rPr lang="en-US" sz="3600" dirty="0" err="1"/>
              <a:t>BioNutrients</a:t>
            </a:r>
            <a:br>
              <a:rPr lang="en-US" sz="3600" dirty="0"/>
            </a:br>
            <a:r>
              <a:rPr lang="en-US" sz="3600" dirty="0"/>
              <a:t> New Additional Content - Approach 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2223" y="1296290"/>
            <a:ext cx="11937981" cy="49521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Describe how and when technology will be infused in future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Describe how the technologies work together and are used in system performance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Expansion of nutritional products, assessment of palatability/acceptability and use of products by crew on ISS. This supplements the prepackaged food system, addressing critical nutrient degradation in long duration missions.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Automation prototyping to decrease crew time, increase safety, performance and utility of BioNutrients products and platform. 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Supports draft HRP Food Roadmap that proposes inflight testing (including Lunar surface) in the 2028/29 timeframe.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Describe any known interface requirements and/or interdependencies for other technologies/capabilities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Requires water (clean, potable), waste containment/recycling (solid and vapor), and pressurized cabin space, power, crew, controlled temperature environment (may be cabin).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Describe how the additional content will be accomplished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cs typeface="ＭＳ Ｐゴシック" charset="-128"/>
              </a:rPr>
              <a:t>In-house development and flight testing, coordination with HRP Food System Program.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cs typeface="ＭＳ Ｐゴシック" charset="-128"/>
              </a:rPr>
              <a:t>Pull from Industry/Academia – STTR Phase II Sustainable </a:t>
            </a:r>
            <a:r>
              <a:rPr lang="en-US" sz="2000" dirty="0" err="1">
                <a:cs typeface="ＭＳ Ｐゴシック" charset="-128"/>
              </a:rPr>
              <a:t>Bioproducts</a:t>
            </a:r>
            <a:r>
              <a:rPr lang="en-US" sz="2000" dirty="0">
                <a:cs typeface="ＭＳ Ｐゴシック" charset="-128"/>
              </a:rPr>
              <a:t>, Center for the Utilization of Biological Engineering for Space (CUBES).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cs typeface="ＭＳ Ｐゴシック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6454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239" y="121312"/>
            <a:ext cx="990306" cy="8241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13D49-2B6F-174C-9E1E-1013A06E5C50}" type="slidenum">
              <a:rPr lang="uk-UA" smtClean="0"/>
              <a:pPr>
                <a:defRPr/>
              </a:pPr>
              <a:t>5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898194" cy="1066800"/>
          </a:xfrm>
        </p:spPr>
        <p:txBody>
          <a:bodyPr/>
          <a:lstStyle/>
          <a:p>
            <a:r>
              <a:rPr lang="en-US" sz="3600" dirty="0"/>
              <a:t>CO</a:t>
            </a:r>
            <a:r>
              <a:rPr lang="en-US" sz="3600" baseline="-25000" dirty="0"/>
              <a:t>2</a:t>
            </a:r>
            <a:r>
              <a:rPr lang="en-US" sz="3600" dirty="0"/>
              <a:t>-Based Manufacturing</a:t>
            </a:r>
            <a:br>
              <a:rPr lang="en-US" sz="3600" dirty="0"/>
            </a:br>
            <a:r>
              <a:rPr lang="en-US" sz="3600" dirty="0"/>
              <a:t> New Additional Content - Approach 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528" y="1211230"/>
            <a:ext cx="11982691" cy="49521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Describe how and when technology will be infused in future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Describe how the technologies work together and are used in system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CO</a:t>
            </a:r>
            <a:r>
              <a:rPr lang="en-US" sz="1800" baseline="-25000" dirty="0"/>
              <a:t>2</a:t>
            </a:r>
            <a:r>
              <a:rPr lang="en-US" sz="1800" dirty="0"/>
              <a:t>-based manufacturing platform refinement and continued development for Lunar/Martian surface missions will support future bioreactor testing and </a:t>
            </a:r>
            <a:r>
              <a:rPr lang="en-US" sz="1800" i="1" dirty="0"/>
              <a:t>in situ </a:t>
            </a:r>
            <a:r>
              <a:rPr lang="en-US" sz="1800" dirty="0"/>
              <a:t>resource utilization of CO</a:t>
            </a:r>
            <a:r>
              <a:rPr lang="en-US" sz="1800" baseline="-25000" dirty="0"/>
              <a:t>2</a:t>
            </a:r>
            <a:r>
              <a:rPr lang="en-US" sz="1800" dirty="0"/>
              <a:t>.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Technology approach supports increased sustainability missions, including proposed Lunar base establishment in 2028 and future Mars missions.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Project product carbonic anhydrase is targeted enhancement for liquid amine CO</a:t>
            </a:r>
            <a:r>
              <a:rPr lang="en-US" sz="1800" baseline="-25000" dirty="0"/>
              <a:t>2</a:t>
            </a:r>
            <a:r>
              <a:rPr lang="en-US" sz="1800" dirty="0"/>
              <a:t> removal system for life support.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Describe any known interface requirements and/or interdependencies for other technologies/capabilities</a:t>
            </a:r>
          </a:p>
          <a:p>
            <a:pPr lvl="2"/>
            <a:r>
              <a:rPr lang="en-US" sz="1800" dirty="0"/>
              <a:t>Requires power, water/hydrogen, concentrated CO</a:t>
            </a:r>
            <a:r>
              <a:rPr lang="en-US" sz="1800" baseline="-25000" dirty="0"/>
              <a:t>2</a:t>
            </a:r>
            <a:r>
              <a:rPr lang="en-US" sz="1800" dirty="0"/>
              <a:t> source, media supplements, thermal control, radiation protection, pressurized volume.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Describe how the additional content will be accomplished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cs typeface="ＭＳ Ｐゴシック" charset="-128"/>
              </a:rPr>
              <a:t>In-house development: engineered organisms, bioreactors and mission implementation assessment.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cs typeface="ＭＳ Ｐゴシック" charset="-128"/>
              </a:rPr>
              <a:t>Leverage cooperative agreement with </a:t>
            </a:r>
            <a:r>
              <a:rPr lang="en-US" sz="2000" dirty="0" err="1">
                <a:cs typeface="ＭＳ Ｐゴシック" charset="-128"/>
              </a:rPr>
              <a:t>Kanan</a:t>
            </a:r>
            <a:r>
              <a:rPr lang="en-US" sz="2000" dirty="0">
                <a:cs typeface="ＭＳ Ｐゴシック" charset="-128"/>
              </a:rPr>
              <a:t> lab, Stanford University - CO</a:t>
            </a:r>
            <a:r>
              <a:rPr lang="en-US" sz="2000" baseline="-25000" dirty="0">
                <a:cs typeface="ＭＳ Ｐゴシック" charset="-128"/>
              </a:rPr>
              <a:t>2</a:t>
            </a:r>
            <a:r>
              <a:rPr lang="en-US" sz="2000" dirty="0">
                <a:cs typeface="ＭＳ Ｐゴシック" charset="-128"/>
              </a:rPr>
              <a:t> conversion to microbial substrates. Potentially other academic/industrial partners.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cs typeface="ＭＳ Ｐゴシック" charset="-128"/>
              </a:rPr>
              <a:t>Leverage NASA CO</a:t>
            </a:r>
            <a:r>
              <a:rPr lang="en-US" sz="2000" baseline="-25000" dirty="0">
                <a:cs typeface="ＭＳ Ｐゴシック" charset="-128"/>
              </a:rPr>
              <a:t>2</a:t>
            </a:r>
            <a:r>
              <a:rPr lang="en-US" sz="2000" dirty="0">
                <a:cs typeface="ＭＳ Ｐゴシック" charset="-128"/>
              </a:rPr>
              <a:t> Conversion Centennial Challenge – CO</a:t>
            </a:r>
            <a:r>
              <a:rPr lang="en-US" sz="2000" baseline="-25000" dirty="0">
                <a:cs typeface="ＭＳ Ｐゴシック" charset="-128"/>
              </a:rPr>
              <a:t>2</a:t>
            </a:r>
            <a:r>
              <a:rPr lang="en-US" sz="2000" dirty="0">
                <a:cs typeface="ＭＳ Ｐゴシック" charset="-128"/>
              </a:rPr>
              <a:t> conversion to sugar feedstock (currently in Phase II of competition).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cs typeface="ＭＳ Ｐゴシック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8113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239" y="121312"/>
            <a:ext cx="990306" cy="8241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13D49-2B6F-174C-9E1E-1013A06E5C50}" type="slidenum">
              <a:rPr lang="uk-UA" smtClean="0"/>
              <a:pPr>
                <a:defRPr/>
              </a:pPr>
              <a:t>6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81" y="166113"/>
            <a:ext cx="11356109" cy="1066800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Technology Development &amp; Transition Timeline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81" y="1161808"/>
            <a:ext cx="12074714" cy="495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Current: AES Life Support Systems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Carbonic Anhydrase for liquid amine CO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removal, directed evolution optimization (funded by AES)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Potential: HEOMD HRP, AES Life Support Systems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HEOMD HRP:  Nutrients, yogurt-based food products, pharmaceuticals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AES Life Support Systems: CO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-Based Manufacturing of carbonic anhydrase, additional products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171" y="3088027"/>
            <a:ext cx="11941524" cy="3130951"/>
            <a:chOff x="68826" y="3727048"/>
            <a:chExt cx="8972301" cy="3130951"/>
          </a:xfrm>
        </p:grpSpPr>
        <p:graphicFrame>
          <p:nvGraphicFramePr>
            <p:cNvPr id="11" name="Content Placeholder 4"/>
            <p:cNvGraphicFramePr>
              <a:graphicFrameLocks/>
            </p:cNvGraphicFramePr>
            <p:nvPr/>
          </p:nvGraphicFramePr>
          <p:xfrm>
            <a:off x="68826" y="3727048"/>
            <a:ext cx="8811578" cy="3130951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021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761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310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9242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5269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9014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9014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9014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690142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690142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690142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690142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690142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690142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690142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690142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690142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</a:tblGrid>
                <a:tr h="287874"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Fiscal</a:t>
                        </a:r>
                        <a:r>
                          <a:rPr lang="en-US" sz="1200" baseline="0" dirty="0"/>
                          <a:t> Years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16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17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18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19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20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21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22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23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24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25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26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27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28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29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30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31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843077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86238" y="4040547"/>
              <a:ext cx="2071600" cy="261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Previous Investment in </a:t>
              </a:r>
              <a:r>
                <a:rPr lang="en-US" dirty="0" err="1">
                  <a:solidFill>
                    <a:schemeClr val="bg1"/>
                  </a:solidFill>
                </a:rPr>
                <a:t>BioNutrients</a:t>
              </a:r>
              <a:r>
                <a:rPr lang="en-US" dirty="0">
                  <a:solidFill>
                    <a:schemeClr val="bg1"/>
                  </a:solidFill>
                </a:rPr>
                <a:t> (AES)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57599" y="5984267"/>
              <a:ext cx="1781726" cy="48910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HEOMD/AES</a:t>
              </a:r>
              <a:endParaRPr 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76083" y="4145142"/>
              <a:ext cx="3075771" cy="261610"/>
            </a:xfrm>
            <a:prstGeom prst="rect">
              <a:avLst/>
            </a:prstGeom>
            <a:gradFill>
              <a:gsLst>
                <a:gs pos="19000">
                  <a:srgbClr val="0070C0"/>
                </a:gs>
                <a:gs pos="87000">
                  <a:schemeClr val="accent1">
                    <a:lumMod val="20000"/>
                    <a:lumOff val="80000"/>
                  </a:schemeClr>
                </a:gs>
              </a:gsLst>
              <a:lin ang="0" scaled="1"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GCD Project Element 1 </a:t>
              </a:r>
              <a:r>
                <a:rPr lang="en-US" sz="1100" dirty="0" err="1">
                  <a:solidFill>
                    <a:schemeClr val="bg1"/>
                  </a:solidFill>
                </a:rPr>
                <a:t>BioNutrients</a:t>
              </a:r>
              <a:r>
                <a:rPr lang="en-US" sz="1100" dirty="0">
                  <a:solidFill>
                    <a:schemeClr val="bg1"/>
                  </a:solidFill>
                </a:rPr>
                <a:t> flight experiment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76084" y="5424742"/>
              <a:ext cx="1503959" cy="430887"/>
            </a:xfrm>
            <a:prstGeom prst="rect">
              <a:avLst/>
            </a:prstGeom>
            <a:gradFill flip="none" rotWithShape="1">
              <a:gsLst>
                <a:gs pos="62000">
                  <a:srgbClr val="0070C0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GCD Project Element 2 CO</a:t>
              </a:r>
              <a:r>
                <a:rPr lang="en-US" sz="1100" baseline="-25000" dirty="0">
                  <a:solidFill>
                    <a:schemeClr val="bg1"/>
                  </a:solidFill>
                </a:rPr>
                <a:t>2</a:t>
              </a:r>
              <a:r>
                <a:rPr lang="en-US" sz="1100" dirty="0">
                  <a:solidFill>
                    <a:schemeClr val="bg1"/>
                  </a:solidFill>
                </a:rPr>
                <a:t>-Based Manufacturing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03872" y="5970492"/>
              <a:ext cx="886244" cy="263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1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5717" y="4123103"/>
              <a:ext cx="655410" cy="938719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070C0"/>
                </a:gs>
                <a:gs pos="5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TRL 5-6</a:t>
              </a:r>
            </a:p>
            <a:p>
              <a:endParaRPr lang="en-US" sz="1100" dirty="0"/>
            </a:p>
            <a:p>
              <a:r>
                <a:rPr lang="en-US" sz="1100" dirty="0"/>
                <a:t>TRL 4</a:t>
              </a:r>
            </a:p>
            <a:p>
              <a:endParaRPr lang="en-US" sz="1100" dirty="0"/>
            </a:p>
            <a:p>
              <a:r>
                <a:rPr lang="en-US" sz="1100" dirty="0"/>
                <a:t>TRL 3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775692" y="5017751"/>
              <a:ext cx="3725509" cy="489109"/>
            </a:xfrm>
            <a:prstGeom prst="rightArrow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tint val="66000"/>
                    <a:satMod val="160000"/>
                  </a:schemeClr>
                </a:gs>
                <a:gs pos="42000">
                  <a:schemeClr val="bg1"/>
                </a:gs>
                <a:gs pos="95000">
                  <a:schemeClr val="bg1"/>
                </a:gs>
              </a:gsLst>
              <a:lin ang="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Production and use of crew ready, edible products  HRP food program </a:t>
              </a:r>
              <a:endParaRPr 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6654" y="5598325"/>
              <a:ext cx="2060872" cy="430887"/>
            </a:xfrm>
            <a:prstGeom prst="rect">
              <a:avLst/>
            </a:prstGeom>
            <a:gradFill flip="none" rotWithShape="1">
              <a:gsLst>
                <a:gs pos="58000">
                  <a:srgbClr val="0070C0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Production platform refinement for Lunar/Martian surface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1855" y="4726962"/>
              <a:ext cx="1908775" cy="261610"/>
            </a:xfrm>
            <a:prstGeom prst="rect">
              <a:avLst/>
            </a:prstGeom>
            <a:gradFill flip="none" rotWithShape="1">
              <a:gsLst>
                <a:gs pos="38000">
                  <a:srgbClr val="0070C0"/>
                </a:gs>
                <a:gs pos="61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BioNutrients</a:t>
              </a:r>
              <a:r>
                <a:rPr lang="en-US" sz="1100" dirty="0">
                  <a:solidFill>
                    <a:schemeClr val="bg1"/>
                  </a:solidFill>
                </a:rPr>
                <a:t> additional products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51854" y="4360640"/>
              <a:ext cx="1908776" cy="261610"/>
            </a:xfrm>
            <a:prstGeom prst="rect">
              <a:avLst/>
            </a:prstGeom>
            <a:gradFill flip="none" rotWithShape="1">
              <a:gsLst>
                <a:gs pos="82000">
                  <a:srgbClr val="0070C0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BioNutrients</a:t>
              </a:r>
              <a:r>
                <a:rPr lang="en-US" sz="1100" dirty="0">
                  <a:solidFill>
                    <a:schemeClr val="bg1"/>
                  </a:solidFill>
                </a:rPr>
                <a:t> automation prototyping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2470" y="5278621"/>
              <a:ext cx="1353613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Previous Investment in CO</a:t>
              </a:r>
              <a:r>
                <a:rPr lang="en-US" baseline="-25000" dirty="0">
                  <a:solidFill>
                    <a:schemeClr val="bg1"/>
                  </a:solidFill>
                </a:rPr>
                <a:t>2-</a:t>
              </a:r>
              <a:r>
                <a:rPr lang="en-US" dirty="0">
                  <a:solidFill>
                    <a:schemeClr val="bg1"/>
                  </a:solidFill>
                </a:rPr>
                <a:t>Based Manufacturing (AES)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96654" y="6048247"/>
              <a:ext cx="2060872" cy="430887"/>
            </a:xfrm>
            <a:prstGeom prst="rect">
              <a:avLst/>
            </a:prstGeom>
            <a:gradFill flip="none" rotWithShape="1">
              <a:gsLst>
                <a:gs pos="58000">
                  <a:srgbClr val="0070C0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Development/SOA integration new </a:t>
              </a:r>
              <a:r>
                <a:rPr lang="en-US" sz="1100" dirty="0" err="1">
                  <a:solidFill>
                    <a:schemeClr val="bg1"/>
                  </a:solidFill>
                </a:rPr>
                <a:t>feedstocks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96654" y="6463651"/>
              <a:ext cx="2060873" cy="261610"/>
            </a:xfrm>
            <a:prstGeom prst="rect">
              <a:avLst/>
            </a:prstGeom>
            <a:gradFill flip="none" rotWithShape="1">
              <a:gsLst>
                <a:gs pos="58000">
                  <a:srgbClr val="0070C0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New compounds/classes of compounds</a:t>
              </a:r>
            </a:p>
          </p:txBody>
        </p:sp>
      </p:grpSp>
      <p:cxnSp>
        <p:nvCxnSpPr>
          <p:cNvPr id="27" name="Elbow Connector 26"/>
          <p:cNvCxnSpPr/>
          <p:nvPr/>
        </p:nvCxnSpPr>
        <p:spPr>
          <a:xfrm rot="5400000">
            <a:off x="6188625" y="4039706"/>
            <a:ext cx="773826" cy="33569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9581881" y="4207554"/>
            <a:ext cx="621408" cy="25308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2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30068"/>
              </p:ext>
            </p:extLst>
          </p:nvPr>
        </p:nvGraphicFramePr>
        <p:xfrm>
          <a:off x="76200" y="1284755"/>
          <a:ext cx="11927161" cy="531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6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2932823200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3063266001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3455450561"/>
                    </a:ext>
                  </a:extLst>
                </a:gridCol>
                <a:gridCol w="694992">
                  <a:extLst>
                    <a:ext uri="{9D8B030D-6E8A-4147-A177-3AD203B41FA5}">
                      <a16:colId xmlns:a16="http://schemas.microsoft.com/office/drawing/2014/main" val="917092295"/>
                    </a:ext>
                  </a:extLst>
                </a:gridCol>
              </a:tblGrid>
              <a:tr h="530813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FY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FY 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FY24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FY25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Go/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No-Go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6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Bio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Nutrients</a:t>
                      </a:r>
                    </a:p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Cost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24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CO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-Based Manufacturing</a:t>
                      </a:r>
                    </a:p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Cost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84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Annual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Cost 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(1.3 FTE)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1.3 FTE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(1.3 FTE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(4.5 FTE) 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9215226" y="2478299"/>
            <a:ext cx="2656755" cy="27698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TAPR/KDP </a:t>
            </a:r>
            <a:r>
              <a:rPr lang="en-US" sz="12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BioNutrients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239" y="121312"/>
            <a:ext cx="990306" cy="8241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13D49-2B6F-174C-9E1E-1013A06E5C50}" type="slidenum">
              <a:rPr lang="uk-UA" smtClean="0"/>
              <a:pPr>
                <a:defRPr/>
              </a:pPr>
              <a:t>7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1009616" cy="1066800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Additional Cost, Schedule, Deliverables,  </a:t>
            </a:r>
            <a:br>
              <a:rPr lang="en-US" sz="3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Key Milestones (Overview)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54884" y="2497698"/>
            <a:ext cx="2973846" cy="27698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TAPR/KDP CO</a:t>
            </a:r>
            <a:r>
              <a:rPr lang="en-US" sz="1200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-Based Manufacturing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878684" y="2543913"/>
            <a:ext cx="152400" cy="1524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17721" y="4056521"/>
            <a:ext cx="2785640" cy="27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4" rIns="91429" bIns="45714" rtlCol="0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32172" y="5523089"/>
            <a:ext cx="2758659" cy="276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4" rIns="91429" bIns="45714" rtlCol="0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9139026" y="2563850"/>
            <a:ext cx="152400" cy="1524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32173" y="3157573"/>
            <a:ext cx="2758660" cy="8643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9568" y="4367132"/>
            <a:ext cx="11045483" cy="1135804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310083" y="3439107"/>
            <a:ext cx="21169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Edible products Phase A review/KDP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11803803" y="3858286"/>
            <a:ext cx="154770" cy="13546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159040" y="3861252"/>
            <a:ext cx="18413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Automation Phase A review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98695" y="5261931"/>
            <a:ext cx="39384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New compounds/classes of compounds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Phase A review/KDP</a:t>
            </a:r>
          </a:p>
        </p:txBody>
      </p:sp>
      <p:sp>
        <p:nvSpPr>
          <p:cNvPr id="66" name="Isosceles Triangle 65"/>
          <p:cNvSpPr/>
          <p:nvPr/>
        </p:nvSpPr>
        <p:spPr>
          <a:xfrm>
            <a:off x="7511966" y="4796674"/>
            <a:ext cx="154770" cy="13546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Isosceles Triangle 92"/>
          <p:cNvSpPr/>
          <p:nvPr/>
        </p:nvSpPr>
        <p:spPr>
          <a:xfrm>
            <a:off x="11064126" y="4760211"/>
            <a:ext cx="154770" cy="13546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Isosceles Triangle 93"/>
          <p:cNvSpPr/>
          <p:nvPr/>
        </p:nvSpPr>
        <p:spPr>
          <a:xfrm>
            <a:off x="8463214" y="4422340"/>
            <a:ext cx="154770" cy="13546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043571" y="3198588"/>
            <a:ext cx="20511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New Products Phase A review/KDP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06956" y="5522294"/>
            <a:ext cx="2708270" cy="28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4" rIns="91429" bIns="45714" rtlCol="0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35199" y="5526514"/>
            <a:ext cx="2747332" cy="276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4" rIns="91429" bIns="45714" rtlCol="0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29276" y="5523089"/>
            <a:ext cx="2768411" cy="276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4" rIns="91429" bIns="45714" rtlCol="0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049307" y="4769158"/>
            <a:ext cx="229938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New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feedstocks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Integration test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9940" y="4459428"/>
            <a:ext cx="17706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Production platform refinement for Lunar/Martian surface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97142" y="4813618"/>
            <a:ext cx="40761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Development/SOA integration of new </a:t>
            </a:r>
            <a:r>
              <a:rPr lang="en-US" sz="1000" dirty="0" err="1"/>
              <a:t>feedstocks</a:t>
            </a:r>
            <a:endParaRPr lang="en-US" sz="1000" dirty="0"/>
          </a:p>
          <a:p>
            <a:r>
              <a:rPr lang="en-US" sz="1000" dirty="0"/>
              <a:t>                                                         Phase A/KDP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744016" y="5240384"/>
            <a:ext cx="26566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New strain(s) with new Product test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940707" y="4476835"/>
            <a:ext cx="26566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SRR Gen-2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Isosceles Triangle 74"/>
          <p:cNvSpPr/>
          <p:nvPr/>
        </p:nvSpPr>
        <p:spPr>
          <a:xfrm>
            <a:off x="3648247" y="4458975"/>
            <a:ext cx="154770" cy="13546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Diamond 101"/>
          <p:cNvSpPr/>
          <p:nvPr/>
        </p:nvSpPr>
        <p:spPr>
          <a:xfrm>
            <a:off x="4478397" y="4864408"/>
            <a:ext cx="152400" cy="1524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Isosceles Triangle 72"/>
          <p:cNvSpPr/>
          <p:nvPr/>
        </p:nvSpPr>
        <p:spPr>
          <a:xfrm>
            <a:off x="11762023" y="5247841"/>
            <a:ext cx="154770" cy="13546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09481" y="4799115"/>
            <a:ext cx="20315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Feedstock and Product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downselect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88280" y="5248144"/>
            <a:ext cx="26566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Bioengineer new compound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82386" y="4441690"/>
            <a:ext cx="26566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Gen-2 bioreactor components test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10279" y="3642760"/>
            <a:ext cx="16901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Product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downselect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65807" y="4762661"/>
            <a:ext cx="26566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New strain(s) test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11666248" y="3642236"/>
            <a:ext cx="154770" cy="13546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Isosceles Triangle 45"/>
          <p:cNvSpPr/>
          <p:nvPr/>
        </p:nvSpPr>
        <p:spPr>
          <a:xfrm>
            <a:off x="9825107" y="4751740"/>
            <a:ext cx="154770" cy="13546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197786" y="4452923"/>
            <a:ext cx="26566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Gen-2 integrated bioreactor test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11236200" y="4450893"/>
            <a:ext cx="154770" cy="13546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9532662" y="5257702"/>
            <a:ext cx="154770" cy="13546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12187" y="5240423"/>
            <a:ext cx="23565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New compound/class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downselect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Isosceles Triangle 52"/>
          <p:cNvSpPr/>
          <p:nvPr/>
        </p:nvSpPr>
        <p:spPr>
          <a:xfrm>
            <a:off x="4793022" y="5250082"/>
            <a:ext cx="154770" cy="13546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Diamond 53"/>
          <p:cNvSpPr/>
          <p:nvPr/>
        </p:nvSpPr>
        <p:spPr>
          <a:xfrm>
            <a:off x="4476623" y="5250722"/>
            <a:ext cx="152400" cy="1524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8" name="Diamond 57"/>
          <p:cNvSpPr/>
          <p:nvPr/>
        </p:nvSpPr>
        <p:spPr>
          <a:xfrm>
            <a:off x="11090095" y="3188004"/>
            <a:ext cx="152400" cy="1524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9" name="Diamond 58"/>
          <p:cNvSpPr/>
          <p:nvPr/>
        </p:nvSpPr>
        <p:spPr>
          <a:xfrm>
            <a:off x="11444512" y="3420146"/>
            <a:ext cx="152400" cy="1524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411181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4C94EC86819A41A64EAE5D60FFC455" ma:contentTypeVersion="94" ma:contentTypeDescription="Create a new document." ma:contentTypeScope="" ma:versionID="4d4e5bfba12bfa4e40ee7b4e7846fb3f">
  <xsd:schema xmlns:xsd="http://www.w3.org/2001/XMLSchema" xmlns:xs="http://www.w3.org/2001/XMLSchema" xmlns:p="http://schemas.microsoft.com/office/2006/metadata/properties" xmlns:ns1="http://schemas.microsoft.com/sharepoint/v3" xmlns:ns2="92141df2-541e-45c9-898d-bc33ccee521a" xmlns:ns3="9e14bc9f-d43a-4562-9a47-6bccc43a8b23" xmlns:ns4="http://schemas.microsoft.com/sharepoint/v4" targetNamespace="http://schemas.microsoft.com/office/2006/metadata/properties" ma:root="true" ma:fieldsID="445d7ef269a766d0774fad1e47443492" ns1:_="" ns2:_="" ns3:_="" ns4:_="">
    <xsd:import namespace="http://schemas.microsoft.com/sharepoint/v3"/>
    <xsd:import namespace="92141df2-541e-45c9-898d-bc33ccee521a"/>
    <xsd:import namespace="9e14bc9f-d43a-4562-9a47-6bccc43a8b2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Classification" minOccurs="0"/>
                <xsd:element ref="ns2:Description0" minOccurs="0"/>
                <xsd:element ref="ns2:DocLink" minOccurs="0"/>
                <xsd:element ref="ns2:DocumentType" minOccurs="0"/>
                <xsd:element ref="ns2:ItemVisibility" minOccurs="0"/>
                <xsd:element ref="ns2:ItemVisibilityUpdate" minOccurs="0"/>
                <xsd:element ref="ns2:PrevTitle" minOccurs="0"/>
                <xsd:element ref="ns2:Project" minOccurs="0"/>
                <xsd:element ref="ns2:Project_x003a_ID" minOccurs="0"/>
                <xsd:element ref="ns2:TechTask" minOccurs="0"/>
                <xsd:element ref="ns2:TechTask_x003a_ID" minOccurs="0"/>
                <xsd:element ref="ns2:ProjectDocLib" minOccurs="0"/>
                <xsd:element ref="ns2:DocumentState" minOccurs="0"/>
                <xsd:element ref="ns2:RelatedItemId" minOccurs="0"/>
                <xsd:element ref="ns2:LinkToItem" minOccurs="0"/>
                <xsd:element ref="ns2:RelatedItemUrl" minOccurs="0"/>
                <xsd:element ref="ns2:DateSubmitted" minOccurs="0"/>
                <xsd:element ref="ns2:Project_x003a_StatusLookup" minOccurs="0"/>
                <xsd:element ref="ns2:TechTask_x003a_StatusLookup" minOccurs="0"/>
                <xsd:element ref="ns2:CopyToCD" minOccurs="0"/>
                <xsd:element ref="ns2:Archive" minOccurs="0"/>
                <xsd:element ref="ns2:NewDoc" minOccurs="0"/>
                <xsd:element ref="ns2:Project_x003a_Project" minOccurs="0"/>
                <xsd:element ref="ns1:LargeFileSize" minOccurs="0"/>
                <xsd:element ref="ns3:D38D7918E8D62_DiskName" minOccurs="0"/>
                <xsd:element ref="ns1:FileShareFlag" minOccurs="0"/>
                <xsd:element ref="ns2:AllEvalSubmitted" minOccurs="0"/>
                <xsd:element ref="ns2:ApprovalDate" minOccurs="0"/>
                <xsd:element ref="ns2:ApprovedBy" minOccurs="0"/>
                <xsd:element ref="ns2:Evaluators" minOccurs="0"/>
                <xsd:element ref="ns2:EvaluatorComments" minOccurs="0"/>
                <xsd:element ref="ns2:DispositionAuthority" minOccurs="0"/>
                <xsd:element ref="ns2:PMDispoComm" minOccurs="0"/>
                <xsd:element ref="ns2:EvalCount" minOccurs="0"/>
                <xsd:element ref="ns2:EvalIncrement" minOccurs="0"/>
                <xsd:element ref="ns2:EvalReceived" minOccurs="0"/>
                <xsd:element ref="ns2:EvalTotal" minOccurs="0"/>
                <xsd:element ref="ns2:RedoEvaluators" minOccurs="0"/>
                <xsd:element ref="ns2:RoutingStatus" minOccurs="0"/>
                <xsd:element ref="ns4:IconOverlay" minOccurs="0"/>
                <xsd:element ref="ns2:Project_x003a_Project_x0020_Acrony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rgeFileSize" ma:index="33" nillable="true" ma:displayName="Linked File Size" ma:hidden="true" ma:internalName="LargeFileSize">
      <xsd:simpleType>
        <xsd:restriction base="dms:Note">
          <xsd:maxLength value="255"/>
        </xsd:restriction>
      </xsd:simpleType>
    </xsd:element>
    <xsd:element name="FileShareFlag" ma:index="35" nillable="true" ma:displayName="File Share Flag" ma:default="0.0" ma:hidden="true" ma:internalName="_x0024_Resources_x003a_FSDLResources_x002c_VDL_FileShareFlag_x003b_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141df2-541e-45c9-898d-bc33ccee521a" elementFormDefault="qualified">
    <xsd:import namespace="http://schemas.microsoft.com/office/2006/documentManagement/types"/>
    <xsd:import namespace="http://schemas.microsoft.com/office/infopath/2007/PartnerControls"/>
    <xsd:element name="Classification" ma:index="8" nillable="true" ma:displayName="Classification" ma:format="Dropdown" ma:internalName="Classification" ma:readOnly="false">
      <xsd:simpleType>
        <xsd:restriction base="dms:Choice">
          <xsd:enumeration value="Non-sensitive"/>
          <xsd:enumeration value="SBU"/>
          <xsd:enumeration value="ITAR"/>
        </xsd:restriction>
      </xsd:simpleType>
    </xsd:element>
    <xsd:element name="Description0" ma:index="9" nillable="true" ma:displayName="Description" ma:internalName="Description0">
      <xsd:simpleType>
        <xsd:restriction base="dms:Note"/>
      </xsd:simpleType>
    </xsd:element>
    <xsd:element name="DocLink" ma:index="10" nillable="true" ma:displayName="Document Title" ma:format="Hyperlink" ma:internalName="Doc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ocumentType" ma:index="11" nillable="true" ma:displayName="DocumentType" ma:description="When inserting a document type, the project document library will organize uploads into logical groupings based upon the type inserted." ma:internalName="DocumentType">
      <xsd:simpleType>
        <xsd:restriction base="dms:Text">
          <xsd:maxLength value="255"/>
        </xsd:restriction>
      </xsd:simpleType>
    </xsd:element>
    <xsd:element name="ItemVisibility" ma:index="12" nillable="true" ma:displayName="ItemVisibility" ma:list="UserInfo" ma:SharePointGroup="0" ma:internalName="ItemVisibility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temVisibilityUpdate" ma:index="13" nillable="true" ma:displayName="ItemVisibilityUpdate" ma:format="Dropdown" ma:internalName="ItemVisibilityUpdate">
      <xsd:simpleType>
        <xsd:restriction base="dms:Choice">
          <xsd:enumeration value="No"/>
          <xsd:enumeration value="Yes"/>
        </xsd:restriction>
      </xsd:simpleType>
    </xsd:element>
    <xsd:element name="PrevTitle" ma:index="14" nillable="true" ma:displayName="PrevTitle" ma:internalName="PrevTitle">
      <xsd:simpleType>
        <xsd:restriction base="dms:Text">
          <xsd:maxLength value="255"/>
        </xsd:restriction>
      </xsd:simpleType>
    </xsd:element>
    <xsd:element name="Project" ma:index="15" nillable="true" ma:displayName="Project" ma:list="{1d8adfe1-4582-490b-a05c-7167defd9595}" ma:internalName="Project" ma:readOnly="false" ma:showField="Title">
      <xsd:simpleType>
        <xsd:restriction base="dms:Lookup"/>
      </xsd:simpleType>
    </xsd:element>
    <xsd:element name="Project_x003a_ID" ma:index="16" nillable="true" ma:displayName="Project:ID" ma:list="{1d8adfe1-4582-490b-a05c-7167defd9595}" ma:internalName="Project_x003a_ID" ma:readOnly="true" ma:showField="ID" ma:web="e273c01f-c1e5-4470-b73c-d8d67bbff443">
      <xsd:simpleType>
        <xsd:restriction base="dms:Lookup"/>
      </xsd:simpleType>
    </xsd:element>
    <xsd:element name="TechTask" ma:index="17" nillable="true" ma:displayName="TechTask" ma:description="Specify a Technology. Leave this field blank if you would like to post the document to the Project dashboard instead of the Technology dashboard." ma:list="{03f1017c-1bdb-4e41-ba9d-4e05c2a36cec}" ma:internalName="TechTask" ma:readOnly="false" ma:showField="Title">
      <xsd:simpleType>
        <xsd:restriction base="dms:Lookup"/>
      </xsd:simpleType>
    </xsd:element>
    <xsd:element name="TechTask_x003a_ID" ma:index="18" nillable="true" ma:displayName="TechTask:ID" ma:list="{03f1017c-1bdb-4e41-ba9d-4e05c2a36cec}" ma:internalName="TechTask_x003a_ID" ma:readOnly="true" ma:showField="ID" ma:web="e273c01f-c1e5-4470-b73c-d8d67bbff443">
      <xsd:simpleType>
        <xsd:restriction base="dms:Lookup"/>
      </xsd:simpleType>
    </xsd:element>
    <xsd:element name="ProjectDocLib" ma:index="19" nillable="true" ma:displayName="ProjectDocLib" ma:internalName="ProjectDocLib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ocumentState" ma:index="20" nillable="true" ma:displayName="Document State" ma:internalName="DocumentState">
      <xsd:simpleType>
        <xsd:restriction base="dms:Text">
          <xsd:maxLength value="255"/>
        </xsd:restriction>
      </xsd:simpleType>
    </xsd:element>
    <xsd:element name="RelatedItemId" ma:index="21" nillable="true" ma:displayName="RelatedItemType-Id" ma:internalName="RelatedItemId">
      <xsd:simpleType>
        <xsd:restriction base="dms:Text">
          <xsd:maxLength value="255"/>
        </xsd:restriction>
      </xsd:simpleType>
    </xsd:element>
    <xsd:element name="LinkToItem" ma:index="22" nillable="true" ma:displayName="LinkToItem" ma:default="0" ma:internalName="LinkToItem">
      <xsd:simpleType>
        <xsd:restriction base="dms:Boolean"/>
      </xsd:simpleType>
    </xsd:element>
    <xsd:element name="RelatedItemUrl" ma:index="23" nillable="true" ma:displayName="RelatedItemUrl" ma:internalName="RelatedItemUrl">
      <xsd:simpleType>
        <xsd:restriction base="dms:Note"/>
      </xsd:simpleType>
    </xsd:element>
    <xsd:element name="DateSubmitted" ma:index="24" nillable="true" ma:displayName="Submitted Date" ma:format="DateOnly" ma:internalName="DateSubmitted">
      <xsd:simpleType>
        <xsd:restriction base="dms:DateTime"/>
      </xsd:simpleType>
    </xsd:element>
    <xsd:element name="Project_x003a_StatusLookup" ma:index="26" nillable="true" ma:displayName="Project:StatusLookup" ma:list="{1d8adfe1-4582-490b-a05c-7167defd9595}" ma:internalName="Project_x003a_StatusLookup" ma:readOnly="true" ma:showField="StatusLookup" ma:web="e273c01f-c1e5-4470-b73c-d8d67bbff443">
      <xsd:simpleType>
        <xsd:restriction base="dms:Lookup"/>
      </xsd:simpleType>
    </xsd:element>
    <xsd:element name="TechTask_x003a_StatusLookup" ma:index="27" nillable="true" ma:displayName="TechTask:StatusLookup" ma:list="{03f1017c-1bdb-4e41-ba9d-4e05c2a36cec}" ma:internalName="TechTask_x003a_StatusLookup" ma:readOnly="true" ma:showField="StatusLookup" ma:web="e273c01f-c1e5-4470-b73c-d8d67bbff443">
      <xsd:simpleType>
        <xsd:restriction base="dms:Lookup"/>
      </xsd:simpleType>
    </xsd:element>
    <xsd:element name="CopyToCD" ma:index="28" nillable="true" ma:displayName="CopyToCD" ma:default="No" ma:format="Dropdown" ma:internalName="CopyToCD">
      <xsd:simpleType>
        <xsd:restriction base="dms:Choice">
          <xsd:enumeration value="No"/>
          <xsd:enumeration value="Yes"/>
          <xsd:enumeration value="Copied"/>
        </xsd:restriction>
      </xsd:simpleType>
    </xsd:element>
    <xsd:element name="Archive" ma:index="29" nillable="true" ma:displayName="Archive" ma:default="0" ma:internalName="Archive">
      <xsd:simpleType>
        <xsd:restriction base="dms:Boolean"/>
      </xsd:simpleType>
    </xsd:element>
    <xsd:element name="NewDoc" ma:index="30" nillable="true" ma:displayName="NewDoc" ma:default="1" ma:internalName="NewDoc">
      <xsd:simpleType>
        <xsd:restriction base="dms:Boolean"/>
      </xsd:simpleType>
    </xsd:element>
    <xsd:element name="Project_x003a_Project" ma:index="31" nillable="true" ma:displayName="Project:Project" ma:list="{1d8adfe1-4582-490b-a05c-7167defd9595}" ma:internalName="Project_x003a_Project" ma:readOnly="true" ma:showField="Title" ma:web="e273c01f-c1e5-4470-b73c-d8d67bbff443">
      <xsd:simpleType>
        <xsd:restriction base="dms:Lookup"/>
      </xsd:simpleType>
    </xsd:element>
    <xsd:element name="AllEvalSubmitted" ma:index="36" nillable="true" ma:displayName="AllEvalSubmitted" ma:default="No" ma:format="Dropdown" ma:internalName="AllEvalSubmitted">
      <xsd:simpleType>
        <xsd:union memberTypes="dms:Text">
          <xsd:simpleType>
            <xsd:restriction base="dms:Choice">
              <xsd:enumeration value="No"/>
              <xsd:enumeration value="Yes"/>
            </xsd:restriction>
          </xsd:simpleType>
        </xsd:union>
      </xsd:simpleType>
    </xsd:element>
    <xsd:element name="ApprovalDate" ma:index="37" nillable="true" ma:displayName="ApprovalDate" ma:format="DateOnly" ma:internalName="ApprovalDate">
      <xsd:simpleType>
        <xsd:restriction base="dms:DateTime"/>
      </xsd:simpleType>
    </xsd:element>
    <xsd:element name="ApprovedBy" ma:index="38" nillable="true" ma:displayName="ApprovedBy" ma:internalName="ApprovedBy">
      <xsd:simpleType>
        <xsd:restriction base="dms:Text">
          <xsd:maxLength value="255"/>
        </xsd:restriction>
      </xsd:simpleType>
    </xsd:element>
    <xsd:element name="Evaluators" ma:index="39" nillable="true" ma:displayName="Concurrence Group" ma:list="UserInfo" ma:SharePointGroup="0" ma:internalName="Evaluators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valuatorComments" ma:index="40" nillable="true" ma:displayName="Concurrence Group Comments" ma:internalName="EvaluatorComments">
      <xsd:simpleType>
        <xsd:restriction base="dms:Note"/>
      </xsd:simpleType>
    </xsd:element>
    <xsd:element name="DispositionAuthority" ma:index="41" nillable="true" ma:displayName="Disposition Authority" ma:list="UserInfo" ma:SearchPeopleOnly="false" ma:SharePointGroup="0" ma:internalName="DispositionAuthority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MDispoComm" ma:index="42" nillable="true" ma:displayName="Disposition Authority Comments" ma:internalName="PMDispoComm">
      <xsd:simpleType>
        <xsd:restriction base="dms:Note"/>
      </xsd:simpleType>
    </xsd:element>
    <xsd:element name="EvalCount" ma:index="43" nillable="true" ma:displayName="EvalCount" ma:decimals="0" ma:default="0" ma:internalName="EvalCount">
      <xsd:simpleType>
        <xsd:restriction base="dms:Number"/>
      </xsd:simpleType>
    </xsd:element>
    <xsd:element name="EvalIncrement" ma:index="44" nillable="true" ma:displayName="EvalIncrement" ma:default="No" ma:format="Dropdown" ma:internalName="EvalIncrement">
      <xsd:simpleType>
        <xsd:union memberTypes="dms:Text">
          <xsd:simpleType>
            <xsd:restriction base="dms:Choice">
              <xsd:enumeration value="No"/>
              <xsd:enumeration value="Yes"/>
            </xsd:restriction>
          </xsd:simpleType>
        </xsd:union>
      </xsd:simpleType>
    </xsd:element>
    <xsd:element name="EvalReceived" ma:index="45" nillable="true" ma:displayName="EvalReceived" ma:internalName="EvalReceived">
      <xsd:simpleType>
        <xsd:restriction base="dms:Text">
          <xsd:maxLength value="255"/>
        </xsd:restriction>
      </xsd:simpleType>
    </xsd:element>
    <xsd:element name="EvalTotal" ma:index="46" nillable="true" ma:displayName="EvalTotal" ma:decimals="0" ma:internalName="EvalTotal">
      <xsd:simpleType>
        <xsd:restriction base="dms:Number"/>
      </xsd:simpleType>
    </xsd:element>
    <xsd:element name="RedoEvaluators" ma:index="47" nillable="true" ma:displayName="Re-Concurrence Group" ma:list="UserInfo" ma:SharePointGroup="0" ma:internalName="RedoEvaluators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utingStatus" ma:index="48" nillable="true" ma:displayName="RoutingStatus" ma:format="Dropdown" ma:internalName="RoutingStatus">
      <xsd:simpleType>
        <xsd:union memberTypes="dms:Text">
          <xsd:simpleType>
            <xsd:restriction base="dms:Choice">
              <xsd:enumeration value="Routing Available"/>
              <xsd:enumeration value="Email Evaluators"/>
              <xsd:enumeration value="Evaluation Period"/>
              <xsd:enumeration value="Re-evaluation Period"/>
              <xsd:enumeration value="Email PM"/>
              <xsd:enumeration value="Awaiting PM Approval"/>
              <xsd:enumeration value="PM Signature"/>
              <xsd:enumeration value="Approved"/>
              <xsd:enumeration value="PM Disapproved"/>
              <xsd:enumeration value="Disapproved"/>
              <xsd:enumeration value="Withdrawn/Cancelled"/>
            </xsd:restriction>
          </xsd:simpleType>
        </xsd:union>
      </xsd:simpleType>
    </xsd:element>
    <xsd:element name="Project_x003a_Project_x0020_Acronym" ma:index="50" nillable="true" ma:displayName="Project:Project Acronym" ma:list="{1d8adfe1-4582-490b-a05c-7167defd9595}" ma:internalName="Project_x003a_Project_x0020_Acronym" ma:readOnly="true" ma:showField="ProjectAcronym" ma:web="e273c01f-c1e5-4470-b73c-d8d67bbff443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4bc9f-d43a-4562-9a47-6bccc43a8b23" elementFormDefault="qualified">
    <xsd:import namespace="http://schemas.microsoft.com/office/2006/documentManagement/types"/>
    <xsd:import namespace="http://schemas.microsoft.com/office/infopath/2007/PartnerControls"/>
    <xsd:element name="D38D7918E8D62_DiskName" ma:index="34" nillable="true" ma:displayName="DiskName" ma:description="" ma:hidden="true" ma:internalName="DiskName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4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dBy xmlns="92141df2-541e-45c9-898d-bc33ccee521a" xsi:nil="true"/>
    <RedoEvaluators xmlns="92141df2-541e-45c9-898d-bc33ccee521a">
      <UserInfo>
        <DisplayName/>
        <AccountId xsi:nil="true"/>
        <AccountType/>
      </UserInfo>
    </RedoEvaluators>
    <CopyToCD xmlns="92141df2-541e-45c9-898d-bc33ccee521a">No</CopyToCD>
    <EvaluatorComments xmlns="92141df2-541e-45c9-898d-bc33ccee521a" xsi:nil="true"/>
    <ItemVisibilityUpdate xmlns="92141df2-541e-45c9-898d-bc33ccee521a" xsi:nil="true"/>
    <NewDoc xmlns="92141df2-541e-45c9-898d-bc33ccee521a">false</NewDoc>
    <AllEvalSubmitted xmlns="92141df2-541e-45c9-898d-bc33ccee521a">No</AllEvalSubmitted>
    <EvalIncrement xmlns="92141df2-541e-45c9-898d-bc33ccee521a">No</EvalIncrement>
    <RelatedItemUrl xmlns="92141df2-541e-45c9-898d-bc33ccee521a" xsi:nil="true"/>
    <EvalReceived xmlns="92141df2-541e-45c9-898d-bc33ccee521a" xsi:nil="true"/>
    <DocumentType xmlns="92141df2-541e-45c9-898d-bc33ccee521a">PPBE22 New Scope Proposal</DocumentType>
    <IconOverlay xmlns="http://schemas.microsoft.com/sharepoint/v4" xsi:nil="true"/>
    <Description0 xmlns="92141df2-541e-45c9-898d-bc33ccee521a" xsi:nil="true"/>
    <Project xmlns="92141df2-541e-45c9-898d-bc33ccee521a">86</Project>
    <LinkToItem xmlns="92141df2-541e-45c9-898d-bc33ccee521a">false</LinkToItem>
    <LargeFileSize xmlns="http://schemas.microsoft.com/sharepoint/v3" xsi:nil="true"/>
    <EvalCount xmlns="92141df2-541e-45c9-898d-bc33ccee521a">0</EvalCount>
    <RoutingStatus xmlns="92141df2-541e-45c9-898d-bc33ccee521a" xsi:nil="true"/>
    <DispositionAuthority xmlns="92141df2-541e-45c9-898d-bc33ccee521a">
      <UserInfo>
        <DisplayName/>
        <AccountId xsi:nil="true"/>
        <AccountType/>
      </UserInfo>
    </DispositionAuthority>
    <EvalTotal xmlns="92141df2-541e-45c9-898d-bc33ccee521a">0</EvalTotal>
    <ApprovalDate xmlns="92141df2-541e-45c9-898d-bc33ccee521a" xsi:nil="true"/>
    <Evaluators xmlns="92141df2-541e-45c9-898d-bc33ccee521a">
      <UserInfo>
        <DisplayName/>
        <AccountId xsi:nil="true"/>
        <AccountType/>
      </UserInfo>
    </Evaluators>
    <Archive xmlns="92141df2-541e-45c9-898d-bc33ccee521a">false</Archive>
    <DocLink xmlns="92141df2-541e-45c9-898d-bc33ccee521a">
      <Url>https://gcd.sp.jsc.nasa.gov/ProjectDocLib/GCD%20PPBE22%20New%20Content%20Existing%20Projects_Syn%20Bio.pptx</Url>
      <Description>GCD PPBE22 New Content Existing Projects_Syn Bio</Description>
    </DocLink>
    <PrevTitle xmlns="92141df2-541e-45c9-898d-bc33ccee521a">GCD PPBE22 New Content Existing Projects_Syn Bio</PrevTitle>
    <TechTask xmlns="92141df2-541e-45c9-898d-bc33ccee521a">274</TechTask>
    <DateSubmitted xmlns="92141df2-541e-45c9-898d-bc33ccee521a" xsi:nil="true"/>
    <ItemVisibility xmlns="92141df2-541e-45c9-898d-bc33ccee521a">
      <UserInfo>
        <DisplayName>26</DisplayName>
        <AccountId>14</AccountId>
        <AccountType/>
      </UserInfo>
      <UserInfo>
        <DisplayName>46</DisplayName>
        <AccountId>29</AccountId>
        <AccountType/>
      </UserInfo>
      <UserInfo>
        <DisplayName>71</DisplayName>
        <AccountId>54</AccountId>
        <AccountType/>
      </UserInfo>
      <UserInfo>
        <DisplayName>77</DisplayName>
        <AccountId>75</AccountId>
        <AccountType/>
      </UserInfo>
      <UserInfo>
        <DisplayName>83</DisplayName>
        <AccountId>80</AccountId>
        <AccountType/>
      </UserInfo>
      <UserInfo>
        <DisplayName>87</DisplayName>
        <AccountId>84</AccountId>
        <AccountType/>
      </UserInfo>
      <UserInfo>
        <DisplayName>93</DisplayName>
        <AccountId>89</AccountId>
        <AccountType/>
      </UserInfo>
      <UserInfo>
        <DisplayName>112</DisplayName>
        <AccountId>99</AccountId>
        <AccountType/>
      </UserInfo>
      <UserInfo>
        <DisplayName>208</DisplayName>
        <AccountId>188</AccountId>
        <AccountType/>
      </UserInfo>
      <UserInfo>
        <DisplayName>1370</DisplayName>
        <AccountId>746</AccountId>
        <AccountType/>
      </UserInfo>
      <UserInfo>
        <DisplayName>2870</DisplayName>
        <AccountId>2842</AccountId>
        <AccountType/>
      </UserInfo>
      <UserInfo>
        <DisplayName>3024</DisplayName>
        <AccountId>2894</AccountId>
        <AccountType/>
      </UserInfo>
      <UserInfo>
        <DisplayName>3039</DisplayName>
        <AccountId>3031</AccountId>
        <AccountType/>
      </UserInfo>
      <UserInfo>
        <DisplayName>3069</DisplayName>
        <AccountId>3044</AccountId>
        <AccountType/>
      </UserInfo>
      <UserInfo>
        <DisplayName>3119</DisplayName>
        <AccountId>3080</AccountId>
        <AccountType/>
      </UserInfo>
      <UserInfo>
        <DisplayName>3143</DisplayName>
        <AccountId>3121</AccountId>
        <AccountType/>
      </UserInfo>
      <UserInfo>
        <DisplayName>3158</DisplayName>
        <AccountId>3157</AccountId>
        <AccountType/>
      </UserInfo>
      <UserInfo>
        <DisplayName>3202</DisplayName>
        <AccountId>3191</AccountId>
        <AccountType/>
      </UserInfo>
      <UserInfo>
        <DisplayName>3358</DisplayName>
        <AccountId>3262</AccountId>
        <AccountType/>
      </UserInfo>
      <UserInfo>
        <DisplayName>3539</DisplayName>
        <AccountId>3413</AccountId>
        <AccountType/>
      </UserInfo>
      <UserInfo>
        <DisplayName>3610</DisplayName>
        <AccountId>3608</AccountId>
        <AccountType/>
      </UserInfo>
      <UserInfo>
        <DisplayName>3637</DisplayName>
        <AccountId>3616</AccountId>
        <AccountType/>
      </UserInfo>
      <UserInfo>
        <DisplayName>3671</DisplayName>
        <AccountId>3665</AccountId>
        <AccountType/>
      </UserInfo>
      <UserInfo>
        <DisplayName>3748</DisplayName>
        <AccountId>3692</AccountId>
        <AccountType/>
      </UserInfo>
      <UserInfo>
        <DisplayName>3760</DisplayName>
        <AccountId>3749</AccountId>
        <AccountType/>
      </UserInfo>
      <UserInfo>
        <DisplayName/>
        <AccountId>3778</AccountId>
        <AccountType/>
      </UserInfo>
    </ItemVisibility>
    <RelatedItemId xmlns="92141df2-541e-45c9-898d-bc33ccee521a" xsi:nil="true"/>
    <PMDispoComm xmlns="92141df2-541e-45c9-898d-bc33ccee521a" xsi:nil="true"/>
    <Classification xmlns="92141df2-541e-45c9-898d-bc33ccee521a">Non-sensitive</Classification>
    <ProjectDocLib xmlns="92141df2-541e-45c9-898d-bc33ccee521a">
      <Url xsi:nil="true"/>
      <Description xsi:nil="true"/>
    </ProjectDocLib>
    <DocumentState xmlns="92141df2-541e-45c9-898d-bc33ccee521a" xsi:nil="true"/>
  </documentManagement>
</p:properties>
</file>

<file path=customXml/itemProps1.xml><?xml version="1.0" encoding="utf-8"?>
<ds:datastoreItem xmlns:ds="http://schemas.openxmlformats.org/officeDocument/2006/customXml" ds:itemID="{43205DDC-35C6-49AE-9BEE-2C97F3221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2141df2-541e-45c9-898d-bc33ccee521a"/>
    <ds:schemaRef ds:uri="9e14bc9f-d43a-4562-9a47-6bccc43a8b2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67F2F0-0953-4A6C-AF3B-39E40B69D0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CDEBCB-199A-45C9-82CE-2EA70BDEA295}">
  <ds:schemaRefs>
    <ds:schemaRef ds:uri="http://schemas.microsoft.com/office/2006/metadata/properties"/>
    <ds:schemaRef ds:uri="92141df2-541e-45c9-898d-bc33ccee521a"/>
    <ds:schemaRef ds:uri="http://schemas.microsoft.com/sharepoint/v3"/>
    <ds:schemaRef ds:uri="http://schemas.microsoft.com/office/2006/documentManagement/types"/>
    <ds:schemaRef ds:uri="http://purl.org/dc/terms/"/>
    <ds:schemaRef ds:uri="9e14bc9f-d43a-4562-9a47-6bccc43a8b23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41314</TotalTime>
  <Words>1240</Words>
  <Application>Microsoft Office PowerPoint</Application>
  <PresentationFormat>Widescreen</PresentationFormat>
  <Paragraphs>189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.AppleSystemUIFont</vt:lpstr>
      <vt:lpstr>Arial</vt:lpstr>
      <vt:lpstr>Arial</vt:lpstr>
      <vt:lpstr>Arial Bold</vt:lpstr>
      <vt:lpstr>Calibri</vt:lpstr>
      <vt:lpstr>Helvetica Neue</vt:lpstr>
      <vt:lpstr>Wingdings</vt:lpstr>
      <vt:lpstr>2_Office Theme</vt:lpstr>
      <vt:lpstr>PowerPoint Presentation</vt:lpstr>
      <vt:lpstr>Existing Project - BioNutrients  New Additional Content </vt:lpstr>
      <vt:lpstr>Existing Project – CO2-Based Manufacturing  New Additional Content </vt:lpstr>
      <vt:lpstr>BioNutrients  New Additional Content - Approach </vt:lpstr>
      <vt:lpstr>CO2-Based Manufacturing  New Additional Content - Approach </vt:lpstr>
      <vt:lpstr>Technology Development &amp; Transition Timeline </vt:lpstr>
      <vt:lpstr>Additional Cost, Schedule, Deliverables,   Key Milestones (Overview)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GCD PPBE22 New Content Existing Projects_Syn Bio</dc:title>
  <dc:creator>Lee</dc:creator>
  <cp:lastModifiedBy>Kempton, Kevin S. (LARC-A3)</cp:lastModifiedBy>
  <cp:revision>819</cp:revision>
  <cp:lastPrinted>2020-02-28T17:23:53Z</cp:lastPrinted>
  <dcterms:created xsi:type="dcterms:W3CDTF">2011-06-13T11:07:26Z</dcterms:created>
  <dcterms:modified xsi:type="dcterms:W3CDTF">2021-09-14T01:45:20Z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0x010100784C94EC86819A41A64EAE5D60FFC455</vt:lpwstr>
  </property>
</Properties>
</file>