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6459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368">
          <p15:clr>
            <a:srgbClr val="A4A3A4"/>
          </p15:clr>
        </p15:guide>
        <p15:guide id="2" pos="1808">
          <p15:clr>
            <a:srgbClr val="A4A3A4"/>
          </p15:clr>
        </p15:guide>
        <p15:guide id="3" orient="horz" pos="552">
          <p15:clr>
            <a:srgbClr val="A4A3A4"/>
          </p15:clr>
        </p15:guide>
        <p15:guide id="4" pos="3536">
          <p15:clr>
            <a:srgbClr val="A4A3A4"/>
          </p15:clr>
        </p15:guide>
        <p15:guide id="5" pos="7024">
          <p15:clr>
            <a:srgbClr val="5ACBF0"/>
          </p15:clr>
        </p15:guide>
        <p15:guide id="6" pos="5264">
          <p15:clr>
            <a:srgbClr val="A4A3A4"/>
          </p15:clr>
        </p15:guide>
        <p15:guide id="7" pos="8736">
          <p15:clr>
            <a:srgbClr val="A4A3A4"/>
          </p15:clr>
        </p15:guide>
        <p15:guide id="8" pos="12112">
          <p15:clr>
            <a:srgbClr val="A4A3A4"/>
          </p15:clr>
        </p15:guide>
        <p15:guide id="9" pos="13891">
          <p15:clr>
            <a:srgbClr val="A4A3A4"/>
          </p15:clr>
        </p15:guide>
        <p15:guide id="10" pos="15552">
          <p15:clr>
            <a:srgbClr val="A4A3A4"/>
          </p15:clr>
        </p15:guide>
        <p15:guide id="11" pos="17296">
          <p15:clr>
            <a:srgbClr val="A4A3A4"/>
          </p15:clr>
        </p15:guide>
        <p15:guide id="12" pos="18960">
          <p15:clr>
            <a:srgbClr val="A4A3A4"/>
          </p15:clr>
        </p15:guide>
        <p15:guide id="13" orient="horz" pos="1002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IHOABPtepKRrt91j0FDBp6akq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/>
        <p:guide pos="1808"/>
        <p:guide pos="552" orient="horz"/>
        <p:guide pos="3536"/>
        <p:guide pos="7024"/>
        <p:guide pos="5264"/>
        <p:guide pos="8736"/>
        <p:guide pos="12112"/>
        <p:guide pos="13891"/>
        <p:guide pos="15552"/>
        <p:guide pos="17296"/>
        <p:guide pos="18960"/>
        <p:guide pos="10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1143000"/>
            <a:ext cx="6172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42900" y="1143000"/>
            <a:ext cx="6172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 rot="5400000">
            <a:off x="20132039" y="4301491"/>
            <a:ext cx="13948411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5730240" y="-2590800"/>
            <a:ext cx="13948411" cy="2088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2245995" y="4103372"/>
            <a:ext cx="28392120" cy="68465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1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2245995" y="11014712"/>
            <a:ext cx="2839212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4320"/>
              <a:buNone/>
              <a:defRPr sz="432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2263140" y="4381500"/>
            <a:ext cx="13990320" cy="1044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2" type="body"/>
          </p:nvPr>
        </p:nvSpPr>
        <p:spPr>
          <a:xfrm>
            <a:off x="16664940" y="4381500"/>
            <a:ext cx="13990320" cy="1044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type="title"/>
          </p:nvPr>
        </p:nvSpPr>
        <p:spPr>
          <a:xfrm>
            <a:off x="2267428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2267429" y="4034791"/>
            <a:ext cx="13926025" cy="19773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b="1" sz="432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9pPr>
          </a:lstStyle>
          <a:p/>
        </p:txBody>
      </p:sp>
      <p:sp>
        <p:nvSpPr>
          <p:cNvPr id="37" name="Google Shape;37;p45"/>
          <p:cNvSpPr txBox="1"/>
          <p:nvPr>
            <p:ph idx="2" type="body"/>
          </p:nvPr>
        </p:nvSpPr>
        <p:spPr>
          <a:xfrm>
            <a:off x="2267429" y="6012180"/>
            <a:ext cx="13926025" cy="884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3" type="body"/>
          </p:nvPr>
        </p:nvSpPr>
        <p:spPr>
          <a:xfrm>
            <a:off x="16664940" y="4034791"/>
            <a:ext cx="13994608" cy="19773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b="1" sz="432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9pPr>
          </a:lstStyle>
          <a:p/>
        </p:txBody>
      </p:sp>
      <p:sp>
        <p:nvSpPr>
          <p:cNvPr id="39" name="Google Shape;39;p45"/>
          <p:cNvSpPr txBox="1"/>
          <p:nvPr>
            <p:ph idx="4" type="body"/>
          </p:nvPr>
        </p:nvSpPr>
        <p:spPr>
          <a:xfrm>
            <a:off x="16664940" y="6012180"/>
            <a:ext cx="13994608" cy="884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2267429" y="1097280"/>
            <a:ext cx="10617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Calibri"/>
              <a:buNone/>
              <a:defRPr sz="76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>
            <a:off x="13994608" y="2369821"/>
            <a:ext cx="16664940" cy="11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1628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1pPr>
            <a:lvl2pPr indent="-65532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20"/>
              <a:buChar char="•"/>
              <a:defRPr sz="6719"/>
            </a:lvl2pPr>
            <a:lvl3pPr indent="-59436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Char char="•"/>
              <a:defRPr sz="5760"/>
            </a:lvl3pPr>
            <a:lvl4pPr indent="-5334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4pPr>
            <a:lvl5pPr indent="-5334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5pPr>
            <a:lvl6pPr indent="-5334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6pPr>
            <a:lvl7pPr indent="-5334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7pPr>
            <a:lvl8pPr indent="-5334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8pPr>
            <a:lvl9pPr indent="-5334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9pPr>
          </a:lstStyle>
          <a:p/>
        </p:txBody>
      </p:sp>
      <p:sp>
        <p:nvSpPr>
          <p:cNvPr id="55" name="Google Shape;55;p48"/>
          <p:cNvSpPr txBox="1"/>
          <p:nvPr>
            <p:ph idx="2" type="body"/>
          </p:nvPr>
        </p:nvSpPr>
        <p:spPr>
          <a:xfrm>
            <a:off x="2267429" y="4937760"/>
            <a:ext cx="10617040" cy="914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48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/>
          <p:cNvSpPr txBox="1"/>
          <p:nvPr>
            <p:ph type="title"/>
          </p:nvPr>
        </p:nvSpPr>
        <p:spPr>
          <a:xfrm>
            <a:off x="2267429" y="1097280"/>
            <a:ext cx="10617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Calibri"/>
              <a:buNone/>
              <a:defRPr sz="76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/>
          <p:nvPr>
            <p:ph idx="2" type="pic"/>
          </p:nvPr>
        </p:nvSpPr>
        <p:spPr>
          <a:xfrm>
            <a:off x="13994608" y="2369821"/>
            <a:ext cx="16664940" cy="116967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9"/>
          <p:cNvSpPr txBox="1"/>
          <p:nvPr>
            <p:ph idx="1" type="body"/>
          </p:nvPr>
        </p:nvSpPr>
        <p:spPr>
          <a:xfrm>
            <a:off x="2267429" y="4937760"/>
            <a:ext cx="10617040" cy="914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49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/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 rot="5400000">
            <a:off x="11237595" y="-4592955"/>
            <a:ext cx="10443211" cy="283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60"/>
              <a:buFont typeface="Calibri"/>
              <a:buNone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5532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Char char="•"/>
              <a:defRPr b="0" i="0" sz="6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9436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2919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292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292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292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292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jpg"/><Relationship Id="rId22" Type="http://schemas.openxmlformats.org/officeDocument/2006/relationships/image" Target="../media/image28.png"/><Relationship Id="rId21" Type="http://schemas.openxmlformats.org/officeDocument/2006/relationships/image" Target="../media/image26.png"/><Relationship Id="rId24" Type="http://schemas.openxmlformats.org/officeDocument/2006/relationships/image" Target="../media/image6.png"/><Relationship Id="rId2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7.jpg"/><Relationship Id="rId9" Type="http://schemas.openxmlformats.org/officeDocument/2006/relationships/hyperlink" Target="https://www.linkedin.com/in/ainesh-panda-a39839136/" TargetMode="External"/><Relationship Id="rId26" Type="http://schemas.openxmlformats.org/officeDocument/2006/relationships/image" Target="../media/image12.png"/><Relationship Id="rId25" Type="http://schemas.openxmlformats.org/officeDocument/2006/relationships/image" Target="../media/image16.jpg"/><Relationship Id="rId28" Type="http://schemas.openxmlformats.org/officeDocument/2006/relationships/image" Target="../media/image20.png"/><Relationship Id="rId27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3.png"/><Relationship Id="rId29" Type="http://schemas.openxmlformats.org/officeDocument/2006/relationships/image" Target="../media/image22.png"/><Relationship Id="rId7" Type="http://schemas.openxmlformats.org/officeDocument/2006/relationships/image" Target="../media/image18.jpg"/><Relationship Id="rId8" Type="http://schemas.openxmlformats.org/officeDocument/2006/relationships/image" Target="../media/image3.jpg"/><Relationship Id="rId31" Type="http://schemas.openxmlformats.org/officeDocument/2006/relationships/image" Target="../media/image19.png"/><Relationship Id="rId30" Type="http://schemas.openxmlformats.org/officeDocument/2006/relationships/hyperlink" Target="https://aioc-guardian.streamlit.app/" TargetMode="External"/><Relationship Id="rId11" Type="http://schemas.openxmlformats.org/officeDocument/2006/relationships/hyperlink" Target="http://www.linkedin.com/in/lin-chun-hung-14778b271" TargetMode="External"/><Relationship Id="rId33" Type="http://schemas.openxmlformats.org/officeDocument/2006/relationships/image" Target="../media/image27.png"/><Relationship Id="rId10" Type="http://schemas.openxmlformats.org/officeDocument/2006/relationships/hyperlink" Target="https://www.linkedin.com/in/pragya-arora-76b9a0137/" TargetMode="External"/><Relationship Id="rId32" Type="http://schemas.openxmlformats.org/officeDocument/2006/relationships/image" Target="../media/image31.png"/><Relationship Id="rId13" Type="http://schemas.openxmlformats.org/officeDocument/2006/relationships/hyperlink" Target="https://www.linkedin.com/in/ayushi-gaur-32ba4811a/" TargetMode="External"/><Relationship Id="rId35" Type="http://schemas.openxmlformats.org/officeDocument/2006/relationships/image" Target="../media/image30.png"/><Relationship Id="rId12" Type="http://schemas.openxmlformats.org/officeDocument/2006/relationships/hyperlink" Target="https://www.linkedin.com/in/nithin-gowda29/" TargetMode="External"/><Relationship Id="rId34" Type="http://schemas.openxmlformats.org/officeDocument/2006/relationships/image" Target="../media/image21.png"/><Relationship Id="rId15" Type="http://schemas.openxmlformats.org/officeDocument/2006/relationships/image" Target="../media/image7.jpg"/><Relationship Id="rId37" Type="http://schemas.openxmlformats.org/officeDocument/2006/relationships/image" Target="../media/image29.png"/><Relationship Id="rId14" Type="http://schemas.openxmlformats.org/officeDocument/2006/relationships/image" Target="../media/image2.jpg"/><Relationship Id="rId36" Type="http://schemas.openxmlformats.org/officeDocument/2006/relationships/image" Target="../media/image23.png"/><Relationship Id="rId17" Type="http://schemas.openxmlformats.org/officeDocument/2006/relationships/image" Target="../media/image1.png"/><Relationship Id="rId39" Type="http://schemas.openxmlformats.org/officeDocument/2006/relationships/image" Target="../media/image24.jpg"/><Relationship Id="rId16" Type="http://schemas.openxmlformats.org/officeDocument/2006/relationships/image" Target="../media/image9.jpg"/><Relationship Id="rId38" Type="http://schemas.openxmlformats.org/officeDocument/2006/relationships/image" Target="../media/image25.png"/><Relationship Id="rId19" Type="http://schemas.openxmlformats.org/officeDocument/2006/relationships/image" Target="../media/image11.png"/><Relationship Id="rId1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37398" l="2527" r="6893" t="30197"/>
          <a:stretch/>
        </p:blipFill>
        <p:spPr>
          <a:xfrm>
            <a:off x="17511325" y="14748850"/>
            <a:ext cx="7550323" cy="152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>
            <a:off x="17417925" y="14575700"/>
            <a:ext cx="7793648" cy="1827321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 skyline with a skyscraper in the background&#10;&#10;Description automatically generated" id="84" name="Google Shape;84;p1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>
            <a:off x="382719" y="54937"/>
            <a:ext cx="3102686" cy="272508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5302197" y="14613725"/>
            <a:ext cx="3650189" cy="1705500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3900" y="3125099"/>
            <a:ext cx="7596340" cy="4872857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9850" y="2948725"/>
            <a:ext cx="1858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19600" y="10547150"/>
            <a:ext cx="7596340" cy="5827125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67358" y="10365419"/>
            <a:ext cx="3773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Analytical Problem Framing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8035809" y="10889912"/>
            <a:ext cx="9031424" cy="5484357"/>
            <a:chOff x="10890197" y="-2664477"/>
            <a:chExt cx="13153836" cy="8373064"/>
          </a:xfrm>
        </p:grpSpPr>
        <p:sp>
          <p:nvSpPr>
            <p:cNvPr id="91" name="Google Shape;91;p1"/>
            <p:cNvSpPr/>
            <p:nvPr/>
          </p:nvSpPr>
          <p:spPr>
            <a:xfrm>
              <a:off x="10890197" y="-2412841"/>
              <a:ext cx="13153836" cy="8121428"/>
            </a:xfrm>
            <a:custGeom>
              <a:rect b="b" l="l" r="r" t="t"/>
              <a:pathLst>
                <a:path extrusionOk="0" h="8121428" w="13153836">
                  <a:moveTo>
                    <a:pt x="0" y="719959"/>
                  </a:moveTo>
                  <a:cubicBezTo>
                    <a:pt x="0" y="-27215"/>
                    <a:pt x="605704" y="127"/>
                    <a:pt x="1352878" y="127"/>
                  </a:cubicBezTo>
                  <a:lnTo>
                    <a:pt x="11800958" y="127"/>
                  </a:lnTo>
                  <a:cubicBezTo>
                    <a:pt x="12548132" y="127"/>
                    <a:pt x="13153836" y="-27215"/>
                    <a:pt x="13153836" y="719959"/>
                  </a:cubicBezTo>
                  <a:cubicBezTo>
                    <a:pt x="13153836" y="2523742"/>
                    <a:pt x="13118666" y="5663956"/>
                    <a:pt x="13118666" y="7467739"/>
                  </a:cubicBezTo>
                  <a:cubicBezTo>
                    <a:pt x="13118666" y="8214913"/>
                    <a:pt x="12548132" y="8117232"/>
                    <a:pt x="11800958" y="8117232"/>
                  </a:cubicBezTo>
                  <a:lnTo>
                    <a:pt x="1352878" y="8117232"/>
                  </a:lnTo>
                  <a:cubicBezTo>
                    <a:pt x="605704" y="8117232"/>
                    <a:pt x="0" y="8214914"/>
                    <a:pt x="0" y="7467740"/>
                  </a:cubicBezTo>
                  <a:lnTo>
                    <a:pt x="0" y="719959"/>
                  </a:lnTo>
                  <a:close/>
                </a:path>
              </a:pathLst>
            </a:custGeom>
            <a:noFill/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9"/>
                <a:buFont typeface="Arial"/>
                <a:buNone/>
              </a:pPr>
              <a:r>
                <a:t/>
              </a:r>
              <a:endParaRPr b="0" i="0" sz="57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1429618" y="-2664477"/>
              <a:ext cx="1229700" cy="56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>
            <a:off x="9045519" y="14630977"/>
            <a:ext cx="0" cy="258763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 rot="10800000">
            <a:off x="9202313" y="15069701"/>
            <a:ext cx="223204" cy="6889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10606965" y="14693110"/>
            <a:ext cx="0" cy="258763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 flipH="1" rot="10800000">
            <a:off x="10763759" y="15131833"/>
            <a:ext cx="223204" cy="6889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>
            <a:off x="8006729" y="2886035"/>
            <a:ext cx="9089571" cy="7838630"/>
            <a:chOff x="10616823" y="5710237"/>
            <a:chExt cx="15225412" cy="15938653"/>
          </a:xfrm>
        </p:grpSpPr>
        <p:sp>
          <p:nvSpPr>
            <p:cNvPr id="98" name="Google Shape;98;p1"/>
            <p:cNvSpPr/>
            <p:nvPr/>
          </p:nvSpPr>
          <p:spPr>
            <a:xfrm>
              <a:off x="10616823" y="6090899"/>
              <a:ext cx="15225412" cy="15557991"/>
            </a:xfrm>
            <a:custGeom>
              <a:rect b="b" l="l" r="r" t="t"/>
              <a:pathLst>
                <a:path extrusionOk="0" h="8121428" w="13153836">
                  <a:moveTo>
                    <a:pt x="0" y="719959"/>
                  </a:moveTo>
                  <a:cubicBezTo>
                    <a:pt x="0" y="-27215"/>
                    <a:pt x="605704" y="127"/>
                    <a:pt x="1352878" y="127"/>
                  </a:cubicBezTo>
                  <a:lnTo>
                    <a:pt x="11800958" y="127"/>
                  </a:lnTo>
                  <a:cubicBezTo>
                    <a:pt x="12548132" y="127"/>
                    <a:pt x="13153836" y="-27215"/>
                    <a:pt x="13153836" y="719959"/>
                  </a:cubicBezTo>
                  <a:cubicBezTo>
                    <a:pt x="13153836" y="2523742"/>
                    <a:pt x="13118666" y="5663956"/>
                    <a:pt x="13118666" y="7467739"/>
                  </a:cubicBezTo>
                  <a:cubicBezTo>
                    <a:pt x="13118666" y="8214913"/>
                    <a:pt x="12548132" y="8117232"/>
                    <a:pt x="11800958" y="8117232"/>
                  </a:cubicBezTo>
                  <a:lnTo>
                    <a:pt x="1352878" y="8117232"/>
                  </a:lnTo>
                  <a:cubicBezTo>
                    <a:pt x="605704" y="8117232"/>
                    <a:pt x="0" y="8214914"/>
                    <a:pt x="0" y="7467740"/>
                  </a:cubicBezTo>
                  <a:lnTo>
                    <a:pt x="0" y="719959"/>
                  </a:lnTo>
                  <a:close/>
                </a:path>
              </a:pathLst>
            </a:custGeom>
            <a:noFill/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9"/>
                <a:buFont typeface="Arial"/>
                <a:buNone/>
              </a:pPr>
              <a:r>
                <a:t/>
              </a:r>
              <a:endParaRPr b="0" i="0" sz="57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1542473" y="5710237"/>
              <a:ext cx="3083765" cy="7509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17431965" y="2992555"/>
            <a:ext cx="15389988" cy="9014785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7961606" y="2861272"/>
            <a:ext cx="3383274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Building &amp;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flipH="1">
            <a:off x="7820374" y="2948713"/>
            <a:ext cx="77487" cy="1331773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/>
          <p:nvPr/>
        </p:nvCxnSpPr>
        <p:spPr>
          <a:xfrm flipH="1">
            <a:off x="17205163" y="2993424"/>
            <a:ext cx="66758" cy="1340124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background with white text&#10;&#10;Description automatically generated"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08045" y="131631"/>
            <a:ext cx="1231604" cy="1231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5357571" y="14508505"/>
            <a:ext cx="2584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69822" y="1407160"/>
            <a:ext cx="1858350" cy="64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3950575" y="187900"/>
            <a:ext cx="2509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5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LLM-POWERED OLAP: TACKLING HIGH LEVEL BUSINESS QUESTIONS</a:t>
            </a:r>
            <a:endParaRPr b="0" i="0" sz="5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781475" y="1409101"/>
            <a:ext cx="25092300" cy="1200600"/>
          </a:xfrm>
          <a:prstGeom prst="rect">
            <a:avLst/>
          </a:prstGeom>
          <a:solidFill>
            <a:srgbClr val="01308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Ainesh Panda (apanda4@uic.edu), Pragya Arora (parora27@uic.edu), Nithin Gowda (ngowda3@uic.edu), Chun Hung Lin (clin232@uic.edu), Ayushi Gaur (agaur8@uic.edu)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mentor: Prof. Fatemeh Sarayloo (fsaraylo@uic.edu)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Illinois at Chicago, Liautaud Graduate School of Business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5505752" y="14943950"/>
            <a:ext cx="31026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wanted to thank Prof Sarayloo, and our technical supervisor Maryam Moghimi for giving us this opportunity, their guidance and support on this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in a suit smiling&#10;&#10;Description automatically generated" id="110" name="Google Shape;11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68126" y="13126655"/>
            <a:ext cx="1132114" cy="1132114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8">
            <a:alphaModFix/>
          </a:blip>
          <a:srcRect b="7431" l="0" r="0" t="7431"/>
          <a:stretch/>
        </p:blipFill>
        <p:spPr>
          <a:xfrm>
            <a:off x="29720325" y="14746244"/>
            <a:ext cx="1132114" cy="1132114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"/>
          <p:cNvSpPr txBox="1"/>
          <p:nvPr/>
        </p:nvSpPr>
        <p:spPr>
          <a:xfrm>
            <a:off x="28989891" y="14350957"/>
            <a:ext cx="1288584" cy="29589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Ainesh Panda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0232344" y="14338920"/>
            <a:ext cx="1288584" cy="29589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Pragya Arora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1504638" y="14357032"/>
            <a:ext cx="1413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Chun-Hung Lin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9609045" y="15970546"/>
            <a:ext cx="1288584" cy="29589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Nithin Gowda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0954871" y="15970546"/>
            <a:ext cx="1288584" cy="29589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Ayushi Gaur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smiling at camera&#10;&#10;Description automatically generated" id="117" name="Google Shape;11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052451" y="14726760"/>
            <a:ext cx="1210804" cy="1146584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"/>
          <p:cNvSpPr txBox="1"/>
          <p:nvPr/>
        </p:nvSpPr>
        <p:spPr>
          <a:xfrm>
            <a:off x="17587026" y="14440141"/>
            <a:ext cx="15849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43550" y="8483542"/>
            <a:ext cx="32286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CCC wants to develop a framework to answer high-level business questions for its senior stakeholders who do not have in-depth knowledge of SQL and other technical tools.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43550" y="3362950"/>
            <a:ext cx="3228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1980, CCC is a technology leader pioneering solutions that power insurers, automotive manufacturers, collision repairers, parts suppliers, lenders, fleet operators and more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43550" y="5012950"/>
            <a:ext cx="1132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13088"/>
                </a:solidFill>
                <a:latin typeface="Arial"/>
                <a:ea typeface="Arial"/>
                <a:cs typeface="Arial"/>
                <a:sym typeface="Arial"/>
              </a:rPr>
              <a:t>Clientele: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44927" y="3566046"/>
            <a:ext cx="3102674" cy="1243797"/>
          </a:xfrm>
          <a:prstGeom prst="rect">
            <a:avLst/>
          </a:prstGeom>
          <a:noFill/>
          <a:ln cap="flat" cmpd="sng" w="28575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3550" y="5490425"/>
            <a:ext cx="1671100" cy="141442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42372" y="5490425"/>
            <a:ext cx="1414425" cy="1414425"/>
          </a:xfrm>
          <a:prstGeom prst="rect">
            <a:avLst/>
          </a:prstGeom>
          <a:noFill/>
          <a:ln cap="flat" cmpd="sng" w="28575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790962" y="5490426"/>
            <a:ext cx="1556638" cy="14144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"/>
          <p:cNvSpPr txBox="1"/>
          <p:nvPr/>
        </p:nvSpPr>
        <p:spPr>
          <a:xfrm>
            <a:off x="600750" y="7066350"/>
            <a:ext cx="15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300+ insurers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2704650" y="7123200"/>
            <a:ext cx="2835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27000 collision repair facilities processing 16 million repairs each year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5501925" y="7185800"/>
            <a:ext cx="2158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$1 trillion in historical claims data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15150" y="8217240"/>
            <a:ext cx="7596340" cy="2111571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37451" y="8037136"/>
            <a:ext cx="3640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Business Problem Framing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20513" y="840323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SERVER - Guidelines and Coding Standards Complete List Download - SQL  Authority with Pinal Dave" id="132" name="Google Shape;132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15675" y="8867813"/>
            <a:ext cx="758100" cy="7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>
            <a:off x="4115678" y="9331788"/>
            <a:ext cx="322500" cy="295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64925" y="9183425"/>
            <a:ext cx="469800" cy="126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37450" y="14516675"/>
            <a:ext cx="70101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use of various technical tools, we can create a generative AI framework that can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user input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it into SQL code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necessary data from the database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it back into human language and feed it back to the user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C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a user interface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228350" y="11943075"/>
            <a:ext cx="1016700" cy="1053300"/>
          </a:xfrm>
          <a:prstGeom prst="ellipse">
            <a:avLst/>
          </a:prstGeom>
          <a:solidFill>
            <a:srgbClr val="013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029450" y="12291575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1504638" y="13068506"/>
            <a:ext cx="1210800" cy="12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/>
          <p:nvPr/>
        </p:nvSpPr>
        <p:spPr>
          <a:xfrm>
            <a:off x="4443950" y="12350900"/>
            <a:ext cx="10167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 rot="10800000">
            <a:off x="2012750" y="12346775"/>
            <a:ext cx="10167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 rot="8100000">
            <a:off x="2157274" y="12982377"/>
            <a:ext cx="1016537" cy="2588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 rot="2700000">
            <a:off x="4299584" y="12982382"/>
            <a:ext cx="1016537" cy="2588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 rot="5400000">
            <a:off x="3523400" y="13162450"/>
            <a:ext cx="4266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254649" y="13466988"/>
            <a:ext cx="758100" cy="7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17650" y="12135725"/>
            <a:ext cx="75809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092413" y="10712595"/>
            <a:ext cx="1288576" cy="74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704004" y="11921169"/>
            <a:ext cx="1671101" cy="125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029450" y="13625950"/>
            <a:ext cx="1414502" cy="82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27">
            <a:alphaModFix/>
          </a:blip>
          <a:srcRect b="9941" l="3691" r="2127" t="10374"/>
          <a:stretch/>
        </p:blipFill>
        <p:spPr>
          <a:xfrm>
            <a:off x="17654575" y="12508200"/>
            <a:ext cx="6056952" cy="18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 rot="-5400000">
            <a:off x="3523400" y="11514450"/>
            <a:ext cx="4266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424945" y="13299695"/>
            <a:ext cx="1414425" cy="109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9301600" y="12921750"/>
            <a:ext cx="3383275" cy="33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23797669" y="12976829"/>
            <a:ext cx="4933221" cy="133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Frontend was developed and customized using Streamlit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Streamlit server, the app was successfully deployed as a web 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•"/>
            </a:pPr>
            <a:r>
              <a:rPr b="0" i="0" lang="en-US" sz="1500" u="sng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https://aioc-guardian.streamlit.app/</a:t>
            </a: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- App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8094313" y="13952010"/>
            <a:ext cx="14145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4797 rows of data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2743650" y="13148850"/>
            <a:ext cx="4054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upto 3 versions, with daily input volume, and MAE as performance metric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12743650" y="14319475"/>
            <a:ext cx="4054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upto 3 versions, with daily input volume, and Accuracy, Precision, Recall as performance metrics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2743650" y="15490100"/>
            <a:ext cx="4054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Multi-Class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upto 3 versions, with daily input volume, and Accuracy, Precision, Recall as performance metrics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2098873" y="11604225"/>
            <a:ext cx="1132100" cy="1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/>
          <p:nvPr/>
        </p:nvSpPr>
        <p:spPr>
          <a:xfrm>
            <a:off x="11783050" y="12609800"/>
            <a:ext cx="1763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Data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786263" y="11799800"/>
            <a:ext cx="2012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15th January 2021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4380763" y="11799800"/>
            <a:ext cx="2012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19th February 2024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0934700" y="11998100"/>
            <a:ext cx="901800" cy="15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3417500" y="11998100"/>
            <a:ext cx="901800" cy="15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1783050" y="11176725"/>
            <a:ext cx="17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Generated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7724251" y="15246575"/>
            <a:ext cx="34824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Developed an NLQ to SQL innovative end-to-end pipeline, reach high quality by using prompt engineering skills</a:t>
            </a:r>
            <a:endParaRPr b="0" i="0" sz="15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1490001" y="15161200"/>
            <a:ext cx="34824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Integrated NLP techniques with OLAP engines, backed by rigorous development, testing, and refinement to ensure optimal performance and UI</a:t>
            </a:r>
            <a:endParaRPr b="0" i="0" sz="15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8778422" y="3275726"/>
            <a:ext cx="7641366" cy="387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8328239" y="7343646"/>
            <a:ext cx="3330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flow starts with the User asking a question, then leveraging LangChain a SQL chain is generated, </a:t>
            </a:r>
            <a:r>
              <a:rPr lang="en-US" sz="1500"/>
              <a:t>which upon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reaching the OpenAI </a:t>
            </a:r>
            <a:r>
              <a:rPr lang="en-US" sz="1500"/>
              <a:t>framework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trigger the SQL sending the query in the database. SQL Chain is generated against the database with a parser and collectively we get both the SQL query as well as the Human form answer as a result.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1719867" y="7323909"/>
            <a:ext cx="5170191" cy="310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7725243" y="3387773"/>
            <a:ext cx="5239319" cy="5275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22994431" y="4249125"/>
            <a:ext cx="230776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Meta-Programming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SQL Generation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Hallucination Mitigation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Data Awareness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Few-shot Learning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19609062" y="7573494"/>
            <a:ext cx="564856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4 prompts for setting up prompt engineering: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 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25165998" y="3421224"/>
            <a:ext cx="7147575" cy="40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/>
        </p:nvSpPr>
        <p:spPr>
          <a:xfrm>
            <a:off x="28322108" y="3026637"/>
            <a:ext cx="2730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31052451" y="111988"/>
            <a:ext cx="1528627" cy="15286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"/>
          <p:cNvSpPr/>
          <p:nvPr/>
        </p:nvSpPr>
        <p:spPr>
          <a:xfrm>
            <a:off x="17620350" y="12188651"/>
            <a:ext cx="11345184" cy="2253696"/>
          </a:xfrm>
          <a:custGeom>
            <a:rect b="b" l="l" r="r" t="t"/>
            <a:pathLst>
              <a:path extrusionOk="0" h="8121428" w="13153836">
                <a:moveTo>
                  <a:pt x="0" y="719959"/>
                </a:moveTo>
                <a:cubicBezTo>
                  <a:pt x="0" y="-27215"/>
                  <a:pt x="605704" y="127"/>
                  <a:pt x="1352878" y="127"/>
                </a:cubicBezTo>
                <a:lnTo>
                  <a:pt x="11800958" y="127"/>
                </a:lnTo>
                <a:cubicBezTo>
                  <a:pt x="12548132" y="127"/>
                  <a:pt x="13153836" y="-27215"/>
                  <a:pt x="13153836" y="719959"/>
                </a:cubicBezTo>
                <a:cubicBezTo>
                  <a:pt x="13153836" y="2523742"/>
                  <a:pt x="13118666" y="5663956"/>
                  <a:pt x="13118666" y="7467739"/>
                </a:cubicBezTo>
                <a:cubicBezTo>
                  <a:pt x="13118666" y="8214913"/>
                  <a:pt x="12548132" y="8117232"/>
                  <a:pt x="11800958" y="8117232"/>
                </a:cubicBezTo>
                <a:lnTo>
                  <a:pt x="1352878" y="8117232"/>
                </a:lnTo>
                <a:cubicBezTo>
                  <a:pt x="605704" y="8117232"/>
                  <a:pt x="0" y="8214914"/>
                  <a:pt x="0" y="7467740"/>
                </a:cubicBezTo>
                <a:lnTo>
                  <a:pt x="0" y="719959"/>
                </a:lnTo>
                <a:close/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9"/>
              <a:buFont typeface="Arial"/>
              <a:buNone/>
            </a:pPr>
            <a:r>
              <a:t/>
            </a:r>
            <a:endParaRPr b="0" i="0" sz="57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17954748" y="12073125"/>
            <a:ext cx="4963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&amp; Lifecycle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7">
            <a:alphaModFix/>
          </a:blip>
          <a:srcRect b="22653" l="16226" r="20557" t="18379"/>
          <a:stretch/>
        </p:blipFill>
        <p:spPr>
          <a:xfrm>
            <a:off x="25949150" y="7526338"/>
            <a:ext cx="6165576" cy="4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 txBox="1"/>
          <p:nvPr/>
        </p:nvSpPr>
        <p:spPr>
          <a:xfrm>
            <a:off x="23844616" y="8551547"/>
            <a:ext cx="207757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Testing: Phoenix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3850872" y="8970405"/>
            <a:ext cx="207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Tracing is a key feature of Phoenix that allows users to track and analyze the detailed journey of every single prediction. It can help us observ</a:t>
            </a:r>
            <a:r>
              <a:rPr lang="en-US" sz="1500"/>
              <a:t>e the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root cause of the model’s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7737469" y="8849184"/>
            <a:ext cx="5974058" cy="299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/>
        </p:nvSpPr>
        <p:spPr>
          <a:xfrm>
            <a:off x="24433074" y="12476225"/>
            <a:ext cx="33274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9">
            <a:alphaModFix/>
          </a:blip>
          <a:srcRect b="2352" l="0" r="0" t="2353"/>
          <a:stretch/>
        </p:blipFill>
        <p:spPr>
          <a:xfrm>
            <a:off x="30310579" y="13160900"/>
            <a:ext cx="1132114" cy="1132114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</cp:coreProperties>
</file>