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0"/>
  </p:notesMasterIdLst>
  <p:sldIdLst>
    <p:sldId id="294" r:id="rId2"/>
    <p:sldId id="298" r:id="rId3"/>
    <p:sldId id="299" r:id="rId4"/>
    <p:sldId id="296" r:id="rId5"/>
    <p:sldId id="301" r:id="rId6"/>
    <p:sldId id="300" r:id="rId7"/>
    <p:sldId id="302" r:id="rId8"/>
    <p:sldId id="303" r:id="rId9"/>
  </p:sldIdLst>
  <p:sldSz cx="9144000" cy="5143500" type="screen16x9"/>
  <p:notesSz cx="6858000" cy="9144000"/>
  <p:embeddedFontLst>
    <p:embeddedFont>
      <p:font typeface="Abel" panose="020B0604020202020204" charset="0"/>
      <p:regular r:id="rId11"/>
    </p:embeddedFont>
    <p:embeddedFont>
      <p:font typeface="Anaheim" panose="020B0604020202020204" charset="0"/>
      <p:regular r:id="rId12"/>
    </p:embeddedFont>
    <p:embeddedFont>
      <p:font typeface="Anton" pitchFamily="2" charset="0"/>
      <p:regular r:id="rId13"/>
    </p:embeddedFont>
    <p:embeddedFont>
      <p:font typeface="Josefin Sans" pitchFamily="2" charset="0"/>
      <p:regular r:id="rId14"/>
      <p:bold r:id="rId15"/>
      <p:italic r:id="rId16"/>
      <p:boldItalic r:id="rId17"/>
    </p:embeddedFont>
    <p:embeddedFont>
      <p:font typeface="Josefin Slab" pitchFamily="2" charset="0"/>
      <p:regular r:id="rId18"/>
      <p:bold r:id="rId19"/>
      <p:italic r:id="rId20"/>
      <p:boldItalic r:id="rId21"/>
    </p:embeddedFont>
    <p:embeddedFont>
      <p:font typeface="Staatliches" panose="020B0604020202020204" charset="0"/>
      <p:regular r:id="rId22"/>
    </p:embeddedFont>
    <p:embeddedFont>
      <p:font typeface="Unica One"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a:srgbClr val="C1E5F8"/>
    <a:srgbClr val="323130"/>
    <a:srgbClr val="217BAC"/>
    <a:srgbClr val="71B8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0F82EE-4279-4A35-91C4-4C96BAE6ECAD}">
  <a:tblStyle styleId="{CD0F82EE-4279-4A35-91C4-4C96BAE6EC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385" autoAdjust="0"/>
  </p:normalViewPr>
  <p:slideViewPr>
    <p:cSldViewPr>
      <p:cViewPr varScale="1">
        <p:scale>
          <a:sx n="104" d="100"/>
          <a:sy n="104" d="100"/>
        </p:scale>
        <p:origin x="17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err="1"/>
              <a:t>Hello</a:t>
            </a:r>
            <a:r>
              <a:rPr lang="es-ES" dirty="0"/>
              <a:t>, </a:t>
            </a:r>
            <a:r>
              <a:rPr lang="es-ES" dirty="0" err="1"/>
              <a:t>my</a:t>
            </a:r>
            <a:r>
              <a:rPr lang="es-ES" dirty="0"/>
              <a:t> </a:t>
            </a:r>
            <a:r>
              <a:rPr lang="es-ES" dirty="0" err="1"/>
              <a:t>name</a:t>
            </a:r>
            <a:r>
              <a:rPr lang="es-ES" dirty="0"/>
              <a:t> </a:t>
            </a:r>
            <a:r>
              <a:rPr lang="es-ES" dirty="0" err="1"/>
              <a:t>is</a:t>
            </a:r>
            <a:r>
              <a:rPr lang="es-ES" dirty="0"/>
              <a:t> Andrés Ingelmo and I</a:t>
            </a:r>
            <a:r>
              <a:rPr lang="en-US" dirty="0"/>
              <a:t>’m going to present you the boat sales website data analysis.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objective of this presentation is to show the head of the marketing team common patterns and characteristics regarding the most viewed listings in the last 7 days.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Let’s start!</a:t>
            </a:r>
            <a:endParaRPr dirty="0"/>
          </a:p>
        </p:txBody>
      </p:sp>
    </p:spTree>
    <p:extLst>
      <p:ext uri="{BB962C8B-B14F-4D97-AF65-F5344CB8AC3E}">
        <p14:creationId xmlns:p14="http://schemas.microsoft.com/office/powerpoint/2010/main" val="1582106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202a3cc35_0_1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202a3cc35_0_1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default, I would like to talk to you about the methodology. I know you are not a technical person but I would make it as easy as I can.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first step I took was loading the data in Pandas, which is the equivalent of Excel on Python, a programming language. The second step was cleaning and normalizing the data with this tool, same you would do with Excel but cleaner and faster.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Third, I made new dataset filtering the top 1% values of the most viewed listings. Why the top 1%? Because they represent almost 7% of the total views.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Last, but not least, I made visualizations with Matplotlib and Seaborn, again, like Excel chart builder functionality but more customizable. </a:t>
            </a:r>
          </a:p>
        </p:txBody>
      </p:sp>
    </p:spTree>
    <p:extLst>
      <p:ext uri="{BB962C8B-B14F-4D97-AF65-F5344CB8AC3E}">
        <p14:creationId xmlns:p14="http://schemas.microsoft.com/office/powerpoint/2010/main" val="609980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608d0fa1da_0_7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608d0fa1da_0_7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would like to begin asking you: do you think the most expensive boats made the top views? And the answer is no. They don’t. As we can see in this chart, number of views on the bottom and price in million euros on the left, we cannot see any relation between the two. In fact, the line that shows the relation is flat. This means that there isn’t any relation between both. The most expensive boats are not the most viewed ads.</a:t>
            </a:r>
            <a:endParaRPr dirty="0"/>
          </a:p>
        </p:txBody>
      </p:sp>
    </p:spTree>
    <p:extLst>
      <p:ext uri="{BB962C8B-B14F-4D97-AF65-F5344CB8AC3E}">
        <p14:creationId xmlns:p14="http://schemas.microsoft.com/office/powerpoint/2010/main" val="3577679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608d0fa1da_0_7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608d0fa1da_0_7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lead us to the second question: When were the most viewed ships built? Are they old or young? In the following graph we can see the top 80 observation. Most of them were built between 2000 and 2020 being the median (the value that leaves 50% of the values to the right and 50% to the left, 2003. That is the brown line and, as we can see, is place in an older year than the dotted line. This means that the most viewed ads are from boats that are older than the median of the whole dataset.</a:t>
            </a:r>
            <a:endParaRPr dirty="0"/>
          </a:p>
        </p:txBody>
      </p:sp>
    </p:spTree>
    <p:extLst>
      <p:ext uri="{BB962C8B-B14F-4D97-AF65-F5344CB8AC3E}">
        <p14:creationId xmlns:p14="http://schemas.microsoft.com/office/powerpoint/2010/main" val="2106474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608d0fa1da_0_7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608d0fa1da_0_7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Do users prefer bigger ships? This data shows us the opposite. Again, the median width and length were smaller than the median of the whole dataset. This means that the most viewed ads are from boats that are smaller than the ones posted in the whole dataset.</a:t>
            </a:r>
            <a:endParaRPr dirty="0"/>
          </a:p>
        </p:txBody>
      </p:sp>
    </p:spTree>
    <p:extLst>
      <p:ext uri="{BB962C8B-B14F-4D97-AF65-F5344CB8AC3E}">
        <p14:creationId xmlns:p14="http://schemas.microsoft.com/office/powerpoint/2010/main" val="37812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608d0fa1da_0_7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608d0fa1da_0_7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 know that users like older and smaller boats, let’s figure out what are the most popular boats. As we can see, the most viewed boats are sport and cabin boats. Probably because they are more affordable.</a:t>
            </a:r>
            <a:endParaRPr dirty="0"/>
          </a:p>
        </p:txBody>
      </p:sp>
    </p:spTree>
    <p:extLst>
      <p:ext uri="{BB962C8B-B14F-4D97-AF65-F5344CB8AC3E}">
        <p14:creationId xmlns:p14="http://schemas.microsoft.com/office/powerpoint/2010/main" val="681585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608d0fa1da_0_7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608d0fa1da_0_7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most common material of the boat supports our last statement. Sport and cabin boats are usually made of GRP, or Glass Reinforced Plastic.  </a:t>
            </a:r>
            <a:endParaRPr dirty="0"/>
          </a:p>
        </p:txBody>
      </p:sp>
    </p:spTree>
    <p:extLst>
      <p:ext uri="{BB962C8B-B14F-4D97-AF65-F5344CB8AC3E}">
        <p14:creationId xmlns:p14="http://schemas.microsoft.com/office/powerpoint/2010/main" val="514475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Users of the site prefers cheaper boats, probably because they are more affordable. This may be the reason why sports and cabin boats are popular, because they are smaller and cheaper. Also, this boats are usually made of GRP.</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So, to get sellers more views in their ads, they should promote small sports and cabin boats.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9376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1">
  <p:cSld name="CUSTOM_14_1">
    <p:bg>
      <p:bgPr>
        <a:solidFill>
          <a:schemeClr val="dk1"/>
        </a:solidFill>
        <a:effectLst/>
      </p:bgPr>
    </p:bg>
    <p:spTree>
      <p:nvGrpSpPr>
        <p:cNvPr id="1"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ctrTitle"/>
          </p:nvPr>
        </p:nvSpPr>
        <p:spPr>
          <a:xfrm>
            <a:off x="2237395" y="1645788"/>
            <a:ext cx="46692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D406A"/>
              </a:buClr>
              <a:buSzPts val="2400"/>
              <a:buNone/>
              <a:defRPr sz="2400" b="0">
                <a:latin typeface="Staatliches"/>
                <a:ea typeface="Staatliches"/>
                <a:cs typeface="Staatliches"/>
                <a:sym typeface="Staatliches"/>
              </a:defRPr>
            </a:lvl1pPr>
            <a:lvl2pPr lvl="1"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2pPr>
            <a:lvl3pPr lvl="2"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3pPr>
            <a:lvl4pPr lvl="3"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4pPr>
            <a:lvl5pPr lvl="4"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5pPr>
            <a:lvl6pPr lvl="5"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6pPr>
            <a:lvl7pPr lvl="6"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7pPr>
            <a:lvl8pPr lvl="7"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8pPr>
            <a:lvl9pPr lvl="8"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9pPr>
          </a:lstStyle>
          <a:p>
            <a:endParaRPr/>
          </a:p>
        </p:txBody>
      </p:sp>
      <p:sp>
        <p:nvSpPr>
          <p:cNvPr id="28" name="Google Shape;28;p5"/>
          <p:cNvSpPr txBox="1">
            <a:spLocks noGrp="1"/>
          </p:cNvSpPr>
          <p:nvPr>
            <p:ph type="subTitle" idx="1"/>
          </p:nvPr>
        </p:nvSpPr>
        <p:spPr>
          <a:xfrm>
            <a:off x="2562675" y="2190023"/>
            <a:ext cx="4018200" cy="13077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29" name="Google Shape;29;p5"/>
          <p:cNvSpPr/>
          <p:nvPr/>
        </p:nvSpPr>
        <p:spPr>
          <a:xfrm>
            <a:off x="1555780" y="983325"/>
            <a:ext cx="6214500" cy="27186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
  <p:cSld name="CUSTOM_6_1_1_2">
    <p:bg>
      <p:bgPr>
        <a:solidFill>
          <a:schemeClr val="dk1"/>
        </a:solidFill>
        <a:effectLst/>
      </p:bgPr>
    </p:bg>
    <p:spTree>
      <p:nvGrpSpPr>
        <p:cNvPr id="1"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2"/>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2"/>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NUMBER">
  <p:cSld name="CUSTOM_6_1_1_2_1_1">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a:spLocks noGrp="1"/>
          </p:cNvSpPr>
          <p:nvPr>
            <p:ph type="subTitle" idx="1"/>
          </p:nvPr>
        </p:nvSpPr>
        <p:spPr>
          <a:xfrm>
            <a:off x="1551538" y="1552688"/>
            <a:ext cx="1887600" cy="43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4" name="Google Shape;74;p13"/>
          <p:cNvSpPr txBox="1">
            <a:spLocks noGrp="1"/>
          </p:cNvSpPr>
          <p:nvPr>
            <p:ph type="title" hasCustomPrompt="1"/>
          </p:nvPr>
        </p:nvSpPr>
        <p:spPr>
          <a:xfrm>
            <a:off x="1317988" y="938488"/>
            <a:ext cx="2354700" cy="67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3000"/>
              <a:buNone/>
              <a:defRPr sz="3000" b="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txBox="1">
            <a:spLocks noGrp="1"/>
          </p:cNvSpPr>
          <p:nvPr>
            <p:ph type="ctrTitle" idx="2"/>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chemeClr val="dk1"/>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620"/>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1pPr>
            <a:lvl2pPr marL="914400" lvl="1"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2pPr>
            <a:lvl3pPr marL="1371600" lvl="2"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3pPr>
            <a:lvl4pPr marL="1828800" lvl="3"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4pPr>
            <a:lvl5pPr marL="2286000" lvl="4"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5pPr>
            <a:lvl6pPr marL="2743200" lvl="5"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6pPr>
            <a:lvl7pPr marL="3200400" lvl="6"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7pPr>
            <a:lvl8pPr marL="3657600" lvl="7"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8pPr>
            <a:lvl9pPr marL="4114800" lvl="8" indent="-304800" rtl="0">
              <a:lnSpc>
                <a:spcPct val="115000"/>
              </a:lnSpc>
              <a:spcBef>
                <a:spcPts val="1600"/>
              </a:spcBef>
              <a:spcAft>
                <a:spcPts val="1600"/>
              </a:spcAft>
              <a:buClr>
                <a:schemeClr val="accent3"/>
              </a:buClr>
              <a:buSzPts val="1200"/>
              <a:buFont typeface="Anaheim"/>
              <a:buChar char="■"/>
              <a:defRPr sz="1200">
                <a:solidFill>
                  <a:schemeClr val="accent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6" r:id="rId5"/>
    <p:sldLayoutId id="214748366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p:nvPr/>
        </p:nvSpPr>
        <p:spPr>
          <a:xfrm>
            <a:off x="5057925" y="1382750"/>
            <a:ext cx="3029400" cy="2370300"/>
          </a:xfrm>
          <a:prstGeom prst="roundRect">
            <a:avLst>
              <a:gd name="adj" fmla="val 147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6"/>
          <p:cNvGrpSpPr/>
          <p:nvPr/>
        </p:nvGrpSpPr>
        <p:grpSpPr>
          <a:xfrm>
            <a:off x="4969574" y="1120650"/>
            <a:ext cx="3029365" cy="2547136"/>
            <a:chOff x="4741999" y="986350"/>
            <a:chExt cx="3029365" cy="2547136"/>
          </a:xfrm>
        </p:grpSpPr>
        <p:sp>
          <p:nvSpPr>
            <p:cNvPr id="142" name="Google Shape;142;p26"/>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6"/>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26"/>
          <p:cNvGrpSpPr/>
          <p:nvPr/>
        </p:nvGrpSpPr>
        <p:grpSpPr>
          <a:xfrm>
            <a:off x="3551493" y="2697040"/>
            <a:ext cx="1286978" cy="391497"/>
            <a:chOff x="3551493" y="2562740"/>
            <a:chExt cx="1286978" cy="391497"/>
          </a:xfrm>
        </p:grpSpPr>
        <p:sp>
          <p:nvSpPr>
            <p:cNvPr id="159" name="Google Shape;159;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6"/>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a:t>Andrés Ingelmo </a:t>
            </a:r>
            <a:r>
              <a:rPr lang="es-ES" dirty="0"/>
              <a:t>Poveda </a:t>
            </a:r>
            <a:endParaRPr dirty="0"/>
          </a:p>
        </p:txBody>
      </p:sp>
      <p:sp>
        <p:nvSpPr>
          <p:cNvPr id="166" name="Google Shape;166;p26"/>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BOAT SALES</a:t>
            </a:r>
            <a:br>
              <a:rPr lang="en" sz="4000" dirty="0"/>
            </a:br>
            <a:r>
              <a:rPr lang="en" sz="4000" dirty="0"/>
              <a:t>DATA ANALYSIS</a:t>
            </a:r>
            <a:endParaRPr sz="4000" dirty="0"/>
          </a:p>
        </p:txBody>
      </p:sp>
      <p:grpSp>
        <p:nvGrpSpPr>
          <p:cNvPr id="167" name="Google Shape;167;p26"/>
          <p:cNvGrpSpPr/>
          <p:nvPr/>
        </p:nvGrpSpPr>
        <p:grpSpPr>
          <a:xfrm>
            <a:off x="5765433" y="3973585"/>
            <a:ext cx="203088" cy="412126"/>
            <a:chOff x="7764635" y="2404362"/>
            <a:chExt cx="353565" cy="717489"/>
          </a:xfrm>
        </p:grpSpPr>
        <p:sp>
          <p:nvSpPr>
            <p:cNvPr id="168" name="Google Shape;168;p26"/>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6"/>
          <p:cNvSpPr/>
          <p:nvPr/>
        </p:nvSpPr>
        <p:spPr>
          <a:xfrm>
            <a:off x="4577856" y="957875"/>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4437554" y="1301654"/>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6"/>
          <p:cNvGrpSpPr/>
          <p:nvPr/>
        </p:nvGrpSpPr>
        <p:grpSpPr>
          <a:xfrm>
            <a:off x="8071692" y="3374463"/>
            <a:ext cx="777728" cy="1334382"/>
            <a:chOff x="7825967" y="3240163"/>
            <a:chExt cx="777728" cy="1334382"/>
          </a:xfrm>
        </p:grpSpPr>
        <p:sp>
          <p:nvSpPr>
            <p:cNvPr id="173" name="Google Shape;173;p26"/>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6"/>
          <p:cNvGrpSpPr/>
          <p:nvPr/>
        </p:nvGrpSpPr>
        <p:grpSpPr>
          <a:xfrm>
            <a:off x="3929256" y="3919614"/>
            <a:ext cx="576962" cy="773332"/>
            <a:chOff x="3429656" y="3785314"/>
            <a:chExt cx="576962" cy="773332"/>
          </a:xfrm>
        </p:grpSpPr>
        <p:sp>
          <p:nvSpPr>
            <p:cNvPr id="181" name="Google Shape;181;p26"/>
            <p:cNvSpPr/>
            <p:nvPr/>
          </p:nvSpPr>
          <p:spPr>
            <a:xfrm>
              <a:off x="3429656" y="4237325"/>
              <a:ext cx="230725" cy="140304"/>
            </a:xfrm>
            <a:custGeom>
              <a:avLst/>
              <a:gdLst/>
              <a:ahLst/>
              <a:cxnLst/>
              <a:rect l="l" t="t" r="r" b="b"/>
              <a:pathLst>
                <a:path w="5259" h="3198" extrusionOk="0">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554866" y="3785314"/>
              <a:ext cx="162065" cy="334616"/>
            </a:xfrm>
            <a:custGeom>
              <a:avLst/>
              <a:gdLst/>
              <a:ahLst/>
              <a:cxnLst/>
              <a:rect l="l" t="t" r="r" b="b"/>
              <a:pathLst>
                <a:path w="3694" h="7627" extrusionOk="0">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727853" y="3883016"/>
              <a:ext cx="278766" cy="276572"/>
            </a:xfrm>
            <a:custGeom>
              <a:avLst/>
              <a:gdLst/>
              <a:ahLst/>
              <a:cxnLst/>
              <a:rect l="l" t="t" r="r" b="b"/>
              <a:pathLst>
                <a:path w="6354" h="6304" extrusionOk="0">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39555" y="4279398"/>
              <a:ext cx="159169" cy="279248"/>
            </a:xfrm>
            <a:custGeom>
              <a:avLst/>
              <a:gdLst/>
              <a:ahLst/>
              <a:cxnLst/>
              <a:rect l="l" t="t" r="r" b="b"/>
              <a:pathLst>
                <a:path w="3628" h="6365" extrusionOk="0">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3625017" y="3907278"/>
              <a:ext cx="73881" cy="622375"/>
            </a:xfrm>
            <a:custGeom>
              <a:avLst/>
              <a:gdLst/>
              <a:ahLst/>
              <a:cxnLst/>
              <a:rect l="l" t="t" r="r" b="b"/>
              <a:pathLst>
                <a:path w="1684" h="14186" extrusionOk="0">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694861" y="3953650"/>
              <a:ext cx="204183" cy="424379"/>
            </a:xfrm>
            <a:custGeom>
              <a:avLst/>
              <a:gdLst/>
              <a:ahLst/>
              <a:cxnLst/>
              <a:rect l="l" t="t" r="r" b="b"/>
              <a:pathLst>
                <a:path w="4654" h="9673" extrusionOk="0">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6"/>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276325" y="2796625"/>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6"/>
          <p:cNvGrpSpPr/>
          <p:nvPr/>
        </p:nvGrpSpPr>
        <p:grpSpPr>
          <a:xfrm>
            <a:off x="6345231" y="2886609"/>
            <a:ext cx="1407691" cy="1286147"/>
            <a:chOff x="6117656" y="2752309"/>
            <a:chExt cx="1407691" cy="1286147"/>
          </a:xfrm>
        </p:grpSpPr>
        <p:sp>
          <p:nvSpPr>
            <p:cNvPr id="197" name="Google Shape;197;p26"/>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6"/>
          <p:cNvGrpSpPr/>
          <p:nvPr/>
        </p:nvGrpSpPr>
        <p:grpSpPr>
          <a:xfrm>
            <a:off x="3940094" y="1807838"/>
            <a:ext cx="1294564" cy="589573"/>
            <a:chOff x="3940094" y="1807838"/>
            <a:chExt cx="1294564" cy="589573"/>
          </a:xfrm>
        </p:grpSpPr>
        <p:grpSp>
          <p:nvGrpSpPr>
            <p:cNvPr id="216" name="Google Shape;216;p26"/>
            <p:cNvGrpSpPr/>
            <p:nvPr/>
          </p:nvGrpSpPr>
          <p:grpSpPr>
            <a:xfrm>
              <a:off x="3940094" y="1807838"/>
              <a:ext cx="1294564" cy="589573"/>
              <a:chOff x="3543907" y="2562740"/>
              <a:chExt cx="1294564" cy="381675"/>
            </a:xfrm>
          </p:grpSpPr>
          <p:sp>
            <p:nvSpPr>
              <p:cNvPr id="217" name="Google Shape;217;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6"/>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6"/>
          <p:cNvGrpSpPr/>
          <p:nvPr/>
        </p:nvGrpSpPr>
        <p:grpSpPr>
          <a:xfrm>
            <a:off x="6193917" y="1459403"/>
            <a:ext cx="906007" cy="136663"/>
            <a:chOff x="5966342" y="1378202"/>
            <a:chExt cx="906007" cy="136663"/>
          </a:xfrm>
        </p:grpSpPr>
        <p:sp>
          <p:nvSpPr>
            <p:cNvPr id="226" name="Google Shape;226;p26"/>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8042062" y="2843136"/>
            <a:ext cx="496812" cy="472595"/>
            <a:chOff x="7814487" y="2708836"/>
            <a:chExt cx="496812" cy="472595"/>
          </a:xfrm>
        </p:grpSpPr>
        <p:sp>
          <p:nvSpPr>
            <p:cNvPr id="231" name="Google Shape;231;p26"/>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739700" y="1512500"/>
            <a:ext cx="1109728" cy="1002828"/>
            <a:chOff x="7739700" y="1512500"/>
            <a:chExt cx="1109728" cy="1002828"/>
          </a:xfrm>
        </p:grpSpPr>
        <p:sp>
          <p:nvSpPr>
            <p:cNvPr id="234" name="Google Shape;234;p26"/>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6"/>
            <p:cNvGrpSpPr/>
            <p:nvPr/>
          </p:nvGrpSpPr>
          <p:grpSpPr>
            <a:xfrm>
              <a:off x="7808309" y="1610467"/>
              <a:ext cx="966993" cy="714803"/>
              <a:chOff x="7183784" y="1476167"/>
              <a:chExt cx="966993" cy="714803"/>
            </a:xfrm>
          </p:grpSpPr>
          <p:sp>
            <p:nvSpPr>
              <p:cNvPr id="236" name="Google Shape;236;p26"/>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 name="Google Shape;252;p26"/>
          <p:cNvGrpSpPr/>
          <p:nvPr/>
        </p:nvGrpSpPr>
        <p:grpSpPr>
          <a:xfrm flipH="1">
            <a:off x="6415607" y="1911354"/>
            <a:ext cx="1520787" cy="2773390"/>
            <a:chOff x="-823767" y="1667843"/>
            <a:chExt cx="1580203" cy="2881743"/>
          </a:xfrm>
        </p:grpSpPr>
        <p:sp>
          <p:nvSpPr>
            <p:cNvPr id="253" name="Google Shape;253;p26"/>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26"/>
          <p:cNvGrpSpPr/>
          <p:nvPr/>
        </p:nvGrpSpPr>
        <p:grpSpPr>
          <a:xfrm>
            <a:off x="4389208" y="3195116"/>
            <a:ext cx="1579322" cy="671293"/>
            <a:chOff x="4161633" y="3060816"/>
            <a:chExt cx="1579322" cy="671293"/>
          </a:xfrm>
        </p:grpSpPr>
        <p:sp>
          <p:nvSpPr>
            <p:cNvPr id="404" name="Google Shape;404;p26"/>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26"/>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43227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3703893" y="28927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29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1" name="Google Shape;1141;p37"/>
          <p:cNvSpPr txBox="1"/>
          <p:nvPr/>
        </p:nvSpPr>
        <p:spPr>
          <a:xfrm>
            <a:off x="1157150" y="2120528"/>
            <a:ext cx="2051700" cy="697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100" dirty="0">
                <a:solidFill>
                  <a:schemeClr val="accent3"/>
                </a:solidFill>
                <a:latin typeface="Anaheim"/>
                <a:ea typeface="Anaheim"/>
                <a:cs typeface="Anaheim"/>
                <a:sym typeface="Anaheim"/>
              </a:rPr>
              <a:t>Load the dataset in Python Pandas </a:t>
            </a:r>
            <a:endParaRPr sz="1100" dirty="0">
              <a:solidFill>
                <a:schemeClr val="accent3"/>
              </a:solidFill>
              <a:latin typeface="Anaheim"/>
              <a:ea typeface="Anaheim"/>
              <a:cs typeface="Anaheim"/>
              <a:sym typeface="Anaheim"/>
            </a:endParaRPr>
          </a:p>
        </p:txBody>
      </p:sp>
      <p:sp>
        <p:nvSpPr>
          <p:cNvPr id="1142" name="Google Shape;1142;p37"/>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txBox="1"/>
          <p:nvPr/>
        </p:nvSpPr>
        <p:spPr>
          <a:xfrm>
            <a:off x="5935157" y="2120528"/>
            <a:ext cx="2051700" cy="697800"/>
          </a:xfrm>
          <a:prstGeom prst="rect">
            <a:avLst/>
          </a:prstGeom>
          <a:noFill/>
          <a:ln>
            <a:noFill/>
          </a:ln>
        </p:spPr>
        <p:txBody>
          <a:bodyPr spcFirstLastPara="1" wrap="square" lIns="91425" tIns="91425" rIns="91425" bIns="91425" anchor="t" anchorCtr="0">
            <a:noAutofit/>
          </a:bodyPr>
          <a:lstStyle/>
          <a:p>
            <a:pPr lvl="0">
              <a:spcAft>
                <a:spcPts val="1600"/>
              </a:spcAft>
            </a:pPr>
            <a:r>
              <a:rPr lang="en" sz="1100" dirty="0">
                <a:solidFill>
                  <a:schemeClr val="accent3"/>
                </a:solidFill>
                <a:latin typeface="Anaheim"/>
                <a:ea typeface="Anaheim"/>
                <a:cs typeface="Anaheim"/>
                <a:sym typeface="Anaheim"/>
              </a:rPr>
              <a:t>Clean the dataset with Pandas</a:t>
            </a:r>
            <a:endParaRPr sz="1100" dirty="0">
              <a:solidFill>
                <a:schemeClr val="accent3"/>
              </a:solidFill>
              <a:latin typeface="Anaheim"/>
              <a:ea typeface="Anaheim"/>
              <a:cs typeface="Anaheim"/>
              <a:sym typeface="Anaheim"/>
            </a:endParaRPr>
          </a:p>
        </p:txBody>
      </p:sp>
      <p:sp>
        <p:nvSpPr>
          <p:cNvPr id="1144" name="Google Shape;1144;p37"/>
          <p:cNvSpPr txBox="1"/>
          <p:nvPr/>
        </p:nvSpPr>
        <p:spPr>
          <a:xfrm>
            <a:off x="5935157" y="3362355"/>
            <a:ext cx="2051700" cy="6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100" dirty="0">
                <a:solidFill>
                  <a:schemeClr val="accent3"/>
                </a:solidFill>
                <a:latin typeface="Anaheim"/>
                <a:ea typeface="Anaheim"/>
                <a:cs typeface="Anaheim"/>
                <a:sym typeface="Anaheim"/>
              </a:rPr>
              <a:t>Retrieve a new dataset with the top 1% of the most viewed listings</a:t>
            </a:r>
            <a:endParaRPr sz="1100" dirty="0">
              <a:solidFill>
                <a:schemeClr val="accent3"/>
              </a:solidFill>
              <a:latin typeface="Anaheim"/>
              <a:ea typeface="Anaheim"/>
              <a:cs typeface="Anaheim"/>
              <a:sym typeface="Anaheim"/>
            </a:endParaRPr>
          </a:p>
        </p:txBody>
      </p:sp>
      <p:sp>
        <p:nvSpPr>
          <p:cNvPr id="1145" name="Google Shape;1145;p37"/>
          <p:cNvSpPr txBox="1"/>
          <p:nvPr/>
        </p:nvSpPr>
        <p:spPr>
          <a:xfrm>
            <a:off x="1630663" y="1793841"/>
            <a:ext cx="1578300" cy="325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dirty="0">
                <a:solidFill>
                  <a:schemeClr val="accent3"/>
                </a:solidFill>
                <a:latin typeface="Staatliches"/>
                <a:ea typeface="Staatliches"/>
                <a:cs typeface="Staatliches"/>
                <a:sym typeface="Staatliches"/>
              </a:rPr>
              <a:t> STEP 01</a:t>
            </a:r>
            <a:endParaRPr dirty="0">
              <a:solidFill>
                <a:schemeClr val="accent3"/>
              </a:solidFill>
              <a:latin typeface="Staatliches"/>
              <a:ea typeface="Staatliches"/>
              <a:cs typeface="Staatliches"/>
              <a:sym typeface="Staatliches"/>
            </a:endParaRPr>
          </a:p>
        </p:txBody>
      </p:sp>
      <p:sp>
        <p:nvSpPr>
          <p:cNvPr id="1146" name="Google Shape;1146;p37"/>
          <p:cNvSpPr txBox="1"/>
          <p:nvPr/>
        </p:nvSpPr>
        <p:spPr>
          <a:xfrm>
            <a:off x="5935150" y="1793841"/>
            <a:ext cx="1578300"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accent3"/>
                </a:solidFill>
                <a:latin typeface="Staatliches"/>
                <a:ea typeface="Staatliches"/>
                <a:cs typeface="Staatliches"/>
                <a:sym typeface="Staatliches"/>
              </a:rPr>
              <a:t>STEP 02</a:t>
            </a:r>
            <a:endParaRPr dirty="0">
              <a:solidFill>
                <a:schemeClr val="accent3"/>
              </a:solidFill>
              <a:latin typeface="Staatliches"/>
              <a:ea typeface="Staatliches"/>
              <a:cs typeface="Staatliches"/>
              <a:sym typeface="Staatliches"/>
            </a:endParaRPr>
          </a:p>
        </p:txBody>
      </p:sp>
      <p:sp>
        <p:nvSpPr>
          <p:cNvPr id="1147" name="Google Shape;1147;p37"/>
          <p:cNvSpPr txBox="1"/>
          <p:nvPr/>
        </p:nvSpPr>
        <p:spPr>
          <a:xfrm>
            <a:off x="5935150" y="3032340"/>
            <a:ext cx="1578300"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accent3"/>
                </a:solidFill>
                <a:latin typeface="Staatliches"/>
                <a:ea typeface="Staatliches"/>
                <a:cs typeface="Staatliches"/>
                <a:sym typeface="Staatliches"/>
              </a:rPr>
              <a:t>STEP 03</a:t>
            </a:r>
            <a:endParaRPr>
              <a:solidFill>
                <a:schemeClr val="accent3"/>
              </a:solidFill>
              <a:latin typeface="Staatliches"/>
              <a:ea typeface="Staatliches"/>
              <a:cs typeface="Staatliches"/>
              <a:sym typeface="Staatliches"/>
            </a:endParaRPr>
          </a:p>
        </p:txBody>
      </p:sp>
      <p:sp>
        <p:nvSpPr>
          <p:cNvPr id="1148" name="Google Shape;1148;p37"/>
          <p:cNvSpPr txBox="1"/>
          <p:nvPr/>
        </p:nvSpPr>
        <p:spPr>
          <a:xfrm>
            <a:off x="1157150" y="3362355"/>
            <a:ext cx="2051700" cy="697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100" dirty="0">
                <a:solidFill>
                  <a:schemeClr val="accent3"/>
                </a:solidFill>
                <a:latin typeface="Anaheim"/>
                <a:ea typeface="Anaheim"/>
                <a:cs typeface="Anaheim"/>
                <a:sym typeface="Anaheim"/>
              </a:rPr>
              <a:t>Make data visualizations with Matplotlib and Seaborn</a:t>
            </a:r>
            <a:endParaRPr sz="1100" dirty="0">
              <a:solidFill>
                <a:schemeClr val="accent3"/>
              </a:solidFill>
              <a:latin typeface="Anaheim"/>
              <a:ea typeface="Anaheim"/>
              <a:cs typeface="Anaheim"/>
              <a:sym typeface="Anaheim"/>
            </a:endParaRPr>
          </a:p>
        </p:txBody>
      </p:sp>
      <p:sp>
        <p:nvSpPr>
          <p:cNvPr id="1149" name="Google Shape;1149;p37"/>
          <p:cNvSpPr txBox="1"/>
          <p:nvPr/>
        </p:nvSpPr>
        <p:spPr>
          <a:xfrm>
            <a:off x="1630663" y="3032328"/>
            <a:ext cx="1578300" cy="325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a:solidFill>
                  <a:schemeClr val="accent3"/>
                </a:solidFill>
                <a:latin typeface="Staatliches"/>
                <a:ea typeface="Staatliches"/>
                <a:cs typeface="Staatliches"/>
                <a:sym typeface="Staatliches"/>
              </a:rPr>
              <a:t>STEP 04</a:t>
            </a:r>
            <a:endParaRPr>
              <a:solidFill>
                <a:schemeClr val="accent3"/>
              </a:solidFill>
              <a:latin typeface="Staatliches"/>
              <a:ea typeface="Staatliches"/>
              <a:cs typeface="Staatliches"/>
              <a:sym typeface="Staatliches"/>
            </a:endParaRPr>
          </a:p>
        </p:txBody>
      </p:sp>
      <p:sp>
        <p:nvSpPr>
          <p:cNvPr id="1150" name="Google Shape;1150;p37"/>
          <p:cNvSpPr/>
          <p:nvPr/>
        </p:nvSpPr>
        <p:spPr>
          <a:xfrm>
            <a:off x="3513023" y="1976942"/>
            <a:ext cx="881700" cy="8277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571790" y="1919367"/>
            <a:ext cx="881700" cy="8277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513023" y="3228667"/>
            <a:ext cx="881700" cy="8277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3571790" y="3171092"/>
            <a:ext cx="881700" cy="8277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4772348" y="3228667"/>
            <a:ext cx="881700" cy="8277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4831115" y="3171092"/>
            <a:ext cx="881700" cy="8277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4772348" y="1972805"/>
            <a:ext cx="881700" cy="8277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4831115" y="1915230"/>
            <a:ext cx="881700" cy="8277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8" name="Google Shape;1158;p37"/>
          <p:cNvCxnSpPr>
            <a:stCxn id="1151" idx="2"/>
            <a:endCxn id="1153" idx="0"/>
          </p:cNvCxnSpPr>
          <p:nvPr/>
        </p:nvCxnSpPr>
        <p:spPr>
          <a:xfrm>
            <a:off x="4012640" y="2747067"/>
            <a:ext cx="0" cy="424025"/>
          </a:xfrm>
          <a:prstGeom prst="straightConnector1">
            <a:avLst/>
          </a:prstGeom>
          <a:noFill/>
          <a:ln w="9525" cap="flat" cmpd="sng">
            <a:solidFill>
              <a:schemeClr val="accent3"/>
            </a:solidFill>
            <a:prstDash val="solid"/>
            <a:round/>
            <a:headEnd type="none" w="med" len="med"/>
            <a:tailEnd type="none" w="med" len="med"/>
          </a:ln>
        </p:spPr>
      </p:cxnSp>
      <p:cxnSp>
        <p:nvCxnSpPr>
          <p:cNvPr id="1159" name="Google Shape;1159;p37"/>
          <p:cNvCxnSpPr>
            <a:stCxn id="1151" idx="3"/>
            <a:endCxn id="1157" idx="1"/>
          </p:cNvCxnSpPr>
          <p:nvPr/>
        </p:nvCxnSpPr>
        <p:spPr>
          <a:xfrm flipV="1">
            <a:off x="4453490" y="2329080"/>
            <a:ext cx="377625" cy="4137"/>
          </a:xfrm>
          <a:prstGeom prst="straightConnector1">
            <a:avLst/>
          </a:prstGeom>
          <a:noFill/>
          <a:ln w="9525" cap="flat" cmpd="sng">
            <a:solidFill>
              <a:schemeClr val="accent3"/>
            </a:solidFill>
            <a:prstDash val="solid"/>
            <a:round/>
            <a:headEnd type="none" w="med" len="med"/>
            <a:tailEnd type="none" w="med" len="med"/>
          </a:ln>
        </p:spPr>
      </p:cxnSp>
      <p:cxnSp>
        <p:nvCxnSpPr>
          <p:cNvPr id="1160" name="Google Shape;1160;p37"/>
          <p:cNvCxnSpPr>
            <a:stCxn id="1157" idx="2"/>
            <a:endCxn id="1155" idx="0"/>
          </p:cNvCxnSpPr>
          <p:nvPr/>
        </p:nvCxnSpPr>
        <p:spPr>
          <a:xfrm>
            <a:off x="5271965" y="2742930"/>
            <a:ext cx="0" cy="428162"/>
          </a:xfrm>
          <a:prstGeom prst="straightConnector1">
            <a:avLst/>
          </a:prstGeom>
          <a:noFill/>
          <a:ln w="9525" cap="flat" cmpd="sng">
            <a:solidFill>
              <a:schemeClr val="accent3"/>
            </a:solidFill>
            <a:prstDash val="solid"/>
            <a:round/>
            <a:headEnd type="none" w="med" len="med"/>
            <a:tailEnd type="none" w="med" len="med"/>
          </a:ln>
        </p:spPr>
      </p:cxnSp>
      <p:cxnSp>
        <p:nvCxnSpPr>
          <p:cNvPr id="1161" name="Google Shape;1161;p37"/>
          <p:cNvCxnSpPr>
            <a:stCxn id="1155" idx="1"/>
            <a:endCxn id="1153" idx="3"/>
          </p:cNvCxnSpPr>
          <p:nvPr/>
        </p:nvCxnSpPr>
        <p:spPr>
          <a:xfrm flipH="1">
            <a:off x="4453490" y="3584942"/>
            <a:ext cx="377625" cy="0"/>
          </a:xfrm>
          <a:prstGeom prst="straightConnector1">
            <a:avLst/>
          </a:prstGeom>
          <a:noFill/>
          <a:ln w="9525" cap="flat" cmpd="sng">
            <a:solidFill>
              <a:schemeClr val="accent3"/>
            </a:solidFill>
            <a:prstDash val="solid"/>
            <a:round/>
            <a:headEnd type="none" w="med" len="med"/>
            <a:tailEnd type="none" w="med" len="med"/>
          </a:ln>
        </p:spPr>
      </p:cxnSp>
      <p:sp>
        <p:nvSpPr>
          <p:cNvPr id="1212" name="Google Shape;1212;p3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METHODOLOGY</a:t>
            </a:r>
            <a:endParaRPr/>
          </a:p>
        </p:txBody>
      </p:sp>
      <p:pic>
        <p:nvPicPr>
          <p:cNvPr id="6" name="Picture 5">
            <a:extLst>
              <a:ext uri="{FF2B5EF4-FFF2-40B4-BE49-F238E27FC236}">
                <a16:creationId xmlns:a16="http://schemas.microsoft.com/office/drawing/2014/main" id="{43BC3724-8A58-4340-8550-264505ECE463}"/>
              </a:ext>
            </a:extLst>
          </p:cNvPr>
          <p:cNvPicPr>
            <a:picLocks noChangeAspect="1"/>
          </p:cNvPicPr>
          <p:nvPr/>
        </p:nvPicPr>
        <p:blipFill>
          <a:blip r:embed="rId3">
            <a:duotone>
              <a:prstClr val="black"/>
              <a:srgbClr val="434343">
                <a:tint val="45000"/>
                <a:satMod val="400000"/>
              </a:srgbClr>
            </a:duotone>
            <a:alphaModFix amt="70000"/>
          </a:blip>
          <a:stretch>
            <a:fillRect/>
          </a:stretch>
        </p:blipFill>
        <p:spPr>
          <a:xfrm>
            <a:off x="5091965" y="2149080"/>
            <a:ext cx="360000" cy="360000"/>
          </a:xfrm>
          <a:prstGeom prst="rect">
            <a:avLst/>
          </a:prstGeom>
        </p:spPr>
      </p:pic>
      <p:pic>
        <p:nvPicPr>
          <p:cNvPr id="10" name="Picture 9">
            <a:extLst>
              <a:ext uri="{FF2B5EF4-FFF2-40B4-BE49-F238E27FC236}">
                <a16:creationId xmlns:a16="http://schemas.microsoft.com/office/drawing/2014/main" id="{6670D703-FB31-4B11-B791-F9C914798A9C}"/>
              </a:ext>
            </a:extLst>
          </p:cNvPr>
          <p:cNvPicPr>
            <a:picLocks noChangeAspect="1"/>
          </p:cNvPicPr>
          <p:nvPr/>
        </p:nvPicPr>
        <p:blipFill>
          <a:blip r:embed="rId4">
            <a:duotone>
              <a:prstClr val="black"/>
              <a:srgbClr val="434343">
                <a:tint val="45000"/>
                <a:satMod val="400000"/>
              </a:srgbClr>
            </a:duotone>
            <a:alphaModFix amt="70000"/>
          </a:blip>
          <a:stretch>
            <a:fillRect/>
          </a:stretch>
        </p:blipFill>
        <p:spPr>
          <a:xfrm>
            <a:off x="3832640" y="3404942"/>
            <a:ext cx="360000" cy="360000"/>
          </a:xfrm>
          <a:prstGeom prst="rect">
            <a:avLst/>
          </a:prstGeom>
        </p:spPr>
      </p:pic>
      <p:pic>
        <p:nvPicPr>
          <p:cNvPr id="12" name="Picture 11">
            <a:extLst>
              <a:ext uri="{FF2B5EF4-FFF2-40B4-BE49-F238E27FC236}">
                <a16:creationId xmlns:a16="http://schemas.microsoft.com/office/drawing/2014/main" id="{00A71BA9-DC69-4F5C-839F-C3590988B202}"/>
              </a:ext>
            </a:extLst>
          </p:cNvPr>
          <p:cNvPicPr>
            <a:picLocks noChangeAspect="1"/>
          </p:cNvPicPr>
          <p:nvPr/>
        </p:nvPicPr>
        <p:blipFill>
          <a:blip r:embed="rId5">
            <a:duotone>
              <a:prstClr val="black"/>
              <a:srgbClr val="434343">
                <a:tint val="45000"/>
                <a:satMod val="400000"/>
              </a:srgbClr>
            </a:duotone>
            <a:alphaModFix amt="50000"/>
          </a:blip>
          <a:stretch>
            <a:fillRect/>
          </a:stretch>
        </p:blipFill>
        <p:spPr>
          <a:xfrm>
            <a:off x="5091965" y="3404942"/>
            <a:ext cx="360000" cy="360000"/>
          </a:xfrm>
          <a:prstGeom prst="rect">
            <a:avLst/>
          </a:prstGeom>
        </p:spPr>
      </p:pic>
      <p:pic>
        <p:nvPicPr>
          <p:cNvPr id="14" name="Picture 13">
            <a:extLst>
              <a:ext uri="{FF2B5EF4-FFF2-40B4-BE49-F238E27FC236}">
                <a16:creationId xmlns:a16="http://schemas.microsoft.com/office/drawing/2014/main" id="{8D18CF79-347A-4503-B562-DAAAE6DE802B}"/>
              </a:ext>
            </a:extLst>
          </p:cNvPr>
          <p:cNvPicPr>
            <a:picLocks noChangeAspect="1"/>
          </p:cNvPicPr>
          <p:nvPr/>
        </p:nvPicPr>
        <p:blipFill>
          <a:blip r:embed="rId6"/>
          <a:stretch>
            <a:fillRect/>
          </a:stretch>
        </p:blipFill>
        <p:spPr>
          <a:xfrm>
            <a:off x="3832640" y="2153217"/>
            <a:ext cx="360000" cy="360000"/>
          </a:xfrm>
          <a:prstGeom prst="rect">
            <a:avLst/>
          </a:prstGeom>
        </p:spPr>
      </p:pic>
    </p:spTree>
    <p:extLst>
      <p:ext uri="{BB962C8B-B14F-4D97-AF65-F5344CB8AC3E}">
        <p14:creationId xmlns:p14="http://schemas.microsoft.com/office/powerpoint/2010/main" val="208284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2326" name="Google Shape;2326;p39"/>
          <p:cNvSpPr txBox="1">
            <a:spLocks noGrp="1"/>
          </p:cNvSpPr>
          <p:nvPr>
            <p:ph type="ctrTitle" idx="2"/>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RESULTS ANALYSIS</a:t>
            </a:r>
            <a:endParaRPr dirty="0"/>
          </a:p>
        </p:txBody>
      </p:sp>
      <p:grpSp>
        <p:nvGrpSpPr>
          <p:cNvPr id="16" name="Group 15">
            <a:extLst>
              <a:ext uri="{FF2B5EF4-FFF2-40B4-BE49-F238E27FC236}">
                <a16:creationId xmlns:a16="http://schemas.microsoft.com/office/drawing/2014/main" id="{C87A65DB-2EB0-4593-B75A-D9B20F091BB6}"/>
              </a:ext>
            </a:extLst>
          </p:cNvPr>
          <p:cNvGrpSpPr/>
          <p:nvPr/>
        </p:nvGrpSpPr>
        <p:grpSpPr>
          <a:xfrm>
            <a:off x="4572000" y="2528801"/>
            <a:ext cx="3863340" cy="660124"/>
            <a:chOff x="4572000" y="2326929"/>
            <a:chExt cx="3863340" cy="660124"/>
          </a:xfrm>
        </p:grpSpPr>
        <p:sp>
          <p:nvSpPr>
            <p:cNvPr id="12" name="Google Shape;1148;p37">
              <a:extLst>
                <a:ext uri="{FF2B5EF4-FFF2-40B4-BE49-F238E27FC236}">
                  <a16:creationId xmlns:a16="http://schemas.microsoft.com/office/drawing/2014/main" id="{2029B9A4-89F6-4110-8F6A-F13EC61E2D62}"/>
                </a:ext>
              </a:extLst>
            </p:cNvPr>
            <p:cNvSpPr txBox="1"/>
            <p:nvPr/>
          </p:nvSpPr>
          <p:spPr>
            <a:xfrm>
              <a:off x="4572000" y="2646088"/>
              <a:ext cx="3863340" cy="34096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100" dirty="0">
                  <a:solidFill>
                    <a:schemeClr val="accent3"/>
                  </a:solidFill>
                  <a:latin typeface="Anaheim"/>
                  <a:ea typeface="Anaheim"/>
                  <a:cs typeface="Anaheim"/>
                  <a:sym typeface="Anaheim"/>
                </a:rPr>
                <a:t>No relation between the number of views and the price. In fact, a lot of the most viewed boats have low prices. </a:t>
              </a:r>
              <a:endParaRPr sz="1100" dirty="0">
                <a:solidFill>
                  <a:schemeClr val="accent3"/>
                </a:solidFill>
                <a:latin typeface="Anaheim"/>
                <a:ea typeface="Anaheim"/>
                <a:cs typeface="Anaheim"/>
                <a:sym typeface="Anaheim"/>
              </a:endParaRPr>
            </a:p>
          </p:txBody>
        </p:sp>
        <p:sp>
          <p:nvSpPr>
            <p:cNvPr id="13" name="Google Shape;1148;p37">
              <a:extLst>
                <a:ext uri="{FF2B5EF4-FFF2-40B4-BE49-F238E27FC236}">
                  <a16:creationId xmlns:a16="http://schemas.microsoft.com/office/drawing/2014/main" id="{96011B45-2562-4C76-A23D-2EA9E8843DD7}"/>
                </a:ext>
              </a:extLst>
            </p:cNvPr>
            <p:cNvSpPr txBox="1"/>
            <p:nvPr/>
          </p:nvSpPr>
          <p:spPr>
            <a:xfrm>
              <a:off x="4572000" y="2326929"/>
              <a:ext cx="3863340" cy="34096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kumimoji="0" lang="en" sz="1800" b="0" i="0" u="none" strike="noStrike" kern="0" cap="none" spc="0" normalizeH="0" baseline="0" noProof="0" dirty="0">
                  <a:ln>
                    <a:noFill/>
                  </a:ln>
                  <a:solidFill>
                    <a:srgbClr val="434343"/>
                  </a:solidFill>
                  <a:effectLst/>
                  <a:uLnTx/>
                  <a:uFillTx/>
                  <a:latin typeface="Staatliches"/>
                  <a:sym typeface="Staatliches"/>
                </a:rPr>
                <a:t>INSIGHT</a:t>
              </a:r>
              <a:endParaRPr lang="en-US" sz="1100" dirty="0">
                <a:solidFill>
                  <a:schemeClr val="accent3"/>
                </a:solidFill>
                <a:latin typeface="Anaheim"/>
                <a:ea typeface="Anaheim"/>
                <a:cs typeface="Anaheim"/>
                <a:sym typeface="Anaheim"/>
              </a:endParaRPr>
            </a:p>
          </p:txBody>
        </p:sp>
      </p:grpSp>
      <p:pic>
        <p:nvPicPr>
          <p:cNvPr id="9" name="Picture 8">
            <a:extLst>
              <a:ext uri="{FF2B5EF4-FFF2-40B4-BE49-F238E27FC236}">
                <a16:creationId xmlns:a16="http://schemas.microsoft.com/office/drawing/2014/main" id="{AC94DDFC-7136-450B-B82D-929C9AFFB9FA}"/>
              </a:ext>
            </a:extLst>
          </p:cNvPr>
          <p:cNvPicPr>
            <a:picLocks noChangeAspect="1"/>
          </p:cNvPicPr>
          <p:nvPr/>
        </p:nvPicPr>
        <p:blipFill>
          <a:blip r:embed="rId3"/>
          <a:stretch>
            <a:fillRect/>
          </a:stretch>
        </p:blipFill>
        <p:spPr>
          <a:xfrm>
            <a:off x="641447" y="1069766"/>
            <a:ext cx="3550410" cy="3600000"/>
          </a:xfrm>
          <a:prstGeom prst="rect">
            <a:avLst/>
          </a:prstGeom>
        </p:spPr>
      </p:pic>
    </p:spTree>
    <p:extLst>
      <p:ext uri="{BB962C8B-B14F-4D97-AF65-F5344CB8AC3E}">
        <p14:creationId xmlns:p14="http://schemas.microsoft.com/office/powerpoint/2010/main" val="203080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2326" name="Google Shape;2326;p39"/>
          <p:cNvSpPr txBox="1">
            <a:spLocks noGrp="1"/>
          </p:cNvSpPr>
          <p:nvPr>
            <p:ph type="ctrTitle" idx="2"/>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RESULTS ANALYSIS</a:t>
            </a:r>
            <a:endParaRPr dirty="0"/>
          </a:p>
        </p:txBody>
      </p:sp>
      <p:grpSp>
        <p:nvGrpSpPr>
          <p:cNvPr id="17" name="Group 16">
            <a:extLst>
              <a:ext uri="{FF2B5EF4-FFF2-40B4-BE49-F238E27FC236}">
                <a16:creationId xmlns:a16="http://schemas.microsoft.com/office/drawing/2014/main" id="{F015051A-EB6B-481F-BC9C-DFB17BB033D7}"/>
              </a:ext>
            </a:extLst>
          </p:cNvPr>
          <p:cNvGrpSpPr/>
          <p:nvPr/>
        </p:nvGrpSpPr>
        <p:grpSpPr>
          <a:xfrm>
            <a:off x="4572000" y="2528801"/>
            <a:ext cx="3863340" cy="660124"/>
            <a:chOff x="4572000" y="2326929"/>
            <a:chExt cx="3863340" cy="660124"/>
          </a:xfrm>
        </p:grpSpPr>
        <p:sp>
          <p:nvSpPr>
            <p:cNvPr id="996" name="Google Shape;1148;p37">
              <a:extLst>
                <a:ext uri="{FF2B5EF4-FFF2-40B4-BE49-F238E27FC236}">
                  <a16:creationId xmlns:a16="http://schemas.microsoft.com/office/drawing/2014/main" id="{7561F833-CDBE-4162-A078-A43AB3428645}"/>
                </a:ext>
              </a:extLst>
            </p:cNvPr>
            <p:cNvSpPr txBox="1"/>
            <p:nvPr/>
          </p:nvSpPr>
          <p:spPr>
            <a:xfrm>
              <a:off x="4572000" y="2646088"/>
              <a:ext cx="3863340" cy="34096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100" dirty="0">
                  <a:solidFill>
                    <a:schemeClr val="accent3"/>
                  </a:solidFill>
                  <a:latin typeface="Anaheim"/>
                  <a:ea typeface="Anaheim"/>
                  <a:cs typeface="Anaheim"/>
                  <a:sym typeface="Anaheim"/>
                </a:rPr>
                <a:t>The most viewed ads are from boats that are </a:t>
              </a:r>
              <a:r>
                <a:rPr lang="en" sz="1100" b="1" dirty="0">
                  <a:solidFill>
                    <a:schemeClr val="accent3"/>
                  </a:solidFill>
                  <a:latin typeface="Anaheim"/>
                  <a:ea typeface="Anaheim"/>
                  <a:cs typeface="Anaheim"/>
                  <a:sym typeface="Anaheim"/>
                </a:rPr>
                <a:t>older</a:t>
              </a:r>
              <a:r>
                <a:rPr lang="en" sz="1100" dirty="0">
                  <a:solidFill>
                    <a:schemeClr val="accent3"/>
                  </a:solidFill>
                  <a:latin typeface="Anaheim"/>
                  <a:ea typeface="Anaheim"/>
                  <a:cs typeface="Anaheim"/>
                  <a:sym typeface="Anaheim"/>
                </a:rPr>
                <a:t> than the median of the dataset</a:t>
              </a:r>
              <a:endParaRPr sz="1100" dirty="0">
                <a:solidFill>
                  <a:schemeClr val="accent3"/>
                </a:solidFill>
                <a:latin typeface="Anaheim"/>
                <a:ea typeface="Anaheim"/>
                <a:cs typeface="Anaheim"/>
                <a:sym typeface="Anaheim"/>
              </a:endParaRPr>
            </a:p>
          </p:txBody>
        </p:sp>
        <p:sp>
          <p:nvSpPr>
            <p:cNvPr id="997" name="Google Shape;1148;p37">
              <a:extLst>
                <a:ext uri="{FF2B5EF4-FFF2-40B4-BE49-F238E27FC236}">
                  <a16:creationId xmlns:a16="http://schemas.microsoft.com/office/drawing/2014/main" id="{D2A6C6A6-945C-446E-83A4-170DE3847165}"/>
                </a:ext>
              </a:extLst>
            </p:cNvPr>
            <p:cNvSpPr txBox="1"/>
            <p:nvPr/>
          </p:nvSpPr>
          <p:spPr>
            <a:xfrm>
              <a:off x="4572000" y="2326929"/>
              <a:ext cx="3863340" cy="34096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kumimoji="0" lang="en" sz="1800" b="0" i="0" u="none" strike="noStrike" kern="0" cap="none" spc="0" normalizeH="0" baseline="0" noProof="0" dirty="0">
                  <a:ln>
                    <a:noFill/>
                  </a:ln>
                  <a:solidFill>
                    <a:srgbClr val="434343"/>
                  </a:solidFill>
                  <a:effectLst/>
                  <a:uLnTx/>
                  <a:uFillTx/>
                  <a:latin typeface="Staatliches"/>
                  <a:sym typeface="Staatliches"/>
                </a:rPr>
                <a:t>INSIGHT</a:t>
              </a:r>
              <a:endParaRPr lang="en-US" sz="1100" dirty="0">
                <a:solidFill>
                  <a:schemeClr val="accent3"/>
                </a:solidFill>
                <a:latin typeface="Anaheim"/>
                <a:ea typeface="Anaheim"/>
                <a:cs typeface="Anaheim"/>
                <a:sym typeface="Anaheim"/>
              </a:endParaRPr>
            </a:p>
          </p:txBody>
        </p:sp>
      </p:grpSp>
      <p:pic>
        <p:nvPicPr>
          <p:cNvPr id="16" name="Picture 15">
            <a:extLst>
              <a:ext uri="{FF2B5EF4-FFF2-40B4-BE49-F238E27FC236}">
                <a16:creationId xmlns:a16="http://schemas.microsoft.com/office/drawing/2014/main" id="{7B65FCD7-D0C8-49CA-9DD1-73CBEEA56EC4}"/>
              </a:ext>
            </a:extLst>
          </p:cNvPr>
          <p:cNvPicPr>
            <a:picLocks noChangeAspect="1"/>
          </p:cNvPicPr>
          <p:nvPr/>
        </p:nvPicPr>
        <p:blipFill>
          <a:blip r:embed="rId3"/>
          <a:stretch>
            <a:fillRect/>
          </a:stretch>
        </p:blipFill>
        <p:spPr>
          <a:xfrm>
            <a:off x="611188" y="1058863"/>
            <a:ext cx="3550394" cy="3600000"/>
          </a:xfrm>
          <a:prstGeom prst="rect">
            <a:avLst/>
          </a:prstGeom>
        </p:spPr>
      </p:pic>
    </p:spTree>
    <p:extLst>
      <p:ext uri="{BB962C8B-B14F-4D97-AF65-F5344CB8AC3E}">
        <p14:creationId xmlns:p14="http://schemas.microsoft.com/office/powerpoint/2010/main" val="92430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2326" name="Google Shape;2326;p39"/>
          <p:cNvSpPr txBox="1">
            <a:spLocks noGrp="1"/>
          </p:cNvSpPr>
          <p:nvPr>
            <p:ph type="ctrTitle" idx="2"/>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RESULTS ANALYSIS</a:t>
            </a:r>
            <a:endParaRPr dirty="0"/>
          </a:p>
        </p:txBody>
      </p:sp>
      <p:grpSp>
        <p:nvGrpSpPr>
          <p:cNvPr id="16" name="Group 15">
            <a:extLst>
              <a:ext uri="{FF2B5EF4-FFF2-40B4-BE49-F238E27FC236}">
                <a16:creationId xmlns:a16="http://schemas.microsoft.com/office/drawing/2014/main" id="{9BE795A3-1311-44D9-910B-68BFFD7728D9}"/>
              </a:ext>
            </a:extLst>
          </p:cNvPr>
          <p:cNvGrpSpPr/>
          <p:nvPr/>
        </p:nvGrpSpPr>
        <p:grpSpPr>
          <a:xfrm>
            <a:off x="6778000" y="2528801"/>
            <a:ext cx="1720632" cy="660124"/>
            <a:chOff x="6667500" y="2571750"/>
            <a:chExt cx="2217420" cy="660124"/>
          </a:xfrm>
        </p:grpSpPr>
        <p:sp>
          <p:nvSpPr>
            <p:cNvPr id="13" name="Google Shape;1148;p37">
              <a:extLst>
                <a:ext uri="{FF2B5EF4-FFF2-40B4-BE49-F238E27FC236}">
                  <a16:creationId xmlns:a16="http://schemas.microsoft.com/office/drawing/2014/main" id="{E4E6C658-2F81-4B25-9539-D16FB0BB41BF}"/>
                </a:ext>
              </a:extLst>
            </p:cNvPr>
            <p:cNvSpPr txBox="1"/>
            <p:nvPr/>
          </p:nvSpPr>
          <p:spPr>
            <a:xfrm>
              <a:off x="6667500" y="2890909"/>
              <a:ext cx="2217420" cy="34096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100" dirty="0">
                  <a:solidFill>
                    <a:schemeClr val="accent3"/>
                  </a:solidFill>
                  <a:latin typeface="Anaheim"/>
                  <a:ea typeface="Anaheim"/>
                  <a:cs typeface="Anaheim"/>
                  <a:sym typeface="Anaheim"/>
                </a:rPr>
                <a:t>The most viewed ads are from boats that are </a:t>
              </a:r>
              <a:r>
                <a:rPr lang="en" sz="1100" b="1" dirty="0">
                  <a:solidFill>
                    <a:schemeClr val="accent3"/>
                  </a:solidFill>
                  <a:latin typeface="Anaheim"/>
                  <a:ea typeface="Anaheim"/>
                  <a:cs typeface="Anaheim"/>
                  <a:sym typeface="Anaheim"/>
                </a:rPr>
                <a:t>smaller</a:t>
              </a:r>
              <a:r>
                <a:rPr lang="en" sz="1100" dirty="0">
                  <a:solidFill>
                    <a:schemeClr val="accent3"/>
                  </a:solidFill>
                  <a:latin typeface="Anaheim"/>
                  <a:ea typeface="Anaheim"/>
                  <a:cs typeface="Anaheim"/>
                  <a:sym typeface="Anaheim"/>
                </a:rPr>
                <a:t> than the median of the dataset</a:t>
              </a:r>
              <a:endParaRPr sz="1100" dirty="0">
                <a:solidFill>
                  <a:schemeClr val="accent3"/>
                </a:solidFill>
                <a:latin typeface="Anaheim"/>
                <a:ea typeface="Anaheim"/>
                <a:cs typeface="Anaheim"/>
                <a:sym typeface="Anaheim"/>
              </a:endParaRPr>
            </a:p>
          </p:txBody>
        </p:sp>
        <p:sp>
          <p:nvSpPr>
            <p:cNvPr id="14" name="Google Shape;1148;p37">
              <a:extLst>
                <a:ext uri="{FF2B5EF4-FFF2-40B4-BE49-F238E27FC236}">
                  <a16:creationId xmlns:a16="http://schemas.microsoft.com/office/drawing/2014/main" id="{A8E28A79-E80B-4976-AC6C-DCAB507C0308}"/>
                </a:ext>
              </a:extLst>
            </p:cNvPr>
            <p:cNvSpPr txBox="1"/>
            <p:nvPr/>
          </p:nvSpPr>
          <p:spPr>
            <a:xfrm>
              <a:off x="6667500" y="2571750"/>
              <a:ext cx="2217420" cy="34096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kumimoji="0" lang="en" sz="1800" b="0" i="0" u="none" strike="noStrike" kern="0" cap="none" spc="0" normalizeH="0" baseline="0" noProof="0" dirty="0">
                  <a:ln>
                    <a:noFill/>
                  </a:ln>
                  <a:solidFill>
                    <a:srgbClr val="434343"/>
                  </a:solidFill>
                  <a:effectLst/>
                  <a:uLnTx/>
                  <a:uFillTx/>
                  <a:latin typeface="Staatliches"/>
                  <a:sym typeface="Staatliches"/>
                </a:rPr>
                <a:t>INSIGHT</a:t>
              </a:r>
              <a:endParaRPr lang="en-US" sz="1100" dirty="0">
                <a:solidFill>
                  <a:schemeClr val="accent3"/>
                </a:solidFill>
                <a:latin typeface="Anaheim"/>
                <a:ea typeface="Anaheim"/>
                <a:cs typeface="Anaheim"/>
                <a:sym typeface="Anaheim"/>
              </a:endParaRPr>
            </a:p>
          </p:txBody>
        </p:sp>
      </p:grpSp>
      <p:pic>
        <p:nvPicPr>
          <p:cNvPr id="15" name="Picture 14">
            <a:extLst>
              <a:ext uri="{FF2B5EF4-FFF2-40B4-BE49-F238E27FC236}">
                <a16:creationId xmlns:a16="http://schemas.microsoft.com/office/drawing/2014/main" id="{F8A91D8C-0DFB-4CC1-B61C-C523F5244E83}"/>
              </a:ext>
            </a:extLst>
          </p:cNvPr>
          <p:cNvPicPr>
            <a:picLocks noChangeAspect="1"/>
          </p:cNvPicPr>
          <p:nvPr/>
        </p:nvPicPr>
        <p:blipFill>
          <a:blip r:embed="rId3"/>
          <a:stretch>
            <a:fillRect/>
          </a:stretch>
        </p:blipFill>
        <p:spPr>
          <a:xfrm>
            <a:off x="622276" y="1058863"/>
            <a:ext cx="6303023" cy="3600000"/>
          </a:xfrm>
          <a:prstGeom prst="rect">
            <a:avLst/>
          </a:prstGeom>
        </p:spPr>
      </p:pic>
    </p:spTree>
    <p:extLst>
      <p:ext uri="{BB962C8B-B14F-4D97-AF65-F5344CB8AC3E}">
        <p14:creationId xmlns:p14="http://schemas.microsoft.com/office/powerpoint/2010/main" val="1315556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2326" name="Google Shape;2326;p39"/>
          <p:cNvSpPr txBox="1">
            <a:spLocks noGrp="1"/>
          </p:cNvSpPr>
          <p:nvPr>
            <p:ph type="ctrTitle" idx="2"/>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RESULTS ANALYSIS</a:t>
            </a:r>
            <a:endParaRPr/>
          </a:p>
        </p:txBody>
      </p:sp>
      <p:grpSp>
        <p:nvGrpSpPr>
          <p:cNvPr id="25" name="Group 24">
            <a:extLst>
              <a:ext uri="{FF2B5EF4-FFF2-40B4-BE49-F238E27FC236}">
                <a16:creationId xmlns:a16="http://schemas.microsoft.com/office/drawing/2014/main" id="{51FCF0DA-9717-44DE-8B7E-CB951E634ACF}"/>
              </a:ext>
            </a:extLst>
          </p:cNvPr>
          <p:cNvGrpSpPr/>
          <p:nvPr/>
        </p:nvGrpSpPr>
        <p:grpSpPr>
          <a:xfrm>
            <a:off x="4572000" y="2528801"/>
            <a:ext cx="3863340" cy="660124"/>
            <a:chOff x="4572000" y="2326929"/>
            <a:chExt cx="3863340" cy="660124"/>
          </a:xfrm>
        </p:grpSpPr>
        <p:sp>
          <p:nvSpPr>
            <p:cNvPr id="22" name="Google Shape;1148;p37">
              <a:extLst>
                <a:ext uri="{FF2B5EF4-FFF2-40B4-BE49-F238E27FC236}">
                  <a16:creationId xmlns:a16="http://schemas.microsoft.com/office/drawing/2014/main" id="{03C03DE1-9CC3-42E2-8073-76FCAB6F621A}"/>
                </a:ext>
              </a:extLst>
            </p:cNvPr>
            <p:cNvSpPr txBox="1"/>
            <p:nvPr/>
          </p:nvSpPr>
          <p:spPr>
            <a:xfrm>
              <a:off x="4572000" y="2646088"/>
              <a:ext cx="3863340" cy="34096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100" dirty="0">
                  <a:solidFill>
                    <a:schemeClr val="accent3"/>
                  </a:solidFill>
                  <a:latin typeface="Anaheim"/>
                  <a:ea typeface="Anaheim"/>
                  <a:cs typeface="Anaheim"/>
                  <a:sym typeface="Anaheim"/>
                </a:rPr>
                <a:t>The most viewed ads are from </a:t>
              </a:r>
              <a:r>
                <a:rPr lang="en" sz="1100" b="1" dirty="0">
                  <a:solidFill>
                    <a:schemeClr val="accent3"/>
                  </a:solidFill>
                  <a:latin typeface="Anaheim"/>
                  <a:ea typeface="Anaheim"/>
                  <a:cs typeface="Anaheim"/>
                  <a:sym typeface="Anaheim"/>
                </a:rPr>
                <a:t>sport boats </a:t>
              </a:r>
              <a:r>
                <a:rPr lang="en" sz="1100" dirty="0">
                  <a:solidFill>
                    <a:schemeClr val="accent3"/>
                  </a:solidFill>
                  <a:latin typeface="Anaheim"/>
                  <a:ea typeface="Anaheim"/>
                  <a:cs typeface="Anaheim"/>
                  <a:sym typeface="Anaheim"/>
                </a:rPr>
                <a:t>and </a:t>
              </a:r>
              <a:r>
                <a:rPr lang="en" sz="1100" b="1" dirty="0">
                  <a:solidFill>
                    <a:schemeClr val="accent3"/>
                  </a:solidFill>
                  <a:latin typeface="Anaheim"/>
                  <a:ea typeface="Anaheim"/>
                  <a:cs typeface="Anaheim"/>
                  <a:sym typeface="Anaheim"/>
                </a:rPr>
                <a:t>cabin boats</a:t>
              </a:r>
              <a:r>
                <a:rPr lang="en" sz="1100" dirty="0">
                  <a:solidFill>
                    <a:schemeClr val="accent3"/>
                  </a:solidFill>
                  <a:latin typeface="Anaheim"/>
                  <a:ea typeface="Anaheim"/>
                  <a:cs typeface="Anaheim"/>
                  <a:sym typeface="Anaheim"/>
                </a:rPr>
                <a:t>.</a:t>
              </a:r>
              <a:endParaRPr sz="1100" dirty="0">
                <a:solidFill>
                  <a:schemeClr val="accent3"/>
                </a:solidFill>
                <a:latin typeface="Anaheim"/>
                <a:ea typeface="Anaheim"/>
                <a:cs typeface="Anaheim"/>
                <a:sym typeface="Anaheim"/>
              </a:endParaRPr>
            </a:p>
          </p:txBody>
        </p:sp>
        <p:sp>
          <p:nvSpPr>
            <p:cNvPr id="23" name="Google Shape;1148;p37">
              <a:extLst>
                <a:ext uri="{FF2B5EF4-FFF2-40B4-BE49-F238E27FC236}">
                  <a16:creationId xmlns:a16="http://schemas.microsoft.com/office/drawing/2014/main" id="{DAA606D0-C2C2-455F-A15D-7EEF85472A16}"/>
                </a:ext>
              </a:extLst>
            </p:cNvPr>
            <p:cNvSpPr txBox="1"/>
            <p:nvPr/>
          </p:nvSpPr>
          <p:spPr>
            <a:xfrm>
              <a:off x="4572000" y="2326929"/>
              <a:ext cx="3863340" cy="34096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kumimoji="0" lang="en" sz="1800" b="0" i="0" u="none" strike="noStrike" kern="0" cap="none" spc="0" normalizeH="0" baseline="0" noProof="0" dirty="0">
                  <a:ln>
                    <a:noFill/>
                  </a:ln>
                  <a:solidFill>
                    <a:srgbClr val="434343"/>
                  </a:solidFill>
                  <a:effectLst/>
                  <a:uLnTx/>
                  <a:uFillTx/>
                  <a:latin typeface="Staatliches"/>
                  <a:sym typeface="Staatliches"/>
                </a:rPr>
                <a:t>INSIGHT</a:t>
              </a:r>
              <a:endParaRPr lang="en-US" sz="1100" dirty="0">
                <a:solidFill>
                  <a:schemeClr val="accent3"/>
                </a:solidFill>
                <a:latin typeface="Anaheim"/>
                <a:ea typeface="Anaheim"/>
                <a:cs typeface="Anaheim"/>
                <a:sym typeface="Anaheim"/>
              </a:endParaRPr>
            </a:p>
          </p:txBody>
        </p:sp>
      </p:grpSp>
      <p:pic>
        <p:nvPicPr>
          <p:cNvPr id="24" name="Picture 23">
            <a:extLst>
              <a:ext uri="{FF2B5EF4-FFF2-40B4-BE49-F238E27FC236}">
                <a16:creationId xmlns:a16="http://schemas.microsoft.com/office/drawing/2014/main" id="{33ADA2C5-9779-48BE-B1FB-4C74025C6B42}"/>
              </a:ext>
            </a:extLst>
          </p:cNvPr>
          <p:cNvPicPr>
            <a:picLocks noChangeAspect="1"/>
          </p:cNvPicPr>
          <p:nvPr/>
        </p:nvPicPr>
        <p:blipFill>
          <a:blip r:embed="rId3"/>
          <a:stretch>
            <a:fillRect/>
          </a:stretch>
        </p:blipFill>
        <p:spPr>
          <a:xfrm>
            <a:off x="611188" y="1058863"/>
            <a:ext cx="4387795" cy="3600000"/>
          </a:xfrm>
          <a:prstGeom prst="rect">
            <a:avLst/>
          </a:prstGeom>
        </p:spPr>
      </p:pic>
    </p:spTree>
    <p:extLst>
      <p:ext uri="{BB962C8B-B14F-4D97-AF65-F5344CB8AC3E}">
        <p14:creationId xmlns:p14="http://schemas.microsoft.com/office/powerpoint/2010/main" val="110842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2326" name="Google Shape;2326;p39"/>
          <p:cNvSpPr txBox="1">
            <a:spLocks noGrp="1"/>
          </p:cNvSpPr>
          <p:nvPr>
            <p:ph type="ctrTitle" idx="2"/>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RESULTS ANALYSIS</a:t>
            </a:r>
            <a:endParaRPr/>
          </a:p>
        </p:txBody>
      </p:sp>
      <p:grpSp>
        <p:nvGrpSpPr>
          <p:cNvPr id="4" name="Group 3">
            <a:extLst>
              <a:ext uri="{FF2B5EF4-FFF2-40B4-BE49-F238E27FC236}">
                <a16:creationId xmlns:a16="http://schemas.microsoft.com/office/drawing/2014/main" id="{B9ACC370-2220-47ED-B906-9779C833FFC9}"/>
              </a:ext>
            </a:extLst>
          </p:cNvPr>
          <p:cNvGrpSpPr/>
          <p:nvPr/>
        </p:nvGrpSpPr>
        <p:grpSpPr>
          <a:xfrm>
            <a:off x="4572000" y="2528801"/>
            <a:ext cx="3863340" cy="660124"/>
            <a:chOff x="4572000" y="2326929"/>
            <a:chExt cx="3863340" cy="660124"/>
          </a:xfrm>
        </p:grpSpPr>
        <p:sp>
          <p:nvSpPr>
            <p:cNvPr id="5" name="Google Shape;1148;p37">
              <a:extLst>
                <a:ext uri="{FF2B5EF4-FFF2-40B4-BE49-F238E27FC236}">
                  <a16:creationId xmlns:a16="http://schemas.microsoft.com/office/drawing/2014/main" id="{1D5F2F13-182E-42F6-BDA5-B8ACB7EA3C35}"/>
                </a:ext>
              </a:extLst>
            </p:cNvPr>
            <p:cNvSpPr txBox="1"/>
            <p:nvPr/>
          </p:nvSpPr>
          <p:spPr>
            <a:xfrm>
              <a:off x="4572000" y="2646088"/>
              <a:ext cx="3863340" cy="34096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100" dirty="0">
                  <a:solidFill>
                    <a:schemeClr val="accent3"/>
                  </a:solidFill>
                  <a:latin typeface="Anaheim"/>
                  <a:ea typeface="Anaheim"/>
                  <a:cs typeface="Anaheim"/>
                  <a:sym typeface="Anaheim"/>
                </a:rPr>
                <a:t>The most viewed ads are from boats made of </a:t>
              </a:r>
              <a:r>
                <a:rPr lang="en" sz="1100" b="1" dirty="0">
                  <a:solidFill>
                    <a:schemeClr val="accent3"/>
                  </a:solidFill>
                  <a:latin typeface="Anaheim"/>
                  <a:ea typeface="Anaheim"/>
                  <a:cs typeface="Anaheim"/>
                  <a:sym typeface="Anaheim"/>
                </a:rPr>
                <a:t>GRP</a:t>
              </a:r>
              <a:endParaRPr sz="1100" b="1" dirty="0">
                <a:solidFill>
                  <a:schemeClr val="accent3"/>
                </a:solidFill>
                <a:latin typeface="Anaheim"/>
                <a:ea typeface="Anaheim"/>
                <a:cs typeface="Anaheim"/>
                <a:sym typeface="Anaheim"/>
              </a:endParaRPr>
            </a:p>
          </p:txBody>
        </p:sp>
        <p:sp>
          <p:nvSpPr>
            <p:cNvPr id="6" name="Google Shape;1148;p37">
              <a:extLst>
                <a:ext uri="{FF2B5EF4-FFF2-40B4-BE49-F238E27FC236}">
                  <a16:creationId xmlns:a16="http://schemas.microsoft.com/office/drawing/2014/main" id="{E261797B-6CCF-441A-86A4-0515EA5ED05B}"/>
                </a:ext>
              </a:extLst>
            </p:cNvPr>
            <p:cNvSpPr txBox="1"/>
            <p:nvPr/>
          </p:nvSpPr>
          <p:spPr>
            <a:xfrm>
              <a:off x="4572000" y="2326929"/>
              <a:ext cx="3863340" cy="34096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kumimoji="0" lang="en" sz="1800" b="0" i="0" u="none" strike="noStrike" kern="0" cap="none" spc="0" normalizeH="0" baseline="0" noProof="0" dirty="0">
                  <a:ln>
                    <a:noFill/>
                  </a:ln>
                  <a:solidFill>
                    <a:srgbClr val="434343"/>
                  </a:solidFill>
                  <a:effectLst/>
                  <a:uLnTx/>
                  <a:uFillTx/>
                  <a:latin typeface="Staatliches"/>
                  <a:sym typeface="Staatliches"/>
                </a:rPr>
                <a:t>INSIGHT</a:t>
              </a:r>
              <a:endParaRPr lang="en-US" sz="1100" dirty="0">
                <a:solidFill>
                  <a:schemeClr val="accent3"/>
                </a:solidFill>
                <a:latin typeface="Anaheim"/>
                <a:ea typeface="Anaheim"/>
                <a:cs typeface="Anaheim"/>
                <a:sym typeface="Anaheim"/>
              </a:endParaRPr>
            </a:p>
          </p:txBody>
        </p:sp>
      </p:grpSp>
      <p:pic>
        <p:nvPicPr>
          <p:cNvPr id="3" name="Picture 2">
            <a:extLst>
              <a:ext uri="{FF2B5EF4-FFF2-40B4-BE49-F238E27FC236}">
                <a16:creationId xmlns:a16="http://schemas.microsoft.com/office/drawing/2014/main" id="{A980AFEF-8C8B-428E-B4BE-2D0C8F785F2A}"/>
              </a:ext>
            </a:extLst>
          </p:cNvPr>
          <p:cNvPicPr>
            <a:picLocks noChangeAspect="1"/>
          </p:cNvPicPr>
          <p:nvPr/>
        </p:nvPicPr>
        <p:blipFill>
          <a:blip r:embed="rId3"/>
          <a:stretch>
            <a:fillRect/>
          </a:stretch>
        </p:blipFill>
        <p:spPr>
          <a:xfrm>
            <a:off x="611188" y="1058863"/>
            <a:ext cx="3797244" cy="3600000"/>
          </a:xfrm>
          <a:prstGeom prst="rect">
            <a:avLst/>
          </a:prstGeom>
        </p:spPr>
      </p:pic>
    </p:spTree>
    <p:extLst>
      <p:ext uri="{BB962C8B-B14F-4D97-AF65-F5344CB8AC3E}">
        <p14:creationId xmlns:p14="http://schemas.microsoft.com/office/powerpoint/2010/main" val="224041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grpSp>
        <p:nvGrpSpPr>
          <p:cNvPr id="510" name="Google Shape;510;p29"/>
          <p:cNvGrpSpPr/>
          <p:nvPr/>
        </p:nvGrpSpPr>
        <p:grpSpPr>
          <a:xfrm>
            <a:off x="6611896" y="276274"/>
            <a:ext cx="519733" cy="485268"/>
            <a:chOff x="4694531" y="2250235"/>
            <a:chExt cx="1090502" cy="1018186"/>
          </a:xfrm>
        </p:grpSpPr>
        <p:sp>
          <p:nvSpPr>
            <p:cNvPr id="511" name="Google Shape;511;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29"/>
          <p:cNvSpPr txBox="1">
            <a:spLocks noGrp="1"/>
          </p:cNvSpPr>
          <p:nvPr>
            <p:ph type="subTitle" idx="1"/>
          </p:nvPr>
        </p:nvSpPr>
        <p:spPr>
          <a:xfrm>
            <a:off x="2562675" y="2056138"/>
            <a:ext cx="4018200" cy="13077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 dirty="0"/>
              <a:t>Users of the site prefer cheaper boats, probably because they are more afordable. This may be the reason why sports and cabin boats, usually made of GRP, are popular. </a:t>
            </a:r>
          </a:p>
          <a:p>
            <a:pPr marL="0" lvl="0" indent="0" algn="ctr" rtl="0">
              <a:spcBef>
                <a:spcPts val="0"/>
              </a:spcBef>
              <a:spcAft>
                <a:spcPts val="0"/>
              </a:spcAft>
              <a:buNone/>
            </a:pPr>
            <a:endParaRPr lang="en" b="1" dirty="0"/>
          </a:p>
          <a:p>
            <a:pPr marL="0" lvl="0" indent="0" algn="ctr" rtl="0">
              <a:spcBef>
                <a:spcPts val="0"/>
              </a:spcBef>
              <a:spcAft>
                <a:spcPts val="0"/>
              </a:spcAft>
              <a:buNone/>
            </a:pPr>
            <a:r>
              <a:rPr lang="en" b="1" dirty="0"/>
              <a:t>So, sellers should be promoting small sports and cabin boats to get more views in their ads. And, who knows, maybe more conversion rate.</a:t>
            </a:r>
          </a:p>
        </p:txBody>
      </p:sp>
      <p:sp>
        <p:nvSpPr>
          <p:cNvPr id="516" name="Google Shape;516;p29"/>
          <p:cNvSpPr txBox="1">
            <a:spLocks noGrp="1"/>
          </p:cNvSpPr>
          <p:nvPr>
            <p:ph type="ctrTitle"/>
          </p:nvPr>
        </p:nvSpPr>
        <p:spPr>
          <a:xfrm>
            <a:off x="2237395" y="1645788"/>
            <a:ext cx="46692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grpSp>
        <p:nvGrpSpPr>
          <p:cNvPr id="517" name="Google Shape;517;p29"/>
          <p:cNvGrpSpPr/>
          <p:nvPr/>
        </p:nvGrpSpPr>
        <p:grpSpPr>
          <a:xfrm>
            <a:off x="4857224" y="3201746"/>
            <a:ext cx="2371910" cy="1507092"/>
            <a:chOff x="4857224" y="3518946"/>
            <a:chExt cx="2371910" cy="1507092"/>
          </a:xfrm>
        </p:grpSpPr>
        <p:sp>
          <p:nvSpPr>
            <p:cNvPr id="518" name="Google Shape;518;p29"/>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flipH="1">
              <a:off x="5968474"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29"/>
          <p:cNvSpPr/>
          <p:nvPr/>
        </p:nvSpPr>
        <p:spPr>
          <a:xfrm flipH="1">
            <a:off x="7815668" y="4906241"/>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29"/>
          <p:cNvGrpSpPr/>
          <p:nvPr/>
        </p:nvGrpSpPr>
        <p:grpSpPr>
          <a:xfrm>
            <a:off x="4695403" y="4708841"/>
            <a:ext cx="4600713" cy="150450"/>
            <a:chOff x="0" y="4397412"/>
            <a:chExt cx="4600713" cy="150450"/>
          </a:xfrm>
        </p:grpSpPr>
        <p:sp>
          <p:nvSpPr>
            <p:cNvPr id="528" name="Google Shape;528;p29"/>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9"/>
          <p:cNvGrpSpPr/>
          <p:nvPr/>
        </p:nvGrpSpPr>
        <p:grpSpPr>
          <a:xfrm>
            <a:off x="7352176" y="1189928"/>
            <a:ext cx="1000385" cy="883233"/>
            <a:chOff x="6472501" y="1326053"/>
            <a:chExt cx="1000385" cy="883233"/>
          </a:xfrm>
        </p:grpSpPr>
        <p:sp>
          <p:nvSpPr>
            <p:cNvPr id="534" name="Google Shape;534;p29"/>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29"/>
          <p:cNvGrpSpPr/>
          <p:nvPr/>
        </p:nvGrpSpPr>
        <p:grpSpPr>
          <a:xfrm>
            <a:off x="7352169" y="1792626"/>
            <a:ext cx="1333531" cy="2916217"/>
            <a:chOff x="7352169" y="1792626"/>
            <a:chExt cx="1333531" cy="2916217"/>
          </a:xfrm>
        </p:grpSpPr>
        <p:grpSp>
          <p:nvGrpSpPr>
            <p:cNvPr id="539" name="Google Shape;539;p29"/>
            <p:cNvGrpSpPr/>
            <p:nvPr/>
          </p:nvGrpSpPr>
          <p:grpSpPr>
            <a:xfrm>
              <a:off x="7352169" y="1792626"/>
              <a:ext cx="1333531" cy="2916217"/>
              <a:chOff x="7352169" y="1999451"/>
              <a:chExt cx="1333531" cy="2916217"/>
            </a:xfrm>
          </p:grpSpPr>
          <p:grpSp>
            <p:nvGrpSpPr>
              <p:cNvPr id="540" name="Google Shape;540;p29"/>
              <p:cNvGrpSpPr/>
              <p:nvPr/>
            </p:nvGrpSpPr>
            <p:grpSpPr>
              <a:xfrm>
                <a:off x="7788625" y="4788743"/>
                <a:ext cx="623190" cy="126925"/>
                <a:chOff x="7605347" y="4840573"/>
                <a:chExt cx="925164" cy="188427"/>
              </a:xfrm>
            </p:grpSpPr>
            <p:sp>
              <p:nvSpPr>
                <p:cNvPr id="541" name="Google Shape;541;p29"/>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flipH="1">
                  <a:off x="8275008"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flipH="1">
                  <a:off x="7811239"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flipH="1">
                  <a:off x="7645317"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flipH="1">
                  <a:off x="7802249"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flipH="1">
                  <a:off x="7743370"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9"/>
              <p:cNvSpPr/>
              <p:nvPr/>
            </p:nvSpPr>
            <p:spPr>
              <a:xfrm flipH="1">
                <a:off x="8173241"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9"/>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9"/>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9"/>
              <p:cNvSpPr/>
              <p:nvPr/>
            </p:nvSpPr>
            <p:spPr>
              <a:xfrm flipH="1">
                <a:off x="8016273"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9"/>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9"/>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9"/>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9"/>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flipH="1">
                <a:off x="8493811"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flipH="1">
                <a:off x="7738128"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9"/>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9"/>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flipH="1">
                <a:off x="8151689"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9"/>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9"/>
              <p:cNvSpPr/>
              <p:nvPr/>
            </p:nvSpPr>
            <p:spPr>
              <a:xfrm flipH="1">
                <a:off x="7857555"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9"/>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9"/>
              <p:cNvSpPr/>
              <p:nvPr/>
            </p:nvSpPr>
            <p:spPr>
              <a:xfrm flipH="1">
                <a:off x="7980481"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9"/>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9"/>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9"/>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29"/>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29"/>
          <p:cNvGrpSpPr/>
          <p:nvPr/>
        </p:nvGrpSpPr>
        <p:grpSpPr>
          <a:xfrm>
            <a:off x="591096" y="2830324"/>
            <a:ext cx="519733" cy="485268"/>
            <a:chOff x="4694531" y="2250235"/>
            <a:chExt cx="1090502" cy="1018186"/>
          </a:xfrm>
        </p:grpSpPr>
        <p:sp>
          <p:nvSpPr>
            <p:cNvPr id="636" name="Google Shape;636;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9"/>
          <p:cNvGrpSpPr/>
          <p:nvPr/>
        </p:nvGrpSpPr>
        <p:grpSpPr>
          <a:xfrm>
            <a:off x="1433177" y="4004850"/>
            <a:ext cx="335765" cy="313500"/>
            <a:chOff x="4694531" y="2250235"/>
            <a:chExt cx="1090502" cy="1018186"/>
          </a:xfrm>
        </p:grpSpPr>
        <p:sp>
          <p:nvSpPr>
            <p:cNvPr id="641" name="Google Shape;641;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3991343"/>
      </p:ext>
    </p:extLst>
  </p:cSld>
  <p:clrMapOvr>
    <a:masterClrMapping/>
  </p:clrMapOvr>
</p:sld>
</file>

<file path=ppt/theme/theme1.xml><?xml version="1.0" encoding="utf-8"?>
<a:theme xmlns:a="http://schemas.openxmlformats.org/drawingml/2006/main" name="Economy Thesis by Slidesgo">
  <a:themeElements>
    <a:clrScheme name="Simple Light">
      <a:dk1>
        <a:srgbClr val="FAFAFA"/>
      </a:dk1>
      <a:lt1>
        <a:srgbClr val="C1E5F8"/>
      </a:lt1>
      <a:dk2>
        <a:srgbClr val="A4D8F4"/>
      </a:dk2>
      <a:lt2>
        <a:srgbClr val="71B8DF"/>
      </a:lt2>
      <a:accent1>
        <a:srgbClr val="53A7D5"/>
      </a:accent1>
      <a:accent2>
        <a:srgbClr val="217BAC"/>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TotalTime>
  <Words>796</Words>
  <Application>Microsoft Office PowerPoint</Application>
  <PresentationFormat>On-screen Show (16:9)</PresentationFormat>
  <Paragraphs>50</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Josefin Sans</vt:lpstr>
      <vt:lpstr>Anaheim</vt:lpstr>
      <vt:lpstr>Josefin Slab</vt:lpstr>
      <vt:lpstr>Arial</vt:lpstr>
      <vt:lpstr>Staatliches</vt:lpstr>
      <vt:lpstr>Anton</vt:lpstr>
      <vt:lpstr>Unica One</vt:lpstr>
      <vt:lpstr>Abel</vt:lpstr>
      <vt:lpstr>Economy Thesis by Slidesgo</vt:lpstr>
      <vt:lpstr>BOAT SALES DATA ANALYSIS</vt:lpstr>
      <vt:lpstr>METHODOLOGY</vt:lpstr>
      <vt:lpstr>RESULTS ANALYSIS</vt:lpstr>
      <vt:lpstr>RESULTS ANALYSIS</vt:lpstr>
      <vt:lpstr>RESULTS ANALYSIS</vt:lpstr>
      <vt:lpstr>RESULTS ANALYSIS</vt:lpstr>
      <vt:lpstr>RESULTS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BOAT SALES DATA ANALYSIS</dc:title>
  <cp:lastModifiedBy>Andrés Ingelmo</cp:lastModifiedBy>
  <cp:revision>10</cp:revision>
  <dcterms:modified xsi:type="dcterms:W3CDTF">2021-12-08T10:37:08Z</dcterms:modified>
</cp:coreProperties>
</file>