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8" r:id="rId2"/>
    <p:sldId id="461" r:id="rId3"/>
    <p:sldId id="482" r:id="rId4"/>
    <p:sldId id="478" r:id="rId5"/>
    <p:sldId id="463" r:id="rId6"/>
    <p:sldId id="464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December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2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December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7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December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December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2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December 19,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2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December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December 19, 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1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December 19,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December 19,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3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December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86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December 19,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14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December 19, 2023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‹Nº›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0865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en.wikipedia.org/wiki/Metabolism" TargetMode="External"/><Relationship Id="rId4" Type="http://schemas.openxmlformats.org/officeDocument/2006/relationships/hyperlink" Target="https://en.wikipedia.org/wiki/Radiotrace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fil.ion.ucl.ac.uk/sp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books.org/wiki/SPM/Standalo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pm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github.com/txusser/Anapy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DB66D-3D0E-281D-8A93-DA6E42FF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08" y="499135"/>
            <a:ext cx="10730010" cy="705350"/>
          </a:xfrm>
        </p:spPr>
        <p:txBody>
          <a:bodyPr>
            <a:normAutofit fontScale="90000"/>
          </a:bodyPr>
          <a:lstStyle/>
          <a:p>
            <a:r>
              <a:rPr lang="es-ES" dirty="0"/>
              <a:t>¿COMO SE CUANTIFICA UNA IMAGEN?</a:t>
            </a:r>
          </a:p>
        </p:txBody>
      </p:sp>
      <p:sp>
        <p:nvSpPr>
          <p:cNvPr id="22" name="Line 121">
            <a:extLst>
              <a:ext uri="{FF2B5EF4-FFF2-40B4-BE49-F238E27FC236}">
                <a16:creationId xmlns:a16="http://schemas.microsoft.com/office/drawing/2014/main" id="{29DB839F-CD29-380E-3564-9A0F994E90F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3348" y="3262653"/>
            <a:ext cx="215979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 sz="1050"/>
          </a:p>
        </p:txBody>
      </p:sp>
      <p:sp>
        <p:nvSpPr>
          <p:cNvPr id="23" name="Line 123">
            <a:extLst>
              <a:ext uri="{FF2B5EF4-FFF2-40B4-BE49-F238E27FC236}">
                <a16:creationId xmlns:a16="http://schemas.microsoft.com/office/drawing/2014/main" id="{02C80B9E-FAFA-CCE1-D279-E480839934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99591" y="3169256"/>
            <a:ext cx="6477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 sz="1050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D157DF11-4A4C-B24D-B769-7F8D75F8E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111" y="2129180"/>
            <a:ext cx="1134665" cy="1134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>
              <a:latin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263DDC3B-9839-F018-CEBC-C29A5014E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3" y="2506607"/>
            <a:ext cx="1134665" cy="1134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>
              <a:latin typeface="Arial" pitchFamily="34" charset="0"/>
            </a:endParaRPr>
          </a:p>
        </p:txBody>
      </p:sp>
      <p:sp>
        <p:nvSpPr>
          <p:cNvPr id="26" name="Line 9">
            <a:extLst>
              <a:ext uri="{FF2B5EF4-FFF2-40B4-BE49-F238E27FC236}">
                <a16:creationId xmlns:a16="http://schemas.microsoft.com/office/drawing/2014/main" id="{DB1BCD4D-0C53-A4DB-4745-1290059E74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90683" y="2129179"/>
            <a:ext cx="378619" cy="3786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A6E29E00-E997-E9B2-75FE-686503438D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4158" y="2129179"/>
            <a:ext cx="378619" cy="3786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C335F61F-E389-144F-D9E2-D59FA091A2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4158" y="3262654"/>
            <a:ext cx="378619" cy="3786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907B6DD7-D2B6-8FA5-99C5-3B5BF3DBC2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68109" y="2139894"/>
            <a:ext cx="0" cy="36195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E28BB31B-3E79-8C93-408E-67A81FF25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729" y="3262653"/>
            <a:ext cx="36314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cxnSp>
        <p:nvCxnSpPr>
          <p:cNvPr id="31" name="30 Conector recto">
            <a:extLst>
              <a:ext uri="{FF2B5EF4-FFF2-40B4-BE49-F238E27FC236}">
                <a16:creationId xmlns:a16="http://schemas.microsoft.com/office/drawing/2014/main" id="{B36B67C6-B4CD-D77F-45EC-FB1072140F76}"/>
              </a:ext>
            </a:extLst>
          </p:cNvPr>
          <p:cNvCxnSpPr/>
          <p:nvPr/>
        </p:nvCxnSpPr>
        <p:spPr bwMode="auto">
          <a:xfrm>
            <a:off x="1690683" y="3100728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">
            <a:extLst>
              <a:ext uri="{FF2B5EF4-FFF2-40B4-BE49-F238E27FC236}">
                <a16:creationId xmlns:a16="http://schemas.microsoft.com/office/drawing/2014/main" id="{C1A9016D-9081-6B63-CD2F-366B47D74980}"/>
              </a:ext>
            </a:extLst>
          </p:cNvPr>
          <p:cNvCxnSpPr/>
          <p:nvPr/>
        </p:nvCxnSpPr>
        <p:spPr bwMode="auto">
          <a:xfrm>
            <a:off x="1690683" y="3154306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>
            <a:extLst>
              <a:ext uri="{FF2B5EF4-FFF2-40B4-BE49-F238E27FC236}">
                <a16:creationId xmlns:a16="http://schemas.microsoft.com/office/drawing/2014/main" id="{DB2C9198-90AA-5CB5-95BD-2A67344D7E6C}"/>
              </a:ext>
            </a:extLst>
          </p:cNvPr>
          <p:cNvCxnSpPr/>
          <p:nvPr/>
        </p:nvCxnSpPr>
        <p:spPr bwMode="auto">
          <a:xfrm>
            <a:off x="1690683" y="3207885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33 Conector recto">
            <a:extLst>
              <a:ext uri="{FF2B5EF4-FFF2-40B4-BE49-F238E27FC236}">
                <a16:creationId xmlns:a16="http://schemas.microsoft.com/office/drawing/2014/main" id="{E3DF8A0A-11E8-E2AA-FAF8-E6B58B7612E1}"/>
              </a:ext>
            </a:extLst>
          </p:cNvPr>
          <p:cNvCxnSpPr/>
          <p:nvPr/>
        </p:nvCxnSpPr>
        <p:spPr bwMode="auto">
          <a:xfrm>
            <a:off x="1690683" y="3262653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">
            <a:extLst>
              <a:ext uri="{FF2B5EF4-FFF2-40B4-BE49-F238E27FC236}">
                <a16:creationId xmlns:a16="http://schemas.microsoft.com/office/drawing/2014/main" id="{711686AF-A98C-B9E0-1E00-55566CC69156}"/>
              </a:ext>
            </a:extLst>
          </p:cNvPr>
          <p:cNvCxnSpPr/>
          <p:nvPr/>
        </p:nvCxnSpPr>
        <p:spPr bwMode="auto">
          <a:xfrm>
            <a:off x="1690683" y="3316231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>
            <a:extLst>
              <a:ext uri="{FF2B5EF4-FFF2-40B4-BE49-F238E27FC236}">
                <a16:creationId xmlns:a16="http://schemas.microsoft.com/office/drawing/2014/main" id="{88A5D7D7-C122-4FCF-0B08-B14A50FD4003}"/>
              </a:ext>
            </a:extLst>
          </p:cNvPr>
          <p:cNvCxnSpPr/>
          <p:nvPr/>
        </p:nvCxnSpPr>
        <p:spPr bwMode="auto">
          <a:xfrm>
            <a:off x="1690683" y="3369810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36 Conector recto">
            <a:extLst>
              <a:ext uri="{FF2B5EF4-FFF2-40B4-BE49-F238E27FC236}">
                <a16:creationId xmlns:a16="http://schemas.microsoft.com/office/drawing/2014/main" id="{F2E3B9C2-E825-5154-B5AB-DD7ABEE66A45}"/>
              </a:ext>
            </a:extLst>
          </p:cNvPr>
          <p:cNvCxnSpPr/>
          <p:nvPr/>
        </p:nvCxnSpPr>
        <p:spPr bwMode="auto">
          <a:xfrm>
            <a:off x="1690683" y="3423387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">
            <a:extLst>
              <a:ext uri="{FF2B5EF4-FFF2-40B4-BE49-F238E27FC236}">
                <a16:creationId xmlns:a16="http://schemas.microsoft.com/office/drawing/2014/main" id="{C14E5196-B2DD-EC74-8E53-5427F2833BB7}"/>
              </a:ext>
            </a:extLst>
          </p:cNvPr>
          <p:cNvCxnSpPr/>
          <p:nvPr/>
        </p:nvCxnSpPr>
        <p:spPr bwMode="auto">
          <a:xfrm>
            <a:off x="1690683" y="3478156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38 Conector recto">
            <a:extLst>
              <a:ext uri="{FF2B5EF4-FFF2-40B4-BE49-F238E27FC236}">
                <a16:creationId xmlns:a16="http://schemas.microsoft.com/office/drawing/2014/main" id="{CE10B007-08B3-DF03-77E2-EE004C83BF3A}"/>
              </a:ext>
            </a:extLst>
          </p:cNvPr>
          <p:cNvCxnSpPr/>
          <p:nvPr/>
        </p:nvCxnSpPr>
        <p:spPr bwMode="auto">
          <a:xfrm>
            <a:off x="1690683" y="3585312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>
            <a:extLst>
              <a:ext uri="{FF2B5EF4-FFF2-40B4-BE49-F238E27FC236}">
                <a16:creationId xmlns:a16="http://schemas.microsoft.com/office/drawing/2014/main" id="{56C36471-F768-BB1B-A5C9-E2A6328FDE93}"/>
              </a:ext>
            </a:extLst>
          </p:cNvPr>
          <p:cNvCxnSpPr/>
          <p:nvPr/>
        </p:nvCxnSpPr>
        <p:spPr bwMode="auto">
          <a:xfrm>
            <a:off x="1690683" y="3531735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42 Conector recto">
            <a:extLst>
              <a:ext uri="{FF2B5EF4-FFF2-40B4-BE49-F238E27FC236}">
                <a16:creationId xmlns:a16="http://schemas.microsoft.com/office/drawing/2014/main" id="{2E11E8F0-5966-D1E3-1AAF-A297E73752AF}"/>
              </a:ext>
            </a:extLst>
          </p:cNvPr>
          <p:cNvCxnSpPr/>
          <p:nvPr/>
        </p:nvCxnSpPr>
        <p:spPr bwMode="auto">
          <a:xfrm>
            <a:off x="1690683" y="2560185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43 Conector recto">
            <a:extLst>
              <a:ext uri="{FF2B5EF4-FFF2-40B4-BE49-F238E27FC236}">
                <a16:creationId xmlns:a16="http://schemas.microsoft.com/office/drawing/2014/main" id="{AE421AD0-2DDD-321A-5AF0-FCD5ED16D07D}"/>
              </a:ext>
            </a:extLst>
          </p:cNvPr>
          <p:cNvCxnSpPr/>
          <p:nvPr/>
        </p:nvCxnSpPr>
        <p:spPr bwMode="auto">
          <a:xfrm>
            <a:off x="1690683" y="2613762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44 Conector recto">
            <a:extLst>
              <a:ext uri="{FF2B5EF4-FFF2-40B4-BE49-F238E27FC236}">
                <a16:creationId xmlns:a16="http://schemas.microsoft.com/office/drawing/2014/main" id="{77714182-4F1A-C261-A4F1-945091684D08}"/>
              </a:ext>
            </a:extLst>
          </p:cNvPr>
          <p:cNvCxnSpPr/>
          <p:nvPr/>
        </p:nvCxnSpPr>
        <p:spPr bwMode="auto">
          <a:xfrm>
            <a:off x="1690683" y="2668531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45 Conector recto">
            <a:extLst>
              <a:ext uri="{FF2B5EF4-FFF2-40B4-BE49-F238E27FC236}">
                <a16:creationId xmlns:a16="http://schemas.microsoft.com/office/drawing/2014/main" id="{043AE566-A706-7985-BF1E-8B325C14326B}"/>
              </a:ext>
            </a:extLst>
          </p:cNvPr>
          <p:cNvCxnSpPr/>
          <p:nvPr/>
        </p:nvCxnSpPr>
        <p:spPr bwMode="auto">
          <a:xfrm>
            <a:off x="1690683" y="2722110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46 Conector recto">
            <a:extLst>
              <a:ext uri="{FF2B5EF4-FFF2-40B4-BE49-F238E27FC236}">
                <a16:creationId xmlns:a16="http://schemas.microsoft.com/office/drawing/2014/main" id="{9DF0AAF2-5595-4DD3-3B0F-3E6D627935CB}"/>
              </a:ext>
            </a:extLst>
          </p:cNvPr>
          <p:cNvCxnSpPr/>
          <p:nvPr/>
        </p:nvCxnSpPr>
        <p:spPr bwMode="auto">
          <a:xfrm>
            <a:off x="1690683" y="2775687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47 Conector recto">
            <a:extLst>
              <a:ext uri="{FF2B5EF4-FFF2-40B4-BE49-F238E27FC236}">
                <a16:creationId xmlns:a16="http://schemas.microsoft.com/office/drawing/2014/main" id="{1535B83E-29AF-260B-41F5-BD8FCBB456FF}"/>
              </a:ext>
            </a:extLst>
          </p:cNvPr>
          <p:cNvCxnSpPr/>
          <p:nvPr/>
        </p:nvCxnSpPr>
        <p:spPr bwMode="auto">
          <a:xfrm>
            <a:off x="1690683" y="2829266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48 Conector recto">
            <a:extLst>
              <a:ext uri="{FF2B5EF4-FFF2-40B4-BE49-F238E27FC236}">
                <a16:creationId xmlns:a16="http://schemas.microsoft.com/office/drawing/2014/main" id="{40FC483E-8C20-24EC-C2D5-896C5EBE5659}"/>
              </a:ext>
            </a:extLst>
          </p:cNvPr>
          <p:cNvCxnSpPr/>
          <p:nvPr/>
        </p:nvCxnSpPr>
        <p:spPr bwMode="auto">
          <a:xfrm>
            <a:off x="1690683" y="2937612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49 Conector recto">
            <a:extLst>
              <a:ext uri="{FF2B5EF4-FFF2-40B4-BE49-F238E27FC236}">
                <a16:creationId xmlns:a16="http://schemas.microsoft.com/office/drawing/2014/main" id="{788460B2-E7FA-B4EA-AE9F-2C8CBD2ACB72}"/>
              </a:ext>
            </a:extLst>
          </p:cNvPr>
          <p:cNvCxnSpPr/>
          <p:nvPr/>
        </p:nvCxnSpPr>
        <p:spPr bwMode="auto">
          <a:xfrm>
            <a:off x="1690683" y="2882844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50 Conector recto">
            <a:extLst>
              <a:ext uri="{FF2B5EF4-FFF2-40B4-BE49-F238E27FC236}">
                <a16:creationId xmlns:a16="http://schemas.microsoft.com/office/drawing/2014/main" id="{DB978DEA-AE1D-40B2-6627-0FB72C28396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716877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0" name="51 Conector recto">
            <a:extLst>
              <a:ext uri="{FF2B5EF4-FFF2-40B4-BE49-F238E27FC236}">
                <a16:creationId xmlns:a16="http://schemas.microsoft.com/office/drawing/2014/main" id="{F4A2094A-4E27-F809-19E1-EC9EF420291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770454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1" name="52 Conector recto">
            <a:extLst>
              <a:ext uri="{FF2B5EF4-FFF2-40B4-BE49-F238E27FC236}">
                <a16:creationId xmlns:a16="http://schemas.microsoft.com/office/drawing/2014/main" id="{32A60068-9E30-145B-5B8F-FEDDB5D0150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824033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2" name="53 Conector recto">
            <a:extLst>
              <a:ext uri="{FF2B5EF4-FFF2-40B4-BE49-F238E27FC236}">
                <a16:creationId xmlns:a16="http://schemas.microsoft.com/office/drawing/2014/main" id="{00D11293-850B-2EFC-6FB1-01652246FEB9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878802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3" name="54 Conector recto">
            <a:extLst>
              <a:ext uri="{FF2B5EF4-FFF2-40B4-BE49-F238E27FC236}">
                <a16:creationId xmlns:a16="http://schemas.microsoft.com/office/drawing/2014/main" id="{287A86F6-0FBF-1FC7-FF3F-9F037EF20BC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932379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4" name="55 Conector recto">
            <a:extLst>
              <a:ext uri="{FF2B5EF4-FFF2-40B4-BE49-F238E27FC236}">
                <a16:creationId xmlns:a16="http://schemas.microsoft.com/office/drawing/2014/main" id="{1858D645-2AFA-30DC-D434-068EDDB2DE7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985958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5" name="56 Conector recto">
            <a:extLst>
              <a:ext uri="{FF2B5EF4-FFF2-40B4-BE49-F238E27FC236}">
                <a16:creationId xmlns:a16="http://schemas.microsoft.com/office/drawing/2014/main" id="{21DC8087-9B66-7280-BA03-E49062ABCD0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2039536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6" name="57 Conector recto">
            <a:extLst>
              <a:ext uri="{FF2B5EF4-FFF2-40B4-BE49-F238E27FC236}">
                <a16:creationId xmlns:a16="http://schemas.microsoft.com/office/drawing/2014/main" id="{4551B904-5DE2-801C-ED77-D24E60A2739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2094304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7" name="58 Conector recto">
            <a:extLst>
              <a:ext uri="{FF2B5EF4-FFF2-40B4-BE49-F238E27FC236}">
                <a16:creationId xmlns:a16="http://schemas.microsoft.com/office/drawing/2014/main" id="{408C6111-55CE-7BA6-8584-6A77B228DFD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2201461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8" name="59 Conector recto">
            <a:extLst>
              <a:ext uri="{FF2B5EF4-FFF2-40B4-BE49-F238E27FC236}">
                <a16:creationId xmlns:a16="http://schemas.microsoft.com/office/drawing/2014/main" id="{1CFEF10B-411C-6967-4502-CFAE2BB5C93B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2147883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59" name="60 Conector recto">
            <a:extLst>
              <a:ext uri="{FF2B5EF4-FFF2-40B4-BE49-F238E27FC236}">
                <a16:creationId xmlns:a16="http://schemas.microsoft.com/office/drawing/2014/main" id="{A879A044-061D-F430-E058-996DD8DAB93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176333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0" name="61 Conector recto">
            <a:extLst>
              <a:ext uri="{FF2B5EF4-FFF2-40B4-BE49-F238E27FC236}">
                <a16:creationId xmlns:a16="http://schemas.microsoft.com/office/drawing/2014/main" id="{BA4AE38B-A2A8-7A6B-4D6B-73D149A0C8D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229911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1" name="62 Conector recto">
            <a:extLst>
              <a:ext uri="{FF2B5EF4-FFF2-40B4-BE49-F238E27FC236}">
                <a16:creationId xmlns:a16="http://schemas.microsoft.com/office/drawing/2014/main" id="{E545C25A-AAED-63A7-96F5-4938CC34F49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283489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2" name="63 Conector recto">
            <a:extLst>
              <a:ext uri="{FF2B5EF4-FFF2-40B4-BE49-F238E27FC236}">
                <a16:creationId xmlns:a16="http://schemas.microsoft.com/office/drawing/2014/main" id="{4041C9E2-E987-61EA-D1BB-8B0DAB21344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338258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3" name="64 Conector recto">
            <a:extLst>
              <a:ext uri="{FF2B5EF4-FFF2-40B4-BE49-F238E27FC236}">
                <a16:creationId xmlns:a16="http://schemas.microsoft.com/office/drawing/2014/main" id="{215BB8D3-844F-67C2-550A-596B3915773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391836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4" name="65 Conector recto">
            <a:extLst>
              <a:ext uri="{FF2B5EF4-FFF2-40B4-BE49-F238E27FC236}">
                <a16:creationId xmlns:a16="http://schemas.microsoft.com/office/drawing/2014/main" id="{6749A322-911C-3CE2-68EB-BADA84151E9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445414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5" name="66 Conector recto">
            <a:extLst>
              <a:ext uri="{FF2B5EF4-FFF2-40B4-BE49-F238E27FC236}">
                <a16:creationId xmlns:a16="http://schemas.microsoft.com/office/drawing/2014/main" id="{312AA62F-CD92-3C5A-2C0F-66078CE0495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553761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6" name="67 Conector recto">
            <a:extLst>
              <a:ext uri="{FF2B5EF4-FFF2-40B4-BE49-F238E27FC236}">
                <a16:creationId xmlns:a16="http://schemas.microsoft.com/office/drawing/2014/main" id="{902D8D80-6464-EF7D-819F-1069B2A6C0F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498992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7" name="68 Conector recto">
            <a:extLst>
              <a:ext uri="{FF2B5EF4-FFF2-40B4-BE49-F238E27FC236}">
                <a16:creationId xmlns:a16="http://schemas.microsoft.com/office/drawing/2014/main" id="{D4B319E0-827D-BB43-3E41-11BB6064009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660917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8" name="69 Conector recto">
            <a:extLst>
              <a:ext uri="{FF2B5EF4-FFF2-40B4-BE49-F238E27FC236}">
                <a16:creationId xmlns:a16="http://schemas.microsoft.com/office/drawing/2014/main" id="{D48CE94B-7EBE-1953-6BAA-A52550040F9E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1607339" y="3074535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69" name="71 Conector recto">
            <a:extLst>
              <a:ext uri="{FF2B5EF4-FFF2-40B4-BE49-F238E27FC236}">
                <a16:creationId xmlns:a16="http://schemas.microsoft.com/office/drawing/2014/main" id="{56A98744-990B-3EA0-26EB-3F8AF4CFDCD3}"/>
              </a:ext>
            </a:extLst>
          </p:cNvPr>
          <p:cNvCxnSpPr/>
          <p:nvPr/>
        </p:nvCxnSpPr>
        <p:spPr bwMode="auto">
          <a:xfrm rot="16200000">
            <a:off x="2291948" y="3047150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72 Conector recto">
            <a:extLst>
              <a:ext uri="{FF2B5EF4-FFF2-40B4-BE49-F238E27FC236}">
                <a16:creationId xmlns:a16="http://schemas.microsoft.com/office/drawing/2014/main" id="{DC4BAD62-09C7-2344-E63B-AC33AC0B6036}"/>
              </a:ext>
            </a:extLst>
          </p:cNvPr>
          <p:cNvCxnSpPr/>
          <p:nvPr/>
        </p:nvCxnSpPr>
        <p:spPr bwMode="auto">
          <a:xfrm rot="16200000">
            <a:off x="2325286" y="3006669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73 Conector recto">
            <a:extLst>
              <a:ext uri="{FF2B5EF4-FFF2-40B4-BE49-F238E27FC236}">
                <a16:creationId xmlns:a16="http://schemas.microsoft.com/office/drawing/2014/main" id="{4EB43A77-DE2C-9C77-88A8-8602C8EC732F}"/>
              </a:ext>
            </a:extLst>
          </p:cNvPr>
          <p:cNvCxnSpPr/>
          <p:nvPr/>
        </p:nvCxnSpPr>
        <p:spPr bwMode="auto">
          <a:xfrm rot="16200000">
            <a:off x="2361004" y="2975712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74 Conector recto">
            <a:extLst>
              <a:ext uri="{FF2B5EF4-FFF2-40B4-BE49-F238E27FC236}">
                <a16:creationId xmlns:a16="http://schemas.microsoft.com/office/drawing/2014/main" id="{ACECFBA4-5E31-9615-41CB-C8692C6438C8}"/>
              </a:ext>
            </a:extLst>
          </p:cNvPr>
          <p:cNvCxnSpPr/>
          <p:nvPr/>
        </p:nvCxnSpPr>
        <p:spPr bwMode="auto">
          <a:xfrm rot="16200000">
            <a:off x="2394342" y="2939994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75 Conector recto">
            <a:extLst>
              <a:ext uri="{FF2B5EF4-FFF2-40B4-BE49-F238E27FC236}">
                <a16:creationId xmlns:a16="http://schemas.microsoft.com/office/drawing/2014/main" id="{570440B2-CF8A-4BB5-EF2A-1F9253C04AA4}"/>
              </a:ext>
            </a:extLst>
          </p:cNvPr>
          <p:cNvCxnSpPr/>
          <p:nvPr/>
        </p:nvCxnSpPr>
        <p:spPr bwMode="auto">
          <a:xfrm rot="16200000">
            <a:off x="2430061" y="2911419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76 Conector recto">
            <a:extLst>
              <a:ext uri="{FF2B5EF4-FFF2-40B4-BE49-F238E27FC236}">
                <a16:creationId xmlns:a16="http://schemas.microsoft.com/office/drawing/2014/main" id="{A4A4933B-1C88-D5AC-802F-13231170277C}"/>
              </a:ext>
            </a:extLst>
          </p:cNvPr>
          <p:cNvCxnSpPr/>
          <p:nvPr/>
        </p:nvCxnSpPr>
        <p:spPr bwMode="auto">
          <a:xfrm rot="16200000">
            <a:off x="2463398" y="2878081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77 Conector recto">
            <a:extLst>
              <a:ext uri="{FF2B5EF4-FFF2-40B4-BE49-F238E27FC236}">
                <a16:creationId xmlns:a16="http://schemas.microsoft.com/office/drawing/2014/main" id="{DB760ED9-B9ED-DD1B-F4DA-A4DC1A915C85}"/>
              </a:ext>
            </a:extLst>
          </p:cNvPr>
          <p:cNvCxnSpPr/>
          <p:nvPr/>
        </p:nvCxnSpPr>
        <p:spPr bwMode="auto">
          <a:xfrm rot="16200000">
            <a:off x="2499117" y="2835219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78 Conector recto">
            <a:extLst>
              <a:ext uri="{FF2B5EF4-FFF2-40B4-BE49-F238E27FC236}">
                <a16:creationId xmlns:a16="http://schemas.microsoft.com/office/drawing/2014/main" id="{C41CF6B7-AF07-E5CD-0D20-8EA39862A7DD}"/>
              </a:ext>
            </a:extLst>
          </p:cNvPr>
          <p:cNvCxnSpPr/>
          <p:nvPr/>
        </p:nvCxnSpPr>
        <p:spPr bwMode="auto">
          <a:xfrm rot="16200000">
            <a:off x="2532454" y="2797119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79 Conector recto">
            <a:extLst>
              <a:ext uri="{FF2B5EF4-FFF2-40B4-BE49-F238E27FC236}">
                <a16:creationId xmlns:a16="http://schemas.microsoft.com/office/drawing/2014/main" id="{2D450987-BE9E-4ACF-78F1-2E8E629208AD}"/>
              </a:ext>
            </a:extLst>
          </p:cNvPr>
          <p:cNvCxnSpPr/>
          <p:nvPr/>
        </p:nvCxnSpPr>
        <p:spPr bwMode="auto">
          <a:xfrm rot="16200000">
            <a:off x="2568173" y="2763781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80 Conector recto">
            <a:extLst>
              <a:ext uri="{FF2B5EF4-FFF2-40B4-BE49-F238E27FC236}">
                <a16:creationId xmlns:a16="http://schemas.microsoft.com/office/drawing/2014/main" id="{A7A06BD3-094F-FBF2-DCF3-BE1560726AB6}"/>
              </a:ext>
            </a:extLst>
          </p:cNvPr>
          <p:cNvCxnSpPr/>
          <p:nvPr/>
        </p:nvCxnSpPr>
        <p:spPr bwMode="auto">
          <a:xfrm rot="16200000">
            <a:off x="2601511" y="2730444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Line 15">
            <a:extLst>
              <a:ext uri="{FF2B5EF4-FFF2-40B4-BE49-F238E27FC236}">
                <a16:creationId xmlns:a16="http://schemas.microsoft.com/office/drawing/2014/main" id="{A4E707B4-A45D-29F6-D610-C4622FF5DF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4158" y="3209076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0" name="Line 15">
            <a:extLst>
              <a:ext uri="{FF2B5EF4-FFF2-40B4-BE49-F238E27FC236}">
                <a16:creationId xmlns:a16="http://schemas.microsoft.com/office/drawing/2014/main" id="{8503390A-F5C6-DFFE-1832-9EEEDD3809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3154307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1" name="Line 15">
            <a:extLst>
              <a:ext uri="{FF2B5EF4-FFF2-40B4-BE49-F238E27FC236}">
                <a16:creationId xmlns:a16="http://schemas.microsoft.com/office/drawing/2014/main" id="{4CF43B7D-489C-4537-F0DE-3168C25424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3099538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2" name="Line 15">
            <a:extLst>
              <a:ext uri="{FF2B5EF4-FFF2-40B4-BE49-F238E27FC236}">
                <a16:creationId xmlns:a16="http://schemas.microsoft.com/office/drawing/2014/main" id="{C493817E-45B6-1E74-AA3A-087F842636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3045961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3" name="Line 15">
            <a:extLst>
              <a:ext uri="{FF2B5EF4-FFF2-40B4-BE49-F238E27FC236}">
                <a16:creationId xmlns:a16="http://schemas.microsoft.com/office/drawing/2014/main" id="{04339373-9A4D-B960-9EBD-328AA3914E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938804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4" name="Line 15">
            <a:extLst>
              <a:ext uri="{FF2B5EF4-FFF2-40B4-BE49-F238E27FC236}">
                <a16:creationId xmlns:a16="http://schemas.microsoft.com/office/drawing/2014/main" id="{FE728B6F-CA90-72F6-4660-3EBE4C9B52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992382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5" name="Line 15">
            <a:extLst>
              <a:ext uri="{FF2B5EF4-FFF2-40B4-BE49-F238E27FC236}">
                <a16:creationId xmlns:a16="http://schemas.microsoft.com/office/drawing/2014/main" id="{1ECAAB5D-916D-E405-3FE1-25F9E31B8F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830457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6" name="Line 15">
            <a:extLst>
              <a:ext uri="{FF2B5EF4-FFF2-40B4-BE49-F238E27FC236}">
                <a16:creationId xmlns:a16="http://schemas.microsoft.com/office/drawing/2014/main" id="{65CF7D2D-A244-3B7E-0F44-4610C5951F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775688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7" name="Line 15">
            <a:extLst>
              <a:ext uri="{FF2B5EF4-FFF2-40B4-BE49-F238E27FC236}">
                <a16:creationId xmlns:a16="http://schemas.microsoft.com/office/drawing/2014/main" id="{3455D858-3B93-AC5D-7F72-61C7CB98B5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884036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8" name="Line 15">
            <a:extLst>
              <a:ext uri="{FF2B5EF4-FFF2-40B4-BE49-F238E27FC236}">
                <a16:creationId xmlns:a16="http://schemas.microsoft.com/office/drawing/2014/main" id="{71FE2FC8-4BC0-4EC7-F5C7-12506D4D3F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722111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89" name="Line 15">
            <a:extLst>
              <a:ext uri="{FF2B5EF4-FFF2-40B4-BE49-F238E27FC236}">
                <a16:creationId xmlns:a16="http://schemas.microsoft.com/office/drawing/2014/main" id="{A5EFD4DE-3F5F-1441-D0BC-59351EC0B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560186"/>
            <a:ext cx="377428" cy="377428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06A11819-83BB-7339-25E5-486EF5A5B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505417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91" name="Line 15">
            <a:extLst>
              <a:ext uri="{FF2B5EF4-FFF2-40B4-BE49-F238E27FC236}">
                <a16:creationId xmlns:a16="http://schemas.microsoft.com/office/drawing/2014/main" id="{E0679D94-02EA-D09A-4017-ADAF423286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451838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92" name="Line 15">
            <a:extLst>
              <a:ext uri="{FF2B5EF4-FFF2-40B4-BE49-F238E27FC236}">
                <a16:creationId xmlns:a16="http://schemas.microsoft.com/office/drawing/2014/main" id="{40393A41-7531-9347-0E29-7E4071E417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343492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93" name="Line 15">
            <a:extLst>
              <a:ext uri="{FF2B5EF4-FFF2-40B4-BE49-F238E27FC236}">
                <a16:creationId xmlns:a16="http://schemas.microsoft.com/office/drawing/2014/main" id="{DA3CD3D6-2BCD-0E0E-0A6C-649B0D9049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398261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94" name="Line 15">
            <a:extLst>
              <a:ext uri="{FF2B5EF4-FFF2-40B4-BE49-F238E27FC236}">
                <a16:creationId xmlns:a16="http://schemas.microsoft.com/office/drawing/2014/main" id="{EE0D9B50-584A-E922-ABE2-8E2CC5B983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235145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95" name="Line 15">
            <a:extLst>
              <a:ext uri="{FF2B5EF4-FFF2-40B4-BE49-F238E27FC236}">
                <a16:creationId xmlns:a16="http://schemas.microsoft.com/office/drawing/2014/main" id="{5731F4AD-11B6-EF9F-D79C-A08C760F2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181567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96" name="Line 15">
            <a:extLst>
              <a:ext uri="{FF2B5EF4-FFF2-40B4-BE49-F238E27FC236}">
                <a16:creationId xmlns:a16="http://schemas.microsoft.com/office/drawing/2014/main" id="{70F939A4-BDD8-D117-203B-ED9C17E51A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289913"/>
            <a:ext cx="378619" cy="378619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cxnSp>
        <p:nvCxnSpPr>
          <p:cNvPr id="97" name="101 Conector recto">
            <a:extLst>
              <a:ext uri="{FF2B5EF4-FFF2-40B4-BE49-F238E27FC236}">
                <a16:creationId xmlns:a16="http://schemas.microsoft.com/office/drawing/2014/main" id="{9A46D644-276A-1547-C62D-710474AC58A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41917" y="2166087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98" name="102 Conector recto">
            <a:extLst>
              <a:ext uri="{FF2B5EF4-FFF2-40B4-BE49-F238E27FC236}">
                <a16:creationId xmlns:a16="http://schemas.microsoft.com/office/drawing/2014/main" id="{15F73AA7-3E59-12CC-7A64-B27C4D77AF3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002627" y="2199425"/>
            <a:ext cx="1135856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99" name="103 Conector recto">
            <a:extLst>
              <a:ext uri="{FF2B5EF4-FFF2-40B4-BE49-F238E27FC236}">
                <a16:creationId xmlns:a16="http://schemas.microsoft.com/office/drawing/2014/main" id="{37E4CDE7-B088-82A9-DEBD-F20B74B0F3D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970479" y="2233953"/>
            <a:ext cx="1135856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100" name="104 Conector recto">
            <a:extLst>
              <a:ext uri="{FF2B5EF4-FFF2-40B4-BE49-F238E27FC236}">
                <a16:creationId xmlns:a16="http://schemas.microsoft.com/office/drawing/2014/main" id="{6F052128-6202-95B0-6A23-3FAEB8E7694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935952" y="2267291"/>
            <a:ext cx="1135856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101" name="105 Conector recto">
            <a:extLst>
              <a:ext uri="{FF2B5EF4-FFF2-40B4-BE49-F238E27FC236}">
                <a16:creationId xmlns:a16="http://schemas.microsoft.com/office/drawing/2014/main" id="{522F3DC5-B691-7722-0CDA-F3E8A855EB9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907377" y="2300628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102" name="106 Conector recto">
            <a:extLst>
              <a:ext uri="{FF2B5EF4-FFF2-40B4-BE49-F238E27FC236}">
                <a16:creationId xmlns:a16="http://schemas.microsoft.com/office/drawing/2014/main" id="{ED649601-F9CD-ACCC-F88E-D1E0DC13E2B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72848" y="2335156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103" name="107 Conector recto">
            <a:extLst>
              <a:ext uri="{FF2B5EF4-FFF2-40B4-BE49-F238E27FC236}">
                <a16:creationId xmlns:a16="http://schemas.microsoft.com/office/drawing/2014/main" id="{049F6E29-7104-CAD7-C2D3-56C5AECB709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831177" y="2368494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104" name="108 Conector recto">
            <a:extLst>
              <a:ext uri="{FF2B5EF4-FFF2-40B4-BE49-F238E27FC236}">
                <a16:creationId xmlns:a16="http://schemas.microsoft.com/office/drawing/2014/main" id="{A76A88CE-53E3-4CBB-570D-9D0B91F82C3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93077" y="2401831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105" name="109 Conector recto">
            <a:extLst>
              <a:ext uri="{FF2B5EF4-FFF2-40B4-BE49-F238E27FC236}">
                <a16:creationId xmlns:a16="http://schemas.microsoft.com/office/drawing/2014/main" id="{F966BBAF-5F18-34CB-A9C8-CB69F989E6A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58548" y="2436360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cxnSp>
        <p:nvCxnSpPr>
          <p:cNvPr id="106" name="110 Conector recto">
            <a:extLst>
              <a:ext uri="{FF2B5EF4-FFF2-40B4-BE49-F238E27FC236}">
                <a16:creationId xmlns:a16="http://schemas.microsoft.com/office/drawing/2014/main" id="{07B0A2E7-C7EA-DFFC-1E63-D7EE2DD8928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725211" y="2469697"/>
            <a:ext cx="1134665" cy="0"/>
          </a:xfrm>
          <a:prstGeom prst="line">
            <a:avLst/>
          </a:prstGeom>
          <a:noFill/>
          <a:ln w="6350" cap="sq">
            <a:solidFill>
              <a:srgbClr val="CCCCCC"/>
            </a:solidFill>
            <a:round/>
            <a:headEnd/>
            <a:tailEnd/>
          </a:ln>
        </p:spPr>
      </p:cxnSp>
      <p:sp>
        <p:nvSpPr>
          <p:cNvPr id="107" name="Line 15">
            <a:extLst>
              <a:ext uri="{FF2B5EF4-FFF2-40B4-BE49-F238E27FC236}">
                <a16:creationId xmlns:a16="http://schemas.microsoft.com/office/drawing/2014/main" id="{4F4102AA-CBD9-F60E-276E-86B84145BF3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75341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08" name="Line 15">
            <a:extLst>
              <a:ext uri="{FF2B5EF4-FFF2-40B4-BE49-F238E27FC236}">
                <a16:creationId xmlns:a16="http://schemas.microsoft.com/office/drawing/2014/main" id="{591539E6-E4CB-950E-98B7-E944CCFA951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720572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09" name="Line 15">
            <a:extLst>
              <a:ext uri="{FF2B5EF4-FFF2-40B4-BE49-F238E27FC236}">
                <a16:creationId xmlns:a16="http://schemas.microsoft.com/office/drawing/2014/main" id="{D67D96AF-A555-8C6D-6A82-ADBCA4A0AEB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666994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0" name="Line 15">
            <a:extLst>
              <a:ext uri="{FF2B5EF4-FFF2-40B4-BE49-F238E27FC236}">
                <a16:creationId xmlns:a16="http://schemas.microsoft.com/office/drawing/2014/main" id="{F0177DA8-AAAC-87B2-6151-529B8977DD4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612225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1" name="Line 15">
            <a:extLst>
              <a:ext uri="{FF2B5EF4-FFF2-40B4-BE49-F238E27FC236}">
                <a16:creationId xmlns:a16="http://schemas.microsoft.com/office/drawing/2014/main" id="{84945DFD-A315-C700-2FEF-62815B959D1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505069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2" name="Line 15">
            <a:extLst>
              <a:ext uri="{FF2B5EF4-FFF2-40B4-BE49-F238E27FC236}">
                <a16:creationId xmlns:a16="http://schemas.microsoft.com/office/drawing/2014/main" id="{93403E6E-50C3-7732-5BD1-C9C8B8E36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558647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3" name="Line 15">
            <a:extLst>
              <a:ext uri="{FF2B5EF4-FFF2-40B4-BE49-F238E27FC236}">
                <a16:creationId xmlns:a16="http://schemas.microsoft.com/office/drawing/2014/main" id="{79D3FDE0-5630-A986-C2E3-B4745E5A8FE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396722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4" name="Line 15">
            <a:extLst>
              <a:ext uri="{FF2B5EF4-FFF2-40B4-BE49-F238E27FC236}">
                <a16:creationId xmlns:a16="http://schemas.microsoft.com/office/drawing/2014/main" id="{62CF9F59-E098-6827-7395-2959CF1AC65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343144" y="2125606"/>
            <a:ext cx="370284" cy="37980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5" name="Line 15">
            <a:extLst>
              <a:ext uri="{FF2B5EF4-FFF2-40B4-BE49-F238E27FC236}">
                <a16:creationId xmlns:a16="http://schemas.microsoft.com/office/drawing/2014/main" id="{0E74067E-E101-8CDE-ED5C-73F393F75A69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450300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6" name="Line 15">
            <a:extLst>
              <a:ext uri="{FF2B5EF4-FFF2-40B4-BE49-F238E27FC236}">
                <a16:creationId xmlns:a16="http://schemas.microsoft.com/office/drawing/2014/main" id="{03510F37-2DF3-2AA1-3A5C-C0C2B68CEE2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89566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7" name="Line 15">
            <a:extLst>
              <a:ext uri="{FF2B5EF4-FFF2-40B4-BE49-F238E27FC236}">
                <a16:creationId xmlns:a16="http://schemas.microsoft.com/office/drawing/2014/main" id="{C6E31843-E91C-E863-7083-D0D7071C21D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180028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8" name="Line 15">
            <a:extLst>
              <a:ext uri="{FF2B5EF4-FFF2-40B4-BE49-F238E27FC236}">
                <a16:creationId xmlns:a16="http://schemas.microsoft.com/office/drawing/2014/main" id="{B5AB813A-0F99-AB8C-2FCB-64FDA34FE0F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126450" y="2125606"/>
            <a:ext cx="370284" cy="37980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19" name="Line 15">
            <a:extLst>
              <a:ext uri="{FF2B5EF4-FFF2-40B4-BE49-F238E27FC236}">
                <a16:creationId xmlns:a16="http://schemas.microsoft.com/office/drawing/2014/main" id="{A3460F72-46FF-14D3-524D-858DAA232B19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071682" y="2124417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20" name="Line 15">
            <a:extLst>
              <a:ext uri="{FF2B5EF4-FFF2-40B4-BE49-F238E27FC236}">
                <a16:creationId xmlns:a16="http://schemas.microsoft.com/office/drawing/2014/main" id="{49AE546D-390D-D74F-CBCE-DA4B37B9E2AB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018103" y="2124417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21" name="Line 15">
            <a:extLst>
              <a:ext uri="{FF2B5EF4-FFF2-40B4-BE49-F238E27FC236}">
                <a16:creationId xmlns:a16="http://schemas.microsoft.com/office/drawing/2014/main" id="{5DE03C59-E84C-50A9-1C55-61B4FD7EB82E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910947" y="2123225"/>
            <a:ext cx="370284" cy="37980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22" name="Line 15">
            <a:extLst>
              <a:ext uri="{FF2B5EF4-FFF2-40B4-BE49-F238E27FC236}">
                <a16:creationId xmlns:a16="http://schemas.microsoft.com/office/drawing/2014/main" id="{F820C565-14C9-0E59-3B16-F3A35FA8373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964525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23" name="Line 15">
            <a:extLst>
              <a:ext uri="{FF2B5EF4-FFF2-40B4-BE49-F238E27FC236}">
                <a16:creationId xmlns:a16="http://schemas.microsoft.com/office/drawing/2014/main" id="{48E0D034-5C0B-716B-D34F-B1ADCEFF430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801409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24" name="Line 15">
            <a:extLst>
              <a:ext uri="{FF2B5EF4-FFF2-40B4-BE49-F238E27FC236}">
                <a16:creationId xmlns:a16="http://schemas.microsoft.com/office/drawing/2014/main" id="{6D6F861C-6336-CD17-4CFB-2DBC8A260197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747832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25" name="Line 15">
            <a:extLst>
              <a:ext uri="{FF2B5EF4-FFF2-40B4-BE49-F238E27FC236}">
                <a16:creationId xmlns:a16="http://schemas.microsoft.com/office/drawing/2014/main" id="{197271B5-F412-84F1-41CB-99A86E70235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856178" y="2126798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26" name="Line 15">
            <a:extLst>
              <a:ext uri="{FF2B5EF4-FFF2-40B4-BE49-F238E27FC236}">
                <a16:creationId xmlns:a16="http://schemas.microsoft.com/office/drawing/2014/main" id="{8E825AFF-035E-35B0-CE68-99C44D3F2058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35988" y="2130370"/>
            <a:ext cx="370284" cy="378619"/>
          </a:xfrm>
          <a:prstGeom prst="line">
            <a:avLst/>
          </a:prstGeom>
          <a:noFill/>
          <a:ln w="6350">
            <a:solidFill>
              <a:srgbClr val="E6E6E6"/>
            </a:solidFill>
            <a:round/>
            <a:headEnd/>
            <a:tailEnd/>
          </a:ln>
        </p:spPr>
        <p:txBody>
          <a:bodyPr/>
          <a:lstStyle/>
          <a:p>
            <a:endParaRPr lang="es-ES" sz="1050"/>
          </a:p>
        </p:txBody>
      </p:sp>
      <p:sp>
        <p:nvSpPr>
          <p:cNvPr id="127" name="Line 15">
            <a:extLst>
              <a:ext uri="{FF2B5EF4-FFF2-40B4-BE49-F238E27FC236}">
                <a16:creationId xmlns:a16="http://schemas.microsoft.com/office/drawing/2014/main" id="{12C2A7CB-D191-47B4-4E33-AEF6F77175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5348" y="2662579"/>
            <a:ext cx="377428" cy="377428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sp>
        <p:nvSpPr>
          <p:cNvPr id="128" name="Line 15">
            <a:extLst>
              <a:ext uri="{FF2B5EF4-FFF2-40B4-BE49-F238E27FC236}">
                <a16:creationId xmlns:a16="http://schemas.microsoft.com/office/drawing/2014/main" id="{ED0A0248-635B-C0F6-583B-76B27894E1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24158" y="2613763"/>
            <a:ext cx="377428" cy="377428"/>
          </a:xfrm>
          <a:prstGeom prst="line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algn="l">
              <a:defRPr/>
            </a:pPr>
            <a:endParaRPr lang="es-ES" sz="1050">
              <a:latin typeface="Arial" pitchFamily="34" charset="0"/>
              <a:ea typeface="ＭＳ Ｐゴシック" pitchFamily="-84" charset="-128"/>
            </a:endParaRPr>
          </a:p>
        </p:txBody>
      </p:sp>
      <p:cxnSp>
        <p:nvCxnSpPr>
          <p:cNvPr id="129" name="30 Conector recto">
            <a:extLst>
              <a:ext uri="{FF2B5EF4-FFF2-40B4-BE49-F238E27FC236}">
                <a16:creationId xmlns:a16="http://schemas.microsoft.com/office/drawing/2014/main" id="{41642EA2-C793-2920-5B93-75783D211FA3}"/>
              </a:ext>
            </a:extLst>
          </p:cNvPr>
          <p:cNvCxnSpPr/>
          <p:nvPr/>
        </p:nvCxnSpPr>
        <p:spPr bwMode="auto">
          <a:xfrm>
            <a:off x="1685920" y="3045960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30 Conector recto">
            <a:extLst>
              <a:ext uri="{FF2B5EF4-FFF2-40B4-BE49-F238E27FC236}">
                <a16:creationId xmlns:a16="http://schemas.microsoft.com/office/drawing/2014/main" id="{FA55A244-D38C-C08E-A73B-157BF123DF79}"/>
              </a:ext>
            </a:extLst>
          </p:cNvPr>
          <p:cNvCxnSpPr/>
          <p:nvPr/>
        </p:nvCxnSpPr>
        <p:spPr bwMode="auto">
          <a:xfrm>
            <a:off x="1685920" y="2991191"/>
            <a:ext cx="1134665" cy="0"/>
          </a:xfrm>
          <a:prstGeom prst="line">
            <a:avLst/>
          </a:prstGeom>
          <a:ln w="6350" cap="sq" cmpd="sng">
            <a:solidFill>
              <a:schemeClr val="bg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 Box 126">
            <a:extLst>
              <a:ext uri="{FF2B5EF4-FFF2-40B4-BE49-F238E27FC236}">
                <a16:creationId xmlns:a16="http://schemas.microsoft.com/office/drawing/2014/main" id="{9E8BA73B-B749-17FB-20B1-6A77F3151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45" y="1804138"/>
            <a:ext cx="25199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" sz="1050" dirty="0">
                <a:solidFill>
                  <a:srgbClr val="002060"/>
                </a:solidFill>
              </a:rPr>
              <a:t>z</a:t>
            </a:r>
          </a:p>
        </p:txBody>
      </p:sp>
      <p:sp>
        <p:nvSpPr>
          <p:cNvPr id="132" name="Text Box 127">
            <a:extLst>
              <a:ext uri="{FF2B5EF4-FFF2-40B4-BE49-F238E27FC236}">
                <a16:creationId xmlns:a16="http://schemas.microsoft.com/office/drawing/2014/main" id="{EEC0D29B-534B-31DF-0D37-428E0413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145" y="3418174"/>
            <a:ext cx="25199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" sz="1050" dirty="0">
                <a:solidFill>
                  <a:srgbClr val="002060"/>
                </a:solidFill>
              </a:rPr>
              <a:t>y</a:t>
            </a:r>
          </a:p>
        </p:txBody>
      </p:sp>
      <p:sp>
        <p:nvSpPr>
          <p:cNvPr id="133" name="Text Box 128">
            <a:extLst>
              <a:ext uri="{FF2B5EF4-FFF2-40B4-BE49-F238E27FC236}">
                <a16:creationId xmlns:a16="http://schemas.microsoft.com/office/drawing/2014/main" id="{57AC71DC-9A6F-91F0-56FA-4A184E766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5713" y="2938804"/>
            <a:ext cx="25199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s-ES" sz="1050">
                <a:solidFill>
                  <a:srgbClr val="002060"/>
                </a:solidFill>
              </a:rPr>
              <a:t>x</a:t>
            </a:r>
          </a:p>
        </p:txBody>
      </p:sp>
      <p:grpSp>
        <p:nvGrpSpPr>
          <p:cNvPr id="134" name="Group 136">
            <a:extLst>
              <a:ext uri="{FF2B5EF4-FFF2-40B4-BE49-F238E27FC236}">
                <a16:creationId xmlns:a16="http://schemas.microsoft.com/office/drawing/2014/main" id="{A1C75755-9AEC-28B1-1B8F-FDE1381BF5E1}"/>
              </a:ext>
            </a:extLst>
          </p:cNvPr>
          <p:cNvGrpSpPr>
            <a:grpSpLocks/>
          </p:cNvGrpSpPr>
          <p:nvPr/>
        </p:nvGrpSpPr>
        <p:grpSpPr bwMode="auto">
          <a:xfrm>
            <a:off x="1685920" y="2127988"/>
            <a:ext cx="1512094" cy="1549004"/>
            <a:chOff x="2109" y="1570"/>
            <a:chExt cx="1270" cy="1301"/>
          </a:xfrm>
        </p:grpSpPr>
        <p:sp>
          <p:nvSpPr>
            <p:cNvPr id="135" name="AutoShape 3">
              <a:extLst>
                <a:ext uri="{FF2B5EF4-FFF2-40B4-BE49-F238E27FC236}">
                  <a16:creationId xmlns:a16="http://schemas.microsoft.com/office/drawing/2014/main" id="{287FAEDE-827D-819D-E5B5-26843D084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" y="2251"/>
              <a:ext cx="91" cy="91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/>
              <a:endParaRPr lang="es-ES" sz="1050"/>
            </a:p>
          </p:txBody>
        </p:sp>
        <p:sp>
          <p:nvSpPr>
            <p:cNvPr id="136" name="Line 127">
              <a:extLst>
                <a:ext uri="{FF2B5EF4-FFF2-40B4-BE49-F238E27FC236}">
                  <a16:creationId xmlns:a16="http://schemas.microsoft.com/office/drawing/2014/main" id="{69DE5C45-BD0B-8684-5B8D-0FDDB7918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4" y="2341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 sz="1050"/>
            </a:p>
          </p:txBody>
        </p:sp>
        <p:sp>
          <p:nvSpPr>
            <p:cNvPr id="137" name="Line 128">
              <a:extLst>
                <a:ext uri="{FF2B5EF4-FFF2-40B4-BE49-F238E27FC236}">
                  <a16:creationId xmlns:a16="http://schemas.microsoft.com/office/drawing/2014/main" id="{5FEB0F90-2959-EC6D-EEEB-4F8B6034A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5" y="2704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 sz="1050"/>
            </a:p>
          </p:txBody>
        </p:sp>
        <p:sp>
          <p:nvSpPr>
            <p:cNvPr id="138" name="Line 129">
              <a:extLst>
                <a:ext uri="{FF2B5EF4-FFF2-40B4-BE49-F238E27FC236}">
                  <a16:creationId xmlns:a16="http://schemas.microsoft.com/office/drawing/2014/main" id="{B53B83ED-EDDB-C762-EC13-B258BC83D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4" y="2523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 sz="1050"/>
            </a:p>
          </p:txBody>
        </p:sp>
        <p:sp>
          <p:nvSpPr>
            <p:cNvPr id="139" name="Line 130">
              <a:extLst>
                <a:ext uri="{FF2B5EF4-FFF2-40B4-BE49-F238E27FC236}">
                  <a16:creationId xmlns:a16="http://schemas.microsoft.com/office/drawing/2014/main" id="{D1243E79-CA68-9966-1E87-8343EB509A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9" y="2523"/>
              <a:ext cx="317" cy="3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 sz="1050"/>
            </a:p>
          </p:txBody>
        </p:sp>
        <p:sp>
          <p:nvSpPr>
            <p:cNvPr id="140" name="Line 131">
              <a:extLst>
                <a:ext uri="{FF2B5EF4-FFF2-40B4-BE49-F238E27FC236}">
                  <a16:creationId xmlns:a16="http://schemas.microsoft.com/office/drawing/2014/main" id="{1085D659-91F1-2F94-087D-18DF9CCD9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6" y="1570"/>
              <a:ext cx="0" cy="9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 sz="1050"/>
            </a:p>
          </p:txBody>
        </p:sp>
        <p:sp>
          <p:nvSpPr>
            <p:cNvPr id="141" name="Line 132">
              <a:extLst>
                <a:ext uri="{FF2B5EF4-FFF2-40B4-BE49-F238E27FC236}">
                  <a16:creationId xmlns:a16="http://schemas.microsoft.com/office/drawing/2014/main" id="{A11A2350-D596-7CA6-A1CF-9349EB1B2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2523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s-ES" sz="1050"/>
            </a:p>
          </p:txBody>
        </p:sp>
        <p:sp>
          <p:nvSpPr>
            <p:cNvPr id="142" name="Text Box 133">
              <a:extLst>
                <a:ext uri="{FF2B5EF4-FFF2-40B4-BE49-F238E27FC236}">
                  <a16:creationId xmlns:a16="http://schemas.microsoft.com/office/drawing/2014/main" id="{EFC3BD90-93BB-CB57-8433-0295D94E02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2658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s-ES" sz="1050"/>
                <a:t>i</a:t>
              </a:r>
            </a:p>
          </p:txBody>
        </p:sp>
        <p:sp>
          <p:nvSpPr>
            <p:cNvPr id="143" name="Text Box 134">
              <a:extLst>
                <a:ext uri="{FF2B5EF4-FFF2-40B4-BE49-F238E27FC236}">
                  <a16:creationId xmlns:a16="http://schemas.microsoft.com/office/drawing/2014/main" id="{74169CBF-140B-E759-A734-4FDD83A0F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522"/>
              <a:ext cx="181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s-ES" sz="1050"/>
                <a:t>j</a:t>
              </a:r>
            </a:p>
          </p:txBody>
        </p:sp>
        <p:sp>
          <p:nvSpPr>
            <p:cNvPr id="144" name="Text Box 135">
              <a:extLst>
                <a:ext uri="{FF2B5EF4-FFF2-40B4-BE49-F238E27FC236}">
                  <a16:creationId xmlns:a16="http://schemas.microsoft.com/office/drawing/2014/main" id="{0A9C0178-15A9-B158-9CD9-27470041EC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" y="2343"/>
              <a:ext cx="212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s-ES" sz="1050" dirty="0"/>
                <a:t>k</a:t>
              </a:r>
            </a:p>
          </p:txBody>
        </p:sp>
      </p:grpSp>
      <p:sp>
        <p:nvSpPr>
          <p:cNvPr id="145" name="Text Box 5">
            <a:extLst>
              <a:ext uri="{FF2B5EF4-FFF2-40B4-BE49-F238E27FC236}">
                <a16:creationId xmlns:a16="http://schemas.microsoft.com/office/drawing/2014/main" id="{7B15640E-BC87-7FB8-B6F8-059BFAEB9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74" y="5033249"/>
            <a:ext cx="4618412" cy="1115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2060"/>
                </a:solidFill>
                <a:latin typeface="Calibri   "/>
              </a:rPr>
              <a:t>En una imagen estática, </a:t>
            </a:r>
            <a:r>
              <a:rPr lang="es-ES" sz="1400" dirty="0">
                <a:solidFill>
                  <a:srgbClr val="7030A0"/>
                </a:solidFill>
                <a:latin typeface="Calibri   "/>
              </a:rPr>
              <a:t>realizamos cálculos y </a:t>
            </a:r>
            <a:r>
              <a:rPr lang="es-ES" sz="1400" b="1" u="sng" dirty="0">
                <a:solidFill>
                  <a:srgbClr val="7030A0"/>
                </a:solidFill>
                <a:latin typeface="Calibri   "/>
              </a:rPr>
              <a:t>comparaciones estadísticas</a:t>
            </a:r>
            <a:r>
              <a:rPr lang="es-ES" sz="1400" dirty="0">
                <a:solidFill>
                  <a:srgbClr val="7030A0"/>
                </a:solidFill>
                <a:latin typeface="Calibri   "/>
              </a:rPr>
              <a:t> a partir de las medidas de en un </a:t>
            </a:r>
            <a:r>
              <a:rPr lang="es-ES" sz="1400" dirty="0" err="1">
                <a:solidFill>
                  <a:srgbClr val="7030A0"/>
                </a:solidFill>
                <a:latin typeface="Calibri   "/>
              </a:rPr>
              <a:t>vóxel</a:t>
            </a:r>
            <a:r>
              <a:rPr lang="es-ES" sz="1400" dirty="0">
                <a:solidFill>
                  <a:srgbClr val="7030A0"/>
                </a:solidFill>
                <a:latin typeface="Calibri   "/>
              </a:rPr>
              <a:t> o un conjunto de vóxeles en un tiempo determinado, pero estos no nos permiten medidas absolutas.</a:t>
            </a:r>
            <a:endParaRPr lang="es-ES" sz="1100" dirty="0">
              <a:solidFill>
                <a:srgbClr val="7030A0"/>
              </a:solidFill>
              <a:latin typeface="Calibri   "/>
            </a:endParaRPr>
          </a:p>
          <a:p>
            <a:pPr algn="just"/>
            <a:endParaRPr lang="es-ES" sz="1050" dirty="0">
              <a:solidFill>
                <a:srgbClr val="7030A0"/>
              </a:solidFill>
              <a:latin typeface="Calibri   "/>
            </a:endParaRPr>
          </a:p>
        </p:txBody>
      </p:sp>
      <p:sp>
        <p:nvSpPr>
          <p:cNvPr id="146" name="AutoShape 3">
            <a:extLst>
              <a:ext uri="{FF2B5EF4-FFF2-40B4-BE49-F238E27FC236}">
                <a16:creationId xmlns:a16="http://schemas.microsoft.com/office/drawing/2014/main" id="{C94B5F46-D37F-7896-5191-6E73F850C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170" y="2939400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47" name="AutoShape 3">
            <a:extLst>
              <a:ext uri="{FF2B5EF4-FFF2-40B4-BE49-F238E27FC236}">
                <a16:creationId xmlns:a16="http://schemas.microsoft.com/office/drawing/2014/main" id="{0E128844-3F8C-E67B-1254-ECE599A02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765" y="2856056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48" name="AutoShape 3">
            <a:extLst>
              <a:ext uri="{FF2B5EF4-FFF2-40B4-BE49-F238E27FC236}">
                <a16:creationId xmlns:a16="http://schemas.microsoft.com/office/drawing/2014/main" id="{AE1E2942-5AEE-C1E6-029D-5EEC8DCFC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336" y="2854733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49" name="AutoShape 3">
            <a:extLst>
              <a:ext uri="{FF2B5EF4-FFF2-40B4-BE49-F238E27FC236}">
                <a16:creationId xmlns:a16="http://schemas.microsoft.com/office/drawing/2014/main" id="{431B36BC-16B7-0C88-11C4-757A645F4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588" y="2774498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50" name="AutoShape 3">
            <a:extLst>
              <a:ext uri="{FF2B5EF4-FFF2-40B4-BE49-F238E27FC236}">
                <a16:creationId xmlns:a16="http://schemas.microsoft.com/office/drawing/2014/main" id="{A5BAC315-E2FD-A957-81EF-FB2A23C00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5940" y="2774364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51" name="AutoShape 3">
            <a:extLst>
              <a:ext uri="{FF2B5EF4-FFF2-40B4-BE49-F238E27FC236}">
                <a16:creationId xmlns:a16="http://schemas.microsoft.com/office/drawing/2014/main" id="{D49F46D3-A35E-0885-55B4-E8C9DC9B3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294" y="2777474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52" name="AutoShape 3">
            <a:extLst>
              <a:ext uri="{FF2B5EF4-FFF2-40B4-BE49-F238E27FC236}">
                <a16:creationId xmlns:a16="http://schemas.microsoft.com/office/drawing/2014/main" id="{193E32D0-DB06-A335-A2CA-AA65947EE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4521" y="2696246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53" name="AutoShape 3">
            <a:extLst>
              <a:ext uri="{FF2B5EF4-FFF2-40B4-BE49-F238E27FC236}">
                <a16:creationId xmlns:a16="http://schemas.microsoft.com/office/drawing/2014/main" id="{A9ADEB1D-FF47-7DBF-28C4-5159F015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978" y="2693998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54" name="AutoShape 3">
            <a:extLst>
              <a:ext uri="{FF2B5EF4-FFF2-40B4-BE49-F238E27FC236}">
                <a16:creationId xmlns:a16="http://schemas.microsoft.com/office/drawing/2014/main" id="{8DF1B377-187E-78F3-6B39-7CD687B3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4865" y="2618527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55" name="AutoShape 3">
            <a:extLst>
              <a:ext uri="{FF2B5EF4-FFF2-40B4-BE49-F238E27FC236}">
                <a16:creationId xmlns:a16="http://schemas.microsoft.com/office/drawing/2014/main" id="{E123E9D6-7071-3A5E-DDDA-E170F5B33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870" y="2533992"/>
            <a:ext cx="108347" cy="108347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s-ES" sz="1050"/>
          </a:p>
        </p:txBody>
      </p:sp>
      <p:sp>
        <p:nvSpPr>
          <p:cNvPr id="156" name="Forma libre: forma 155">
            <a:extLst>
              <a:ext uri="{FF2B5EF4-FFF2-40B4-BE49-F238E27FC236}">
                <a16:creationId xmlns:a16="http://schemas.microsoft.com/office/drawing/2014/main" id="{F14E81C4-344F-3074-7CAE-2D9E253A5D1D}"/>
              </a:ext>
            </a:extLst>
          </p:cNvPr>
          <p:cNvSpPr/>
          <p:nvPr/>
        </p:nvSpPr>
        <p:spPr>
          <a:xfrm>
            <a:off x="2340763" y="2512694"/>
            <a:ext cx="475532" cy="600103"/>
          </a:xfrm>
          <a:custGeom>
            <a:avLst/>
            <a:gdLst>
              <a:gd name="connsiteX0" fmla="*/ 533400 w 728226"/>
              <a:gd name="connsiteY0" fmla="*/ 133350 h 800137"/>
              <a:gd name="connsiteX1" fmla="*/ 581025 w 728226"/>
              <a:gd name="connsiteY1" fmla="*/ 180975 h 800137"/>
              <a:gd name="connsiteX2" fmla="*/ 638175 w 728226"/>
              <a:gd name="connsiteY2" fmla="*/ 200025 h 800137"/>
              <a:gd name="connsiteX3" fmla="*/ 657225 w 728226"/>
              <a:gd name="connsiteY3" fmla="*/ 266700 h 800137"/>
              <a:gd name="connsiteX4" fmla="*/ 666750 w 728226"/>
              <a:gd name="connsiteY4" fmla="*/ 304800 h 800137"/>
              <a:gd name="connsiteX5" fmla="*/ 695325 w 728226"/>
              <a:gd name="connsiteY5" fmla="*/ 361950 h 800137"/>
              <a:gd name="connsiteX6" fmla="*/ 714375 w 728226"/>
              <a:gd name="connsiteY6" fmla="*/ 476250 h 800137"/>
              <a:gd name="connsiteX7" fmla="*/ 714375 w 728226"/>
              <a:gd name="connsiteY7" fmla="*/ 638175 h 800137"/>
              <a:gd name="connsiteX8" fmla="*/ 685800 w 728226"/>
              <a:gd name="connsiteY8" fmla="*/ 647700 h 800137"/>
              <a:gd name="connsiteX9" fmla="*/ 609600 w 728226"/>
              <a:gd name="connsiteY9" fmla="*/ 657225 h 800137"/>
              <a:gd name="connsiteX10" fmla="*/ 533400 w 728226"/>
              <a:gd name="connsiteY10" fmla="*/ 714375 h 800137"/>
              <a:gd name="connsiteX11" fmla="*/ 409575 w 728226"/>
              <a:gd name="connsiteY11" fmla="*/ 781050 h 800137"/>
              <a:gd name="connsiteX12" fmla="*/ 323850 w 728226"/>
              <a:gd name="connsiteY12" fmla="*/ 790575 h 800137"/>
              <a:gd name="connsiteX13" fmla="*/ 295275 w 728226"/>
              <a:gd name="connsiteY13" fmla="*/ 800100 h 800137"/>
              <a:gd name="connsiteX14" fmla="*/ 0 w 728226"/>
              <a:gd name="connsiteY14" fmla="*/ 571500 h 800137"/>
              <a:gd name="connsiteX15" fmla="*/ 28575 w 728226"/>
              <a:gd name="connsiteY15" fmla="*/ 209550 h 800137"/>
              <a:gd name="connsiteX16" fmla="*/ 57150 w 728226"/>
              <a:gd name="connsiteY16" fmla="*/ 200025 h 800137"/>
              <a:gd name="connsiteX17" fmla="*/ 95250 w 728226"/>
              <a:gd name="connsiteY17" fmla="*/ 161925 h 800137"/>
              <a:gd name="connsiteX18" fmla="*/ 114300 w 728226"/>
              <a:gd name="connsiteY18" fmla="*/ 133350 h 800137"/>
              <a:gd name="connsiteX19" fmla="*/ 161925 w 728226"/>
              <a:gd name="connsiteY19" fmla="*/ 123825 h 800137"/>
              <a:gd name="connsiteX20" fmla="*/ 190500 w 728226"/>
              <a:gd name="connsiteY20" fmla="*/ 95250 h 800137"/>
              <a:gd name="connsiteX21" fmla="*/ 238125 w 728226"/>
              <a:gd name="connsiteY21" fmla="*/ 9525 h 800137"/>
              <a:gd name="connsiteX22" fmla="*/ 352425 w 728226"/>
              <a:gd name="connsiteY22" fmla="*/ 0 h 800137"/>
              <a:gd name="connsiteX23" fmla="*/ 542925 w 728226"/>
              <a:gd name="connsiteY23" fmla="*/ 219075 h 800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226" h="800137">
                <a:moveTo>
                  <a:pt x="533400" y="133350"/>
                </a:moveTo>
                <a:cubicBezTo>
                  <a:pt x="549275" y="149225"/>
                  <a:pt x="562084" y="168922"/>
                  <a:pt x="581025" y="180975"/>
                </a:cubicBezTo>
                <a:cubicBezTo>
                  <a:pt x="597966" y="191756"/>
                  <a:pt x="638175" y="200025"/>
                  <a:pt x="638175" y="200025"/>
                </a:cubicBezTo>
                <a:cubicBezTo>
                  <a:pt x="667952" y="319132"/>
                  <a:pt x="629896" y="171047"/>
                  <a:pt x="657225" y="266700"/>
                </a:cubicBezTo>
                <a:cubicBezTo>
                  <a:pt x="660821" y="279287"/>
                  <a:pt x="661888" y="292645"/>
                  <a:pt x="666750" y="304800"/>
                </a:cubicBezTo>
                <a:cubicBezTo>
                  <a:pt x="674660" y="324575"/>
                  <a:pt x="685800" y="342900"/>
                  <a:pt x="695325" y="361950"/>
                </a:cubicBezTo>
                <a:cubicBezTo>
                  <a:pt x="701675" y="400050"/>
                  <a:pt x="707662" y="438212"/>
                  <a:pt x="714375" y="476250"/>
                </a:cubicBezTo>
                <a:cubicBezTo>
                  <a:pt x="725609" y="539907"/>
                  <a:pt x="738916" y="558415"/>
                  <a:pt x="714375" y="638175"/>
                </a:cubicBezTo>
                <a:cubicBezTo>
                  <a:pt x="711422" y="647771"/>
                  <a:pt x="695678" y="645904"/>
                  <a:pt x="685800" y="647700"/>
                </a:cubicBezTo>
                <a:cubicBezTo>
                  <a:pt x="660615" y="652279"/>
                  <a:pt x="635000" y="654050"/>
                  <a:pt x="609600" y="657225"/>
                </a:cubicBezTo>
                <a:cubicBezTo>
                  <a:pt x="502833" y="763992"/>
                  <a:pt x="606548" y="674476"/>
                  <a:pt x="533400" y="714375"/>
                </a:cubicBezTo>
                <a:cubicBezTo>
                  <a:pt x="495024" y="735307"/>
                  <a:pt x="455143" y="771285"/>
                  <a:pt x="409575" y="781050"/>
                </a:cubicBezTo>
                <a:cubicBezTo>
                  <a:pt x="381462" y="787074"/>
                  <a:pt x="352425" y="787400"/>
                  <a:pt x="323850" y="790575"/>
                </a:cubicBezTo>
                <a:cubicBezTo>
                  <a:pt x="314325" y="793750"/>
                  <a:pt x="305297" y="800707"/>
                  <a:pt x="295275" y="800100"/>
                </a:cubicBezTo>
                <a:cubicBezTo>
                  <a:pt x="-56232" y="778797"/>
                  <a:pt x="13616" y="857440"/>
                  <a:pt x="0" y="571500"/>
                </a:cubicBezTo>
                <a:cubicBezTo>
                  <a:pt x="9525" y="450850"/>
                  <a:pt x="10172" y="329168"/>
                  <a:pt x="28575" y="209550"/>
                </a:cubicBezTo>
                <a:cubicBezTo>
                  <a:pt x="30102" y="199627"/>
                  <a:pt x="48980" y="205861"/>
                  <a:pt x="57150" y="200025"/>
                </a:cubicBezTo>
                <a:cubicBezTo>
                  <a:pt x="71765" y="189586"/>
                  <a:pt x="83561" y="175562"/>
                  <a:pt x="95250" y="161925"/>
                </a:cubicBezTo>
                <a:cubicBezTo>
                  <a:pt x="102700" y="153233"/>
                  <a:pt x="104361" y="139030"/>
                  <a:pt x="114300" y="133350"/>
                </a:cubicBezTo>
                <a:cubicBezTo>
                  <a:pt x="128356" y="125318"/>
                  <a:pt x="146050" y="127000"/>
                  <a:pt x="161925" y="123825"/>
                </a:cubicBezTo>
                <a:cubicBezTo>
                  <a:pt x="171450" y="114300"/>
                  <a:pt x="183817" y="106946"/>
                  <a:pt x="190500" y="95250"/>
                </a:cubicBezTo>
                <a:cubicBezTo>
                  <a:pt x="209647" y="61742"/>
                  <a:pt x="184561" y="29611"/>
                  <a:pt x="238125" y="9525"/>
                </a:cubicBezTo>
                <a:cubicBezTo>
                  <a:pt x="273923" y="-3899"/>
                  <a:pt x="314325" y="3175"/>
                  <a:pt x="352425" y="0"/>
                </a:cubicBezTo>
                <a:cubicBezTo>
                  <a:pt x="590873" y="83457"/>
                  <a:pt x="542925" y="-602"/>
                  <a:pt x="542925" y="219075"/>
                </a:cubicBezTo>
              </a:path>
            </a:pathLst>
          </a:cu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grpSp>
        <p:nvGrpSpPr>
          <p:cNvPr id="157" name="Grupo 156">
            <a:extLst>
              <a:ext uri="{FF2B5EF4-FFF2-40B4-BE49-F238E27FC236}">
                <a16:creationId xmlns:a16="http://schemas.microsoft.com/office/drawing/2014/main" id="{6A0363D7-7B91-BCE0-4EF3-03A33749E192}"/>
              </a:ext>
            </a:extLst>
          </p:cNvPr>
          <p:cNvGrpSpPr/>
          <p:nvPr/>
        </p:nvGrpSpPr>
        <p:grpSpPr>
          <a:xfrm>
            <a:off x="3377616" y="1751960"/>
            <a:ext cx="943217" cy="1166392"/>
            <a:chOff x="766611" y="2457172"/>
            <a:chExt cx="2077592" cy="2471168"/>
          </a:xfrm>
        </p:grpSpPr>
        <p:pic>
          <p:nvPicPr>
            <p:cNvPr id="158" name="Picture 2" descr="Fig 3">
              <a:extLst>
                <a:ext uri="{FF2B5EF4-FFF2-40B4-BE49-F238E27FC236}">
                  <a16:creationId xmlns:a16="http://schemas.microsoft.com/office/drawing/2014/main" id="{6B040FB9-B822-C10D-C3C9-6E5AA876B8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1" t="52729" r="86006" b="3455"/>
            <a:stretch/>
          </p:blipFill>
          <p:spPr bwMode="auto">
            <a:xfrm>
              <a:off x="766611" y="2457172"/>
              <a:ext cx="2077592" cy="2471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9" name="Forma libre: forma 158">
              <a:extLst>
                <a:ext uri="{FF2B5EF4-FFF2-40B4-BE49-F238E27FC236}">
                  <a16:creationId xmlns:a16="http://schemas.microsoft.com/office/drawing/2014/main" id="{9D548BD9-3A4E-53EC-B66B-D0C9045CCD56}"/>
                </a:ext>
              </a:extLst>
            </p:cNvPr>
            <p:cNvSpPr/>
            <p:nvPr/>
          </p:nvSpPr>
          <p:spPr>
            <a:xfrm rot="20601378">
              <a:off x="2165609" y="3192725"/>
              <a:ext cx="354974" cy="507408"/>
            </a:xfrm>
            <a:custGeom>
              <a:avLst/>
              <a:gdLst>
                <a:gd name="connsiteX0" fmla="*/ 533400 w 728226"/>
                <a:gd name="connsiteY0" fmla="*/ 133350 h 800137"/>
                <a:gd name="connsiteX1" fmla="*/ 581025 w 728226"/>
                <a:gd name="connsiteY1" fmla="*/ 180975 h 800137"/>
                <a:gd name="connsiteX2" fmla="*/ 638175 w 728226"/>
                <a:gd name="connsiteY2" fmla="*/ 200025 h 800137"/>
                <a:gd name="connsiteX3" fmla="*/ 657225 w 728226"/>
                <a:gd name="connsiteY3" fmla="*/ 266700 h 800137"/>
                <a:gd name="connsiteX4" fmla="*/ 666750 w 728226"/>
                <a:gd name="connsiteY4" fmla="*/ 304800 h 800137"/>
                <a:gd name="connsiteX5" fmla="*/ 695325 w 728226"/>
                <a:gd name="connsiteY5" fmla="*/ 361950 h 800137"/>
                <a:gd name="connsiteX6" fmla="*/ 714375 w 728226"/>
                <a:gd name="connsiteY6" fmla="*/ 476250 h 800137"/>
                <a:gd name="connsiteX7" fmla="*/ 714375 w 728226"/>
                <a:gd name="connsiteY7" fmla="*/ 638175 h 800137"/>
                <a:gd name="connsiteX8" fmla="*/ 685800 w 728226"/>
                <a:gd name="connsiteY8" fmla="*/ 647700 h 800137"/>
                <a:gd name="connsiteX9" fmla="*/ 609600 w 728226"/>
                <a:gd name="connsiteY9" fmla="*/ 657225 h 800137"/>
                <a:gd name="connsiteX10" fmla="*/ 533400 w 728226"/>
                <a:gd name="connsiteY10" fmla="*/ 714375 h 800137"/>
                <a:gd name="connsiteX11" fmla="*/ 409575 w 728226"/>
                <a:gd name="connsiteY11" fmla="*/ 781050 h 800137"/>
                <a:gd name="connsiteX12" fmla="*/ 323850 w 728226"/>
                <a:gd name="connsiteY12" fmla="*/ 790575 h 800137"/>
                <a:gd name="connsiteX13" fmla="*/ 295275 w 728226"/>
                <a:gd name="connsiteY13" fmla="*/ 800100 h 800137"/>
                <a:gd name="connsiteX14" fmla="*/ 0 w 728226"/>
                <a:gd name="connsiteY14" fmla="*/ 571500 h 800137"/>
                <a:gd name="connsiteX15" fmla="*/ 28575 w 728226"/>
                <a:gd name="connsiteY15" fmla="*/ 209550 h 800137"/>
                <a:gd name="connsiteX16" fmla="*/ 57150 w 728226"/>
                <a:gd name="connsiteY16" fmla="*/ 200025 h 800137"/>
                <a:gd name="connsiteX17" fmla="*/ 95250 w 728226"/>
                <a:gd name="connsiteY17" fmla="*/ 161925 h 800137"/>
                <a:gd name="connsiteX18" fmla="*/ 114300 w 728226"/>
                <a:gd name="connsiteY18" fmla="*/ 133350 h 800137"/>
                <a:gd name="connsiteX19" fmla="*/ 161925 w 728226"/>
                <a:gd name="connsiteY19" fmla="*/ 123825 h 800137"/>
                <a:gd name="connsiteX20" fmla="*/ 190500 w 728226"/>
                <a:gd name="connsiteY20" fmla="*/ 95250 h 800137"/>
                <a:gd name="connsiteX21" fmla="*/ 238125 w 728226"/>
                <a:gd name="connsiteY21" fmla="*/ 9525 h 800137"/>
                <a:gd name="connsiteX22" fmla="*/ 352425 w 728226"/>
                <a:gd name="connsiteY22" fmla="*/ 0 h 800137"/>
                <a:gd name="connsiteX23" fmla="*/ 542925 w 728226"/>
                <a:gd name="connsiteY23" fmla="*/ 219075 h 80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28226" h="800137">
                  <a:moveTo>
                    <a:pt x="533400" y="133350"/>
                  </a:moveTo>
                  <a:cubicBezTo>
                    <a:pt x="549275" y="149225"/>
                    <a:pt x="562084" y="168922"/>
                    <a:pt x="581025" y="180975"/>
                  </a:cubicBezTo>
                  <a:cubicBezTo>
                    <a:pt x="597966" y="191756"/>
                    <a:pt x="638175" y="200025"/>
                    <a:pt x="638175" y="200025"/>
                  </a:cubicBezTo>
                  <a:cubicBezTo>
                    <a:pt x="667952" y="319132"/>
                    <a:pt x="629896" y="171047"/>
                    <a:pt x="657225" y="266700"/>
                  </a:cubicBezTo>
                  <a:cubicBezTo>
                    <a:pt x="660821" y="279287"/>
                    <a:pt x="661888" y="292645"/>
                    <a:pt x="666750" y="304800"/>
                  </a:cubicBezTo>
                  <a:cubicBezTo>
                    <a:pt x="674660" y="324575"/>
                    <a:pt x="685800" y="342900"/>
                    <a:pt x="695325" y="361950"/>
                  </a:cubicBezTo>
                  <a:cubicBezTo>
                    <a:pt x="701675" y="400050"/>
                    <a:pt x="707662" y="438212"/>
                    <a:pt x="714375" y="476250"/>
                  </a:cubicBezTo>
                  <a:cubicBezTo>
                    <a:pt x="725609" y="539907"/>
                    <a:pt x="738916" y="558415"/>
                    <a:pt x="714375" y="638175"/>
                  </a:cubicBezTo>
                  <a:cubicBezTo>
                    <a:pt x="711422" y="647771"/>
                    <a:pt x="695678" y="645904"/>
                    <a:pt x="685800" y="647700"/>
                  </a:cubicBezTo>
                  <a:cubicBezTo>
                    <a:pt x="660615" y="652279"/>
                    <a:pt x="635000" y="654050"/>
                    <a:pt x="609600" y="657225"/>
                  </a:cubicBezTo>
                  <a:cubicBezTo>
                    <a:pt x="502833" y="763992"/>
                    <a:pt x="606548" y="674476"/>
                    <a:pt x="533400" y="714375"/>
                  </a:cubicBezTo>
                  <a:cubicBezTo>
                    <a:pt x="495024" y="735307"/>
                    <a:pt x="455143" y="771285"/>
                    <a:pt x="409575" y="781050"/>
                  </a:cubicBezTo>
                  <a:cubicBezTo>
                    <a:pt x="381462" y="787074"/>
                    <a:pt x="352425" y="787400"/>
                    <a:pt x="323850" y="790575"/>
                  </a:cubicBezTo>
                  <a:cubicBezTo>
                    <a:pt x="314325" y="793750"/>
                    <a:pt x="305297" y="800707"/>
                    <a:pt x="295275" y="800100"/>
                  </a:cubicBezTo>
                  <a:cubicBezTo>
                    <a:pt x="-56232" y="778797"/>
                    <a:pt x="13616" y="857440"/>
                    <a:pt x="0" y="571500"/>
                  </a:cubicBezTo>
                  <a:cubicBezTo>
                    <a:pt x="9525" y="450850"/>
                    <a:pt x="10172" y="329168"/>
                    <a:pt x="28575" y="209550"/>
                  </a:cubicBezTo>
                  <a:cubicBezTo>
                    <a:pt x="30102" y="199627"/>
                    <a:pt x="48980" y="205861"/>
                    <a:pt x="57150" y="200025"/>
                  </a:cubicBezTo>
                  <a:cubicBezTo>
                    <a:pt x="71765" y="189586"/>
                    <a:pt x="83561" y="175562"/>
                    <a:pt x="95250" y="161925"/>
                  </a:cubicBezTo>
                  <a:cubicBezTo>
                    <a:pt x="102700" y="153233"/>
                    <a:pt x="104361" y="139030"/>
                    <a:pt x="114300" y="133350"/>
                  </a:cubicBezTo>
                  <a:cubicBezTo>
                    <a:pt x="128356" y="125318"/>
                    <a:pt x="146050" y="127000"/>
                    <a:pt x="161925" y="123825"/>
                  </a:cubicBezTo>
                  <a:cubicBezTo>
                    <a:pt x="171450" y="114300"/>
                    <a:pt x="183817" y="106946"/>
                    <a:pt x="190500" y="95250"/>
                  </a:cubicBezTo>
                  <a:cubicBezTo>
                    <a:pt x="209647" y="61742"/>
                    <a:pt x="184561" y="29611"/>
                    <a:pt x="238125" y="9525"/>
                  </a:cubicBezTo>
                  <a:cubicBezTo>
                    <a:pt x="273923" y="-3899"/>
                    <a:pt x="314325" y="3175"/>
                    <a:pt x="352425" y="0"/>
                  </a:cubicBezTo>
                  <a:cubicBezTo>
                    <a:pt x="590873" y="83457"/>
                    <a:pt x="542925" y="-602"/>
                    <a:pt x="542925" y="219075"/>
                  </a:cubicBezTo>
                </a:path>
              </a:pathLst>
            </a:cu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rgbClr val="0070C0"/>
                </a:solidFill>
              </a:endParaRPr>
            </a:p>
          </p:txBody>
        </p:sp>
      </p:grpSp>
      <p:sp>
        <p:nvSpPr>
          <p:cNvPr id="160" name="Flecha abajo 1">
            <a:extLst>
              <a:ext uri="{FF2B5EF4-FFF2-40B4-BE49-F238E27FC236}">
                <a16:creationId xmlns:a16="http://schemas.microsoft.com/office/drawing/2014/main" id="{7F9EDB56-1478-88D1-EF68-07AA22479B44}"/>
              </a:ext>
            </a:extLst>
          </p:cNvPr>
          <p:cNvSpPr/>
          <p:nvPr/>
        </p:nvSpPr>
        <p:spPr>
          <a:xfrm rot="10800000" flipH="1" flipV="1">
            <a:off x="2418315" y="3134096"/>
            <a:ext cx="139739" cy="189185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050"/>
          </a:p>
        </p:txBody>
      </p:sp>
      <p:sp>
        <p:nvSpPr>
          <p:cNvPr id="162" name="Text Box 5">
            <a:extLst>
              <a:ext uri="{FF2B5EF4-FFF2-40B4-BE49-F238E27FC236}">
                <a16:creationId xmlns:a16="http://schemas.microsoft.com/office/drawing/2014/main" id="{7A527392-FD72-1327-58F3-0F33EF8D7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462" y="2984926"/>
            <a:ext cx="1006656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050" b="1" dirty="0">
                <a:solidFill>
                  <a:srgbClr val="002060"/>
                </a:solidFill>
                <a:latin typeface="+mj-lt"/>
              </a:rPr>
              <a:t>Imagen TAC</a:t>
            </a:r>
          </a:p>
        </p:txBody>
      </p:sp>
      <p:pic>
        <p:nvPicPr>
          <p:cNvPr id="163" name="Imagen 162">
            <a:extLst>
              <a:ext uri="{FF2B5EF4-FFF2-40B4-BE49-F238E27FC236}">
                <a16:creationId xmlns:a16="http://schemas.microsoft.com/office/drawing/2014/main" id="{11197C22-1755-D14D-9711-A701D21057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75" t="28570" r="73225" b="17903"/>
          <a:stretch/>
        </p:blipFill>
        <p:spPr>
          <a:xfrm flipH="1">
            <a:off x="6548216" y="2651852"/>
            <a:ext cx="793799" cy="948460"/>
          </a:xfrm>
          <a:prstGeom prst="rect">
            <a:avLst/>
          </a:prstGeom>
        </p:spPr>
      </p:pic>
      <p:sp>
        <p:nvSpPr>
          <p:cNvPr id="164" name="Text Box 5">
            <a:extLst>
              <a:ext uri="{FF2B5EF4-FFF2-40B4-BE49-F238E27FC236}">
                <a16:creationId xmlns:a16="http://schemas.microsoft.com/office/drawing/2014/main" id="{B5E9F378-6C66-6B84-42C9-BA6E6E459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40" y="2858562"/>
            <a:ext cx="397772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2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Cada </a:t>
            </a:r>
            <a:r>
              <a:rPr lang="es-ES" sz="1200" i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vóxel</a:t>
            </a:r>
            <a:r>
              <a:rPr lang="es-ES" sz="12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representa una medida de la “</a:t>
            </a:r>
            <a:r>
              <a:rPr lang="es-ES" sz="1200" i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radiodensidad</a:t>
            </a:r>
            <a:r>
              <a:rPr lang="es-ES" sz="12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del tejido” (Unidades </a:t>
            </a:r>
            <a:r>
              <a:rPr lang="es-ES" sz="1200" i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Hounsfield</a:t>
            </a:r>
            <a:r>
              <a:rPr lang="es-ES" sz="12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). Ya se han normalizado para tener significado biológico</a:t>
            </a:r>
            <a:endParaRPr lang="es-ES" sz="1200" b="1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165" name="Picture 2">
            <a:extLst>
              <a:ext uri="{FF2B5EF4-FFF2-40B4-BE49-F238E27FC236}">
                <a16:creationId xmlns:a16="http://schemas.microsoft.com/office/drawing/2014/main" id="{470873AB-1EB9-5A86-FDB5-618D5E6DDF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52" t="33912" r="544" b="35040"/>
          <a:stretch/>
        </p:blipFill>
        <p:spPr bwMode="auto">
          <a:xfrm>
            <a:off x="6600842" y="4393579"/>
            <a:ext cx="795085" cy="94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Text Box 5">
            <a:extLst>
              <a:ext uri="{FF2B5EF4-FFF2-40B4-BE49-F238E27FC236}">
                <a16:creationId xmlns:a16="http://schemas.microsoft.com/office/drawing/2014/main" id="{8B680F50-9C29-5B1B-9EC5-C7FE4A2D4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39" y="4576577"/>
            <a:ext cx="397772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accent5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2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Cada </a:t>
            </a:r>
            <a:r>
              <a:rPr lang="es-ES" sz="1200" i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vóxel</a:t>
            </a:r>
            <a:r>
              <a:rPr lang="es-ES" sz="1200" i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representa una medida de concentración de actividad. Normalmente se suele normalizar para darle significado biológico</a:t>
            </a:r>
            <a:endParaRPr lang="es-ES" sz="1200" b="1" i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67" name="Text Box 5">
            <a:extLst>
              <a:ext uri="{FF2B5EF4-FFF2-40B4-BE49-F238E27FC236}">
                <a16:creationId xmlns:a16="http://schemas.microsoft.com/office/drawing/2014/main" id="{D7C2CB66-A134-4B29-2C34-33103C838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768" y="4799342"/>
            <a:ext cx="1298304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s-ES" sz="1050" b="1" dirty="0">
                <a:solidFill>
                  <a:srgbClr val="002060"/>
                </a:solidFill>
                <a:latin typeface="+mj-lt"/>
              </a:rPr>
              <a:t>Imagen FDG-PET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A6789BAE-1BD9-972D-BAC6-85E61E713AFC}"/>
              </a:ext>
            </a:extLst>
          </p:cNvPr>
          <p:cNvSpPr txBox="1"/>
          <p:nvPr/>
        </p:nvSpPr>
        <p:spPr>
          <a:xfrm>
            <a:off x="5359472" y="1786101"/>
            <a:ext cx="63545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rgbClr val="7030A0"/>
                </a:solidFill>
                <a:latin typeface="Calibri   "/>
              </a:rPr>
              <a:t>¡¡¡Hay que tener en cuenta las unidades de la imagen!!! Normalmente suele ser necesario hacer normalizaciones para obtener parámetros útiles</a:t>
            </a:r>
          </a:p>
        </p:txBody>
      </p:sp>
      <p:pic>
        <p:nvPicPr>
          <p:cNvPr id="171" name="Imagen 170">
            <a:extLst>
              <a:ext uri="{FF2B5EF4-FFF2-40B4-BE49-F238E27FC236}">
                <a16:creationId xmlns:a16="http://schemas.microsoft.com/office/drawing/2014/main" id="{6BDA7575-7B02-7BAA-3671-5280351E5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6885" y="3570066"/>
            <a:ext cx="2171888" cy="548688"/>
          </a:xfrm>
          <a:prstGeom prst="rect">
            <a:avLst/>
          </a:prstGeom>
        </p:spPr>
      </p:pic>
      <p:pic>
        <p:nvPicPr>
          <p:cNvPr id="173" name="Imagen 172">
            <a:extLst>
              <a:ext uri="{FF2B5EF4-FFF2-40B4-BE49-F238E27FC236}">
                <a16:creationId xmlns:a16="http://schemas.microsoft.com/office/drawing/2014/main" id="{A6D9042C-1940-5C66-EDF0-012AC4B9B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009" y="5233382"/>
            <a:ext cx="1531753" cy="518205"/>
          </a:xfrm>
          <a:prstGeom prst="rect">
            <a:avLst/>
          </a:prstGeom>
        </p:spPr>
      </p:pic>
      <p:pic>
        <p:nvPicPr>
          <p:cNvPr id="175" name="Imagen 174">
            <a:extLst>
              <a:ext uri="{FF2B5EF4-FFF2-40B4-BE49-F238E27FC236}">
                <a16:creationId xmlns:a16="http://schemas.microsoft.com/office/drawing/2014/main" id="{AE2BFE98-78F7-AF26-7F93-ACA6AF60D1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2762" y="5278839"/>
            <a:ext cx="2438611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15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01069-074F-AF35-AAF9-00C4260C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95528"/>
            <a:ext cx="10241280" cy="667512"/>
          </a:xfrm>
        </p:spPr>
        <p:txBody>
          <a:bodyPr/>
          <a:lstStyle/>
          <a:p>
            <a:r>
              <a:rPr lang="es-ES" dirty="0"/>
              <a:t>IMAGEN PET</a:t>
            </a:r>
          </a:p>
        </p:txBody>
      </p:sp>
      <p:pic>
        <p:nvPicPr>
          <p:cNvPr id="17" name="Imagen 16" descr="Escala de tiempo&#10;&#10;Descripción generada automáticamente">
            <a:extLst>
              <a:ext uri="{FF2B5EF4-FFF2-40B4-BE49-F238E27FC236}">
                <a16:creationId xmlns:a16="http://schemas.microsoft.com/office/drawing/2014/main" id="{B81CF3CA-92C2-B5ED-EB38-3FAED9A61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" y="1828131"/>
            <a:ext cx="5467350" cy="395287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4DC42CBE-10FB-4669-2F2E-DA1C9CA06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053" y="5327663"/>
            <a:ext cx="3079657" cy="906685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738325D2-2D19-198B-B5C2-4A3483E005C5}"/>
              </a:ext>
            </a:extLst>
          </p:cNvPr>
          <p:cNvSpPr txBox="1"/>
          <p:nvPr/>
        </p:nvSpPr>
        <p:spPr>
          <a:xfrm>
            <a:off x="7092247" y="1928361"/>
            <a:ext cx="46120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Utiliza sustancias radiactivas conocidas como </a:t>
            </a:r>
            <a:r>
              <a:rPr lang="es-E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Radiotracer"/>
              </a:rPr>
              <a:t>radiotrazadores</a:t>
            </a:r>
            <a:r>
              <a:rPr lang="es-E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para visualizar y medir actividad y cambios en 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Metabolism"/>
              </a:rPr>
              <a:t>los procesos </a:t>
            </a:r>
            <a:r>
              <a:rPr lang="es-E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moleculares.</a:t>
            </a:r>
          </a:p>
          <a:p>
            <a:endParaRPr lang="es-ES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endParaRPr lang="es-ES" dirty="0"/>
          </a:p>
        </p:txBody>
      </p:sp>
      <p:pic>
        <p:nvPicPr>
          <p:cNvPr id="23" name="Imagen 22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1683DB95-29CF-0954-98FD-09546A93C8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044" y="3431280"/>
            <a:ext cx="3546479" cy="23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74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DB66D-3D0E-281D-8A93-DA6E42FF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08" y="499135"/>
            <a:ext cx="10730010" cy="705350"/>
          </a:xfrm>
        </p:spPr>
        <p:txBody>
          <a:bodyPr>
            <a:normAutofit/>
          </a:bodyPr>
          <a:lstStyle/>
          <a:p>
            <a:r>
              <a:rPr lang="es-ES" dirty="0"/>
              <a:t>Normalización espacial PET</a:t>
            </a:r>
          </a:p>
        </p:txBody>
      </p:sp>
      <p:pic>
        <p:nvPicPr>
          <p:cNvPr id="1026" name="Picture 2" descr="Schematic illustrating that registering images to a common space to facilitate group statistics.">
            <a:extLst>
              <a:ext uri="{FF2B5EF4-FFF2-40B4-BE49-F238E27FC236}">
                <a16:creationId xmlns:a16="http://schemas.microsoft.com/office/drawing/2014/main" id="{7A060896-9E94-F800-640F-9AFBC263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681" y="1618826"/>
            <a:ext cx="8454638" cy="414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8077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01069-074F-AF35-AAF9-00C4260C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795528"/>
            <a:ext cx="10241280" cy="528775"/>
          </a:xfrm>
        </p:spPr>
        <p:txBody>
          <a:bodyPr>
            <a:normAutofit fontScale="90000"/>
          </a:bodyPr>
          <a:lstStyle/>
          <a:p>
            <a:r>
              <a:rPr lang="es-ES" dirty="0"/>
              <a:t>NORMALIZACIÓN EN INTENSIDAD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9B0CAFE-B569-2B02-6F49-2FD4C6AA09F1}"/>
              </a:ext>
            </a:extLst>
          </p:cNvPr>
          <p:cNvSpPr txBox="1"/>
          <p:nvPr/>
        </p:nvSpPr>
        <p:spPr>
          <a:xfrm>
            <a:off x="5797189" y="1508409"/>
            <a:ext cx="2325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es-ES" sz="1400" b="1" dirty="0">
                <a:solidFill>
                  <a:srgbClr val="FF0000"/>
                </a:solidFill>
              </a:rPr>
              <a:t>Muy importante en PET!</a:t>
            </a:r>
            <a:endParaRPr lang="es-ES" sz="1400" b="1" dirty="0">
              <a:solidFill>
                <a:srgbClr val="FF0000"/>
              </a:solidFill>
            </a:endParaRPr>
          </a:p>
        </p:txBody>
      </p:sp>
      <p:pic>
        <p:nvPicPr>
          <p:cNvPr id="4" name="Picture 2" descr="Fig 1">
            <a:extLst>
              <a:ext uri="{FF2B5EF4-FFF2-40B4-BE49-F238E27FC236}">
                <a16:creationId xmlns:a16="http://schemas.microsoft.com/office/drawing/2014/main" id="{24EC08FA-DC90-BB61-4121-DD1E36BEE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823" y="1582858"/>
            <a:ext cx="2924008" cy="333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30 Rectángulo">
            <a:extLst>
              <a:ext uri="{FF2B5EF4-FFF2-40B4-BE49-F238E27FC236}">
                <a16:creationId xmlns:a16="http://schemas.microsoft.com/office/drawing/2014/main" id="{157C497C-D90B-1C09-A882-E79631D5F852}"/>
              </a:ext>
            </a:extLst>
          </p:cNvPr>
          <p:cNvSpPr/>
          <p:nvPr/>
        </p:nvSpPr>
        <p:spPr>
          <a:xfrm>
            <a:off x="5797189" y="1878481"/>
            <a:ext cx="5843475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altLang="es-ES" sz="1400" b="1" dirty="0">
                <a:solidFill>
                  <a:srgbClr val="002060"/>
                </a:solidFill>
              </a:rPr>
              <a:t>Selección de una región de referencia</a:t>
            </a:r>
            <a:endParaRPr lang="es-ES_tradnl" altLang="es-ES" sz="1400" dirty="0">
              <a:solidFill>
                <a:srgbClr val="002060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es-ES_tradnl" altLang="es-ES" sz="1400" dirty="0">
                <a:solidFill>
                  <a:srgbClr val="002060"/>
                </a:solidFill>
              </a:rPr>
              <a:t>Se generan biomarcadores relativos a una región sin cambios</a:t>
            </a: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es-ES_tradnl" altLang="es-ES" sz="1400" dirty="0">
                <a:solidFill>
                  <a:srgbClr val="FF0000"/>
                </a:solidFill>
              </a:rPr>
              <a:t>Seleccionar la región adecuada es complicado</a:t>
            </a:r>
          </a:p>
        </p:txBody>
      </p:sp>
      <p:sp>
        <p:nvSpPr>
          <p:cNvPr id="6" name="30 Rectángulo">
            <a:extLst>
              <a:ext uri="{FF2B5EF4-FFF2-40B4-BE49-F238E27FC236}">
                <a16:creationId xmlns:a16="http://schemas.microsoft.com/office/drawing/2014/main" id="{CF94C1FB-B08E-9096-0CC3-2941B61F82BB}"/>
              </a:ext>
            </a:extLst>
          </p:cNvPr>
          <p:cNvSpPr/>
          <p:nvPr/>
        </p:nvSpPr>
        <p:spPr>
          <a:xfrm>
            <a:off x="5797189" y="2817976"/>
            <a:ext cx="5457257" cy="1031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ES" altLang="es-ES" sz="1400" b="1" dirty="0">
                <a:solidFill>
                  <a:srgbClr val="002060"/>
                </a:solidFill>
              </a:rPr>
              <a:t>Normalización mediante un factor de escala global</a:t>
            </a:r>
            <a:endParaRPr lang="es-ES_tradnl" altLang="es-ES" sz="1400" dirty="0">
              <a:solidFill>
                <a:srgbClr val="002060"/>
              </a:solidFill>
            </a:endParaRP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es-ES_tradnl" altLang="es-ES" sz="1400" dirty="0">
                <a:solidFill>
                  <a:srgbClr val="002060"/>
                </a:solidFill>
              </a:rPr>
              <a:t>Se multiplica/divide toda la imagen por un mismo factor (máximo, media…)</a:t>
            </a:r>
          </a:p>
          <a:p>
            <a:pPr marL="742932" lvl="1" indent="-285744">
              <a:buFont typeface="Wingdings" panose="05000000000000000000" pitchFamily="2" charset="2"/>
              <a:buChar char="ü"/>
            </a:pPr>
            <a:r>
              <a:rPr lang="es-ES_tradnl" altLang="es-ES" sz="1400" dirty="0">
                <a:solidFill>
                  <a:srgbClr val="FF0000"/>
                </a:solidFill>
              </a:rPr>
              <a:t>No funciona cuando hay diferencias grandes en la distribución</a:t>
            </a:r>
            <a:endParaRPr lang="es-ES" altLang="es-ES" sz="1400" dirty="0">
              <a:solidFill>
                <a:srgbClr val="FF000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CA97366-A6DC-8718-A2AC-10150F278C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878" b="28523"/>
          <a:stretch/>
        </p:blipFill>
        <p:spPr>
          <a:xfrm>
            <a:off x="6119345" y="4103363"/>
            <a:ext cx="4812943" cy="1520106"/>
          </a:xfrm>
          <a:prstGeom prst="rect">
            <a:avLst/>
          </a:prstGeom>
          <a:ln w="3810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2F7C4F0-6F3D-00A3-C9FC-773727430A68}"/>
              </a:ext>
            </a:extLst>
          </p:cNvPr>
          <p:cNvSpPr txBox="1"/>
          <p:nvPr/>
        </p:nvSpPr>
        <p:spPr>
          <a:xfrm>
            <a:off x="7004630" y="5859308"/>
            <a:ext cx="30423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❗Opciones por defecto SPM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EBA2AEE-6280-2293-AB3E-7244AD3D0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45" y="4988107"/>
            <a:ext cx="3895164" cy="132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1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DB66D-3D0E-281D-8A93-DA6E42FF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08" y="499135"/>
            <a:ext cx="10730010" cy="705350"/>
          </a:xfrm>
        </p:spPr>
        <p:txBody>
          <a:bodyPr>
            <a:normAutofit/>
          </a:bodyPr>
          <a:lstStyle/>
          <a:p>
            <a:r>
              <a:rPr lang="es-ES" dirty="0"/>
              <a:t>SPM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494EC1-9A0C-CF2C-036A-4491745AEEB1}"/>
              </a:ext>
            </a:extLst>
          </p:cNvPr>
          <p:cNvSpPr txBox="1"/>
          <p:nvPr/>
        </p:nvSpPr>
        <p:spPr>
          <a:xfrm>
            <a:off x="627829" y="1456676"/>
            <a:ext cx="63585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Software fundamental para cuantificación en neuroimagen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Toolbox</a:t>
            </a:r>
            <a:r>
              <a:rPr lang="es-ES" dirty="0"/>
              <a:t> de Matlab (versión </a:t>
            </a:r>
            <a:r>
              <a:rPr lang="es-ES" dirty="0" err="1"/>
              <a:t>standalone</a:t>
            </a:r>
            <a:r>
              <a:rPr lang="es-E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puede ampliar con </a:t>
            </a:r>
            <a:r>
              <a:rPr lang="es-ES" dirty="0" err="1"/>
              <a:t>toolbox</a:t>
            </a:r>
            <a:r>
              <a:rPr lang="es-ES" dirty="0"/>
              <a:t> adicionales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Página web: </a:t>
            </a:r>
            <a:r>
              <a:rPr lang="es-ES" dirty="0">
                <a:hlinkClick r:id="rId2"/>
              </a:rPr>
              <a:t>https://www.fil.ion.ucl.ac.uk/spm/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CF457C8-5F51-3CFB-1399-09E9D18BF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47" y="2963726"/>
            <a:ext cx="4999153" cy="31397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8D5730F-A420-6660-A7A2-5CC9C00E4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354" y="1035699"/>
            <a:ext cx="4587638" cy="5067739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54ADBBAE-3319-A798-DAF0-2E617B4FDF4E}"/>
              </a:ext>
            </a:extLst>
          </p:cNvPr>
          <p:cNvSpPr/>
          <p:nvPr/>
        </p:nvSpPr>
        <p:spPr>
          <a:xfrm>
            <a:off x="2440501" y="4962986"/>
            <a:ext cx="1072055" cy="37206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48A20834-92E4-38FD-D009-14E800128AFC}"/>
              </a:ext>
            </a:extLst>
          </p:cNvPr>
          <p:cNvSpPr/>
          <p:nvPr/>
        </p:nvSpPr>
        <p:spPr>
          <a:xfrm>
            <a:off x="7226913" y="1734207"/>
            <a:ext cx="1336916" cy="384679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53111CE-1A2E-7D54-5F7E-F5C56671EDA1}"/>
              </a:ext>
            </a:extLst>
          </p:cNvPr>
          <p:cNvSpPr/>
          <p:nvPr/>
        </p:nvSpPr>
        <p:spPr>
          <a:xfrm>
            <a:off x="8614279" y="1538714"/>
            <a:ext cx="1292772" cy="384679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686A8C6E-87F4-7C3C-C7A1-8ADBAFA4C7FC}"/>
              </a:ext>
            </a:extLst>
          </p:cNvPr>
          <p:cNvSpPr/>
          <p:nvPr/>
        </p:nvSpPr>
        <p:spPr>
          <a:xfrm>
            <a:off x="9976419" y="1375923"/>
            <a:ext cx="1292772" cy="38467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B95AB96-EFE7-4939-B367-2CEBC10556D9}"/>
              </a:ext>
            </a:extLst>
          </p:cNvPr>
          <p:cNvSpPr/>
          <p:nvPr/>
        </p:nvSpPr>
        <p:spPr>
          <a:xfrm>
            <a:off x="9976419" y="1760602"/>
            <a:ext cx="1292772" cy="38467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C710657-50FE-70B2-7A4C-3C1136E04508}"/>
              </a:ext>
            </a:extLst>
          </p:cNvPr>
          <p:cNvSpPr/>
          <p:nvPr/>
        </p:nvSpPr>
        <p:spPr>
          <a:xfrm>
            <a:off x="7088177" y="2226691"/>
            <a:ext cx="4307139" cy="1670545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399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DB66D-3D0E-281D-8A93-DA6E42FF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08" y="499135"/>
            <a:ext cx="10730010" cy="705350"/>
          </a:xfrm>
        </p:spPr>
        <p:txBody>
          <a:bodyPr>
            <a:normAutofit/>
          </a:bodyPr>
          <a:lstStyle/>
          <a:p>
            <a:r>
              <a:rPr lang="es-ES" dirty="0"/>
              <a:t>SPM (¿LO SABÍAS?)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9FAD2E-7DFD-F4D1-D2B4-2F967D6DC49A}"/>
              </a:ext>
            </a:extLst>
          </p:cNvPr>
          <p:cNvSpPr txBox="1"/>
          <p:nvPr/>
        </p:nvSpPr>
        <p:spPr>
          <a:xfrm>
            <a:off x="609372" y="1349528"/>
            <a:ext cx="9985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Permite </a:t>
            </a:r>
            <a:r>
              <a:rPr lang="es-ES" dirty="0" err="1"/>
              <a:t>scriptar</a:t>
            </a:r>
            <a:r>
              <a:rPr lang="es-ES" dirty="0"/>
              <a:t> a través de Matlab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 no tienes Matlab, existe una versión </a:t>
            </a:r>
            <a:r>
              <a:rPr lang="es-ES" u="sng" dirty="0" err="1"/>
              <a:t>standalone</a:t>
            </a:r>
            <a:r>
              <a:rPr lang="es-ES" dirty="0"/>
              <a:t>: </a:t>
            </a:r>
            <a:r>
              <a:rPr lang="es-ES" dirty="0">
                <a:hlinkClick r:id="rId2"/>
              </a:rPr>
              <a:t>https://en.wikibooks.org/wiki/SPM/Standalone</a:t>
            </a:r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Esta versión </a:t>
            </a:r>
            <a:r>
              <a:rPr lang="es-ES" b="1" u="sng" dirty="0"/>
              <a:t>tiene solo el SPM básico</a:t>
            </a:r>
            <a:r>
              <a:rPr lang="es-ES" dirty="0"/>
              <a:t>, sin embargo, si quieres crear tu propio </a:t>
            </a:r>
            <a:r>
              <a:rPr lang="es-ES" dirty="0" err="1"/>
              <a:t>standalone</a:t>
            </a:r>
            <a:r>
              <a:rPr lang="es-ES" dirty="0"/>
              <a:t> con los </a:t>
            </a:r>
            <a:r>
              <a:rPr lang="es-ES" dirty="0" err="1"/>
              <a:t>toolbox</a:t>
            </a:r>
            <a:r>
              <a:rPr lang="es-ES" dirty="0"/>
              <a:t> que necesites, </a:t>
            </a:r>
            <a:r>
              <a:rPr lang="es-ES" b="1" u="sng" dirty="0"/>
              <a:t>puedes crearte tu propia versión </a:t>
            </a:r>
            <a:r>
              <a:rPr lang="es-ES" b="1" u="sng" dirty="0" err="1"/>
              <a:t>standalone</a:t>
            </a:r>
            <a:r>
              <a:rPr lang="es-ES" b="1" u="sng" dirty="0"/>
              <a:t> </a:t>
            </a:r>
            <a:r>
              <a:rPr lang="es-ES" dirty="0"/>
              <a:t>utilizando la siguiente función dentro de SPM: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A2D75A-9F34-861C-5751-F50BDD795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18" y="3525896"/>
            <a:ext cx="5343650" cy="2362337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C5F3CDA-C698-6FD9-61E6-FEAF33F26DF7}"/>
              </a:ext>
            </a:extLst>
          </p:cNvPr>
          <p:cNvSpPr txBox="1"/>
          <p:nvPr/>
        </p:nvSpPr>
        <p:spPr>
          <a:xfrm>
            <a:off x="7291551" y="2855630"/>
            <a:ext cx="3542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https://github.com/txusser/Anapyce</a:t>
            </a:r>
            <a:r>
              <a:rPr lang="es-ES" dirty="0"/>
              <a:t> 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A0A08FC6-AAD4-C651-3A28-B8B4A1D47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7754" y="3421117"/>
            <a:ext cx="3850104" cy="2689799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4B532AB5-C1F9-D418-258C-D92FB0CC9DD1}"/>
              </a:ext>
            </a:extLst>
          </p:cNvPr>
          <p:cNvSpPr/>
          <p:nvPr/>
        </p:nvSpPr>
        <p:spPr>
          <a:xfrm>
            <a:off x="7342001" y="5801710"/>
            <a:ext cx="635351" cy="239636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D33ED7E-8767-5A04-D762-F50A30C423AE}"/>
              </a:ext>
            </a:extLst>
          </p:cNvPr>
          <p:cNvSpPr txBox="1"/>
          <p:nvPr/>
        </p:nvSpPr>
        <p:spPr>
          <a:xfrm>
            <a:off x="2122543" y="2864426"/>
            <a:ext cx="2603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6"/>
              </a:rPr>
              <a:t>https://github.com/spm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954359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3F3"/>
      </a:lt2>
      <a:accent1>
        <a:srgbClr val="E75429"/>
      </a:accent1>
      <a:accent2>
        <a:srgbClr val="D5173B"/>
      </a:accent2>
      <a:accent3>
        <a:srgbClr val="E7299C"/>
      </a:accent3>
      <a:accent4>
        <a:srgbClr val="D117D5"/>
      </a:accent4>
      <a:accent5>
        <a:srgbClr val="9329E7"/>
      </a:accent5>
      <a:accent6>
        <a:srgbClr val="462ED9"/>
      </a:accent6>
      <a:hlink>
        <a:srgbClr val="3A96B0"/>
      </a:hlink>
      <a:folHlink>
        <a:srgbClr val="7F7F7F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</TotalTime>
  <Words>333</Words>
  <Application>Microsoft Office PowerPoint</Application>
  <PresentationFormat>Panorámica</PresentationFormat>
  <Paragraphs>36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   </vt:lpstr>
      <vt:lpstr>Gill Sans Nova</vt:lpstr>
      <vt:lpstr>Wingdings</vt:lpstr>
      <vt:lpstr>GradientRiseVTI</vt:lpstr>
      <vt:lpstr>¿COMO SE CUANTIFICA UNA IMAGEN?</vt:lpstr>
      <vt:lpstr>IMAGEN PET</vt:lpstr>
      <vt:lpstr>Normalización espacial PET</vt:lpstr>
      <vt:lpstr>NORMALIZACIÓN EN INTENSIDAD</vt:lpstr>
      <vt:lpstr>SPM</vt:lpstr>
      <vt:lpstr>SPM (¿LO SABÍAS?)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PET and MRI processing</dc:title>
  <dc:creator>Jesus Silva Rodríguez</dc:creator>
  <cp:lastModifiedBy>Jesus Silva Rodríguez</cp:lastModifiedBy>
  <cp:revision>3</cp:revision>
  <dcterms:created xsi:type="dcterms:W3CDTF">2023-07-03T08:18:53Z</dcterms:created>
  <dcterms:modified xsi:type="dcterms:W3CDTF">2023-12-19T17:24:16Z</dcterms:modified>
</cp:coreProperties>
</file>