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7" r:id="rId3"/>
    <p:sldId id="264" r:id="rId4"/>
    <p:sldId id="266" r:id="rId5"/>
    <p:sldId id="268" r:id="rId6"/>
    <p:sldId id="269" r:id="rId7"/>
    <p:sldId id="320" r:id="rId8"/>
    <p:sldId id="337" r:id="rId10"/>
    <p:sldId id="338" r:id="rId11"/>
    <p:sldId id="339" r:id="rId12"/>
    <p:sldId id="322" r:id="rId13"/>
    <p:sldId id="321" r:id="rId14"/>
    <p:sldId id="323" r:id="rId15"/>
    <p:sldId id="324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55" r:id="rId26"/>
    <p:sldId id="318" r:id="rId27"/>
    <p:sldId id="27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2D2D"/>
    <a:srgbClr val="D6E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CFB6-CE2B-431B-B63B-8A0E5C47C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9857-3E28-4C90-825C-C38A910FF1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3748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31628"/>
            <a:ext cx="12192000" cy="8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0376" y="184472"/>
            <a:ext cx="11136573" cy="58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 smtClean="0"/>
              <a:t>Slide main title</a:t>
            </a:r>
            <a:endParaRPr lang="ko-KR" alt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0376" y="726527"/>
            <a:ext cx="11136573" cy="4072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 smtClean="0"/>
              <a:t>Slide sub title</a:t>
            </a:r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0863" y="6407464"/>
            <a:ext cx="110892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10700385" y="6504441"/>
            <a:ext cx="960035" cy="178299"/>
            <a:chOff x="392324" y="1465385"/>
            <a:chExt cx="1388851" cy="567843"/>
          </a:xfrm>
        </p:grpSpPr>
        <p:sp>
          <p:nvSpPr>
            <p:cNvPr id="11" name="Rectangle 10"/>
            <p:cNvSpPr/>
            <p:nvPr/>
          </p:nvSpPr>
          <p:spPr>
            <a:xfrm>
              <a:off x="392324" y="1465385"/>
              <a:ext cx="979277" cy="5678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7771" y="6518015"/>
            <a:ext cx="602148" cy="15115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160" y="365125"/>
            <a:ext cx="8869680" cy="671195"/>
          </a:xfrm>
        </p:spPr>
        <p:txBody>
          <a:bodyPr/>
          <a:lstStyle>
            <a:lvl1pPr algn="ctr">
              <a:defRPr b="1">
                <a:solidFill>
                  <a:srgbClr val="332D2D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1"/>
          <p:cNvSpPr txBox="1"/>
          <p:nvPr/>
        </p:nvSpPr>
        <p:spPr>
          <a:xfrm>
            <a:off x="971307" y="1923757"/>
            <a:ext cx="6537325" cy="587493"/>
          </a:xfrm>
          <a:prstGeom prst="rect">
            <a:avLst/>
          </a:prstGeom>
        </p:spPr>
        <p:txBody>
          <a:bodyPr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>
                <a:solidFill>
                  <a:schemeClr val="accent4">
                    <a:lumMod val="75000"/>
                  </a:schemeClr>
                </a:solidFill>
                <a:sym typeface="+mn-ea"/>
              </a:rPr>
              <a:t>星空剧院票务管理系统</a:t>
            </a:r>
            <a:endParaRPr lang="zh-CN" altLang="en-US" sz="4400" b="1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0" name="Text Placeholder 2"/>
          <p:cNvSpPr txBox="1"/>
          <p:nvPr/>
        </p:nvSpPr>
        <p:spPr>
          <a:xfrm>
            <a:off x="971307" y="2571064"/>
            <a:ext cx="6537325" cy="3113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ko-KR" sz="2000">
                <a:solidFill>
                  <a:schemeClr val="accent1"/>
                </a:solidFill>
              </a:rPr>
              <a:t>六扇门软件开发公司</a:t>
            </a:r>
            <a:endParaRPr lang="zh-CN" altLang="ko-KR" sz="2000">
              <a:solidFill>
                <a:schemeClr val="accent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71307" y="2994972"/>
            <a:ext cx="6147123" cy="33845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1600" b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Six doors only provide the most professional software</a:t>
            </a:r>
            <a:endParaRPr lang="en-US" altLang="ko-KR" sz="1600" b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6" name="Straight Connector 9"/>
          <p:cNvCxnSpPr/>
          <p:nvPr/>
        </p:nvCxnSpPr>
        <p:spPr>
          <a:xfrm>
            <a:off x="1091823" y="2477365"/>
            <a:ext cx="64168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65" y="622300"/>
            <a:ext cx="109537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zh-CN" dirty="0"/>
              <a:t>系统用例图</a:t>
            </a:r>
            <a:endParaRPr lang="zh-CN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Calibri" panose="020F0502020204030204" pitchFamily="34" charset="0"/>
              </a:rPr>
              <a:t>System use case diagram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5095" y="919480"/>
            <a:ext cx="6130290" cy="574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zh-CN" dirty="0"/>
              <a:t>逻辑架构设计</a:t>
            </a:r>
            <a:endParaRPr lang="zh-CN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Calibri" panose="020F0502020204030204" pitchFamily="34" charset="0"/>
              </a:rPr>
              <a:t>Logical architecture design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对象 -2147482624"/>
          <p:cNvGraphicFramePr>
            <a:graphicFrameLocks noChangeAspect="1"/>
          </p:cNvGraphicFramePr>
          <p:nvPr/>
        </p:nvGraphicFramePr>
        <p:xfrm>
          <a:off x="3605530" y="1684020"/>
          <a:ext cx="4981575" cy="429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152900" imgH="3581400" progId="Visio.Drawing.11">
                  <p:embed/>
                </p:oleObj>
              </mc:Choice>
              <mc:Fallback>
                <p:oleObj name="" r:id="rId1" imgW="4152900" imgH="35814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5530" y="1684020"/>
                        <a:ext cx="4981575" cy="4294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zh-CN" dirty="0"/>
              <a:t>工程结构</a:t>
            </a:r>
            <a:endParaRPr lang="zh-CN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Calibri" panose="020F0502020204030204" pitchFamily="34" charset="0"/>
              </a:rPr>
              <a:t>engineering structure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1660" y="1266190"/>
            <a:ext cx="1100518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/>
            <a:r>
              <a:rPr lang="en-US" altLang="zh-CN" sz="2000" b="0">
                <a:ea typeface="+mn-lt"/>
                <a:cs typeface="宋体" panose="02010600030101010101" pitchFamily="2" charset="-122"/>
              </a:rPr>
              <a:t>TTMS</a:t>
            </a:r>
            <a:r>
              <a:rPr lang="zh-CN" altLang="en-US" sz="2000" b="0">
                <a:ea typeface="+mn-lt"/>
                <a:cs typeface="宋体" panose="02010600030101010101" pitchFamily="2" charset="-122"/>
              </a:rPr>
              <a:t>源代码的工程目录结构如图所示。源代码包含</a:t>
            </a:r>
            <a:r>
              <a:rPr lang="en-US" altLang="zh-CN" sz="2000" b="0">
                <a:ea typeface="+mn-lt"/>
                <a:cs typeface="宋体" panose="02010600030101010101" pitchFamily="2" charset="-122"/>
              </a:rPr>
              <a:t>5</a:t>
            </a:r>
            <a:r>
              <a:rPr lang="zh-CN" altLang="en-US" sz="2000" b="0">
                <a:ea typeface="+mn-lt"/>
                <a:cs typeface="宋体" panose="02010600030101010101" pitchFamily="2" charset="-122"/>
              </a:rPr>
              <a:t>个子目录，具体说明如下：</a:t>
            </a:r>
            <a:endParaRPr lang="zh-CN" altLang="en-US" sz="2000" b="0">
              <a:ea typeface="+mn-lt"/>
              <a:cs typeface="Wingdings" panose="05000000000000000000" charset="0"/>
            </a:endParaRPr>
          </a:p>
          <a:p>
            <a:pPr indent="304800"/>
            <a:r>
              <a:rPr lang="en-US" altLang="zh-CN" sz="2000" b="0">
                <a:ea typeface="+mn-lt"/>
                <a:cs typeface="宋体" panose="02010600030101010101" pitchFamily="2" charset="-122"/>
              </a:rPr>
              <a:t>	DAO</a:t>
            </a:r>
            <a:r>
              <a:rPr lang="zh-CN" altLang="en-US" sz="2000" b="0">
                <a:ea typeface="+mn-lt"/>
                <a:cs typeface="宋体" panose="02010600030101010101" pitchFamily="2" charset="-122"/>
              </a:rPr>
              <a:t>层：包含各用例与数据库进行连接的函数。</a:t>
            </a:r>
            <a:endParaRPr lang="zh-CN" altLang="en-US" sz="2000" b="0">
              <a:ea typeface="+mn-lt"/>
              <a:cs typeface="宋体" panose="02010600030101010101" pitchFamily="2" charset="-122"/>
            </a:endParaRPr>
          </a:p>
          <a:p>
            <a:pPr indent="304800"/>
            <a:r>
              <a:rPr lang="en-US" altLang="zh-CN" sz="2000" b="0">
                <a:ea typeface="+mn-lt"/>
                <a:cs typeface="宋体" panose="02010600030101010101" pitchFamily="2" charset="-122"/>
              </a:rPr>
              <a:t>	i</a:t>
            </a:r>
            <a:r>
              <a:rPr lang="en-US" altLang="zh-CN" sz="2000">
                <a:ea typeface="+mn-lt"/>
                <a:cs typeface="宋体" panose="02010600030101010101" pitchFamily="2" charset="-122"/>
                <a:sym typeface="+mn-ea"/>
              </a:rPr>
              <a:t>DAO</a:t>
            </a:r>
            <a:r>
              <a:rPr lang="zh-CN" altLang="en-US" sz="2000">
                <a:ea typeface="+mn-lt"/>
                <a:cs typeface="宋体" panose="02010600030101010101" pitchFamily="2" charset="-122"/>
                <a:sym typeface="+mn-ea"/>
              </a:rPr>
              <a:t>层：提供一些所需接口。</a:t>
            </a:r>
            <a:endParaRPr lang="zh-CN" altLang="en-US" sz="2000" b="0">
              <a:ea typeface="+mn-lt"/>
              <a:cs typeface="宋体" panose="02010600030101010101" pitchFamily="2" charset="-122"/>
              <a:sym typeface="+mn-ea"/>
            </a:endParaRPr>
          </a:p>
          <a:p>
            <a:pPr indent="304800"/>
            <a:r>
              <a:rPr lang="en-US" altLang="zh-CN" sz="2000" b="0">
                <a:ea typeface="+mn-lt"/>
                <a:cs typeface="Wingdings" panose="05000000000000000000" charset="0"/>
              </a:rPr>
              <a:t>	model</a:t>
            </a:r>
            <a:r>
              <a:rPr lang="zh-CN" altLang="en-US" sz="2000">
                <a:ea typeface="+mn-lt"/>
                <a:cs typeface="宋体" panose="02010600030101010101" pitchFamily="2" charset="-122"/>
                <a:sym typeface="+mn-ea"/>
              </a:rPr>
              <a:t>层</a:t>
            </a:r>
            <a:r>
              <a:rPr lang="zh-CN" altLang="en-US" sz="2000" b="0">
                <a:ea typeface="+mn-lt"/>
                <a:cs typeface="宋体" panose="02010600030101010101" pitchFamily="2" charset="-122"/>
              </a:rPr>
              <a:t>：构建每个用例的模板。</a:t>
            </a:r>
            <a:endParaRPr lang="zh-CN" altLang="en-US" sz="2000" b="0">
              <a:ea typeface="+mn-lt"/>
              <a:cs typeface="Wingdings" panose="05000000000000000000" charset="0"/>
            </a:endParaRPr>
          </a:p>
          <a:p>
            <a:pPr indent="304800"/>
            <a:r>
              <a:rPr lang="en-US" altLang="zh-CN" sz="2000" b="0">
                <a:ea typeface="+mn-lt"/>
                <a:cs typeface="Wingdings" panose="05000000000000000000" charset="0"/>
              </a:rPr>
              <a:t>	</a:t>
            </a:r>
            <a:r>
              <a:rPr lang="en-US" altLang="zh-CN" sz="2000" b="0">
                <a:ea typeface="+mn-lt"/>
                <a:cs typeface="宋体" panose="02010600030101010101" pitchFamily="2" charset="-122"/>
              </a:rPr>
              <a:t>Service</a:t>
            </a:r>
            <a:r>
              <a:rPr lang="zh-CN" altLang="en-US" sz="2000">
                <a:ea typeface="+mn-lt"/>
                <a:cs typeface="宋体" panose="02010600030101010101" pitchFamily="2" charset="-122"/>
                <a:sym typeface="+mn-ea"/>
              </a:rPr>
              <a:t>层</a:t>
            </a:r>
            <a:r>
              <a:rPr lang="zh-CN" altLang="en-US" sz="2000" b="0">
                <a:ea typeface="+mn-lt"/>
                <a:cs typeface="宋体" panose="02010600030101010101" pitchFamily="2" charset="-122"/>
              </a:rPr>
              <a:t>：包含业务逻辑层的所有函数头文件和源程序文件。</a:t>
            </a:r>
            <a:endParaRPr lang="zh-CN" altLang="en-US" sz="2000" b="0">
              <a:ea typeface="+mn-lt"/>
              <a:cs typeface="宋体" panose="02010600030101010101" pitchFamily="2" charset="-122"/>
            </a:endParaRPr>
          </a:p>
          <a:p>
            <a:pPr indent="304800"/>
            <a:r>
              <a:rPr lang="en-US" altLang="zh-CN" sz="2000" b="0">
                <a:ea typeface="+mn-lt"/>
                <a:cs typeface="宋体" panose="02010600030101010101" pitchFamily="2" charset="-122"/>
              </a:rPr>
              <a:t>	View</a:t>
            </a:r>
            <a:r>
              <a:rPr lang="zh-CN" altLang="en-US" sz="2000">
                <a:ea typeface="+mn-lt"/>
                <a:cs typeface="宋体" panose="02010600030101010101" pitchFamily="2" charset="-122"/>
                <a:sym typeface="+mn-ea"/>
              </a:rPr>
              <a:t>层</a:t>
            </a:r>
            <a:r>
              <a:rPr lang="zh-CN" altLang="en-US" sz="2000" b="0">
                <a:ea typeface="+mn-lt"/>
                <a:cs typeface="宋体" panose="02010600030101010101" pitchFamily="2" charset="-122"/>
              </a:rPr>
              <a:t>：包含持界面层的所有函数头文件和源程序文件。</a:t>
            </a:r>
            <a:endParaRPr lang="zh-CN" altLang="en-US" sz="2000">
              <a:ea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895" y="3598545"/>
            <a:ext cx="2854325" cy="1952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zh-CN" dirty="0"/>
              <a:t>产品列表</a:t>
            </a:r>
            <a:endParaRPr lang="zh-CN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Calibri" panose="020F0502020204030204" pitchFamily="34" charset="0"/>
              </a:rPr>
              <a:t>Product list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490" y="1821815"/>
            <a:ext cx="1030160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marR="0" indent="-342900" algn="l" defTabSz="914400" rtl="0">
              <a:spcBef>
                <a:spcPct val="20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1" kern="0" noProof="0" dirty="0">
                <a:ea typeface="+mn-lt"/>
                <a:cs typeface="Times New Roman" panose="02020603050405020304" pitchFamily="18" charset="0"/>
                <a:sym typeface="+mn-ea"/>
              </a:rPr>
              <a:t>应用系统软件包，</a:t>
            </a:r>
            <a:r>
              <a:rPr kumimoji="1" lang="en-US" altLang="zh-CN" sz="2000" b="1" kern="0" noProof="0" dirty="0">
                <a:ea typeface="+mn-lt"/>
                <a:cs typeface="Times New Roman" panose="02020603050405020304" pitchFamily="18" charset="0"/>
                <a:sym typeface="+mn-ea"/>
              </a:rPr>
              <a:t>1CD</a:t>
            </a:r>
            <a:r>
              <a:rPr kumimoji="1" lang="zh-CN" altLang="en-US" sz="2000" b="1" kern="0" noProof="0" dirty="0">
                <a:ea typeface="+mn-lt"/>
                <a:cs typeface="Times New Roman" panose="02020603050405020304" pitchFamily="18" charset="0"/>
                <a:sym typeface="+mn-ea"/>
              </a:rPr>
              <a:t>；</a:t>
            </a:r>
            <a:endParaRPr kumimoji="1" lang="zh-CN" altLang="en-US" sz="2000" b="1" kern="0" cap="none" spc="0" normalizeH="0" baseline="0" noProof="0" dirty="0">
              <a:ea typeface="+mn-lt"/>
              <a:cs typeface="Times New Roman" panose="02020603050405020304" pitchFamily="18" charset="0"/>
            </a:endParaRPr>
          </a:p>
          <a:p>
            <a:pPr marL="342900" marR="0" indent="-342900" algn="l" defTabSz="914400" rtl="0">
              <a:spcBef>
                <a:spcPct val="20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1" kern="0" noProof="0" dirty="0">
                <a:ea typeface="+mn-lt"/>
                <a:cs typeface="Times New Roman" panose="02020603050405020304" pitchFamily="18" charset="0"/>
                <a:sym typeface="+mn-ea"/>
              </a:rPr>
              <a:t>数据库初始数据，</a:t>
            </a:r>
            <a:r>
              <a:rPr kumimoji="1" lang="en-US" altLang="zh-CN" sz="2000" b="1" kern="0" noProof="0" dirty="0">
                <a:ea typeface="+mn-lt"/>
                <a:cs typeface="Times New Roman" panose="02020603050405020304" pitchFamily="18" charset="0"/>
                <a:sym typeface="+mn-ea"/>
              </a:rPr>
              <a:t>1CD</a:t>
            </a:r>
            <a:r>
              <a:rPr kumimoji="1" lang="zh-CN" altLang="en-US" sz="2000" b="1" kern="0" noProof="0" dirty="0">
                <a:ea typeface="+mn-lt"/>
                <a:cs typeface="Times New Roman" panose="02020603050405020304" pitchFamily="18" charset="0"/>
                <a:sym typeface="+mn-ea"/>
              </a:rPr>
              <a:t>；</a:t>
            </a:r>
            <a:endParaRPr kumimoji="1" lang="zh-CN" altLang="en-US" sz="2000" b="1" kern="0" cap="none" spc="0" normalizeH="0" baseline="0" noProof="0" dirty="0">
              <a:ea typeface="+mn-lt"/>
              <a:cs typeface="Times New Roman" panose="02020603050405020304" pitchFamily="18" charset="0"/>
            </a:endParaRPr>
          </a:p>
          <a:p>
            <a:pPr marL="342900" marR="0" indent="-342900" algn="l" defTabSz="914400" rtl="0">
              <a:spcBef>
                <a:spcPct val="20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1" kern="0" noProof="0" dirty="0">
                <a:ea typeface="+mn-lt"/>
                <a:cs typeface="Times New Roman" panose="02020603050405020304" pitchFamily="18" charset="0"/>
                <a:sym typeface="+mn-ea"/>
              </a:rPr>
              <a:t>应用系统源代码及开发过程文档电子版，</a:t>
            </a:r>
            <a:r>
              <a:rPr kumimoji="1" lang="en-US" altLang="zh-CN" sz="2000" b="1" kern="0" noProof="0" dirty="0">
                <a:ea typeface="+mn-lt"/>
                <a:cs typeface="Times New Roman" panose="02020603050405020304" pitchFamily="18" charset="0"/>
                <a:sym typeface="+mn-ea"/>
              </a:rPr>
              <a:t>1CD</a:t>
            </a:r>
            <a:r>
              <a:rPr kumimoji="1" lang="zh-CN" altLang="en-US" sz="2000" b="1" kern="0" noProof="0" dirty="0">
                <a:ea typeface="+mn-lt"/>
                <a:cs typeface="Times New Roman" panose="02020603050405020304" pitchFamily="18" charset="0"/>
                <a:sym typeface="+mn-ea"/>
              </a:rPr>
              <a:t>；</a:t>
            </a:r>
            <a:endParaRPr kumimoji="1" lang="zh-CN" altLang="en-US" sz="2000" b="1" kern="0" cap="none" spc="0" normalizeH="0" baseline="0" noProof="0" dirty="0">
              <a:ea typeface="+mn-lt"/>
              <a:cs typeface="Times New Roman" panose="02020603050405020304" pitchFamily="18" charset="0"/>
            </a:endParaRPr>
          </a:p>
          <a:p>
            <a:pPr marL="342900" marR="0" indent="-342900" algn="l" defTabSz="914400" rtl="0">
              <a:spcBef>
                <a:spcPct val="20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2000" b="1" kern="0" noProof="0" dirty="0">
                <a:ea typeface="+mn-lt"/>
                <a:cs typeface="Times New Roman" panose="02020603050405020304" pitchFamily="18" charset="0"/>
                <a:sym typeface="+mn-ea"/>
              </a:rPr>
              <a:t>应用系统的“需求规格说明书”、“软件设计说明书”、“软件测试报告”、“软件用户手册”、“软件管理维护手册”纸质版。</a:t>
            </a:r>
            <a:endParaRPr lang="zh-CN" altLang="en-US" sz="2000">
              <a:ea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ko-KR" dirty="0"/>
              <a:t>主登录界面</a:t>
            </a:r>
            <a:endParaRPr lang="zh-CN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Calibri" panose="020F0502020204030204" pitchFamily="34" charset="0"/>
              </a:rPr>
              <a:t>Main landing interface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1610" y="1315720"/>
            <a:ext cx="6593205" cy="4944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ko-KR" dirty="0"/>
              <a:t>管理员界面</a:t>
            </a:r>
            <a:endParaRPr lang="zh-CN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Calibri" panose="020F0502020204030204" pitchFamily="34" charset="0"/>
              </a:rPr>
              <a:t>Admin interface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25" y="1278255"/>
            <a:ext cx="7524115" cy="5006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ko-KR" dirty="0"/>
              <a:t>售票员界面</a:t>
            </a:r>
            <a:endParaRPr lang="zh-CN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Calibri" panose="020F0502020204030204" pitchFamily="34" charset="0"/>
              </a:rPr>
              <a:t>Conductor interface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3455" y="1276350"/>
            <a:ext cx="7549515" cy="5046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ko-KR" dirty="0"/>
              <a:t>数据字典管理界面</a:t>
            </a:r>
            <a:endParaRPr lang="zh-CN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Calibri" panose="020F0502020204030204" pitchFamily="34" charset="0"/>
              </a:rPr>
              <a:t>Data dictionary management interface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885" y="1247775"/>
            <a:ext cx="7527925" cy="5020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ko-KR" dirty="0"/>
              <a:t>雇员信息管理界面</a:t>
            </a:r>
            <a:endParaRPr lang="zh-CN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Calibri" panose="020F0502020204030204" pitchFamily="34" charset="0"/>
              </a:rPr>
              <a:t>Employee information management interface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3285" y="1264285"/>
            <a:ext cx="7571105" cy="5047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ko-KR" dirty="0"/>
              <a:t>演出厅管理界面</a:t>
            </a:r>
            <a:endParaRPr lang="zh-CN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Calibri" panose="020F0502020204030204" pitchFamily="34" charset="0"/>
              </a:rPr>
              <a:t>Studio </a:t>
            </a:r>
            <a:r>
              <a:rPr lang="ko-KR" altLang="en-US">
                <a:latin typeface="Calibri" panose="020F0502020204030204" pitchFamily="34" charset="0"/>
              </a:rPr>
              <a:t>Management Interface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7415" y="1249680"/>
            <a:ext cx="7681595" cy="5102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644640" y="1522095"/>
            <a:ext cx="5379720" cy="3813810"/>
            <a:chOff x="5699760" y="2194560"/>
            <a:chExt cx="5379720" cy="3813810"/>
          </a:xfrm>
        </p:grpSpPr>
        <p:sp>
          <p:nvSpPr>
            <p:cNvPr id="3" name="矩形 2"/>
            <p:cNvSpPr/>
            <p:nvPr/>
          </p:nvSpPr>
          <p:spPr>
            <a:xfrm>
              <a:off x="6385560" y="2217420"/>
              <a:ext cx="4693920" cy="6400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项目背景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699760" y="2194560"/>
              <a:ext cx="685800" cy="685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1">
              <a:schemeClr val="accent5"/>
            </a:lnRef>
            <a:fillRef idx="1001">
              <a:schemeClr val="dk2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bg1"/>
                  </a:solidFill>
                </a:rPr>
                <a:t>1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385560" y="3243348"/>
              <a:ext cx="4693920" cy="6400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模块划分及开发者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699760" y="3220488"/>
              <a:ext cx="685800" cy="685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1">
              <a:schemeClr val="accent5"/>
            </a:lnRef>
            <a:fillRef idx="1001">
              <a:schemeClr val="dk2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bg1"/>
                  </a:solidFill>
                </a:rPr>
                <a:t>2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385560" y="4314996"/>
              <a:ext cx="4693920" cy="6400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运行环境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699760" y="4292136"/>
              <a:ext cx="685800" cy="685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1">
              <a:schemeClr val="accent5"/>
            </a:lnRef>
            <a:fillRef idx="1001">
              <a:schemeClr val="dk2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bg1"/>
                  </a:solidFill>
                </a:rPr>
                <a:t>3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85560" y="5345430"/>
              <a:ext cx="4693920" cy="64008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实际运行界面</a:t>
              </a:r>
              <a:endParaRPr lang="zh-CN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699760" y="5322570"/>
              <a:ext cx="685800" cy="6858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50800" h="50800"/>
            </a:sp3d>
          </p:spPr>
          <p:style>
            <a:lnRef idx="1">
              <a:schemeClr val="accent5"/>
            </a:lnRef>
            <a:fillRef idx="1001">
              <a:schemeClr val="dk2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smtClean="0">
                  <a:solidFill>
                    <a:schemeClr val="bg1"/>
                  </a:solidFill>
                </a:rPr>
                <a:t>4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676400" y="899160"/>
            <a:ext cx="6004560" cy="5059680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744600" y="1495013"/>
            <a:ext cx="1661993" cy="386798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en-US" altLang="zh-CN" sz="9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zh-CN" altLang="en-US" sz="9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ko-KR" dirty="0"/>
              <a:t>剧目管理界面</a:t>
            </a:r>
            <a:endParaRPr lang="zh-CN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Calibri" panose="020F0502020204030204" pitchFamily="34" charset="0"/>
              </a:rPr>
              <a:t>Play </a:t>
            </a:r>
            <a:r>
              <a:rPr lang="ko-KR" altLang="en-US">
                <a:sym typeface="+mn-ea"/>
              </a:rPr>
              <a:t>Management Interface</a:t>
            </a:r>
            <a:endParaRPr lang="ko-KR" altLang="en-US">
              <a:latin typeface="Calibri" panose="020F0502020204030204" pitchFamily="34" charset="0"/>
            </a:endParaRPr>
          </a:p>
          <a:p>
            <a:endParaRPr lang="en-US" altLang="ko-KR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4255" y="1259205"/>
            <a:ext cx="7602855" cy="5084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ko-KR" dirty="0"/>
              <a:t>演出计划管理界面</a:t>
            </a:r>
            <a:endParaRPr lang="zh-CN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sym typeface="+mn-ea"/>
              </a:rPr>
              <a:t>Schedule </a:t>
            </a:r>
            <a:r>
              <a:rPr lang="ko-KR" altLang="en-US">
                <a:sym typeface="+mn-ea"/>
              </a:rPr>
              <a:t>Management Interface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3135" y="1270635"/>
            <a:ext cx="7590790" cy="507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ko-KR" dirty="0"/>
              <a:t>销售额统计分析界面</a:t>
            </a:r>
            <a:endParaRPr lang="zh-CN" altLang="ko-K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>
                <a:sym typeface="+mn-ea"/>
              </a:rPr>
              <a:t>Sales statistics analysis interface</a:t>
            </a:r>
            <a:endParaRPr>
              <a:sym typeface="+mn-ea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565" y="1284605"/>
            <a:ext cx="7502525" cy="4996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23260" y="688975"/>
            <a:ext cx="5325110" cy="95504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solidFill>
                  <a:schemeClr val="tx1"/>
                </a:solidFill>
              </a:rPr>
              <a:t>参考教材及网站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21507" name="Rectangle 3"/>
          <p:cNvSpPr>
            <a:spLocks noGrp="1"/>
          </p:cNvSpPr>
          <p:nvPr/>
        </p:nvSpPr>
        <p:spPr>
          <a:xfrm>
            <a:off x="1236345" y="1852930"/>
            <a:ext cx="7772400" cy="50050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4" eaLnBrk="1" hangingPunct="1">
              <a:buNone/>
            </a:pPr>
            <a:r>
              <a:rPr lang="en-US" altLang="zh-CN" b="1" dirty="0"/>
              <a:t>[1].萨师煊 王珊   数据库系统概论（第三版），高等教育出版社，2003    </a:t>
            </a:r>
            <a:endParaRPr lang="en-US" altLang="zh-CN" b="1" dirty="0"/>
          </a:p>
          <a:p>
            <a:pPr lvl="4" eaLnBrk="1" hangingPunct="1">
              <a:buNone/>
            </a:pPr>
            <a:r>
              <a:rPr lang="en-US" altLang="zh-CN" b="1" dirty="0"/>
              <a:t>[2].邵维忠、杨芙清，面向对象的分析与设计，清华大学出版社，2013</a:t>
            </a:r>
            <a:endParaRPr lang="en-US" altLang="zh-CN" b="1" dirty="0"/>
          </a:p>
          <a:p>
            <a:pPr lvl="4" eaLnBrk="1" hangingPunct="1">
              <a:buNone/>
            </a:pPr>
            <a:r>
              <a:rPr lang="en-US" altLang="zh-CN" b="1" dirty="0"/>
              <a:t>[3].麻志毅、邵维忠，面向对象方法基本教程， 高等教育出版社，2004 </a:t>
            </a:r>
            <a:endParaRPr lang="en-US" altLang="zh-CN" b="1" dirty="0"/>
          </a:p>
          <a:p>
            <a:pPr lvl="4" eaLnBrk="1" hangingPunct="1">
              <a:buNone/>
            </a:pPr>
            <a:r>
              <a:rPr lang="en-US" altLang="zh-CN" b="1" dirty="0"/>
              <a:t>[4].张海藩   软件工程导论（第四版）清华大学出版社  2003</a:t>
            </a:r>
            <a:endParaRPr lang="en-US" altLang="zh-CN" b="1" dirty="0"/>
          </a:p>
          <a:p>
            <a:pPr lvl="4" eaLnBrk="1" hangingPunct="1">
              <a:buNone/>
            </a:pPr>
            <a:r>
              <a:rPr lang="en-US" altLang="zh-CN" b="1" dirty="0"/>
              <a:t>[5].陆惠恩， 软件工程  人民邮电出版社  2007 </a:t>
            </a:r>
            <a:endParaRPr lang="en-US" altLang="zh-CN" b="1" dirty="0"/>
          </a:p>
          <a:p>
            <a:pPr lvl="4" eaLnBrk="1" hangingPunct="1">
              <a:buNone/>
            </a:pPr>
            <a:r>
              <a:rPr lang="en-US" altLang="zh-CN" b="1" dirty="0"/>
              <a:t>[6].陆惠恩   软件工程实践教程   机械工业出版社  2006</a:t>
            </a:r>
            <a:endParaRPr lang="en-US" altLang="zh-CN" b="1" dirty="0"/>
          </a:p>
          <a:p>
            <a:pPr lvl="4" eaLnBrk="1" hangingPunct="1">
              <a:buNone/>
            </a:pPr>
            <a:r>
              <a:rPr lang="en-US" altLang="zh-CN" b="1" dirty="0"/>
              <a:t>[7].http://www.csdn.net/</a:t>
            </a:r>
            <a:endParaRPr lang="en-US" altLang="zh-CN" b="1" dirty="0"/>
          </a:p>
          <a:p>
            <a:pPr lvl="4" eaLnBrk="1" hangingPunct="1">
              <a:buNone/>
            </a:pPr>
            <a:r>
              <a:rPr lang="en-US" altLang="zh-CN" b="1" dirty="0"/>
              <a:t>[8].https://www.cnblogs.com/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char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char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char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23260" y="688975"/>
            <a:ext cx="5325110" cy="95504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solidFill>
                  <a:schemeClr val="tx1"/>
                </a:solidFill>
              </a:rPr>
              <a:t>致谢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21507" name="Rectangle 3"/>
          <p:cNvSpPr>
            <a:spLocks noGrp="1"/>
          </p:cNvSpPr>
          <p:nvPr/>
        </p:nvSpPr>
        <p:spPr>
          <a:xfrm>
            <a:off x="2460625" y="2392680"/>
            <a:ext cx="7772400" cy="3505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b="1" dirty="0"/>
              <a:t>衷心感谢各位老师的悉心教导！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感谢小组成员的团结努力！</a:t>
            </a:r>
            <a:endParaRPr lang="zh-CN" altLang="en-US" b="1" dirty="0"/>
          </a:p>
          <a:p>
            <a:pPr lvl="4" eaLnBrk="1" hangingPunct="1">
              <a:buNone/>
            </a:pP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5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charRg st="15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1"/>
          <p:cNvSpPr txBox="1"/>
          <p:nvPr/>
        </p:nvSpPr>
        <p:spPr>
          <a:xfrm>
            <a:off x="1331643" y="1635646"/>
            <a:ext cx="2951748" cy="582916"/>
          </a:xfrm>
          <a:prstGeom prst="rect">
            <a:avLst/>
          </a:prstGeom>
        </p:spPr>
        <p:txBody>
          <a:bodyPr>
            <a:normAutofit fontScale="8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smtClean="0">
                <a:solidFill>
                  <a:schemeClr val="accent1"/>
                </a:solidFill>
              </a:rPr>
              <a:t>THANK YOU</a:t>
            </a:r>
            <a:endParaRPr lang="ko-KR" altLang="en-US" sz="3600" b="1">
              <a:solidFill>
                <a:schemeClr val="accent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331642" y="2354278"/>
            <a:ext cx="6913197" cy="33845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 latinLnBrk="0"/>
            <a:r>
              <a:rPr lang="en-US" altLang="ko-KR" sz="1600" b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sym typeface="+mn-ea"/>
              </a:rPr>
              <a:t>Six doors only provide the most professional software</a:t>
            </a:r>
            <a:endParaRPr lang="en-US" altLang="ko-KR" sz="1600" b="0" dirty="0">
              <a:solidFill>
                <a:schemeClr val="accent1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1" name="Straight Connector 3"/>
          <p:cNvCxnSpPr/>
          <p:nvPr/>
        </p:nvCxnSpPr>
        <p:spPr>
          <a:xfrm>
            <a:off x="1432005" y="2224448"/>
            <a:ext cx="37971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25" y="435610"/>
            <a:ext cx="109537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67660" y="649605"/>
            <a:ext cx="5325110" cy="95504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solidFill>
                  <a:schemeClr val="tx1"/>
                </a:solidFill>
              </a:rPr>
              <a:t>项目背景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/>
          </p:cNvSpPr>
          <p:nvPr/>
        </p:nvSpPr>
        <p:spPr>
          <a:xfrm>
            <a:off x="2300605" y="19939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 eaLnBrk="1" hangingPunct="1">
              <a:buNone/>
            </a:pPr>
            <a:r>
              <a:rPr lang="en-US" altLang="zh-CN" sz="2800" b="1" dirty="0"/>
              <a:t>     </a:t>
            </a:r>
            <a:r>
              <a:rPr lang="en-US" altLang="zh-CN" sz="2400" b="1" dirty="0"/>
              <a:t>△</a:t>
            </a:r>
            <a:r>
              <a:rPr lang="zh-CN" altLang="en-US" sz="2400" b="1" dirty="0"/>
              <a:t>项目名称：剧院票务管理系统</a:t>
            </a:r>
            <a:r>
              <a:rPr lang="en-US" altLang="zh-CN" sz="2400" b="1" dirty="0"/>
              <a:t>(TTMS)</a:t>
            </a:r>
            <a:endParaRPr lang="en-US" altLang="zh-CN" sz="2400" b="1" dirty="0"/>
          </a:p>
          <a:p>
            <a:pPr lvl="1" algn="l" eaLnBrk="1" hangingPunct="1">
              <a:buNone/>
            </a:pPr>
            <a:r>
              <a:rPr lang="zh-CN" altLang="en-US" sz="2400" b="1" dirty="0"/>
              <a:t>△委托单位：西安邮电大学</a:t>
            </a:r>
            <a:endParaRPr lang="zh-CN" altLang="en-US" sz="2400" b="1" dirty="0"/>
          </a:p>
          <a:p>
            <a:pPr lvl="1" algn="l" eaLnBrk="1" hangingPunct="1">
              <a:buNone/>
            </a:pPr>
            <a:r>
              <a:rPr lang="zh-CN" altLang="en-US" sz="2400" b="1" dirty="0"/>
              <a:t>△制作小组：软件工程 </a:t>
            </a:r>
            <a:r>
              <a:rPr lang="en-US" altLang="zh-CN" sz="2400" b="1" dirty="0"/>
              <a:t>1505</a:t>
            </a:r>
            <a:r>
              <a:rPr lang="zh-CN" altLang="en-US" sz="2400" b="1" dirty="0"/>
              <a:t>班第五小组</a:t>
            </a:r>
            <a:endParaRPr lang="zh-CN" altLang="en-US" sz="2400" b="1" dirty="0"/>
          </a:p>
          <a:p>
            <a:pPr lvl="1" algn="l" eaLnBrk="1" hangingPunct="1">
              <a:buNone/>
            </a:pPr>
            <a:r>
              <a:rPr lang="zh-CN" altLang="en-US" sz="2400" b="1" dirty="0"/>
              <a:t>△主要功能介绍：提供一般剧院所需的必要功能，可动态的进行与剧目、演出厅、演出计划、座位信息相关的所有操作，对于售票，可以动态的进行购票，退票等功能并加以统计，然后进行分析，额外对影院的服务人员的信息也可以进行管理，并增设数据字典管理，方便后期维护使用。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2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charRg st="2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charRg st="2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char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3">
                                            <p:txEl>
                                              <p:char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57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charRg st="57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charRg st="57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49040" y="582698"/>
            <a:ext cx="4693920" cy="6400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solidFill>
                  <a:schemeClr val="tx1"/>
                </a:solidFill>
              </a:rPr>
              <a:t>模块划分及开发者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graphicFrame>
        <p:nvGraphicFramePr>
          <p:cNvPr id="0" name="表格 -1"/>
          <p:cNvGraphicFramePr/>
          <p:nvPr/>
        </p:nvGraphicFramePr>
        <p:xfrm>
          <a:off x="1632585" y="1604645"/>
          <a:ext cx="9110345" cy="4990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860"/>
                <a:gridCol w="5059045"/>
                <a:gridCol w="2250440"/>
              </a:tblGrid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highlight>
                            <a:srgbClr val="FFFFFF"/>
                          </a:highlight>
                          <a:ea typeface="+mn-lt"/>
                          <a:cs typeface="宋体" panose="02010600030101010101" pitchFamily="2" charset="-122"/>
                        </a:rPr>
                        <a:t>用例编号</a:t>
                      </a:r>
                      <a:endParaRPr lang="zh-CN" altLang="en-US" sz="1800" b="1">
                        <a:highlight>
                          <a:srgbClr val="FFFFFF"/>
                        </a:highlight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highlight>
                            <a:srgbClr val="FFFFFF"/>
                          </a:highlight>
                          <a:ea typeface="+mn-lt"/>
                          <a:cs typeface="宋体" panose="02010600030101010101" pitchFamily="2" charset="-122"/>
                        </a:rPr>
                        <a:t>用例名称</a:t>
                      </a:r>
                      <a:endParaRPr lang="zh-CN" altLang="en-US" sz="1800" b="1">
                        <a:highlight>
                          <a:srgbClr val="FFFFFF"/>
                        </a:highlight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highlight>
                            <a:srgbClr val="FFFFFF"/>
                          </a:highlight>
                          <a:ea typeface="+mn-lt"/>
                          <a:cs typeface="宋体" panose="02010600030101010101" pitchFamily="2" charset="-122"/>
                        </a:rPr>
                        <a:t>开发者</a:t>
                      </a:r>
                      <a:endParaRPr lang="zh-CN" altLang="en-US" sz="1800" b="1">
                        <a:highlight>
                          <a:srgbClr val="FFFFFF"/>
                        </a:highlight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53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TTMS_LSM_01</a:t>
                      </a:r>
                      <a:endParaRPr lang="en-US" altLang="zh-CN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管理放映厅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无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TTMS_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  <a:sym typeface="+mn-ea"/>
                        </a:rPr>
                        <a:t>LSM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_02</a:t>
                      </a:r>
                      <a:endParaRPr lang="en-US" altLang="zh-CN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设置座位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高健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TTMS_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  <a:sym typeface="+mn-ea"/>
                        </a:rPr>
                        <a:t>LSM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_03</a:t>
                      </a:r>
                      <a:endParaRPr lang="en-US" altLang="zh-CN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管理剧目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张桓侨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TTMS_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  <a:sym typeface="+mn-ea"/>
                        </a:rPr>
                        <a:t>LSM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_04</a:t>
                      </a:r>
                      <a:endParaRPr lang="en-US" altLang="zh-CN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安排演出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胡新宇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7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TTMS_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  <a:sym typeface="+mn-ea"/>
                        </a:rPr>
                        <a:t>LSM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_05</a:t>
                      </a:r>
                      <a:endParaRPr lang="en-US" altLang="zh-CN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管理雇员信息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刘永强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TTMS_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  <a:sym typeface="+mn-ea"/>
                        </a:rPr>
                        <a:t>LSM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_06</a:t>
                      </a:r>
                      <a:endParaRPr lang="en-US" altLang="zh-CN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管理数据字典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李浩阳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TTMS_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  <a:sym typeface="+mn-ea"/>
                        </a:rPr>
                        <a:t>LSM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_07</a:t>
                      </a:r>
                      <a:endParaRPr lang="en-US" altLang="zh-CN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售票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何弘韦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TTMS_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  <a:sym typeface="+mn-ea"/>
                        </a:rPr>
                        <a:t>LSM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_08</a:t>
                      </a:r>
                      <a:endParaRPr lang="en-US" altLang="zh-CN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统计销售额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高健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3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TTMS_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  <a:sym typeface="+mn-ea"/>
                        </a:rPr>
                        <a:t>LSM</a:t>
                      </a:r>
                      <a:r>
                        <a:rPr lang="en-US" altLang="zh-CN" sz="1800" b="0">
                          <a:ea typeface="+mn-lt"/>
                          <a:cs typeface="宋体" panose="02010600030101010101" pitchFamily="2" charset="-122"/>
                        </a:rPr>
                        <a:t>_09</a:t>
                      </a:r>
                      <a:endParaRPr lang="en-US" altLang="zh-CN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分析销售数据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ea typeface="+mn-lt"/>
                          <a:cs typeface="宋体" panose="02010600030101010101" pitchFamily="2" charset="-122"/>
                        </a:rPr>
                        <a:t>高健</a:t>
                      </a:r>
                      <a:endParaRPr lang="zh-CN" altLang="en-US" sz="1800" b="0">
                        <a:ea typeface="+mn-lt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46525" y="931081"/>
            <a:ext cx="4693920" cy="64008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6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solidFill>
                  <a:schemeClr val="tx1"/>
                </a:solidFill>
              </a:rPr>
              <a:t>运行环境</a:t>
            </a:r>
            <a:endParaRPr lang="zh-CN" altLang="en-US" sz="3600" b="1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Grp="1"/>
          </p:cNvSpPr>
          <p:nvPr/>
        </p:nvSpPr>
        <p:spPr>
          <a:xfrm>
            <a:off x="2616200" y="202057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en-US" altLang="zh-CN" sz="2800" b="1" dirty="0"/>
              <a:t>    </a:t>
            </a:r>
            <a:r>
              <a:rPr lang="zh-CN" altLang="en-US" sz="2800" b="1" dirty="0">
                <a:sym typeface="+mn-ea"/>
              </a:rPr>
              <a:t>△</a:t>
            </a:r>
            <a:r>
              <a:rPr lang="zh-CN" altLang="en-US" b="1" dirty="0"/>
              <a:t>电脑系统：</a:t>
            </a:r>
            <a:r>
              <a:rPr lang="en-US" altLang="zh-CN" b="1" dirty="0"/>
              <a:t>Window7</a:t>
            </a:r>
            <a:r>
              <a:rPr lang="zh-CN" altLang="en-US" b="1" dirty="0"/>
              <a:t>及以上</a:t>
            </a:r>
            <a:endParaRPr lang="zh-CN" altLang="en-US" b="1" dirty="0"/>
          </a:p>
          <a:p>
            <a:pPr eaLnBrk="1" hangingPunct="1">
              <a:buNone/>
            </a:pPr>
            <a:r>
              <a:rPr b="1" dirty="0"/>
              <a:t>   </a:t>
            </a:r>
            <a:r>
              <a:rPr lang="zh-CN" altLang="en-US" b="1" dirty="0">
                <a:sym typeface="+mn-ea"/>
              </a:rPr>
              <a:t>△</a:t>
            </a:r>
            <a:r>
              <a:rPr b="1" dirty="0"/>
              <a:t>内存：</a:t>
            </a:r>
            <a:r>
              <a:rPr lang="en-US" b="1" dirty="0"/>
              <a:t>2</a:t>
            </a:r>
            <a:r>
              <a:rPr b="1" dirty="0"/>
              <a:t>G以上</a:t>
            </a:r>
            <a:endParaRPr b="1" dirty="0"/>
          </a:p>
          <a:p>
            <a:pPr eaLnBrk="1" hangingPunct="1">
              <a:buNone/>
            </a:pPr>
            <a:r>
              <a:rPr b="1" dirty="0"/>
              <a:t> 	</a:t>
            </a:r>
            <a:r>
              <a:rPr lang="zh-CN" altLang="en-US" b="1" dirty="0">
                <a:sym typeface="+mn-ea"/>
              </a:rPr>
              <a:t>△</a:t>
            </a:r>
            <a:r>
              <a:rPr b="1" dirty="0"/>
              <a:t>处理器：i</a:t>
            </a:r>
            <a:r>
              <a:rPr lang="en-US" b="1" dirty="0"/>
              <a:t>7</a:t>
            </a:r>
            <a:r>
              <a:rPr b="1" dirty="0"/>
              <a:t>以上</a:t>
            </a:r>
            <a:endParaRPr b="1" dirty="0"/>
          </a:p>
          <a:p>
            <a:pPr eaLnBrk="1" hangingPunct="1">
              <a:buNone/>
            </a:pPr>
            <a:r>
              <a:rPr b="1" dirty="0"/>
              <a:t>  	</a:t>
            </a:r>
            <a:r>
              <a:rPr lang="zh-CN" altLang="en-US" b="1" dirty="0">
                <a:sym typeface="+mn-ea"/>
              </a:rPr>
              <a:t>△</a:t>
            </a:r>
            <a:r>
              <a:rPr lang="zh-CN" b="1" dirty="0"/>
              <a:t>所需</a:t>
            </a:r>
            <a:r>
              <a:rPr b="1" dirty="0"/>
              <a:t>软件：Eclipse</a:t>
            </a:r>
            <a:endParaRPr lang="zh-CN" b="1" dirty="0"/>
          </a:p>
          <a:p>
            <a:pPr eaLnBrk="1" hangingPunct="1">
              <a:buNone/>
            </a:pPr>
            <a:r>
              <a:rPr lang="en-US" altLang="zh-CN" b="1" dirty="0"/>
              <a:t>			       SQL server 2008 R2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zh-CN" dirty="0"/>
              <a:t>影院业务流程图</a:t>
            </a:r>
            <a:endParaRPr lang="zh-CN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Calibri" panose="020F0502020204030204" pitchFamily="34" charset="0"/>
              </a:rPr>
              <a:t>Cinema business process diagram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未命名文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845" y="1056640"/>
            <a:ext cx="7913370" cy="5461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zh-CN" dirty="0"/>
              <a:t>产品特色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Calibri" panose="020F0502020204030204" pitchFamily="34" charset="0"/>
              </a:rPr>
              <a:t>Product features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760" y="1854835"/>
            <a:ext cx="6634480" cy="44392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215" y="1486535"/>
            <a:ext cx="708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java swing</a:t>
            </a:r>
            <a:r>
              <a:rPr lang="zh-CN" altLang="en-US"/>
              <a:t>界面皮肤beautyeye，提供更好的视觉感受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zh-CN" dirty="0"/>
              <a:t>产品特色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Calibri" panose="020F0502020204030204" pitchFamily="34" charset="0"/>
              </a:rPr>
              <a:t>Product features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8175" y="2922905"/>
            <a:ext cx="3898900" cy="15659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0215" y="1486535"/>
            <a:ext cx="708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因程序运行加载过程较长，使用线程进度条，给用户更好的体验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1660" y="5391785"/>
            <a:ext cx="708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功能齐全，每个用例能单独运行，可维护性较强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zh-CN" dirty="0"/>
              <a:t>产品特色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>
                <a:latin typeface="Calibri" panose="020F0502020204030204" pitchFamily="34" charset="0"/>
              </a:rPr>
              <a:t>Product features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0215" y="1486535"/>
            <a:ext cx="708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采用统计图进行分析销售数据，更加全面直观。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0" y="1994535"/>
            <a:ext cx="5676265" cy="4166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WPS 演示</Application>
  <PresentationFormat>宽屏</PresentationFormat>
  <Paragraphs>248</Paragraphs>
  <Slides>25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Tahoma</vt:lpstr>
      <vt:lpstr>Microsoft YaHei UI</vt:lpstr>
      <vt:lpstr>微软雅黑</vt:lpstr>
      <vt:lpstr>Wingdings</vt:lpstr>
      <vt:lpstr>Times New Roman</vt:lpstr>
      <vt:lpstr>Malgun Gothic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241</cp:revision>
  <dcterms:created xsi:type="dcterms:W3CDTF">2015-12-24T07:33:00Z</dcterms:created>
  <dcterms:modified xsi:type="dcterms:W3CDTF">2017-06-08T02:41:47Z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