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/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 b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 Rounded MT Bold" charset="0"/>
                <a:ea typeface="黑体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副标题 2050"/>
          <p:cNvSpPr/>
          <p:nvPr>
            <p:ph type="subTitle" idx="1"/>
          </p:nvPr>
        </p:nvSpPr>
        <p:spPr>
          <a:xfrm>
            <a:off x="1828800" y="3886200"/>
            <a:ext cx="8534400" cy="1198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0" lvl="0" indent="0" algn="ctr">
              <a:buNone/>
              <a:defRPr>
                <a:solidFill>
                  <a:schemeClr val="bg1"/>
                </a:solidFill>
                <a:latin typeface="Arial Rounded MT Bold" charset="0"/>
                <a:ea typeface="黑体" charset="-122"/>
              </a:defRPr>
            </a:lvl1pPr>
            <a:lvl2pPr marL="457200" lvl="1" indent="0" algn="ctr">
              <a:buNone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914400" lvl="2" indent="0" algn="ctr">
              <a:buNone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371600" lvl="3" indent="0" algn="ctr">
              <a:buNone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1828800" lvl="4" indent="0" algn="ctr">
              <a:buNone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2" name="日期占位符 2051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/>
            </a:lvl1pPr>
          </a:lstStyle>
          <a:p>
            <a:pPr eaLnBrk="1" latinLnBrk="0" hangingPunct="1"/>
            <a:endParaRPr lang="zh-CN" altLang="en-US" dirty="0">
              <a:latin typeface="Arial" panose="02080604020202020204" pitchFamily="34" charset="0"/>
            </a:endParaRPr>
          </a:p>
        </p:txBody>
      </p:sp>
      <p:sp>
        <p:nvSpPr>
          <p:cNvPr id="2053" name="页脚占位符 2052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/>
            </a:lvl1pPr>
          </a:lstStyle>
          <a:p>
            <a:pPr eaLnBrk="1" latinLnBrk="0" hangingPunct="1"/>
            <a:endParaRPr lang="zh-CN" altLang="en-US" dirty="0">
              <a:latin typeface="Arial" panose="02080604020202020204" pitchFamily="34" charset="0"/>
            </a:endParaRPr>
          </a:p>
        </p:txBody>
      </p:sp>
      <p:sp>
        <p:nvSpPr>
          <p:cNvPr id="2054" name="灯片编号占位符 2053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/>
            </a:lvl1pPr>
          </a:lstStyle>
          <a:p>
            <a:pPr eaLnBrk="1" latinLnBrk="0" hangingPunct="1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1029" name="页脚占位符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1030" name="灯片编号占位符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kern="1200" baseline="0">
          <a:solidFill>
            <a:schemeClr val="tx1"/>
          </a:solidFill>
          <a:latin typeface="Arial" panose="02080604020202020204" pitchFamily="34" charset="0"/>
          <a:ea typeface="宋体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kern="1200" baseline="0">
          <a:solidFill>
            <a:schemeClr val="tx1"/>
          </a:solidFill>
          <a:latin typeface="Arial" panose="02080604020202020204" pitchFamily="34" charset="0"/>
          <a:ea typeface="宋体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kern="1200" baseline="0">
          <a:solidFill>
            <a:schemeClr val="tx1"/>
          </a:solidFill>
          <a:latin typeface="Arial" panose="02080604020202020204" pitchFamily="34" charset="0"/>
          <a:ea typeface="宋体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kern="1200" baseline="0">
          <a:solidFill>
            <a:schemeClr val="tx1"/>
          </a:solidFill>
          <a:latin typeface="Arial" panose="02080604020202020204" pitchFamily="34" charset="0"/>
          <a:ea typeface="宋体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kern="1200" baseline="0">
          <a:solidFill>
            <a:schemeClr val="tx1"/>
          </a:solidFill>
          <a:latin typeface="Arial" panose="02080604020202020204" pitchFamily="34" charset="0"/>
          <a:ea typeface="宋体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kern="1200" baseline="0">
          <a:solidFill>
            <a:schemeClr val="tx1"/>
          </a:solidFill>
          <a:latin typeface="Arial" panose="02080604020202020204" pitchFamily="34" charset="0"/>
          <a:ea typeface="宋体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kern="1200" baseline="0">
          <a:solidFill>
            <a:schemeClr val="tx1"/>
          </a:solidFill>
          <a:latin typeface="Arial" panose="02080604020202020204" pitchFamily="34" charset="0"/>
          <a:ea typeface="宋体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kern="1200" baseline="0">
          <a:solidFill>
            <a:schemeClr val="tx1"/>
          </a:solidFill>
          <a:latin typeface="Arial" panose="02080604020202020204" pitchFamily="34" charset="0"/>
          <a:ea typeface="宋体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4625" y="752475"/>
            <a:ext cx="9223375" cy="1193165"/>
          </a:xfrm>
        </p:spPr>
        <p:txBody>
          <a:bodyPr>
            <a:normAutofit/>
          </a:bodyPr>
          <a:p>
            <a:r>
              <a:rPr lang="en-US" altLang="zh-CN"/>
              <a:t>作业一(</a:t>
            </a:r>
            <a:r>
              <a:rPr lang="x-none" altLang="en-US"/>
              <a:t>xpath)</a:t>
            </a:r>
            <a:endParaRPr lang="x-none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92250" y="1894840"/>
            <a:ext cx="9175750" cy="3856990"/>
          </a:xfrm>
        </p:spPr>
        <p:txBody>
          <a:bodyPr>
            <a:normAutofit lnSpcReduction="20000"/>
          </a:bodyPr>
          <a:p>
            <a:pPr algn="l"/>
            <a:r>
              <a:rPr lang="zh-CN" altLang="en-US"/>
              <a:t>目标：世纪佳缘   </a:t>
            </a:r>
            <a:endParaRPr lang="zh-CN" altLang="en-US"/>
          </a:p>
          <a:p>
            <a:pPr algn="l"/>
            <a:r>
              <a:rPr lang="zh-CN" altLang="en-US"/>
              <a:t>网址</a:t>
            </a:r>
            <a:r>
              <a:rPr lang="en-US" altLang="zh-CN"/>
              <a:t>: http://date.jiayuan.com/eventslist.php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zh-CN" altLang="en-US"/>
              <a:t>目标数据：约会吧</a:t>
            </a:r>
            <a:r>
              <a:rPr lang="en-US" altLang="zh-CN"/>
              <a:t>-&gt;</a:t>
            </a:r>
            <a:r>
              <a:rPr lang="zh-CN" altLang="en-US"/>
              <a:t>热门活动模块</a:t>
            </a:r>
            <a:r>
              <a:rPr lang="en-US" altLang="zh-CN"/>
              <a:t>-&gt;(</a:t>
            </a:r>
            <a:r>
              <a:rPr lang="zh-CN" altLang="en-US"/>
              <a:t>上海徐家汇</a:t>
            </a:r>
            <a:r>
              <a:rPr lang="x-none" altLang="zh-CN"/>
              <a:t>,湖北武汉</a:t>
            </a:r>
            <a:r>
              <a:rPr lang="en-US" altLang="zh-CN"/>
              <a:t>)</a:t>
            </a:r>
            <a:r>
              <a:rPr lang="zh-CN" altLang="en-US"/>
              <a:t>所在位置的所有活动，将获取的数据存放的数据库中</a:t>
            </a:r>
            <a:endParaRPr lang="zh-CN" altLang="en-US"/>
          </a:p>
          <a:p>
            <a:pPr algn="l"/>
            <a:r>
              <a:rPr lang="zh-CN" altLang="en-US"/>
              <a:t>（点击底部加载更多按钮</a:t>
            </a:r>
            <a:r>
              <a:rPr lang="x-none" altLang="zh-CN"/>
              <a:t>,获取更多数据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DeepinScrot-22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055" y="3844925"/>
            <a:ext cx="10971530" cy="2066925"/>
          </a:xfrm>
          <a:prstGeom prst="rect">
            <a:avLst/>
          </a:prstGeom>
        </p:spPr>
      </p:pic>
      <p:pic>
        <p:nvPicPr>
          <p:cNvPr id="5" name="内容占位符 4" descr="DeepinScrot-252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420" y="1505585"/>
            <a:ext cx="10972800" cy="18751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517650" y="486410"/>
            <a:ext cx="868235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olidFill>
                  <a:schemeClr val="bg1"/>
                </a:solidFill>
              </a:rPr>
              <a:t>找到活动详情地址，进入到详情页面，获取如下数据</a:t>
            </a:r>
            <a:r>
              <a:rPr lang="x-none" altLang="zh-CN" sz="2000" b="1">
                <a:solidFill>
                  <a:schemeClr val="bg1"/>
                </a:solidFill>
              </a:rPr>
              <a:t>,除了以下字段，还需要</a:t>
            </a:r>
            <a:endParaRPr lang="x-none" altLang="zh-CN" sz="2000" b="1">
              <a:solidFill>
                <a:schemeClr val="bg1"/>
              </a:solidFill>
            </a:endParaRPr>
          </a:p>
          <a:p>
            <a:pPr algn="l"/>
            <a:r>
              <a:rPr lang="x-none" altLang="zh-CN" sz="2000" b="1">
                <a:solidFill>
                  <a:schemeClr val="bg1"/>
                </a:solidFill>
              </a:rPr>
              <a:t>存储活动所在城市字段</a:t>
            </a:r>
            <a:endParaRPr lang="x-none" altLang="zh-CN" sz="2000" b="1">
              <a:solidFill>
                <a:schemeClr val="bg1"/>
              </a:solidFill>
            </a:endParaRPr>
          </a:p>
        </p:txBody>
      </p:sp>
      <p:pic>
        <p:nvPicPr>
          <p:cNvPr id="3" name="内容占位符 2" descr="DeepinScrot-30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67000" y="1637665"/>
            <a:ext cx="685736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71270"/>
            <a:ext cx="10972800" cy="4855210"/>
          </a:xfrm>
        </p:spPr>
        <p:txBody>
          <a:bodyPr/>
          <a:p>
            <a:r>
              <a:rPr lang="zh-CN" altLang="en-US">
                <a:sym typeface="+mn-ea"/>
              </a:rPr>
              <a:t>１．将本地存储的数据库备份</a:t>
            </a:r>
            <a:endParaRPr lang="zh-CN" altLang="en-US"/>
          </a:p>
          <a:p>
            <a:r>
              <a:rPr lang="x-none" altLang="zh-CN">
                <a:sym typeface="+mn-ea"/>
              </a:rPr>
              <a:t> 2</a:t>
            </a:r>
            <a:r>
              <a:rPr lang="zh-CN" altLang="en-US">
                <a:sym typeface="+mn-ea"/>
              </a:rPr>
              <a:t>．将爬虫代码打包（代码需要写注释）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作业二</a:t>
            </a:r>
            <a:r>
              <a:rPr lang="x-none" altLang="zh-CN"/>
              <a:t>(正则提取)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目标网站：99作文网</a:t>
            </a:r>
            <a:endParaRPr lang="zh-CN" altLang="en-US"/>
          </a:p>
          <a:p>
            <a:r>
              <a:rPr lang="zh-CN" altLang="en-US"/>
              <a:t>目标所在网址：https://www.99zuowen.com/xiaoxuezuowen/ynjzuowen/</a:t>
            </a:r>
            <a:endParaRPr lang="zh-CN" altLang="en-US"/>
          </a:p>
          <a:p>
            <a:endParaRPr lang="zh-CN" altLang="en-US"/>
          </a:p>
          <a:p>
            <a:r>
              <a:rPr lang="x-none" altLang="zh-CN"/>
              <a:t>获取所有分类的作文详情数据，每一个分类创建一个文件夹，不同分类的作文信息，先存入txt,然后放进对应的文件夹中，</a:t>
            </a:r>
            <a:endParaRPr lang="x-none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需要获取的分类作文信息如下，倒数第二个一年级日记分类不用获取</a:t>
            </a:r>
            <a:endParaRPr lang="zh-CN" altLang="en-US"/>
          </a:p>
        </p:txBody>
      </p:sp>
      <p:pic>
        <p:nvPicPr>
          <p:cNvPr id="4" name="内容占位符 3" descr="5c069cda1d63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88715" y="1600200"/>
            <a:ext cx="481330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需要获取的作文详情数据如下</a:t>
            </a:r>
            <a:endParaRPr lang="zh-CN" altLang="en-US"/>
          </a:p>
        </p:txBody>
      </p:sp>
      <p:pic>
        <p:nvPicPr>
          <p:cNvPr id="4" name="内容占位符 3" descr="5c069ec93fe3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35505" y="1600200"/>
            <a:ext cx="792035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en-US"/>
            </a:br>
            <a:r>
              <a:rPr lang="zh-CN" altLang="en-US"/>
              <a:t>存储的格式如下</a:t>
            </a:r>
            <a:endParaRPr lang="zh-CN" altLang="en-US"/>
          </a:p>
        </p:txBody>
      </p:sp>
      <p:pic>
        <p:nvPicPr>
          <p:cNvPr id="4" name="内容占位符 3" descr="5c069f4b47c0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2115185"/>
            <a:ext cx="10972800" cy="34950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结语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总结本周所学知识，写简书，写完后，将简书地址和作业一起交给我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祝大家周末愉快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时间革命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 Rounded MT Bold"/>
        <a:ea typeface="黑体"/>
        <a:cs typeface=""/>
      </a:majorFont>
      <a:minorFont>
        <a:latin typeface="Arial Rounded MT Bold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433</Words>
  <Application>WPS 演示</Application>
  <PresentationFormat>宽屏</PresentationFormat>
  <Paragraphs>39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Arial Rounded MT Bold</vt:lpstr>
      <vt:lpstr>黑体</vt:lpstr>
      <vt:lpstr>文泉驿微米黑</vt:lpstr>
      <vt:lpstr>DejaVu Sans</vt:lpstr>
      <vt:lpstr>微软雅黑</vt:lpstr>
      <vt:lpstr>宋体</vt:lpstr>
      <vt:lpstr>Arial Unicode MS</vt:lpstr>
      <vt:lpstr>Calibri</vt:lpstr>
      <vt:lpstr>黑体</vt:lpstr>
      <vt:lpstr>时间革命</vt:lpstr>
      <vt:lpstr>作业一(xpath)</vt:lpstr>
      <vt:lpstr>PowerPoint 演示文稿</vt:lpstr>
      <vt:lpstr>PowerPoint 演示文稿</vt:lpstr>
      <vt:lpstr>要求</vt:lpstr>
      <vt:lpstr>作业二</vt:lpstr>
      <vt:lpstr>需要获取的分类作文信息如下，倒数第二个一年级日记分类不用获取</vt:lpstr>
      <vt:lpstr>需要获取的作文详情数据如下</vt:lpstr>
      <vt:lpstr> 存储的格式如下</vt:lpstr>
      <vt:lpstr>结语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ljh</dc:creator>
  <cp:lastModifiedBy>ljh</cp:lastModifiedBy>
  <cp:revision>12</cp:revision>
  <dcterms:created xsi:type="dcterms:W3CDTF">2018-12-21T23:56:39Z</dcterms:created>
  <dcterms:modified xsi:type="dcterms:W3CDTF">2018-12-21T23:56:39Z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2052-10.1.0.6634</vt:lpwstr>
  </property>
</Properties>
</file>