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4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77" r:id="rId4"/>
    <p:sldId id="304" r:id="rId5"/>
    <p:sldId id="283" r:id="rId6"/>
    <p:sldId id="281" r:id="rId7"/>
    <p:sldId id="310" r:id="rId8"/>
    <p:sldId id="322" r:id="rId9"/>
    <p:sldId id="278" r:id="rId10"/>
    <p:sldId id="280" r:id="rId11"/>
    <p:sldId id="282" r:id="rId12"/>
    <p:sldId id="284" r:id="rId13"/>
    <p:sldId id="285" r:id="rId14"/>
    <p:sldId id="287" r:id="rId15"/>
    <p:sldId id="288" r:id="rId16"/>
    <p:sldId id="293" r:id="rId17"/>
    <p:sldId id="311" r:id="rId18"/>
    <p:sldId id="313" r:id="rId19"/>
    <p:sldId id="312" r:id="rId20"/>
    <p:sldId id="314" r:id="rId21"/>
    <p:sldId id="289" r:id="rId22"/>
    <p:sldId id="298" r:id="rId23"/>
    <p:sldId id="315" r:id="rId24"/>
    <p:sldId id="291" r:id="rId25"/>
    <p:sldId id="292" r:id="rId26"/>
    <p:sldId id="296" r:id="rId27"/>
    <p:sldId id="316" r:id="rId28"/>
    <p:sldId id="297" r:id="rId29"/>
    <p:sldId id="300" r:id="rId30"/>
    <p:sldId id="317" r:id="rId31"/>
    <p:sldId id="299" r:id="rId32"/>
    <p:sldId id="321" r:id="rId33"/>
    <p:sldId id="320" r:id="rId34"/>
    <p:sldId id="319" r:id="rId35"/>
    <p:sldId id="318" r:id="rId36"/>
    <p:sldId id="301" r:id="rId37"/>
    <p:sldId id="306" r:id="rId38"/>
    <p:sldId id="307" r:id="rId39"/>
    <p:sldId id="323" r:id="rId40"/>
    <p:sldId id="308" r:id="rId41"/>
    <p:sldId id="332" r:id="rId42"/>
    <p:sldId id="328" r:id="rId43"/>
    <p:sldId id="329" r:id="rId44"/>
    <p:sldId id="330" r:id="rId45"/>
    <p:sldId id="309" r:id="rId46"/>
    <p:sldId id="303" r:id="rId47"/>
    <p:sldId id="305" r:id="rId48"/>
    <p:sldId id="324" r:id="rId49"/>
    <p:sldId id="325" r:id="rId50"/>
    <p:sldId id="326" r:id="rId51"/>
    <p:sldId id="327" r:id="rId52"/>
    <p:sldId id="276" r:id="rId53"/>
  </p:sldIdLst>
  <p:sldSz cx="9144000" cy="6858000" type="screen4x3"/>
  <p:notesSz cx="6781800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9933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4660" autoAdjust="0"/>
  </p:normalViewPr>
  <p:slideViewPr>
    <p:cSldViewPr>
      <p:cViewPr>
        <p:scale>
          <a:sx n="75" d="100"/>
          <a:sy n="75" d="100"/>
        </p:scale>
        <p:origin x="-2016" y="-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9F77E4EF-8DB5-451C-A35A-23F9C72D4BAF}" type="datetimeFigureOut">
              <a:rPr lang="zh-CN" altLang="en-US"/>
              <a:pPr>
                <a:defRPr/>
              </a:pPr>
              <a:t>2013-1-15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03C644BF-244A-44AF-9579-6813F833E5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BA46C8D-29A7-43ED-9CCD-E35800E5618B}" type="datetimeFigureOut">
              <a:rPr lang="zh-CN" altLang="en-US"/>
              <a:pPr>
                <a:defRPr/>
              </a:pPr>
              <a:t>2013-1-15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4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7863" y="4714875"/>
            <a:ext cx="54260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CAFFA481-3E68-4D96-9814-4F24BC6F07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A1E4FE5-70EE-4B63-A07B-985F1B49E5CE}" type="datetime1">
              <a:rPr lang="en-US" smtClean="0"/>
              <a:pPr/>
              <a:t>1/15/2013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0B181F-CDAB-404C-A660-15C015D83A2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1E4FE5-70EE-4B63-A07B-985F1B49E5CE}" type="datetime1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B181F-CDAB-404C-A660-15C015D83A2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1E4FE5-70EE-4B63-A07B-985F1B49E5CE}" type="datetime1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B181F-CDAB-404C-A660-15C015D83A2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1E4FE5-70EE-4B63-A07B-985F1B49E5CE}" type="datetime1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B181F-CDAB-404C-A660-15C015D83A2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1E4FE5-70EE-4B63-A07B-985F1B49E5CE}" type="datetime1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B181F-CDAB-404C-A660-15C015D83A2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1E4FE5-70EE-4B63-A07B-985F1B49E5CE}" type="datetime1">
              <a:rPr lang="en-US" smtClean="0"/>
              <a:pPr/>
              <a:t>1/15/2013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B181F-CDAB-404C-A660-15C015D83A2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1E4FE5-70EE-4B63-A07B-985F1B49E5CE}" type="datetime1">
              <a:rPr lang="en-US" smtClean="0"/>
              <a:pPr/>
              <a:t>1/15/2013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B181F-CDAB-404C-A660-15C015D83A2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1E4FE5-70EE-4B63-A07B-985F1B49E5CE}" type="datetime1">
              <a:rPr lang="en-US" smtClean="0"/>
              <a:pPr/>
              <a:t>1/15/2013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B181F-CDAB-404C-A660-15C015D83A2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1E4FE5-70EE-4B63-A07B-985F1B49E5CE}" type="datetime1">
              <a:rPr lang="en-US" smtClean="0"/>
              <a:pPr/>
              <a:t>1/15/2013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B181F-CDAB-404C-A660-15C015D83A2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A1E4FE5-70EE-4B63-A07B-985F1B49E5CE}" type="datetime1">
              <a:rPr lang="en-US" smtClean="0"/>
              <a:pPr/>
              <a:t>1/15/2013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B181F-CDAB-404C-A660-15C015D83A2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A1E4FE5-70EE-4B63-A07B-985F1B49E5CE}" type="datetime1">
              <a:rPr lang="en-US" smtClean="0"/>
              <a:pPr/>
              <a:t>1/15/2013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0B181F-CDAB-404C-A660-15C015D83A2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fld id="{EA1E4FE5-70EE-4B63-A07B-985F1B49E5CE}" type="datetime1">
              <a:rPr lang="en-US" smtClean="0"/>
              <a:pPr algn="l" eaLnBrk="1" latinLnBrk="0" hangingPunct="1"/>
              <a:t>1/15/2013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C0B181F-CDAB-404C-A660-15C015D83A29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indows_NT_3.51" TargetMode="External"/><Relationship Id="rId2" Type="http://schemas.openxmlformats.org/officeDocument/2006/relationships/hyperlink" Target="http://en.wikipedia.org/wiki/Windows_9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Code_Page_936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28671"/>
            <a:ext cx="7772400" cy="1285883"/>
          </a:xfrm>
        </p:spPr>
        <p:txBody>
          <a:bodyPr/>
          <a:lstStyle/>
          <a:p>
            <a:pPr algn="l"/>
            <a:r>
              <a:rPr lang="en-US" altLang="zh-CN" dirty="0" smtClean="0"/>
              <a:t>Encoding </a:t>
            </a:r>
            <a:r>
              <a:rPr lang="en-US" altLang="zh-CN" dirty="0" smtClean="0"/>
              <a:t>v1.4</a:t>
            </a:r>
            <a:endParaRPr lang="zh-CN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               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zhang_xzhi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2013-01-10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F:\zhangxzhi\allen logo 160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3789040"/>
            <a:ext cx="1008112" cy="1152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545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1 byte = 8 bits</a:t>
            </a:r>
          </a:p>
          <a:p>
            <a:pPr>
              <a:buNone/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bit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处于空闲。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校验位，控制位，隐藏信息。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各种代码页。单字节代码页，双字节代码页。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混乱！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4581128"/>
            <a:ext cx="4104456" cy="191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标准的扩展标准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不是单一的一套字符集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一般和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兼容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ASCII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又名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Latin-1</a:t>
            </a: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8-bit single-byte coded graphic character sets 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主要服务目标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Western European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兼容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ASCII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ISO/IEC 8859 is a joint ISO and IEC series of standards for 8-bit character encodings.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ISO 8859-1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是其中应用最广泛的一套标准。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ISO/IEC 8859-1 aka Latin-1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ISO/IEC 8859-1  aka  Latin-1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5200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340768"/>
            <a:ext cx="208597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3140968"/>
            <a:ext cx="52863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2564904"/>
            <a:ext cx="20764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4869160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68144" y="4365104"/>
            <a:ext cx="22955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Uni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Unicode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终极单一编码方案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每个字符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16bits,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2^16=65536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个字符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???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Unicode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传说中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        0100 0001</a:t>
            </a: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        U+0041 </a:t>
            </a: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代码点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---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抽象的东西，不涉及存储。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Unicode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Unicode defines a code space of 1,114,112 code points in the range 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0x000000    to    0x10FFFF.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划分为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Unicode plane.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Plane 0:Basic Multilingual Plane (BMP)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0000-FFFF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Plane 1-16: Supplementary Planes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[1-10]0000 – [1-10]FFFF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不是所有的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bit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排列都是有效代码点，有些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Plane(p3-p13)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目前未分配代码点。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Supplementary Planes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一般程序测试的不充分，尽量避免使用。其实一般也难以用到。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^_^ 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art)</a:t>
            </a: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Unicode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Unicode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Plane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96752"/>
            <a:ext cx="8568952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CodePoint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字符集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编码方式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几个关键概念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83576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Byte Order Mark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多字节编码，要区分是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BOM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2936"/>
            <a:ext cx="9144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传说中：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纯文本文件是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编码的。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一个字符是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8bit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关于文本和编码的传说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4048" y="1484784"/>
            <a:ext cx="3394720" cy="4539960"/>
          </a:xfrm>
        </p:spPr>
        <p:txBody>
          <a:bodyPr/>
          <a:lstStyle/>
          <a:p>
            <a:r>
              <a:rPr lang="en-US" altLang="zh-CN" dirty="0" smtClean="0"/>
              <a:t>utf-8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BOM</a:t>
            </a:r>
            <a:r>
              <a:rPr lang="zh-CN" altLang="en-US" dirty="0" smtClean="0"/>
              <a:t>无意义，最多可以表示该字节流的编码方式为</a:t>
            </a:r>
            <a:r>
              <a:rPr lang="en-US" altLang="zh-CN" dirty="0" smtClean="0"/>
              <a:t>utf-8.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BOM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4005981" cy="299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16-bit Unicode Transformation Format</a:t>
            </a: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pl-PL" altLang="zh-CN" dirty="0" smtClean="0">
                <a:latin typeface="微软雅黑" pitchFamily="34" charset="-122"/>
                <a:ea typeface="微软雅黑" pitchFamily="34" charset="-122"/>
              </a:rPr>
              <a:t>U+0000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pl-PL" altLang="zh-CN" dirty="0" smtClean="0">
                <a:latin typeface="微软雅黑" pitchFamily="34" charset="-122"/>
                <a:ea typeface="微软雅黑" pitchFamily="34" charset="-122"/>
              </a:rPr>
              <a:t>U+D7FF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pl-PL" altLang="zh-CN" dirty="0" smtClean="0">
                <a:latin typeface="微软雅黑" pitchFamily="34" charset="-122"/>
                <a:ea typeface="微软雅黑" pitchFamily="34" charset="-122"/>
              </a:rPr>
              <a:t>U+E000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pl-PL" altLang="zh-CN" dirty="0" smtClean="0">
                <a:latin typeface="微软雅黑" pitchFamily="34" charset="-122"/>
                <a:ea typeface="微软雅黑" pitchFamily="34" charset="-122"/>
              </a:rPr>
              <a:t>U+FFFF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16bits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编码。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U+10000 - U+10FFFF</a:t>
            </a: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编码为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16bits, surrogate pair.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lead surrogates		0xD800 - 0xDBFF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trail surrogates		0xDC00 - 0xDFFF</a:t>
            </a: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U+D800 - U+DFFF</a:t>
            </a: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为了支持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utf-16,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保留该段代码点。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自同步编码，不用从文件头部开始解析。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原始代码点      范围为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U+10000 - U+10FFFF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减去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0x10000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范围为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U+00000 –   U+FFFFF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10bits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范围为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0-0x3FF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lead surrogates= 0xD800+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10bits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范围为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0xD800 - 0xDBFF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10bits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范围为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0-0x3FF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trail surrogates= 0xDC00+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10bits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范围为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0xDC00 - 0xDFFF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UTF-16   U+10000 - U+10FFFF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UTF-16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51435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052736"/>
            <a:ext cx="21145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3140968"/>
            <a:ext cx="53054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2708920"/>
            <a:ext cx="20288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4797152"/>
            <a:ext cx="52006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2160" y="4437112"/>
            <a:ext cx="28289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空间浪费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常见可见字符大量空间浪费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遗留文档兼容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不兼容老式编码的文本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UTF-16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357298"/>
            <a:ext cx="835824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自同步编码。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变长编码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个字节可以表示所有合法代码点。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所有合法的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编码都是合法的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utf-8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编码。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每个编码的第一个字节可以指出编码的长度。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编码首字节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非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和其他字节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明显不同。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可以以</a:t>
            </a:r>
            <a:r>
              <a:rPr lang="en-US" altLang="zh-CN" dirty="0" smtClean="0"/>
              <a:t>EF BB BF</a:t>
            </a:r>
            <a:r>
              <a:rPr lang="zh-CN" altLang="en-US" dirty="0" smtClean="0"/>
              <a:t>来标示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编码，但是也可以没有。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49244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556792"/>
            <a:ext cx="21717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4437112"/>
            <a:ext cx="48577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3717032"/>
            <a:ext cx="29908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定长编码。每个代码点编码为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32bits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支持随机读字符串中指定序数字符。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UTF-32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UTF-8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UTF-16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UTF-32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UTF-1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UTF-5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UTF-6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UTF-7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UTF-9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UTF-18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UTF</a:t>
            </a:r>
            <a:r>
              <a:rPr lang="zh-CN" altLang="en-US" dirty="0" smtClean="0"/>
              <a:t>这一家子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American Standard Code for Information Interchange</a:t>
            </a: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个字符。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Value(10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 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意义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  	7		    BEL</a:t>
            </a:r>
          </a:p>
          <a:p>
            <a:pPr>
              <a:buNone/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  	48		    0</a:t>
            </a:r>
          </a:p>
          <a:p>
            <a:pPr>
              <a:buNone/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  	63		    ?</a:t>
            </a:r>
          </a:p>
          <a:p>
            <a:pPr>
              <a:buNone/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  	65		   A</a:t>
            </a:r>
          </a:p>
          <a:p>
            <a:pPr>
              <a:buNone/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  	97		   a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请自行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之。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Universal Character Set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90416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Guojia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Biaozhun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Kuozhan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编码为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1byte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2bytes,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兼容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31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GBK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428868"/>
            <a:ext cx="8072494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1980 GB2312</a:t>
            </a:r>
          </a:p>
          <a:p>
            <a:r>
              <a:rPr lang="en-US" altLang="zh-CN" dirty="0" smtClean="0"/>
              <a:t>1993 GBK</a:t>
            </a:r>
          </a:p>
          <a:p>
            <a:r>
              <a:rPr lang="en-US" altLang="zh-CN" dirty="0" smtClean="0"/>
              <a:t>Microsoft implemented GBK in </a:t>
            </a:r>
            <a:r>
              <a:rPr lang="en-US" altLang="zh-CN" dirty="0" smtClean="0">
                <a:hlinkClick r:id="rId2" tooltip="Windows 95"/>
              </a:rPr>
              <a:t>Windows 95</a:t>
            </a:r>
            <a:r>
              <a:rPr lang="en-US" altLang="zh-CN" dirty="0" smtClean="0"/>
              <a:t> and </a:t>
            </a:r>
            <a:r>
              <a:rPr lang="en-US" altLang="zh-CN" dirty="0" smtClean="0">
                <a:hlinkClick r:id="rId3" tooltip="Windows NT 3.51"/>
              </a:rPr>
              <a:t>Windows NT 3.51</a:t>
            </a:r>
            <a:r>
              <a:rPr lang="en-US" altLang="zh-CN" dirty="0" smtClean="0"/>
              <a:t> as </a:t>
            </a:r>
            <a:r>
              <a:rPr lang="en-US" altLang="zh-CN" dirty="0" smtClean="0">
                <a:hlinkClick r:id="rId4" tooltip="Code Page 936"/>
              </a:rPr>
              <a:t>Code Page 936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1995 GBK1.0</a:t>
            </a:r>
          </a:p>
          <a:p>
            <a:r>
              <a:rPr lang="en-US" altLang="zh-CN" dirty="0" smtClean="0"/>
              <a:t>2005 GB 18030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BIG-5 </a:t>
            </a:r>
            <a:r>
              <a:rPr lang="zh-CN" altLang="en-US" dirty="0" smtClean="0"/>
              <a:t>请自行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之。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32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中文编码</a:t>
            </a:r>
            <a:r>
              <a:rPr lang="en-US" altLang="zh-CN" dirty="0" err="1" smtClean="0"/>
              <a:t>changelog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33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GBK1/2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412776"/>
            <a:ext cx="5702027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34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GBK3/4/5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340768"/>
            <a:ext cx="5544616" cy="475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35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GBK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4705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340768"/>
            <a:ext cx="20669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4509120"/>
            <a:ext cx="4829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3789040"/>
            <a:ext cx="23526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857628"/>
            <a:ext cx="8229600" cy="2149663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Codepoint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count = 22046</a:t>
            </a: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gbkLength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44092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utf_8_length = 65981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utf_16_length = 44092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utf_32_length = 88184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36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中文编码对比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357298"/>
            <a:ext cx="7572428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91264" cy="180365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很多早期互联网协议只支持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7bits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8bits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编码不支持。（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SMTP MIME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无损传输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进制数据。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8-bit clean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可打印字符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37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Base64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3357562"/>
            <a:ext cx="578647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38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Base64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052736"/>
            <a:ext cx="626469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691680" y="5013176"/>
            <a:ext cx="6995120" cy="99411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当待编码的字节组不能被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整除时，使用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做为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补齐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base64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字符。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看到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结尾，第一反应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base64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39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Base64 Padding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5518763" cy="1512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140968"/>
            <a:ext cx="7803049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ASCII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56792"/>
            <a:ext cx="8715404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类似于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base64.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每个字节分为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段，各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bits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按值映射到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0-F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40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Hex encoding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23570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0-127(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Hex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编码，然后加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前缀。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编码后为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%41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对于非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码，先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utf-8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转为字节，然后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hex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编码，然后加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前缀。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41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Percent-encoding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933056"/>
            <a:ext cx="3168352" cy="93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5085184"/>
            <a:ext cx="311221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7355160" cy="144361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The characters allowed in a URI are either 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reserved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unreserved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(or a percent character as part of a percent-encoding).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42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Percent-encoding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924944"/>
            <a:ext cx="7704856" cy="291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7931224" cy="1227592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reserved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字符没有特殊意义时需要编码：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43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Percent-encoding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24944"/>
            <a:ext cx="8316416" cy="1097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Unreserved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字符，理论上字面值和编码值，对于服务器应该是等同的，但是实际上不一定。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推荐不进行编码。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 == %41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%==%25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44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Percent-encoding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39959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大部分网络协议，只支持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编码流程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字符串按照指定编码方式转换为字节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对字节进行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percent encoding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实际上：不同浏览器有不同的策略。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编码方式不同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Percent encoding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方式不同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45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encoding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所有涉及字符串和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bytes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互转的地方，指定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charset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，以增强可移植性。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public String(byte bytes[]) 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public byte[]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getBytes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如果不指定，则使用默认编码集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这个对于可移植性是个坑。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Charset.</a:t>
            </a:r>
            <a:r>
              <a:rPr lang="en-US" altLang="zh-CN" i="1" dirty="0" err="1" smtClean="0">
                <a:latin typeface="微软雅黑" pitchFamily="34" charset="-122"/>
                <a:ea typeface="微软雅黑" pitchFamily="34" charset="-122"/>
              </a:rPr>
              <a:t>defaultCharset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().name();</a:t>
            </a:r>
          </a:p>
          <a:p>
            <a:pPr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46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String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Character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字符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char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UTF-16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47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Character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流打开文本时，请指定编码方式。</a:t>
            </a:r>
            <a:endParaRPr lang="en-US" altLang="zh-CN" dirty="0" smtClean="0"/>
          </a:p>
          <a:p>
            <a:r>
              <a:rPr lang="zh-CN" altLang="en-US" dirty="0" smtClean="0"/>
              <a:t>当使用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流保存文本时，请指定编码方式。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配对的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流操作应该使用相同的编码方式。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48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常见问题</a:t>
            </a:r>
            <a:r>
              <a:rPr lang="en-US" altLang="zh-CN" dirty="0" smtClean="0"/>
              <a:t>-Io</a:t>
            </a:r>
            <a:r>
              <a:rPr lang="zh-CN" altLang="en-US" dirty="0" smtClean="0"/>
              <a:t>流中编码的使用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794315"/>
          </a:xfrm>
        </p:spPr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文件指定了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不代表该文件就是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该文件的编码和这里的</a:t>
            </a:r>
            <a:r>
              <a:rPr lang="en-US" altLang="zh-CN" dirty="0" smtClean="0"/>
              <a:t>encoding</a:t>
            </a:r>
            <a:r>
              <a:rPr lang="zh-CN" altLang="en-US" dirty="0" smtClean="0"/>
              <a:t>没有必然的关系。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49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常见问题</a:t>
            </a:r>
            <a:r>
              <a:rPr lang="en-US" altLang="zh-CN" dirty="0" smtClean="0"/>
              <a:t>-XML</a:t>
            </a:r>
            <a:r>
              <a:rPr lang="zh-CN" altLang="en-US" dirty="0" smtClean="0"/>
              <a:t>的编码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77090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0x00 to 0x1F 	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控制字符 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0x20 to 0x7E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可打印字符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0X7F                 delete </a:t>
            </a: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一个字符一个故事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有点夸张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，请自行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google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之。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ASCII</a:t>
            </a:r>
            <a:r>
              <a:rPr lang="zh-CN" altLang="en-US" dirty="0" smtClean="0"/>
              <a:t>码的划分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一般软件都有一些智能推断。因此不可信。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&lt;head&gt; &lt;meta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charset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="gb2312"&gt; …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先使用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编码解析到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charset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然后使用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charset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重新解析。大部分编码集和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兼容。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没有指定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charset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，浏览器可以根据不同编码的词频推断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charset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50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常见问题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软件打开文本，</a:t>
            </a:r>
            <a:r>
              <a:rPr lang="en-US" altLang="zh-CN" dirty="0" smtClean="0"/>
              <a:t>web page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8763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文本保存时，软件会进行一些智能化处理，不可靠。</a:t>
            </a:r>
            <a:endParaRPr lang="en-US" altLang="zh-CN" dirty="0" smtClean="0"/>
          </a:p>
          <a:p>
            <a:r>
              <a:rPr lang="zh-CN" altLang="en-US" dirty="0" smtClean="0"/>
              <a:t>保存是</a:t>
            </a:r>
            <a:r>
              <a:rPr lang="en-US" altLang="zh-CN" dirty="0" err="1" smtClean="0"/>
              <a:t>ascii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实际是</a:t>
            </a:r>
            <a:r>
              <a:rPr lang="en-US" altLang="zh-CN" dirty="0" smtClean="0"/>
              <a:t>GBK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保存是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，实际是带</a:t>
            </a:r>
            <a:r>
              <a:rPr lang="en-US" altLang="zh-CN" dirty="0" smtClean="0"/>
              <a:t>BOM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保存是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，实际是带</a:t>
            </a:r>
            <a:r>
              <a:rPr lang="en-US" altLang="zh-CN" dirty="0" smtClean="0"/>
              <a:t>BOM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utf-16LE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保存是</a:t>
            </a:r>
            <a:r>
              <a:rPr lang="en-US" altLang="zh-CN" dirty="0" err="1" smtClean="0"/>
              <a:t>unicodeBE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实际是带</a:t>
            </a:r>
            <a:r>
              <a:rPr lang="en-US" altLang="zh-CN" dirty="0" smtClean="0"/>
              <a:t>BOM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utf-16BE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51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常见问题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文本保存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573016"/>
            <a:ext cx="338437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645024"/>
            <a:ext cx="396044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4797152"/>
            <a:ext cx="331236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4797152"/>
            <a:ext cx="396044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218487" cy="485775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endParaRPr lang="en-US" altLang="zh-CN" sz="1800" b="0" dirty="0" smtClean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1800" b="0" dirty="0" smtClean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1800" b="0" dirty="0" smtClean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1800" b="0" dirty="0" smtClean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1800" b="0" dirty="0" smtClean="0">
              <a:latin typeface="+mn-ea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 smtClean="0"/>
          </a:p>
        </p:txBody>
      </p:sp>
      <p:pic>
        <p:nvPicPr>
          <p:cNvPr id="44036" name="图片 3" descr="1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077072"/>
            <a:ext cx="576064" cy="5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3" descr="1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3140968"/>
            <a:ext cx="576064" cy="5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3" descr="1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556792"/>
            <a:ext cx="576064" cy="5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3" descr="1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149080"/>
            <a:ext cx="576064" cy="5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3" descr="1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852936"/>
            <a:ext cx="576064" cy="5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3" descr="1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4653136"/>
            <a:ext cx="576064" cy="5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3" descr="1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852936"/>
            <a:ext cx="576064" cy="5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357298"/>
            <a:ext cx="571504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ASCII Art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testString2Byte2String(String </a:t>
            </a:r>
            <a:r>
              <a:rPr lang="en-US" altLang="zh-CN" dirty="0" err="1" smtClean="0"/>
              <a:t>str,String</a:t>
            </a:r>
            <a:r>
              <a:rPr lang="en-US" altLang="zh-CN" dirty="0" smtClean="0"/>
              <a:t> encoding)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以</a:t>
            </a:r>
            <a:r>
              <a:rPr lang="en-US" altLang="zh-CN" dirty="0" smtClean="0"/>
              <a:t>encoding</a:t>
            </a:r>
            <a:r>
              <a:rPr lang="zh-CN" altLang="en-US" dirty="0" smtClean="0"/>
              <a:t>编码得到一个</a:t>
            </a:r>
            <a:r>
              <a:rPr lang="en-US" altLang="zh-CN" dirty="0" smtClean="0"/>
              <a:t>byte[]</a:t>
            </a:r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byte[]</a:t>
            </a:r>
            <a:r>
              <a:rPr lang="zh-CN" altLang="en-US" dirty="0" smtClean="0"/>
              <a:t>以</a:t>
            </a:r>
            <a:r>
              <a:rPr lang="en-US" altLang="zh-CN" dirty="0" smtClean="0"/>
              <a:t>encoding</a:t>
            </a:r>
            <a:r>
              <a:rPr lang="zh-CN" altLang="en-US" dirty="0" smtClean="0"/>
              <a:t>解码得到一个新的字符串</a:t>
            </a:r>
            <a:endParaRPr lang="en-US" altLang="zh-CN" dirty="0" smtClean="0"/>
          </a:p>
          <a:p>
            <a:r>
              <a:rPr lang="zh-CN" altLang="en-US" dirty="0" smtClean="0"/>
              <a:t>比较新老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个字符串是否相等</a:t>
            </a:r>
            <a:endParaRPr lang="en-US" altLang="zh-CN" dirty="0" smtClean="0"/>
          </a:p>
          <a:p>
            <a:r>
              <a:rPr lang="zh-CN" altLang="en-US" dirty="0" smtClean="0"/>
              <a:t>方法过程中打印日志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testString2Byte2String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700808"/>
            <a:ext cx="7632848" cy="4611968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encoding = US-ASCII              //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编码方式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String -&gt; Bytes -&gt; String        //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流程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oldString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abcd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           //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老字符串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bytes[] =       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61,62,63,64,                           //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进制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97,98,99,100,                         //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进制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newString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abcd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        //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新字符串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bytes[] = 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61,62,63,64,                           //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进制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97,98,99,100,                         //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进制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equals = true                         //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字符串是否相等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testString2Byte2String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log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51625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764704"/>
            <a:ext cx="20669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2780928"/>
            <a:ext cx="51625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2276872"/>
            <a:ext cx="20669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4365104"/>
            <a:ext cx="53054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8184" y="3933056"/>
            <a:ext cx="20288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856" y="4941168"/>
            <a:ext cx="24288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15297</TotalTime>
  <Words>1283</Words>
  <Application>Microsoft Office PowerPoint</Application>
  <PresentationFormat>全屏显示(4:3)</PresentationFormat>
  <Paragraphs>293</Paragraphs>
  <Slides>52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聚合</vt:lpstr>
      <vt:lpstr>Encoding v1.4</vt:lpstr>
      <vt:lpstr>关于文本和编码的传说</vt:lpstr>
      <vt:lpstr>ASCII</vt:lpstr>
      <vt:lpstr>ASCII</vt:lpstr>
      <vt:lpstr>ASCII码的划分</vt:lpstr>
      <vt:lpstr>ASCII Art</vt:lpstr>
      <vt:lpstr>testString2Byte2String方法</vt:lpstr>
      <vt:lpstr>testString2Byte2String方法log</vt:lpstr>
      <vt:lpstr>ASCII</vt:lpstr>
      <vt:lpstr>ASCII</vt:lpstr>
      <vt:lpstr>Extended ASCII</vt:lpstr>
      <vt:lpstr>ISO/IEC 8859-1 aka Latin-1</vt:lpstr>
      <vt:lpstr>ISO/IEC 8859-1  aka  Latin-1</vt:lpstr>
      <vt:lpstr>Unicode</vt:lpstr>
      <vt:lpstr>Unicode</vt:lpstr>
      <vt:lpstr>Unicode</vt:lpstr>
      <vt:lpstr>Unicode的Plane</vt:lpstr>
      <vt:lpstr>几个关键概念</vt:lpstr>
      <vt:lpstr>BOM</vt:lpstr>
      <vt:lpstr>BOM</vt:lpstr>
      <vt:lpstr>UTF-16</vt:lpstr>
      <vt:lpstr>UTF-16   U+10000 - U+10FFFF</vt:lpstr>
      <vt:lpstr>UTF-16</vt:lpstr>
      <vt:lpstr>UTF-16</vt:lpstr>
      <vt:lpstr>UTF-8</vt:lpstr>
      <vt:lpstr>UTF-8</vt:lpstr>
      <vt:lpstr>UTF-8</vt:lpstr>
      <vt:lpstr>UTF-32</vt:lpstr>
      <vt:lpstr>UTF这一家子</vt:lpstr>
      <vt:lpstr>Universal Character Set</vt:lpstr>
      <vt:lpstr>GBK</vt:lpstr>
      <vt:lpstr>中文编码changelog</vt:lpstr>
      <vt:lpstr>GBK1/2</vt:lpstr>
      <vt:lpstr>GBK3/4/5</vt:lpstr>
      <vt:lpstr>GBK</vt:lpstr>
      <vt:lpstr>中文编码对比</vt:lpstr>
      <vt:lpstr>Base64</vt:lpstr>
      <vt:lpstr>Base64</vt:lpstr>
      <vt:lpstr>Base64 Padding</vt:lpstr>
      <vt:lpstr>Hex encoding</vt:lpstr>
      <vt:lpstr>Percent-encoding</vt:lpstr>
      <vt:lpstr>Percent-encoding</vt:lpstr>
      <vt:lpstr>Percent-encoding</vt:lpstr>
      <vt:lpstr>Percent-encoding</vt:lpstr>
      <vt:lpstr>URL encoding</vt:lpstr>
      <vt:lpstr>Java String</vt:lpstr>
      <vt:lpstr>Java Character</vt:lpstr>
      <vt:lpstr>常见问题-Io流中编码的使用 </vt:lpstr>
      <vt:lpstr>常见问题-XML的编码</vt:lpstr>
      <vt:lpstr>常见问题-软件打开文本，web page</vt:lpstr>
      <vt:lpstr>常见问题-文本保存</vt:lpstr>
      <vt:lpstr>End</vt:lpstr>
    </vt:vector>
  </TitlesOfParts>
  <Company>Alibaba 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Dean.zhang(张昌平)</dc:creator>
  <cp:lastModifiedBy>xinzhi.zhang</cp:lastModifiedBy>
  <cp:revision>1936</cp:revision>
  <dcterms:created xsi:type="dcterms:W3CDTF">2008-02-20T01:32:15Z</dcterms:created>
  <dcterms:modified xsi:type="dcterms:W3CDTF">2013-01-15T09:07:03Z</dcterms:modified>
</cp:coreProperties>
</file>