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28" r:id="rId2"/>
    <p:sldId id="2529" r:id="rId3"/>
    <p:sldId id="2530" r:id="rId4"/>
    <p:sldId id="2600" r:id="rId5"/>
    <p:sldId id="2588" r:id="rId6"/>
    <p:sldId id="2590" r:id="rId7"/>
    <p:sldId id="2592" r:id="rId8"/>
    <p:sldId id="2593" r:id="rId9"/>
    <p:sldId id="2591" r:id="rId10"/>
    <p:sldId id="2594" r:id="rId11"/>
    <p:sldId id="2595" r:id="rId12"/>
    <p:sldId id="2598" r:id="rId13"/>
    <p:sldId id="2599" r:id="rId1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49">
          <p15:clr>
            <a:srgbClr val="A4A3A4"/>
          </p15:clr>
        </p15:guide>
        <p15:guide id="3" pos="523">
          <p15:clr>
            <a:srgbClr val="A4A3A4"/>
          </p15:clr>
        </p15:guide>
        <p15:guide id="4" orient="horz" pos="4201">
          <p15:clr>
            <a:srgbClr val="A4A3A4"/>
          </p15:clr>
        </p15:guide>
        <p15:guide id="5" pos="7497">
          <p15:clr>
            <a:srgbClr val="A4A3A4"/>
          </p15:clr>
        </p15:guide>
        <p15:guide id="6" pos="69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DE45"/>
    <a:srgbClr val="000000"/>
    <a:srgbClr val="FFFFFF"/>
    <a:srgbClr val="66CCFF"/>
    <a:srgbClr val="125B26"/>
    <a:srgbClr val="27B23C"/>
    <a:srgbClr val="134B28"/>
    <a:srgbClr val="63BC6F"/>
    <a:srgbClr val="C00000"/>
    <a:srgbClr val="A0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3" autoAdjust="0"/>
    <p:restoredTop sz="95317" autoAdjust="0"/>
  </p:normalViewPr>
  <p:slideViewPr>
    <p:cSldViewPr>
      <p:cViewPr varScale="1">
        <p:scale>
          <a:sx n="66" d="100"/>
          <a:sy n="66" d="100"/>
        </p:scale>
        <p:origin x="750" y="78"/>
      </p:cViewPr>
      <p:guideLst>
        <p:guide orient="horz" pos="328"/>
        <p:guide pos="4049"/>
        <p:guide pos="523"/>
        <p:guide orient="horz" pos="4201"/>
        <p:guide pos="7497"/>
        <p:guide pos="6966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23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57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57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40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9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7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1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5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36291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8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014196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10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71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2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395" cy="72326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219450" y="3731210"/>
            <a:ext cx="641985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cap="all" dirty="0">
                <a:solidFill>
                  <a:schemeClr val="bg1"/>
                </a:solidFill>
                <a:cs typeface="Arial" panose="020B0604020202020204" pitchFamily="34" charset="0"/>
              </a:rPr>
              <a:t>第二组 </a:t>
            </a:r>
            <a:r>
              <a:rPr lang="zh-CN" altLang="en-US" sz="3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星辰电影验收</a:t>
            </a:r>
            <a:r>
              <a:rPr lang="en-US" altLang="zh-CN" sz="3600" cap="all" dirty="0" err="1">
                <a:solidFill>
                  <a:schemeClr val="bg1"/>
                </a:solidFill>
                <a:cs typeface="Arial" panose="020B0604020202020204" pitchFamily="34" charset="0"/>
              </a:rPr>
              <a:t>ppt</a:t>
            </a:r>
            <a:endParaRPr lang="zh-CN" altLang="en-US" sz="3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776345" y="2369820"/>
            <a:ext cx="5304790" cy="14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sz="9600" b="1" cap="all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软件工程</a:t>
            </a:r>
          </a:p>
        </p:txBody>
      </p:sp>
      <p:sp>
        <p:nvSpPr>
          <p:cNvPr id="2" name="矩形 1"/>
          <p:cNvSpPr/>
          <p:nvPr/>
        </p:nvSpPr>
        <p:spPr>
          <a:xfrm>
            <a:off x="2593635" y="2272706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3253196" cy="231949"/>
          </a:xfrm>
          <a:prstGeom prst="rect">
            <a:avLst/>
          </a:prstGeom>
          <a:solidFill>
            <a:srgbClr val="2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25746" y="0"/>
            <a:ext cx="3253196" cy="2319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51491" y="0"/>
            <a:ext cx="3253196" cy="231949"/>
          </a:xfrm>
          <a:prstGeom prst="rect">
            <a:avLst/>
          </a:prstGeom>
          <a:solidFill>
            <a:srgbClr val="2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605554" y="0"/>
            <a:ext cx="3253196" cy="2319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3253105" y="4386530"/>
            <a:ext cx="6419850" cy="5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汇报人：</a:t>
            </a:r>
            <a:r>
              <a:rPr 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肖安琪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</a:p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组员：肖安琪、陈筱雯、李昕阳、闫宏书、祝清麟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60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2" grpId="0" animBg="1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025884" y="3320140"/>
            <a:ext cx="404368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759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项目回顾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5292834" y="2506360"/>
            <a:ext cx="17767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review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540"/>
            <a:ext cx="3326765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99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bldLvl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/>
          <p:nvPr/>
        </p:nvSpPr>
        <p:spPr bwMode="auto">
          <a:xfrm>
            <a:off x="7522831" y="5691528"/>
            <a:ext cx="580087" cy="6696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</a:pPr>
            <a:r>
              <a:rPr lang="es-ES" altLang="zh-CN" sz="1685" b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s-ES" altLang="zh-CN" sz="132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492" name="AutoShape 4"/>
          <p:cNvSpPr/>
          <p:nvPr/>
        </p:nvSpPr>
        <p:spPr bwMode="auto">
          <a:xfrm>
            <a:off x="4764697" y="3567054"/>
            <a:ext cx="580087" cy="6696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168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494" name="AutoShape 6"/>
          <p:cNvSpPr/>
          <p:nvPr/>
        </p:nvSpPr>
        <p:spPr bwMode="auto">
          <a:xfrm>
            <a:off x="7509437" y="4120354"/>
            <a:ext cx="580087" cy="6696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168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496" name="AutoShape 8"/>
          <p:cNvSpPr/>
          <p:nvPr/>
        </p:nvSpPr>
        <p:spPr bwMode="auto">
          <a:xfrm>
            <a:off x="4751303" y="2174175"/>
            <a:ext cx="580087" cy="66965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</a:pPr>
            <a:r>
              <a:rPr lang="es-ES" altLang="zh-CN" sz="1685" b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s-ES" altLang="zh-CN" sz="132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498" name="AutoShape 10"/>
          <p:cNvSpPr/>
          <p:nvPr/>
        </p:nvSpPr>
        <p:spPr bwMode="auto">
          <a:xfrm>
            <a:off x="4785623" y="5127346"/>
            <a:ext cx="580087" cy="6696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168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0" name="AutoShape 12"/>
          <p:cNvSpPr/>
          <p:nvPr/>
        </p:nvSpPr>
        <p:spPr bwMode="auto">
          <a:xfrm>
            <a:off x="7504415" y="2727476"/>
            <a:ext cx="580087" cy="66965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5615993" y="5491469"/>
            <a:ext cx="1656554" cy="495543"/>
          </a:xfrm>
          <a:prstGeom prst="line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0665">
              <a:defRPr/>
            </a:pPr>
            <a:endParaRPr lang="es-ES" sz="63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 flipV="1">
            <a:off x="5618504" y="4460203"/>
            <a:ext cx="1623071" cy="1017036"/>
          </a:xfrm>
          <a:prstGeom prst="lin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0665">
              <a:defRPr/>
            </a:pPr>
            <a:endParaRPr lang="es-ES" sz="63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5614317" y="3910252"/>
            <a:ext cx="1625583" cy="547441"/>
          </a:xfrm>
          <a:prstGeom prst="lin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0665">
              <a:defRPr/>
            </a:pPr>
            <a:endParaRPr lang="es-ES" sz="63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V="1">
            <a:off x="5617665" y="3082392"/>
            <a:ext cx="1590426" cy="831207"/>
          </a:xfrm>
          <a:prstGeom prst="lin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0665">
              <a:defRPr/>
            </a:pPr>
            <a:endParaRPr lang="es-ES" sz="63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5630222" y="2507328"/>
            <a:ext cx="1574522" cy="562508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0665">
              <a:defRPr/>
            </a:pPr>
            <a:endParaRPr lang="es-ES" sz="63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9" name="AutoShape 21"/>
          <p:cNvSpPr/>
          <p:nvPr/>
        </p:nvSpPr>
        <p:spPr bwMode="auto">
          <a:xfrm>
            <a:off x="7090066" y="2951811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7975">
              <a:lnSpc>
                <a:spcPct val="120000"/>
              </a:lnSpc>
              <a:defRPr/>
            </a:pPr>
            <a:endParaRPr lang="es-ES" sz="211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10" name="AutoShape 22"/>
          <p:cNvSpPr/>
          <p:nvPr/>
        </p:nvSpPr>
        <p:spPr bwMode="auto">
          <a:xfrm>
            <a:off x="7125222" y="4335481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7975">
              <a:lnSpc>
                <a:spcPct val="120000"/>
              </a:lnSpc>
              <a:defRPr/>
            </a:pPr>
            <a:endParaRPr lang="es-ES" sz="211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11" name="AutoShape 23"/>
          <p:cNvSpPr/>
          <p:nvPr/>
        </p:nvSpPr>
        <p:spPr bwMode="auto">
          <a:xfrm>
            <a:off x="7170424" y="5889076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7975">
              <a:lnSpc>
                <a:spcPct val="120000"/>
              </a:lnSpc>
              <a:defRPr/>
            </a:pPr>
            <a:endParaRPr lang="es-ES" sz="211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12" name="AutoShape 24"/>
          <p:cNvSpPr/>
          <p:nvPr/>
        </p:nvSpPr>
        <p:spPr bwMode="auto">
          <a:xfrm>
            <a:off x="5533123" y="2389301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7975">
              <a:lnSpc>
                <a:spcPct val="120000"/>
              </a:lnSpc>
              <a:defRPr/>
            </a:pPr>
            <a:endParaRPr lang="es-ES" sz="211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13" name="AutoShape 25"/>
          <p:cNvSpPr/>
          <p:nvPr/>
        </p:nvSpPr>
        <p:spPr bwMode="auto">
          <a:xfrm>
            <a:off x="5514707" y="3782180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7975">
              <a:lnSpc>
                <a:spcPct val="120000"/>
              </a:lnSpc>
              <a:defRPr/>
            </a:pPr>
            <a:endParaRPr lang="es-ES" sz="211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14" name="AutoShape 26"/>
          <p:cNvSpPr/>
          <p:nvPr/>
        </p:nvSpPr>
        <p:spPr bwMode="auto">
          <a:xfrm>
            <a:off x="5506336" y="5353353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7975">
              <a:lnSpc>
                <a:spcPct val="120000"/>
              </a:lnSpc>
              <a:defRPr/>
            </a:pPr>
            <a:endParaRPr lang="es-ES" sz="211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2023" y="266575"/>
            <a:ext cx="12192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项目回顾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92023" y="635907"/>
            <a:ext cx="876300" cy="168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63930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Project review</a:t>
            </a: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 flipV="1">
            <a:off x="5726885" y="1676502"/>
            <a:ext cx="1590426" cy="831207"/>
          </a:xfrm>
          <a:prstGeom prst="lin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0665">
              <a:defRPr/>
            </a:pPr>
            <a:endParaRPr lang="es-ES" sz="63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AutoShape 21"/>
          <p:cNvSpPr/>
          <p:nvPr/>
        </p:nvSpPr>
        <p:spPr bwMode="auto">
          <a:xfrm>
            <a:off x="7170711" y="1559256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7975">
              <a:lnSpc>
                <a:spcPct val="120000"/>
              </a:lnSpc>
              <a:defRPr/>
            </a:pPr>
            <a:endParaRPr lang="es-ES" sz="211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AutoShape 12"/>
          <p:cNvSpPr/>
          <p:nvPr/>
        </p:nvSpPr>
        <p:spPr bwMode="auto">
          <a:xfrm>
            <a:off x="7504415" y="1338731"/>
            <a:ext cx="580087" cy="66965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Shape 2021"/>
          <p:cNvSpPr/>
          <p:nvPr/>
        </p:nvSpPr>
        <p:spPr>
          <a:xfrm>
            <a:off x="8103235" y="1489075"/>
            <a:ext cx="3505835" cy="368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有充足的时间来做项目计划。</a:t>
            </a:r>
          </a:p>
        </p:txBody>
      </p:sp>
      <p:sp>
        <p:nvSpPr>
          <p:cNvPr id="34" name="Shape 2021"/>
          <p:cNvSpPr/>
          <p:nvPr/>
        </p:nvSpPr>
        <p:spPr>
          <a:xfrm>
            <a:off x="225425" y="2105660"/>
            <a:ext cx="4360545" cy="73850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成员采用分布式开发，每个人分工明确，几乎没有产生不同意见。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43510" y="3160395"/>
            <a:ext cx="444246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    </a:t>
            </a:r>
            <a:r>
              <a:rPr lang="zh-CN" altLang="en-US" sz="2000"/>
              <a:t>项目原计划没有全部实现。</a:t>
            </a:r>
          </a:p>
          <a:p>
            <a:r>
              <a:rPr lang="zh-CN" altLang="en-US" sz="2000"/>
              <a:t>    例如：由于项目组成员发现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>
                <a:sym typeface="+mn-ea"/>
              </a:rPr>
              <a:t>打印历史</a:t>
            </a:r>
            <a:r>
              <a:rPr lang="en-US" altLang="zh-CN" sz="2000"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功能</a:t>
            </a:r>
            <a:r>
              <a:rPr lang="zh-CN" altLang="en-US" sz="2000"/>
              <a:t>几乎没有价值，且编写起来需对每个用户维护一个文件夹单独管理，因此没有实现</a:t>
            </a:r>
            <a:r>
              <a:rPr lang="zh-CN" sz="2000"/>
              <a:t>该</a:t>
            </a:r>
            <a:r>
              <a:rPr lang="zh-CN" altLang="en-US" sz="2000"/>
              <a:t>功能。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244205" y="2727325"/>
            <a:ext cx="44113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   </a:t>
            </a:r>
            <a:r>
              <a:rPr lang="zh-CN" altLang="en-US" sz="2000"/>
              <a:t>总体上看，</a:t>
            </a:r>
            <a:r>
              <a:rPr lang="en-US" altLang="zh-CN" sz="2000"/>
              <a:t>“</a:t>
            </a:r>
            <a:r>
              <a:rPr lang="zh-CN" altLang="en-US" sz="2000">
                <a:sym typeface="+mn-ea"/>
              </a:rPr>
              <a:t>搜索历史</a:t>
            </a:r>
            <a:r>
              <a:rPr lang="en-US" altLang="zh-CN" sz="2000"/>
              <a:t>”</a:t>
            </a:r>
            <a:r>
              <a:rPr lang="zh-CN" altLang="en-US" sz="2000"/>
              <a:t>功能，使用频率极低，没有太大的应用价值。</a:t>
            </a:r>
          </a:p>
        </p:txBody>
      </p:sp>
      <p:sp>
        <p:nvSpPr>
          <p:cNvPr id="7" name="Shape 2021"/>
          <p:cNvSpPr/>
          <p:nvPr/>
        </p:nvSpPr>
        <p:spPr>
          <a:xfrm>
            <a:off x="8388985" y="3895725"/>
            <a:ext cx="4266565" cy="11074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zh-CN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项目基本按原计划进行，没有出现意外情况，中途也没有框架和语言的变更。</a:t>
            </a:r>
          </a:p>
        </p:txBody>
      </p:sp>
      <p:sp>
        <p:nvSpPr>
          <p:cNvPr id="8" name="Shape 2021"/>
          <p:cNvSpPr/>
          <p:nvPr/>
        </p:nvSpPr>
        <p:spPr>
          <a:xfrm>
            <a:off x="190500" y="5009515"/>
            <a:ext cx="4560570" cy="11074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zh-CN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如果可以重来，我们将会选用Web开发。界面会比当前更加美观，且通用性更强（不受操作系统限制）。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88985" y="5654675"/>
            <a:ext cx="44113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   </a:t>
            </a:r>
            <a:r>
              <a:rPr lang="zh-CN" sz="2000"/>
              <a:t>在项目计划期间，我们留有较多的缓冲区。在做完</a:t>
            </a:r>
            <a:r>
              <a:rPr lang="en-US" altLang="zh-CN" sz="2000"/>
              <a:t>Demo</a:t>
            </a:r>
            <a:r>
              <a:rPr lang="zh-CN" altLang="en-US" sz="2000"/>
              <a:t>后，新增音乐功能，并留有时间回顾整个项目。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  <p:bldP spid="63492" grpId="0" animBg="1"/>
      <p:bldP spid="63494" grpId="0" animBg="1"/>
      <p:bldP spid="63496" grpId="0" animBg="1"/>
      <p:bldP spid="63498" grpId="0" animBg="1"/>
      <p:bldP spid="63500" grpId="0" animBg="1"/>
      <p:bldP spid="63509" grpId="0" animBg="1"/>
      <p:bldP spid="63510" grpId="0" animBg="1"/>
      <p:bldP spid="63511" grpId="0" animBg="1"/>
      <p:bldP spid="63512" grpId="0" animBg="1"/>
      <p:bldP spid="63513" grpId="0" animBg="1"/>
      <p:bldP spid="63514" grpId="0" animBg="1"/>
      <p:bldP spid="5" grpId="0" animBg="1"/>
      <p:bldP spid="6" grpId="0" animBg="1"/>
      <p:bldP spid="25" grpId="0" animBg="1"/>
      <p:bldP spid="34" grpId="0" animBg="1"/>
      <p:bldP spid="36" grpId="0"/>
      <p:bldP spid="37" grpId="0"/>
      <p:bldP spid="7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Freeform 8"/>
          <p:cNvSpPr/>
          <p:nvPr/>
        </p:nvSpPr>
        <p:spPr bwMode="auto">
          <a:xfrm>
            <a:off x="5072380" y="2524760"/>
            <a:ext cx="1306195" cy="1694180"/>
          </a:xfrm>
          <a:custGeom>
            <a:avLst/>
            <a:gdLst/>
            <a:ahLst/>
            <a:cxnLst>
              <a:cxn ang="0">
                <a:pos x="3" y="110"/>
              </a:cxn>
              <a:cxn ang="0">
                <a:pos x="247" y="0"/>
              </a:cxn>
              <a:cxn ang="0">
                <a:pos x="247" y="303"/>
              </a:cxn>
              <a:cxn ang="0">
                <a:pos x="21" y="303"/>
              </a:cxn>
              <a:cxn ang="0">
                <a:pos x="3" y="110"/>
              </a:cxn>
            </a:cxnLst>
            <a:rect l="0" t="0" r="r" b="b"/>
            <a:pathLst>
              <a:path w="247" h="303">
                <a:moveTo>
                  <a:pt x="3" y="110"/>
                </a:moveTo>
                <a:cubicBezTo>
                  <a:pt x="103" y="89"/>
                  <a:pt x="184" y="52"/>
                  <a:pt x="247" y="0"/>
                </a:cubicBezTo>
                <a:cubicBezTo>
                  <a:pt x="247" y="303"/>
                  <a:pt x="247" y="303"/>
                  <a:pt x="247" y="303"/>
                </a:cubicBezTo>
                <a:cubicBezTo>
                  <a:pt x="21" y="303"/>
                  <a:pt x="21" y="303"/>
                  <a:pt x="21" y="303"/>
                </a:cubicBezTo>
                <a:cubicBezTo>
                  <a:pt x="5" y="245"/>
                  <a:pt x="0" y="180"/>
                  <a:pt x="3" y="11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50"/>
          <p:cNvGrpSpPr/>
          <p:nvPr/>
        </p:nvGrpSpPr>
        <p:grpSpPr>
          <a:xfrm>
            <a:off x="6463030" y="2520315"/>
            <a:ext cx="1286510" cy="1698888"/>
            <a:chOff x="4595813" y="1792288"/>
            <a:chExt cx="927100" cy="1144765"/>
          </a:xfrm>
        </p:grpSpPr>
        <p:sp>
          <p:nvSpPr>
            <p:cNvPr id="6153" name="Freeform 9"/>
            <p:cNvSpPr/>
            <p:nvPr/>
          </p:nvSpPr>
          <p:spPr bwMode="auto">
            <a:xfrm>
              <a:off x="4595813" y="1792288"/>
              <a:ext cx="927100" cy="1144588"/>
            </a:xfrm>
            <a:custGeom>
              <a:avLst/>
              <a:gdLst/>
              <a:ahLst/>
              <a:cxnLst>
                <a:cxn ang="0">
                  <a:pos x="220" y="304"/>
                </a:cxn>
                <a:cxn ang="0">
                  <a:pos x="0" y="304"/>
                </a:cxn>
                <a:cxn ang="0">
                  <a:pos x="0" y="0"/>
                </a:cxn>
                <a:cxn ang="0">
                  <a:pos x="246" y="111"/>
                </a:cxn>
                <a:cxn ang="0">
                  <a:pos x="220" y="304"/>
                </a:cxn>
              </a:cxnLst>
              <a:rect l="0" t="0" r="r" b="b"/>
              <a:pathLst>
                <a:path w="246" h="304">
                  <a:moveTo>
                    <a:pt x="220" y="304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" y="56"/>
                    <a:pt x="158" y="93"/>
                    <a:pt x="246" y="111"/>
                  </a:cubicBezTo>
                  <a:cubicBezTo>
                    <a:pt x="243" y="183"/>
                    <a:pt x="235" y="247"/>
                    <a:pt x="220" y="30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00"/>
            <p:cNvSpPr>
              <a:spLocks noEditPoints="1"/>
            </p:cNvSpPr>
            <p:nvPr/>
          </p:nvSpPr>
          <p:spPr bwMode="auto">
            <a:xfrm>
              <a:off x="4846360" y="2626749"/>
              <a:ext cx="323697" cy="310304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155" name="Freeform 11"/>
          <p:cNvSpPr/>
          <p:nvPr/>
        </p:nvSpPr>
        <p:spPr bwMode="auto">
          <a:xfrm>
            <a:off x="5208270" y="4218940"/>
            <a:ext cx="1169670" cy="1439545"/>
          </a:xfrm>
          <a:custGeom>
            <a:avLst/>
            <a:gdLst/>
            <a:ahLst/>
            <a:cxnLst>
              <a:cxn ang="0">
                <a:pos x="221" y="0"/>
              </a:cxn>
              <a:cxn ang="0">
                <a:pos x="221" y="272"/>
              </a:cxn>
              <a:cxn ang="0">
                <a:pos x="0" y="0"/>
              </a:cxn>
              <a:cxn ang="0">
                <a:pos x="221" y="0"/>
              </a:cxn>
            </a:cxnLst>
            <a:rect l="0" t="0" r="r" b="b"/>
            <a:pathLst>
              <a:path w="221" h="272">
                <a:moveTo>
                  <a:pt x="221" y="0"/>
                </a:moveTo>
                <a:cubicBezTo>
                  <a:pt x="221" y="272"/>
                  <a:pt x="221" y="272"/>
                  <a:pt x="221" y="272"/>
                </a:cubicBezTo>
                <a:cubicBezTo>
                  <a:pt x="108" y="207"/>
                  <a:pt x="34" y="116"/>
                  <a:pt x="0" y="0"/>
                </a:cubicBezTo>
                <a:lnTo>
                  <a:pt x="221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Group 52"/>
          <p:cNvGrpSpPr/>
          <p:nvPr/>
        </p:nvGrpSpPr>
        <p:grpSpPr>
          <a:xfrm>
            <a:off x="5677535" y="3758565"/>
            <a:ext cx="1930400" cy="1906905"/>
            <a:chOff x="4037259" y="2672896"/>
            <a:chExt cx="1372942" cy="1356179"/>
          </a:xfrm>
        </p:grpSpPr>
        <p:sp>
          <p:nvSpPr>
            <p:cNvPr id="6154" name="Freeform 10"/>
            <p:cNvSpPr/>
            <p:nvPr/>
          </p:nvSpPr>
          <p:spPr bwMode="auto">
            <a:xfrm>
              <a:off x="4595920" y="2999860"/>
              <a:ext cx="814281" cy="10292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0"/>
                </a:cxn>
                <a:cxn ang="0">
                  <a:pos x="0" y="273"/>
                </a:cxn>
                <a:cxn ang="0">
                  <a:pos x="0" y="0"/>
                </a:cxn>
              </a:cxnLst>
              <a:rect l="0" t="0" r="r" b="b"/>
              <a:pathLst>
                <a:path w="216" h="273">
                  <a:moveTo>
                    <a:pt x="0" y="0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178" y="134"/>
                    <a:pt x="106" y="225"/>
                    <a:pt x="0" y="2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62"/>
            <p:cNvSpPr>
              <a:spLocks noEditPoints="1"/>
            </p:cNvSpPr>
            <p:nvPr/>
          </p:nvSpPr>
          <p:spPr bwMode="auto">
            <a:xfrm>
              <a:off x="4037259" y="2672896"/>
              <a:ext cx="330417" cy="333059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81"/>
          <p:cNvGrpSpPr/>
          <p:nvPr/>
        </p:nvGrpSpPr>
        <p:grpSpPr>
          <a:xfrm>
            <a:off x="3964917" y="2626349"/>
            <a:ext cx="1573399" cy="308440"/>
            <a:chOff x="2712812" y="1457456"/>
            <a:chExt cx="1118923" cy="223062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 flipV="1">
              <a:off x="2712812" y="1457456"/>
              <a:ext cx="879870" cy="1615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81"/>
          <p:cNvGrpSpPr/>
          <p:nvPr/>
        </p:nvGrpSpPr>
        <p:grpSpPr>
          <a:xfrm flipH="1">
            <a:off x="7317584" y="2627465"/>
            <a:ext cx="1492394" cy="306207"/>
            <a:chOff x="2770419" y="1459071"/>
            <a:chExt cx="1061316" cy="221447"/>
          </a:xfrm>
        </p:grpSpPr>
        <p:cxnSp>
          <p:nvCxnSpPr>
            <p:cNvPr id="47" name="Straight Connector 46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770419" y="1459071"/>
              <a:ext cx="822263" cy="2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2023" y="266575"/>
            <a:ext cx="12192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项目回顾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2023" y="635907"/>
            <a:ext cx="876300" cy="168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63930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Project review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79315" y="815340"/>
            <a:ext cx="3499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项目可能存在的风险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1995" y="2353945"/>
            <a:ext cx="31076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    </a:t>
            </a:r>
            <a:r>
              <a:rPr lang="zh-CN" altLang="en-US" sz="2000"/>
              <a:t>服务器如果因某种原因崩溃，则将导致软件仅有“游客”身份可使用，软件能够使用的功能将受到一部分限制。</a:t>
            </a:r>
          </a:p>
          <a:p>
            <a:endParaRPr lang="zh-CN" altLang="en-US" sz="2000"/>
          </a:p>
          <a:p>
            <a:r>
              <a:rPr lang="zh-CN" altLang="en-US" sz="2000"/>
              <a:t>   没预估到该风险原因是其不属于软件开发的主体。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44610" y="2353945"/>
            <a:ext cx="35255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    </a:t>
            </a:r>
            <a:r>
              <a:rPr lang="zh-CN" altLang="en-US" sz="2000"/>
              <a:t>Win</a:t>
            </a:r>
            <a:r>
              <a:rPr lang="en-US" altLang="zh-CN" sz="2000"/>
              <a:t>dows </a:t>
            </a:r>
            <a:r>
              <a:rPr lang="zh-CN" altLang="en-US" sz="2000"/>
              <a:t>10在输入框中输入中文时不能出现候选词框。</a:t>
            </a:r>
          </a:p>
          <a:p>
            <a:endParaRPr lang="zh-CN" altLang="en-US" sz="2000"/>
          </a:p>
          <a:p>
            <a:r>
              <a:rPr lang="zh-CN" altLang="en-US" sz="2000"/>
              <a:t>   该风险目前暂时无法克服，怀疑是系统和软件之间的兼容性所导致的。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395" cy="72326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432810" y="1248410"/>
            <a:ext cx="5993130" cy="502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sz="9600" b="1" cap="all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ThAnk you</a:t>
            </a:r>
          </a:p>
          <a:p>
            <a:pPr algn="ctr">
              <a:buNone/>
            </a:pPr>
            <a:r>
              <a:rPr lang="en-US" sz="9600" b="1" cap="all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FOR</a:t>
            </a:r>
          </a:p>
          <a:p>
            <a:pPr algn="ctr">
              <a:buNone/>
            </a:pPr>
            <a:r>
              <a:rPr lang="en-US" sz="9600" b="1" cap="all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LISTENING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3253196" cy="231949"/>
          </a:xfrm>
          <a:prstGeom prst="rect">
            <a:avLst/>
          </a:prstGeom>
          <a:solidFill>
            <a:srgbClr val="2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25746" y="0"/>
            <a:ext cx="3253196" cy="2319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51491" y="0"/>
            <a:ext cx="3253196" cy="231949"/>
          </a:xfrm>
          <a:prstGeom prst="rect">
            <a:avLst/>
          </a:prstGeom>
          <a:solidFill>
            <a:srgbClr val="2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605554" y="0"/>
            <a:ext cx="3253196" cy="2319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3493514" y="1489047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645732" y="3047789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5756052" y="2008984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6286877" y="1921980"/>
            <a:ext cx="3331046" cy="5054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产品目标</a:t>
            </a: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5756052" y="2878500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6286877" y="2791496"/>
            <a:ext cx="3525386" cy="5054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技术方案</a:t>
            </a: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5756052" y="3748016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6286877" y="3661013"/>
            <a:ext cx="3525386" cy="5054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2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产品缺陷和未来方向</a:t>
            </a:r>
            <a:endParaRPr lang="zh-CN" altLang="en-US" sz="253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9"/>
            </p:custDataLst>
          </p:nvPr>
        </p:nvSpPr>
        <p:spPr>
          <a:xfrm>
            <a:off x="5756052" y="4617532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0"/>
            </p:custDataLst>
          </p:nvPr>
        </p:nvSpPr>
        <p:spPr>
          <a:xfrm>
            <a:off x="6286877" y="4530528"/>
            <a:ext cx="3525386" cy="5054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2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项目回顾</a:t>
            </a:r>
            <a:endParaRPr lang="zh-CN" altLang="en-US" sz="253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4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025884" y="3320140"/>
            <a:ext cx="404368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759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产品目标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5462379" y="2506360"/>
            <a:ext cx="16071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Product goal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2994731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99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t Arrow 50"/>
          <p:cNvSpPr/>
          <p:nvPr/>
        </p:nvSpPr>
        <p:spPr>
          <a:xfrm>
            <a:off x="1620520" y="1313180"/>
            <a:ext cx="2532380" cy="5919470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Bent Arrow 56"/>
          <p:cNvSpPr/>
          <p:nvPr/>
        </p:nvSpPr>
        <p:spPr>
          <a:xfrm flipH="1">
            <a:off x="9962343" y="3754120"/>
            <a:ext cx="2175510" cy="3478530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Freeform 245"/>
          <p:cNvSpPr/>
          <p:nvPr/>
        </p:nvSpPr>
        <p:spPr bwMode="auto">
          <a:xfrm>
            <a:off x="10023666" y="3239077"/>
            <a:ext cx="404931" cy="404931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11657" tIns="55828" rIns="111657" bIns="55828" numCol="1" anchor="t" anchorCtr="0" compatLnSpc="1"/>
          <a:lstStyle/>
          <a:p>
            <a:pPr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216"/>
          <p:cNvSpPr>
            <a:spLocks noEditPoints="1"/>
          </p:cNvSpPr>
          <p:nvPr/>
        </p:nvSpPr>
        <p:spPr bwMode="auto">
          <a:xfrm>
            <a:off x="3738832" y="751881"/>
            <a:ext cx="414068" cy="416883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11657" tIns="55828" rIns="111657" bIns="55828" numCol="1" anchor="t" anchorCtr="0" compatLnSpc="1"/>
          <a:lstStyle/>
          <a:p>
            <a:pPr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2023" y="266575"/>
            <a:ext cx="12192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产品目标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670222" y="6568653"/>
            <a:ext cx="782955" cy="168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63930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Product goal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55003" y="1358872"/>
            <a:ext cx="1674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客户群体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50469" y="3763554"/>
            <a:ext cx="3473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软件应用背景与定位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50514" y="4381429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 smtClean="0"/>
              <a:t>当下电影相关信息较为分散</a:t>
            </a:r>
            <a:endParaRPr lang="en-US" altLang="zh-CN" sz="2000" dirty="0" smtClean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 smtClean="0"/>
              <a:t>电影数据不够直观</a:t>
            </a:r>
            <a:endParaRPr lang="en-US" altLang="zh-CN" sz="2000" dirty="0" smtClean="0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20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 smtClean="0"/>
              <a:t>本软件是一款支持离线使用的电影数据可视化软件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565263" y="2164271"/>
            <a:ext cx="3472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 smtClean="0"/>
              <a:t>电影爱好者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帮助其寻找喜爱的演员、导演、题材相关的近期的作品，丰富其休闲生活</a:t>
            </a:r>
            <a:endParaRPr lang="en-US" altLang="zh-CN" sz="2000" dirty="0" smtClean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/>
              <a:t>电影</a:t>
            </a:r>
            <a:r>
              <a:rPr lang="zh-CN" altLang="en-US" sz="2000" dirty="0" smtClean="0"/>
              <a:t>从业者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帮助其了解近期电影行业的趋势，有助于其未来的从业活动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77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ent Arrow 50"/>
          <p:cNvSpPr/>
          <p:nvPr/>
        </p:nvSpPr>
        <p:spPr>
          <a:xfrm>
            <a:off x="6175375" y="1172845"/>
            <a:ext cx="2532380" cy="5919470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Bent Arrow 56"/>
          <p:cNvSpPr/>
          <p:nvPr/>
        </p:nvSpPr>
        <p:spPr>
          <a:xfrm flipH="1">
            <a:off x="4253865" y="3756025"/>
            <a:ext cx="2175510" cy="3478530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245"/>
          <p:cNvSpPr/>
          <p:nvPr/>
        </p:nvSpPr>
        <p:spPr bwMode="auto">
          <a:xfrm>
            <a:off x="5432295" y="4294907"/>
            <a:ext cx="404931" cy="404931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11657" tIns="55828" rIns="111657" bIns="55828" numCol="1" anchor="t" anchorCtr="0" compatLnSpc="1"/>
          <a:lstStyle/>
          <a:p>
            <a:pPr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Freeform 216"/>
          <p:cNvSpPr>
            <a:spLocks noEditPoints="1"/>
          </p:cNvSpPr>
          <p:nvPr/>
        </p:nvSpPr>
        <p:spPr bwMode="auto">
          <a:xfrm>
            <a:off x="6647481" y="1612237"/>
            <a:ext cx="414068" cy="416883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11657" tIns="55828" rIns="111657" bIns="55828" numCol="1" anchor="t" anchorCtr="0" compatLnSpc="1"/>
          <a:lstStyle/>
          <a:p>
            <a:pPr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2192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产品目标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670222" y="6568653"/>
            <a:ext cx="782955" cy="168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63930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Product goal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78405" y="3773170"/>
            <a:ext cx="1674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功能需求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82075" y="1172845"/>
            <a:ext cx="2079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非功能需求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17155" y="1864995"/>
            <a:ext cx="48698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/>
              <a:t>时效性：可以及时响应用户的请求。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/>
              <a:t>安全性：用选择按钮代替输入，减少出现用户输入不合法的情况。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/>
              <a:t>趣味性：增加电影台词和音乐等小惊喜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 smtClean="0"/>
              <a:t>支持多人在不同客户端上使用。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804670" y="4478020"/>
            <a:ext cx="34728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系统账户登录功能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电影数据爬取功能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电影数据可视化绘图功能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打印电影数据报表功能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搜索功能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注册用户管理功能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7" grpId="0" bldLvl="0" animBg="1"/>
      <p:bldP spid="73" grpId="0" bldLvl="0" animBg="1"/>
      <p:bldP spid="76" grpId="0" bldLvl="0" animBg="1"/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025884" y="3320140"/>
            <a:ext cx="404368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759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技术方案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757529" y="2506360"/>
            <a:ext cx="23120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Technical solutions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540"/>
            <a:ext cx="333375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99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bldLvl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ent Arrow 53"/>
          <p:cNvSpPr/>
          <p:nvPr/>
        </p:nvSpPr>
        <p:spPr>
          <a:xfrm flipH="1">
            <a:off x="3549165" y="581480"/>
            <a:ext cx="2854325" cy="6244590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Bent Arrow 50"/>
          <p:cNvSpPr/>
          <p:nvPr/>
        </p:nvSpPr>
        <p:spPr>
          <a:xfrm>
            <a:off x="6175375" y="1584325"/>
            <a:ext cx="2532380" cy="5507990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Bent Arrow 56"/>
          <p:cNvSpPr/>
          <p:nvPr/>
        </p:nvSpPr>
        <p:spPr>
          <a:xfrm flipH="1">
            <a:off x="4253865" y="2404110"/>
            <a:ext cx="2175510" cy="4830445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245"/>
          <p:cNvSpPr/>
          <p:nvPr/>
        </p:nvSpPr>
        <p:spPr bwMode="auto">
          <a:xfrm>
            <a:off x="5432295" y="2977282"/>
            <a:ext cx="404931" cy="404931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11657" tIns="55828" rIns="111657" bIns="55828" numCol="1" anchor="t" anchorCtr="0" compatLnSpc="1"/>
          <a:lstStyle/>
          <a:p>
            <a:pPr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Freeform 216"/>
          <p:cNvSpPr>
            <a:spLocks noEditPoints="1"/>
          </p:cNvSpPr>
          <p:nvPr/>
        </p:nvSpPr>
        <p:spPr bwMode="auto">
          <a:xfrm>
            <a:off x="6631606" y="2038322"/>
            <a:ext cx="414068" cy="416883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11657" tIns="55828" rIns="111657" bIns="55828" numCol="1" anchor="t" anchorCtr="0" compatLnSpc="1"/>
          <a:lstStyle/>
          <a:p>
            <a:pPr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2192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技术方案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186180" cy="168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63930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Technical solutions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61235" y="2455545"/>
            <a:ext cx="1674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整体架构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50325" y="1516380"/>
            <a:ext cx="2717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各部分实现细节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4475" y="2339340"/>
            <a:ext cx="46094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爬虫：客户端发送请求，由服务器爬虫，完成后将数据新老数据合并完下载到本地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界面：kivy编写ui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可视化绘图：pandas、numpy处理数据，matplotlib绘制静态图片并展示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打印：report将选中的图片导出到一个PDF文件中</a:t>
            </a:r>
          </a:p>
        </p:txBody>
      </p:sp>
      <p:pic>
        <p:nvPicPr>
          <p:cNvPr id="7" name="图片 6" descr="OLQ0W(~ZP74GXH{A(MU1YVH"/>
          <p:cNvPicPr>
            <a:picLocks noChangeAspect="1"/>
          </p:cNvPicPr>
          <p:nvPr/>
        </p:nvPicPr>
        <p:blipFill>
          <a:blip r:embed="rId3"/>
          <a:srcRect l="7770"/>
          <a:stretch>
            <a:fillRect/>
          </a:stretch>
        </p:blipFill>
        <p:spPr>
          <a:xfrm>
            <a:off x="107950" y="2977515"/>
            <a:ext cx="5981065" cy="3975100"/>
          </a:xfrm>
          <a:prstGeom prst="rect">
            <a:avLst/>
          </a:prstGeom>
        </p:spPr>
      </p:pic>
      <p:sp>
        <p:nvSpPr>
          <p:cNvPr id="75" name="Freeform 217"/>
          <p:cNvSpPr>
            <a:spLocks noEditPoints="1"/>
          </p:cNvSpPr>
          <p:nvPr/>
        </p:nvSpPr>
        <p:spPr bwMode="auto">
          <a:xfrm>
            <a:off x="5432323" y="1516504"/>
            <a:ext cx="462651" cy="346988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11657" tIns="55828" rIns="111657" bIns="55828" numCol="1" anchor="t" anchorCtr="0" compatLnSpc="1"/>
          <a:lstStyle/>
          <a:p>
            <a:pPr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2995" y="589915"/>
            <a:ext cx="2012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产品测试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92995" y="1132885"/>
            <a:ext cx="1675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dirty="0"/>
              <a:t>手工测试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51" grpId="0" bldLvl="0" animBg="1"/>
      <p:bldP spid="57" grpId="0" bldLvl="0" animBg="1"/>
      <p:bldP spid="73" grpId="0" bldLvl="0" animBg="1"/>
      <p:bldP spid="76" grpId="0" bldLvl="0" animBg="1"/>
      <p:bldP spid="2" grpId="0"/>
      <p:bldP spid="3" grpId="0"/>
      <p:bldP spid="4" grpId="0"/>
      <p:bldP spid="75" grpId="0" bldLvl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060684" y="3207745"/>
            <a:ext cx="5008880" cy="243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759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产品缺陷和</a:t>
            </a:r>
          </a:p>
          <a:p>
            <a:pPr algn="r"/>
            <a:r>
              <a:rPr lang="zh-CN" altLang="en-US" sz="759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未来方向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755374" y="2506360"/>
            <a:ext cx="43141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Product defects and future directions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540"/>
            <a:ext cx="342011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99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bldLvl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4"/>
          <p:cNvSpPr/>
          <p:nvPr/>
        </p:nvSpPr>
        <p:spPr>
          <a:xfrm>
            <a:off x="2080" y="3188097"/>
            <a:ext cx="4771112" cy="350419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0792" y="1650681"/>
            <a:ext cx="1883484" cy="1883593"/>
            <a:chOff x="6131016" y="674750"/>
            <a:chExt cx="1735762" cy="1735763"/>
          </a:xfrm>
        </p:grpSpPr>
        <p:sp>
          <p:nvSpPr>
            <p:cNvPr id="10" name="椭圆 9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355778" y="899818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6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36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4"/>
          <p:cNvSpPr/>
          <p:nvPr/>
        </p:nvSpPr>
        <p:spPr>
          <a:xfrm flipV="1">
            <a:off x="6616019" y="3845226"/>
            <a:ext cx="6242026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4276" y="3846775"/>
            <a:ext cx="1883484" cy="1882041"/>
            <a:chOff x="5227325" y="4543565"/>
            <a:chExt cx="1735762" cy="1734334"/>
          </a:xfrm>
        </p:grpSpPr>
        <p:sp>
          <p:nvSpPr>
            <p:cNvPr id="14" name="椭圆 13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 flipV="1">
              <a:off x="5460802" y="4768780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6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436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2023" y="266575"/>
            <a:ext cx="27432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产品缺陷和未来方向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2023" y="635907"/>
            <a:ext cx="2270760" cy="168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63930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Product defects and future directions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34504" y="761645"/>
            <a:ext cx="2047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产品缺陷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89415" y="1424314"/>
            <a:ext cx="5161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/>
              <a:t>若未能与服务器相连，则用户只能使用游客功能。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/>
              <a:t>本地软件安装位置的配置文件不能缺失，否则软件将不能正常运行。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 dirty="0" smtClean="0"/>
              <a:t>Python</a:t>
            </a:r>
            <a:r>
              <a:rPr lang="zh-CN" altLang="en-US" sz="2000" dirty="0" smtClean="0"/>
              <a:t>链接生成的</a:t>
            </a:r>
            <a:r>
              <a:rPr lang="en-US" altLang="zh-CN" sz="2000" dirty="0" smtClean="0"/>
              <a:t>.exe</a:t>
            </a:r>
            <a:r>
              <a:rPr lang="zh-CN" altLang="en-US" sz="2000" dirty="0" smtClean="0"/>
              <a:t>文件时会产生较大的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dll</a:t>
            </a:r>
            <a:r>
              <a:rPr lang="zh-CN" altLang="en-US" sz="2000" dirty="0" smtClean="0"/>
              <a:t>依赖文件，导致</a:t>
            </a:r>
            <a:r>
              <a:rPr lang="zh-CN" altLang="en-US" sz="2000" dirty="0"/>
              <a:t>整个软件较大。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94323" y="3935051"/>
            <a:ext cx="2047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未来方向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70828" y="4516076"/>
            <a:ext cx="46767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/>
              <a:t>优化界面，使得其更加美观。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/>
              <a:t>希望未来能实现动态可视化绘图，改善当前的静态展示。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/>
              <a:t>引入更多可视化功能。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/>
              <a:t>搜索能够加入网页链接，以实现一键</a:t>
            </a:r>
            <a:r>
              <a:rPr lang="zh-CN" altLang="en-US" sz="2000" dirty="0" smtClean="0"/>
              <a:t>查看详细信息的</a:t>
            </a:r>
            <a:r>
              <a:rPr lang="zh-CN" altLang="en-US" sz="2000" dirty="0"/>
              <a:t>功能。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2" grpId="0" bldLvl="0" animBg="1"/>
      <p:bldP spid="2" grpId="0"/>
      <p:bldP spid="3" grpId="0"/>
      <p:bldP spid="25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自定义设计方案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自定义</PresentationFormat>
  <Paragraphs>112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宋体</vt:lpstr>
      <vt:lpstr>微软雅黑</vt:lpstr>
      <vt:lpstr>Agency FB</vt:lpstr>
      <vt:lpstr>Arial</vt:lpstr>
      <vt:lpstr>Calibri</vt:lpstr>
      <vt:lpstr>Calibri Light</vt:lpstr>
      <vt:lpstr>Impact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磨砂蓝色</dc:title>
  <dc:creator/>
  <cp:keywords>第一PPT模板网：www.1ppt.com</cp:keywords>
  <cp:lastModifiedBy/>
  <cp:revision>83</cp:revision>
  <dcterms:created xsi:type="dcterms:W3CDTF">2016-09-26T15:08:00Z</dcterms:created>
  <dcterms:modified xsi:type="dcterms:W3CDTF">2018-12-27T14:40:11Z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