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2"/>
    <p:sldId id="257" r:id="rId3"/>
    <p:sldId id="315" r:id="rId4"/>
    <p:sldId id="352" r:id="rId5"/>
    <p:sldId id="272" r:id="rId6"/>
    <p:sldId id="353" r:id="rId7"/>
    <p:sldId id="354" r:id="rId8"/>
    <p:sldId id="355" r:id="rId9"/>
    <p:sldId id="360" r:id="rId10"/>
    <p:sldId id="362" r:id="rId11"/>
    <p:sldId id="361" r:id="rId12"/>
    <p:sldId id="356" r:id="rId13"/>
    <p:sldId id="357" r:id="rId14"/>
    <p:sldId id="358" r:id="rId15"/>
    <p:sldId id="359"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7" r:id="rId29"/>
    <p:sldId id="375" r:id="rId30"/>
    <p:sldId id="376"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263" r:id="rId6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B3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350"/>
  </p:normalViewPr>
  <p:slideViewPr>
    <p:cSldViewPr snapToGrid="0" snapToObjects="1">
      <p:cViewPr varScale="1">
        <p:scale>
          <a:sx n="54" d="100"/>
          <a:sy n="54"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00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1915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20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12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52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324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369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16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986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414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52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498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5304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8689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0455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346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5527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9483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335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1632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536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4100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0368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9434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547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5590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7052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5132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5759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2086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0342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54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6415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9733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3193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7875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5083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973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893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726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728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329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854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2387600" y="8953500"/>
            <a:ext cx="19621500" cy="585521"/>
          </a:xfrm>
          <a:prstGeom prst="rect">
            <a:avLst/>
          </a:prstGeom>
        </p:spPr>
        <p:txBody>
          <a:bodyPr anchor="t"/>
          <a:lstStyle>
            <a:lvl1pPr marL="0" indent="0" algn="ctr">
              <a:spcBef>
                <a:spcPts val="0"/>
              </a:spcBef>
              <a:buSzTx/>
              <a:buNone/>
              <a:defRPr sz="3200" i="1"/>
            </a:lvl1pPr>
            <a:lvl2pPr marL="1025525" indent="-390525" algn="ctr">
              <a:spcBef>
                <a:spcPts val="0"/>
              </a:spcBef>
              <a:defRPr sz="3200" i="1"/>
            </a:lvl2pPr>
            <a:lvl3pPr marL="1660525" indent="-390525" algn="ctr">
              <a:spcBef>
                <a:spcPts val="0"/>
              </a:spcBef>
              <a:defRPr sz="3200" i="1"/>
            </a:lvl3pPr>
            <a:lvl4pPr marL="2295525" indent="-390525" algn="ctr">
              <a:spcBef>
                <a:spcPts val="0"/>
              </a:spcBef>
              <a:defRPr sz="3200" i="1"/>
            </a:lvl4pPr>
            <a:lvl5pPr marL="2930525" indent="-390525"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封面">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目录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页">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封底">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3165979" y="952500"/>
            <a:ext cx="9525002" cy="11468100"/>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5pPr>
      <a:lvl6pPr marL="376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6pPr>
      <a:lvl7pPr marL="439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7pPr>
      <a:lvl8pPr marL="503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8pPr>
      <a:lvl9pPr marL="566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ategory:Trees_(data_structures)"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4.gif"/></Relationships>
</file>

<file path=ppt/slides/_rels/slide3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15.xml"/><Relationship Id="rId5" Type="http://schemas.openxmlformats.org/officeDocument/2006/relationships/image" Target="../media/image54.png"/><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请在此处添加标题文字"/>
          <p:cNvSpPr txBox="1"/>
          <p:nvPr/>
        </p:nvSpPr>
        <p:spPr>
          <a:xfrm>
            <a:off x="14639661" y="8580966"/>
            <a:ext cx="7797006" cy="1641475"/>
          </a:xfrm>
          <a:prstGeom prst="rect">
            <a:avLst/>
          </a:prstGeom>
          <a:ln w="12700">
            <a:miter lim="400000"/>
          </a:ln>
        </p:spPr>
        <p:txBody>
          <a:bodyPr wrap="none" lIns="50800" tIns="50800" rIns="50800" bIns="50800">
            <a:spAutoFit/>
          </a:bodyPr>
          <a:lstStyle>
            <a:lvl1pPr algn="r">
              <a:defRPr sz="10000" b="1">
                <a:solidFill>
                  <a:srgbClr val="FFFFFF"/>
                </a:solidFill>
                <a:latin typeface="+mn-lt"/>
                <a:ea typeface="+mn-ea"/>
                <a:cs typeface="+mn-cs"/>
                <a:sym typeface="Helvetica Neue"/>
              </a:defRPr>
            </a:lvl1pPr>
          </a:lstStyle>
          <a:p>
            <a:r>
              <a:rPr lang="zh-CN" altLang="en-US" dirty="0"/>
              <a:t>数据结构之树</a:t>
            </a:r>
          </a:p>
        </p:txBody>
      </p:sp>
      <p:sp>
        <p:nvSpPr>
          <p:cNvPr id="162" name="请在此处添加副标题文字或英文"/>
          <p:cNvSpPr txBox="1"/>
          <p:nvPr/>
        </p:nvSpPr>
        <p:spPr>
          <a:xfrm>
            <a:off x="20793130" y="10827806"/>
            <a:ext cx="1641475" cy="718145"/>
          </a:xfrm>
          <a:prstGeom prst="rect">
            <a:avLst/>
          </a:prstGeom>
          <a:ln w="12700">
            <a:miter lim="400000"/>
          </a:ln>
        </p:spPr>
        <p:txBody>
          <a:bodyPr wrap="none" lIns="50800" tIns="50800" rIns="50800" bIns="50800">
            <a:spAutoFit/>
          </a:bodyPr>
          <a:lstStyle>
            <a:lvl1pPr algn="r">
              <a:defRPr sz="4000">
                <a:solidFill>
                  <a:srgbClr val="FFFFFF"/>
                </a:solidFill>
                <a:latin typeface="+mn-lt"/>
                <a:ea typeface="+mn-ea"/>
                <a:cs typeface="+mn-cs"/>
                <a:sym typeface="Helvetica Neue"/>
              </a:defRPr>
            </a:lvl1pPr>
          </a:lstStyle>
          <a:p>
            <a:r>
              <a:rPr lang="zh-CN" altLang="en-US" dirty="0"/>
              <a:t>刘千源</a:t>
            </a:r>
          </a:p>
        </p:txBody>
      </p:sp>
      <p:sp>
        <p:nvSpPr>
          <p:cNvPr id="163" name="2018.07.27"/>
          <p:cNvSpPr txBox="1"/>
          <p:nvPr/>
        </p:nvSpPr>
        <p:spPr>
          <a:xfrm>
            <a:off x="19996896" y="7158566"/>
            <a:ext cx="2439771" cy="718145"/>
          </a:xfrm>
          <a:prstGeom prst="rect">
            <a:avLst/>
          </a:prstGeom>
          <a:ln w="12700">
            <a:miter lim="400000"/>
          </a:ln>
        </p:spPr>
        <p:txBody>
          <a:bodyPr wrap="none" lIns="50800" tIns="50800" rIns="50800" bIns="50800">
            <a:spAutoFit/>
          </a:bodyPr>
          <a:lstStyle>
            <a:lvl1pPr algn="r">
              <a:defRPr sz="4000">
                <a:solidFill>
                  <a:srgbClr val="FFFFFF"/>
                </a:solidFill>
                <a:latin typeface="HYQiHei-30J ExtraThin"/>
                <a:ea typeface="HYQiHei-30J ExtraThin"/>
                <a:cs typeface="HYQiHei-30J ExtraThin"/>
                <a:sym typeface="HYQiHei-30J ExtraThin"/>
              </a:defRPr>
            </a:lvl1pPr>
          </a:lstStyle>
          <a:p>
            <a:r>
              <a:rPr lang="en-US" dirty="0"/>
              <a:t>2019</a:t>
            </a:r>
            <a:r>
              <a:rPr dirty="0"/>
              <a:t>.</a:t>
            </a:r>
            <a:r>
              <a:rPr lang="en-US" altLang="en-US" dirty="0"/>
              <a:t>04</a:t>
            </a:r>
            <a:r>
              <a:rPr dirty="0"/>
              <a:t>.</a:t>
            </a:r>
            <a:r>
              <a:rPr lang="en-US" altLang="zh-CN" dirty="0"/>
              <a:t>18</a:t>
            </a:r>
            <a:endParaRPr lang="en-US" dirty="0"/>
          </a:p>
        </p:txBody>
      </p:sp>
      <p:sp>
        <p:nvSpPr>
          <p:cNvPr id="164" name="线条"/>
          <p:cNvSpPr/>
          <p:nvPr/>
        </p:nvSpPr>
        <p:spPr>
          <a:xfrm>
            <a:off x="19240500" y="7975600"/>
            <a:ext cx="3053080" cy="635"/>
          </a:xfrm>
          <a:prstGeom prst="line">
            <a:avLst/>
          </a:prstGeom>
          <a:ln w="25400">
            <a:solidFill>
              <a:srgbClr val="FFFFFF"/>
            </a:solidFill>
            <a:miter lim="400000"/>
          </a:ln>
        </p:spPr>
        <p:txBody>
          <a:bodyPr lIns="45718" tIns="45718" rIns="45718" bIns="45718"/>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最优二叉树</a:t>
            </a:r>
            <a:r>
              <a:rPr lang="en-US" altLang="zh-CN" sz="5400" dirty="0">
                <a:ln w="0"/>
                <a:solidFill>
                  <a:schemeClr val="tx1"/>
                </a:solidFill>
                <a:effectLst>
                  <a:outerShdw blurRad="38100" dist="19050" dir="2700000" algn="tl" rotWithShape="0">
                    <a:schemeClr val="dk1">
                      <a:alpha val="40000"/>
                    </a:schemeClr>
                  </a:outerShdw>
                </a:effectLst>
              </a:rPr>
              <a:t>(</a:t>
            </a:r>
            <a:r>
              <a:rPr lang="zh-CN" altLang="en-US" sz="5400" dirty="0">
                <a:ln w="0"/>
                <a:solidFill>
                  <a:schemeClr val="tx1"/>
                </a:solidFill>
                <a:effectLst>
                  <a:outerShdw blurRad="38100" dist="19050" dir="2700000" algn="tl" rotWithShape="0">
                    <a:schemeClr val="dk1">
                      <a:alpha val="40000"/>
                    </a:schemeClr>
                  </a:outerShdw>
                </a:effectLst>
              </a:rPr>
              <a:t>霍夫曼树</a:t>
            </a:r>
            <a:r>
              <a:rPr lang="en-US" altLang="zh-CN" sz="5400" dirty="0">
                <a:ln w="0"/>
                <a:solidFill>
                  <a:schemeClr val="tx1"/>
                </a:solidFill>
                <a:effectLst>
                  <a:outerShdw blurRad="38100" dist="19050" dir="2700000" algn="tl" rotWithShape="0">
                    <a:schemeClr val="dk1">
                      <a:alpha val="40000"/>
                    </a:schemeClr>
                  </a:outerShdw>
                </a:effectLst>
              </a:rPr>
              <a:t>)</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3"/>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最优二叉树：给定</a:t>
            </a:r>
            <a:r>
              <a:rPr lang="en-US" altLang="zh-CN" dirty="0"/>
              <a:t>n</a:t>
            </a:r>
            <a:r>
              <a:rPr lang="zh-CN" altLang="en-US" dirty="0"/>
              <a:t>个权值作为</a:t>
            </a:r>
            <a:r>
              <a:rPr lang="en-US" altLang="zh-CN" dirty="0"/>
              <a:t>n</a:t>
            </a:r>
            <a:r>
              <a:rPr lang="zh-CN" altLang="en-US" dirty="0"/>
              <a:t>个叶子结点，构造一棵二叉树，若该树的带权路径长度达到最小，称这样的二叉树为  最优二叉树。</a:t>
            </a:r>
            <a:endParaRPr lang="en-US" altLang="zh-CN" dirty="0"/>
          </a:p>
          <a:p>
            <a:pPr marL="457200" indent="-457200" algn="l">
              <a:buFont typeface="Arial" panose="020B0604020202020204" pitchFamily="34" charset="0"/>
              <a:buChar char="•"/>
            </a:pPr>
            <a:r>
              <a:rPr lang="en-US" altLang="zh-CN" dirty="0"/>
              <a:t>WPL</a:t>
            </a:r>
            <a:r>
              <a:rPr lang="zh-CN" altLang="en-US" dirty="0"/>
              <a:t>：树的所有叶结点的带权路径长度之和，称为树的带权路径长度表示为</a:t>
            </a:r>
            <a:r>
              <a:rPr lang="en-US" altLang="zh-CN" dirty="0"/>
              <a:t>WPL</a:t>
            </a:r>
            <a:r>
              <a:rPr lang="zh-CN" altLang="en-US" dirty="0"/>
              <a:t>。</a:t>
            </a:r>
            <a:endParaRPr lang="en-US" altLang="zh-CN" dirty="0"/>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4371FC64-5A39-4183-B363-68854E748956}"/>
              </a:ext>
            </a:extLst>
          </p:cNvPr>
          <p:cNvPicPr>
            <a:picLocks noChangeAspect="1"/>
          </p:cNvPicPr>
          <p:nvPr/>
        </p:nvPicPr>
        <p:blipFill>
          <a:blip r:embed="rId3"/>
          <a:stretch>
            <a:fillRect/>
          </a:stretch>
        </p:blipFill>
        <p:spPr>
          <a:xfrm>
            <a:off x="5086723" y="6333823"/>
            <a:ext cx="11524877" cy="5877227"/>
          </a:xfrm>
          <a:prstGeom prst="rect">
            <a:avLst/>
          </a:prstGeom>
        </p:spPr>
      </p:pic>
      <p:sp>
        <p:nvSpPr>
          <p:cNvPr id="4" name="矩形 3">
            <a:extLst>
              <a:ext uri="{FF2B5EF4-FFF2-40B4-BE49-F238E27FC236}">
                <a16:creationId xmlns:a16="http://schemas.microsoft.com/office/drawing/2014/main" id="{E8BC5CF0-A85E-4ADD-9891-D3F6257E55D4}"/>
              </a:ext>
            </a:extLst>
          </p:cNvPr>
          <p:cNvSpPr/>
          <p:nvPr/>
        </p:nvSpPr>
        <p:spPr>
          <a:xfrm>
            <a:off x="6324600" y="12027842"/>
            <a:ext cx="10496550" cy="461665"/>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WPL=2*5+5*5+6*4+8*3+13*3+19*3+25*2+36*2=301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128049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树的相关术语</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346399"/>
            <a:ext cx="20338324" cy="6565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结点的度（</a:t>
            </a:r>
            <a:r>
              <a:rPr lang="en-US" altLang="zh-CN" dirty="0"/>
              <a:t>Degree</a:t>
            </a:r>
            <a:r>
              <a:rPr lang="zh-CN" altLang="en-US" dirty="0"/>
              <a:t>）：结点的子树个数；</a:t>
            </a:r>
          </a:p>
          <a:p>
            <a:pPr marL="457200" indent="-457200" algn="l">
              <a:buFont typeface="Arial" panose="020B0604020202020204" pitchFamily="34" charset="0"/>
              <a:buChar char="•"/>
            </a:pPr>
            <a:r>
              <a:rPr lang="zh-CN" altLang="en-US" dirty="0"/>
              <a:t>树的度：树的所有结点中最大的度数；</a:t>
            </a:r>
          </a:p>
          <a:p>
            <a:pPr marL="457200" indent="-457200" algn="l">
              <a:buFont typeface="Arial" panose="020B0604020202020204" pitchFamily="34" charset="0"/>
              <a:buChar char="•"/>
            </a:pPr>
            <a:r>
              <a:rPr lang="zh-CN" altLang="en-US" dirty="0"/>
              <a:t>叶结点（</a:t>
            </a:r>
            <a:r>
              <a:rPr lang="en-US" altLang="zh-CN" dirty="0"/>
              <a:t>Leaf</a:t>
            </a:r>
            <a:r>
              <a:rPr lang="zh-CN" altLang="en-US" dirty="0"/>
              <a:t>）：度为</a:t>
            </a:r>
            <a:r>
              <a:rPr lang="en-US" altLang="zh-CN" dirty="0"/>
              <a:t>0</a:t>
            </a:r>
            <a:r>
              <a:rPr lang="zh-CN" altLang="en-US" dirty="0"/>
              <a:t>的结点；</a:t>
            </a:r>
          </a:p>
          <a:p>
            <a:pPr marL="457200" indent="-457200" algn="l">
              <a:buFont typeface="Arial" panose="020B0604020202020204" pitchFamily="34" charset="0"/>
              <a:buChar char="•"/>
            </a:pPr>
            <a:r>
              <a:rPr lang="zh-CN" altLang="en-US" dirty="0"/>
              <a:t>父结点（</a:t>
            </a:r>
            <a:r>
              <a:rPr lang="en-US" altLang="zh-CN" dirty="0"/>
              <a:t>Parent</a:t>
            </a:r>
            <a:r>
              <a:rPr lang="zh-CN" altLang="en-US" dirty="0"/>
              <a:t>）：有子树的结点是其子树的根节点的父结点；</a:t>
            </a:r>
          </a:p>
          <a:p>
            <a:pPr marL="457200" indent="-457200" algn="l">
              <a:buFont typeface="Arial" panose="020B0604020202020204" pitchFamily="34" charset="0"/>
              <a:buChar char="•"/>
            </a:pPr>
            <a:r>
              <a:rPr lang="zh-CN" altLang="en-US" dirty="0"/>
              <a:t>子结点</a:t>
            </a:r>
            <a:r>
              <a:rPr lang="en-US" altLang="zh-CN" dirty="0"/>
              <a:t>/</a:t>
            </a:r>
            <a:r>
              <a:rPr lang="zh-CN" altLang="en-US" dirty="0"/>
              <a:t>孩子结点（</a:t>
            </a:r>
            <a:r>
              <a:rPr lang="en-US" altLang="zh-CN" dirty="0"/>
              <a:t>Child</a:t>
            </a:r>
            <a:r>
              <a:rPr lang="zh-CN" altLang="en-US" dirty="0"/>
              <a:t>）：若</a:t>
            </a:r>
            <a:r>
              <a:rPr lang="en-US" altLang="zh-CN" dirty="0"/>
              <a:t>A</a:t>
            </a:r>
            <a:r>
              <a:rPr lang="zh-CN" altLang="en-US" dirty="0"/>
              <a:t>结点是</a:t>
            </a:r>
            <a:r>
              <a:rPr lang="en-US" altLang="zh-CN" dirty="0"/>
              <a:t>B</a:t>
            </a:r>
            <a:r>
              <a:rPr lang="zh-CN" altLang="en-US" dirty="0"/>
              <a:t>结点的父结点，则称</a:t>
            </a:r>
            <a:r>
              <a:rPr lang="en-US" altLang="zh-CN" dirty="0"/>
              <a:t>B</a:t>
            </a:r>
            <a:r>
              <a:rPr lang="zh-CN" altLang="en-US" dirty="0"/>
              <a:t>结点是</a:t>
            </a:r>
            <a:r>
              <a:rPr lang="en-US" altLang="zh-CN" dirty="0"/>
              <a:t>A</a:t>
            </a:r>
            <a:r>
              <a:rPr lang="zh-CN" altLang="en-US" dirty="0"/>
              <a:t>结点的子结点；</a:t>
            </a:r>
          </a:p>
          <a:p>
            <a:pPr marL="457200" indent="-457200" algn="l">
              <a:buFont typeface="Arial" panose="020B0604020202020204" pitchFamily="34" charset="0"/>
              <a:buChar char="•"/>
            </a:pPr>
            <a:r>
              <a:rPr lang="zh-CN" altLang="en-US" dirty="0"/>
              <a:t>兄弟结点（</a:t>
            </a:r>
            <a:r>
              <a:rPr lang="en-US" altLang="zh-CN" dirty="0"/>
              <a:t>Sibling</a:t>
            </a:r>
            <a:r>
              <a:rPr lang="zh-CN" altLang="en-US" dirty="0"/>
              <a:t>）：具有同一个父结点的各结点彼此是兄弟结点；</a:t>
            </a:r>
          </a:p>
          <a:p>
            <a:pPr marL="457200" indent="-457200" algn="l">
              <a:buFont typeface="Arial" panose="020B0604020202020204" pitchFamily="34" charset="0"/>
              <a:buChar char="•"/>
            </a:pPr>
            <a:r>
              <a:rPr lang="zh-CN" altLang="en-US" dirty="0"/>
              <a:t>路径和路径长度：从结点</a:t>
            </a:r>
            <a:r>
              <a:rPr lang="en-US" altLang="zh-CN" dirty="0"/>
              <a:t>n1</a:t>
            </a:r>
            <a:r>
              <a:rPr lang="zh-CN" altLang="en-US" dirty="0"/>
              <a:t>到</a:t>
            </a:r>
            <a:r>
              <a:rPr lang="en-US" altLang="zh-CN" dirty="0" err="1"/>
              <a:t>nk</a:t>
            </a:r>
            <a:r>
              <a:rPr lang="zh-CN" altLang="en-US" dirty="0"/>
              <a:t>的路径为一个结点序列</a:t>
            </a:r>
            <a:r>
              <a:rPr lang="en-US" altLang="zh-CN" dirty="0"/>
              <a:t>n1</a:t>
            </a:r>
            <a:r>
              <a:rPr lang="zh-CN" altLang="en-US" dirty="0"/>
              <a:t>，</a:t>
            </a:r>
            <a:r>
              <a:rPr lang="en-US" altLang="zh-CN" dirty="0"/>
              <a:t>n2</a:t>
            </a:r>
            <a:r>
              <a:rPr lang="zh-CN" altLang="en-US" dirty="0"/>
              <a:t>，</a:t>
            </a:r>
            <a:r>
              <a:rPr lang="en-US" altLang="zh-CN" dirty="0"/>
              <a:t>...</a:t>
            </a:r>
            <a:r>
              <a:rPr lang="zh-CN" altLang="en-US" dirty="0"/>
              <a:t>，</a:t>
            </a:r>
            <a:r>
              <a:rPr lang="en-US" altLang="zh-CN" dirty="0" err="1"/>
              <a:t>nk</a:t>
            </a:r>
            <a:r>
              <a:rPr lang="zh-CN" altLang="en-US" dirty="0"/>
              <a:t>。</a:t>
            </a:r>
            <a:r>
              <a:rPr lang="en-US" altLang="zh-CN" dirty="0" err="1"/>
              <a:t>ni</a:t>
            </a:r>
            <a:r>
              <a:rPr lang="zh-CN" altLang="en-US" dirty="0"/>
              <a:t>是</a:t>
            </a:r>
            <a:r>
              <a:rPr lang="en-US" altLang="zh-CN" dirty="0"/>
              <a:t>ni+1</a:t>
            </a:r>
            <a:r>
              <a:rPr lang="zh-CN" altLang="en-US" dirty="0"/>
              <a:t>的父结点。路径所包含边的个数为路径的长度；</a:t>
            </a:r>
          </a:p>
          <a:p>
            <a:pPr marL="457200" indent="-457200" algn="l">
              <a:buFont typeface="Arial" panose="020B0604020202020204" pitchFamily="34" charset="0"/>
              <a:buChar char="•"/>
            </a:pPr>
            <a:r>
              <a:rPr lang="zh-CN" altLang="en-US" dirty="0"/>
              <a:t>祖先结点（</a:t>
            </a:r>
            <a:r>
              <a:rPr lang="en-US" altLang="zh-CN" dirty="0"/>
              <a:t>Ancestor</a:t>
            </a:r>
            <a:r>
              <a:rPr lang="zh-CN" altLang="en-US" dirty="0"/>
              <a:t>）：沿树根到某一结点路径上的所有结点都是这个结点的祖先结点；</a:t>
            </a:r>
          </a:p>
          <a:p>
            <a:pPr marL="457200" indent="-457200" algn="l">
              <a:buFont typeface="Arial" panose="020B0604020202020204" pitchFamily="34" charset="0"/>
              <a:buChar char="•"/>
            </a:pPr>
            <a:r>
              <a:rPr lang="zh-CN" altLang="en-US" dirty="0"/>
              <a:t>子孙结点（</a:t>
            </a:r>
            <a:r>
              <a:rPr lang="en-US" altLang="zh-CN" dirty="0"/>
              <a:t>Descendant</a:t>
            </a:r>
            <a:r>
              <a:rPr lang="zh-CN" altLang="en-US" dirty="0"/>
              <a:t>）：某一结点的子树中的所有结点是这个结点的子孙；</a:t>
            </a:r>
          </a:p>
          <a:p>
            <a:pPr marL="457200" indent="-457200" algn="l">
              <a:buFont typeface="Arial" panose="020B0604020202020204" pitchFamily="34" charset="0"/>
              <a:buChar char="•"/>
            </a:pPr>
            <a:r>
              <a:rPr lang="zh-CN" altLang="en-US" dirty="0"/>
              <a:t>结点的层次（</a:t>
            </a:r>
            <a:r>
              <a:rPr lang="en-US" altLang="zh-CN" dirty="0"/>
              <a:t>Level</a:t>
            </a:r>
            <a:r>
              <a:rPr lang="zh-CN" altLang="en-US" dirty="0"/>
              <a:t>）：规定根结点在</a:t>
            </a:r>
            <a:r>
              <a:rPr lang="en-US" altLang="zh-CN" dirty="0"/>
              <a:t>1</a:t>
            </a:r>
            <a:r>
              <a:rPr lang="zh-CN" altLang="en-US" dirty="0"/>
              <a:t>层，其他任一结点的层数是其父结点的层数加</a:t>
            </a:r>
            <a:r>
              <a:rPr lang="en-US" altLang="zh-CN" dirty="0"/>
              <a:t>1</a:t>
            </a:r>
            <a:r>
              <a:rPr lang="zh-CN" altLang="en-US" dirty="0"/>
              <a:t>；</a:t>
            </a:r>
          </a:p>
          <a:p>
            <a:pPr marL="457200" indent="-457200" algn="l">
              <a:buFont typeface="Arial" panose="020B0604020202020204" pitchFamily="34" charset="0"/>
              <a:buChar char="•"/>
            </a:pPr>
            <a:r>
              <a:rPr lang="zh-CN" altLang="en-US" dirty="0"/>
              <a:t>树的深度（</a:t>
            </a:r>
            <a:r>
              <a:rPr lang="en-US" altLang="zh-CN" dirty="0"/>
              <a:t>Depth</a:t>
            </a:r>
            <a:r>
              <a:rPr lang="zh-CN" altLang="en-US" dirty="0"/>
              <a:t>）：树中所有结点中的最大层次是这棵树的深度；</a:t>
            </a:r>
            <a:r>
              <a:rPr lang="en-US" altLang="zh-CN" dirty="0"/>
              <a:t>’</a:t>
            </a: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结点的高度（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Node Height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：节点的高度是该节点与后代叶之间最长路径上的边数；</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结点的深度（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a:t>
            </a:r>
            <a:r>
              <a:rPr lang="en-US" altLang="zh-CN" dirty="0"/>
              <a:t>ode Depth</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节点的深度定义为：节点和根之间的边数；</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47710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8046456" y="6073170"/>
            <a:ext cx="7609776"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深入了解一下</a:t>
            </a:r>
          </a:p>
        </p:txBody>
      </p:sp>
    </p:spTree>
    <p:extLst>
      <p:ext uri="{BB962C8B-B14F-4D97-AF65-F5344CB8AC3E}">
        <p14:creationId xmlns:p14="http://schemas.microsoft.com/office/powerpoint/2010/main" val="7427654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7174" name="Picture 6" descr="https://ss2.bdstatic.com/70cFvnSh_Q1YnxGkpoWK1HF6hhy/it/u=3336454134,1575936954&amp;fm=26&amp;gp=0.jpg">
            <a:extLst>
              <a:ext uri="{FF2B5EF4-FFF2-40B4-BE49-F238E27FC236}">
                <a16:creationId xmlns:a16="http://schemas.microsoft.com/office/drawing/2014/main" id="{68EF77B3-9906-4FAD-BD92-52E6D378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36726">
            <a:off x="2190750" y="3410267"/>
            <a:ext cx="4080621"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EB1E825-642A-4EB6-8809-22366F5C78B0}"/>
              </a:ext>
            </a:extLst>
          </p:cNvPr>
          <p:cNvSpPr txBox="1"/>
          <p:nvPr/>
        </p:nvSpPr>
        <p:spPr>
          <a:xfrm rot="859000">
            <a:off x="4516806" y="2967559"/>
            <a:ext cx="408062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树解决了什么问题？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6" name="Picture 8" descr="https://ss0.bdstatic.com/70cFuHSh_Q1YnxGkpoWK1HF6hhy/it/u=770997337,1564000689&amp;fm=26&amp;gp=0.jpg">
            <a:extLst>
              <a:ext uri="{FF2B5EF4-FFF2-40B4-BE49-F238E27FC236}">
                <a16:creationId xmlns:a16="http://schemas.microsoft.com/office/drawing/2014/main" id="{B88721DF-AA5A-4E6E-9C9F-74A02AA8C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73834">
            <a:off x="10720069" y="3186455"/>
            <a:ext cx="4897416" cy="3648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CBCCBBA-1F3C-4F6F-94C3-F4EAB01C2D0A}"/>
              </a:ext>
            </a:extLst>
          </p:cNvPr>
          <p:cNvSpPr txBox="1"/>
          <p:nvPr/>
        </p:nvSpPr>
        <p:spPr>
          <a:xfrm rot="21228599">
            <a:off x="14779103" y="3054342"/>
            <a:ext cx="32575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如何遍历一颗树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8" name="Picture 10">
            <a:extLst>
              <a:ext uri="{FF2B5EF4-FFF2-40B4-BE49-F238E27FC236}">
                <a16:creationId xmlns:a16="http://schemas.microsoft.com/office/drawing/2014/main" id="{43014819-148F-4A7D-B495-BC8619934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261" y="8167758"/>
            <a:ext cx="4548187" cy="44077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FBB86AF-4C7B-499B-96FB-7ADB386FA4AE}"/>
              </a:ext>
            </a:extLst>
          </p:cNvPr>
          <p:cNvSpPr txBox="1"/>
          <p:nvPr/>
        </p:nvSpPr>
        <p:spPr>
          <a:xfrm rot="20839714">
            <a:off x="3082759" y="9134837"/>
            <a:ext cx="355681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树有哪些运用场景？</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80" name="Picture 12" descr="https://ss2.bdstatic.com/70cFvnSh_Q1YnxGkpoWK1HF6hhy/it/u=206656841,1689667245&amp;fm=26&amp;gp=0.jpg">
            <a:extLst>
              <a:ext uri="{FF2B5EF4-FFF2-40B4-BE49-F238E27FC236}">
                <a16:creationId xmlns:a16="http://schemas.microsoft.com/office/drawing/2014/main" id="{A64A8BDD-8417-4554-A089-AF49898A6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1412" y="8316669"/>
            <a:ext cx="4191000" cy="42100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B2E109-7BF7-42F0-8B05-FE841462E3D8}"/>
              </a:ext>
            </a:extLst>
          </p:cNvPr>
          <p:cNvSpPr txBox="1"/>
          <p:nvPr/>
        </p:nvSpPr>
        <p:spPr>
          <a:xfrm rot="273574">
            <a:off x="18093864" y="8791917"/>
            <a:ext cx="283845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树的家族成员都有哪些？</a:t>
            </a:r>
          </a:p>
        </p:txBody>
      </p:sp>
    </p:spTree>
    <p:extLst>
      <p:ext uri="{BB962C8B-B14F-4D97-AF65-F5344CB8AC3E}">
        <p14:creationId xmlns:p14="http://schemas.microsoft.com/office/powerpoint/2010/main" val="38568130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6DCD6B3-CE9D-4028-8985-7EAEFECE65EE}"/>
              </a:ext>
            </a:extLst>
          </p:cNvPr>
          <p:cNvSpPr txBox="1"/>
          <p:nvPr/>
        </p:nvSpPr>
        <p:spPr>
          <a:xfrm rot="859000">
            <a:off x="11830440" y="4643366"/>
            <a:ext cx="5430205"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树到底</a:t>
            </a:r>
            <a:r>
              <a:rPr lang="zh-CN" altLang="en-US" sz="4400" dirty="0"/>
              <a:t>解决</a:t>
            </a:r>
            <a:r>
              <a:rPr lang="zh-CN" altLang="en-US" dirty="0"/>
              <a:t>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295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降低搜索时间复杂度</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172086"/>
            <a:ext cx="1960245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假如我们要在</a:t>
            </a:r>
            <a:r>
              <a:rPr lang="en-US" altLang="zh-CN" dirty="0"/>
              <a:t>1000w</a:t>
            </a:r>
            <a:r>
              <a:rPr lang="zh-CN" altLang="en-US" dirty="0"/>
              <a:t>条数据中寻找我们想要的那一条，我们可以通过</a:t>
            </a:r>
            <a:r>
              <a:rPr lang="en-US" altLang="zh-CN" dirty="0"/>
              <a:t>foreach</a:t>
            </a:r>
            <a:r>
              <a:rPr lang="zh-CN" altLang="en-US" dirty="0"/>
              <a:t>去遍历，此时最坏的情况为</a:t>
            </a:r>
            <a:r>
              <a:rPr lang="en-US" altLang="zh-CN" dirty="0"/>
              <a:t>O(n)</a:t>
            </a:r>
            <a:r>
              <a:rPr lang="zh-CN" altLang="en-US" dirty="0"/>
              <a:t>。但是树却可以保证他们的平均时间复杂度为</a:t>
            </a:r>
            <a:r>
              <a:rPr lang="en-US" altLang="zh-CN" dirty="0"/>
              <a:t>O(</a:t>
            </a:r>
            <a:r>
              <a:rPr lang="en-US" altLang="zh-CN" dirty="0" err="1"/>
              <a:t>logN</a:t>
            </a:r>
            <a:r>
              <a:rPr lang="en-US" altLang="zh-CN" dirty="0"/>
              <a:t>)</a:t>
            </a:r>
            <a:r>
              <a:rPr lang="zh-CN" altLang="en-US" dirty="0"/>
              <a:t>。</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同时，相比于搜索时间复杂度为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O(1)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的散列表</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(HashMap)</a:t>
            </a:r>
            <a:r>
              <a:rPr lang="zh-CN" altLang="en-US" dirty="0"/>
              <a:t>来说，虽然速度上与之相比略有不足，但是树能保证有序，省去了扩容的开销，并且可以做范围搜索。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a:extLst>
              <a:ext uri="{FF2B5EF4-FFF2-40B4-BE49-F238E27FC236}">
                <a16:creationId xmlns:a16="http://schemas.microsoft.com/office/drawing/2014/main" id="{7892AC7B-089D-401C-AEB6-61DC68BE9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888" y="6922316"/>
            <a:ext cx="7047619" cy="2755555"/>
          </a:xfrm>
          <a:prstGeom prst="rect">
            <a:avLst/>
          </a:prstGeom>
        </p:spPr>
      </p:pic>
      <p:sp>
        <p:nvSpPr>
          <p:cNvPr id="5" name="文本框 4">
            <a:extLst>
              <a:ext uri="{FF2B5EF4-FFF2-40B4-BE49-F238E27FC236}">
                <a16:creationId xmlns:a16="http://schemas.microsoft.com/office/drawing/2014/main" id="{B81D120E-64B6-444F-96B4-0B079ED470CD}"/>
              </a:ext>
            </a:extLst>
          </p:cNvPr>
          <p:cNvSpPr txBox="1"/>
          <p:nvPr/>
        </p:nvSpPr>
        <p:spPr>
          <a:xfrm>
            <a:off x="4738968" y="9869868"/>
            <a:ext cx="358588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列表的</a:t>
            </a:r>
            <a:r>
              <a:rPr lang="zh-CN" altLang="en-US" dirty="0"/>
              <a:t>遍历</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搜索过程</a:t>
            </a:r>
          </a:p>
        </p:txBody>
      </p:sp>
      <p:pic>
        <p:nvPicPr>
          <p:cNvPr id="10" name="图片 9">
            <a:extLst>
              <a:ext uri="{FF2B5EF4-FFF2-40B4-BE49-F238E27FC236}">
                <a16:creationId xmlns:a16="http://schemas.microsoft.com/office/drawing/2014/main" id="{E30CFCAF-800C-41E2-B740-4EAF8B1EC9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2042" y="6358058"/>
            <a:ext cx="8212990" cy="5664131"/>
          </a:xfrm>
          <a:prstGeom prst="rect">
            <a:avLst/>
          </a:prstGeom>
        </p:spPr>
      </p:pic>
      <p:sp>
        <p:nvSpPr>
          <p:cNvPr id="11" name="文本框 10">
            <a:extLst>
              <a:ext uri="{FF2B5EF4-FFF2-40B4-BE49-F238E27FC236}">
                <a16:creationId xmlns:a16="http://schemas.microsoft.com/office/drawing/2014/main" id="{D5999583-7B45-439D-9763-F0EB3532E8E8}"/>
              </a:ext>
            </a:extLst>
          </p:cNvPr>
          <p:cNvSpPr txBox="1"/>
          <p:nvPr/>
        </p:nvSpPr>
        <p:spPr>
          <a:xfrm>
            <a:off x="11432042" y="6588890"/>
            <a:ext cx="197915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Find 6</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532131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解决分组问题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8"/>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因为树总是从一个根结点自上而下的延申，每个结点至少有一个或以上的结点，那么作为兄弟的结点们都将会有公共的父亲结点以及父亲结点之上的结点。利用这个特性，我们使用树对一些数据做特定的属性分类便非常方便。</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操作系统的目录就是一棵树。</a:t>
            </a:r>
          </a:p>
        </p:txBody>
      </p:sp>
      <p:pic>
        <p:nvPicPr>
          <p:cNvPr id="6" name="图片 5">
            <a:extLst>
              <a:ext uri="{FF2B5EF4-FFF2-40B4-BE49-F238E27FC236}">
                <a16:creationId xmlns:a16="http://schemas.microsoft.com/office/drawing/2014/main" id="{2C942803-4ED0-4305-9204-54802D4F7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6356023"/>
            <a:ext cx="7572935" cy="5517379"/>
          </a:xfrm>
          <a:prstGeom prst="rect">
            <a:avLst/>
          </a:prstGeom>
        </p:spPr>
      </p:pic>
      <p:pic>
        <p:nvPicPr>
          <p:cNvPr id="1026" name="Picture 2" descr="https://oss.v8cloud.cn/images/9d74e2c8447938ef046a26300004712c.png">
            <a:extLst>
              <a:ext uri="{FF2B5EF4-FFF2-40B4-BE49-F238E27FC236}">
                <a16:creationId xmlns:a16="http://schemas.microsoft.com/office/drawing/2014/main" id="{7B863922-5FD6-4F90-9094-404A7A8B6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2027" y="6188227"/>
            <a:ext cx="6350374" cy="60857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46B6B68-0D80-418C-88F9-44E109AD7ABF}"/>
              </a:ext>
            </a:extLst>
          </p:cNvPr>
          <p:cNvSpPr txBox="1"/>
          <p:nvPr/>
        </p:nvSpPr>
        <p:spPr>
          <a:xfrm>
            <a:off x="2781300" y="12237342"/>
            <a:ext cx="71515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Trie</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树，解决字典查找公共前缀问题</a:t>
            </a:r>
          </a:p>
        </p:txBody>
      </p:sp>
      <p:sp>
        <p:nvSpPr>
          <p:cNvPr id="9" name="矩形 8">
            <a:extLst>
              <a:ext uri="{FF2B5EF4-FFF2-40B4-BE49-F238E27FC236}">
                <a16:creationId xmlns:a16="http://schemas.microsoft.com/office/drawing/2014/main" id="{B530D617-9839-45B6-91CD-E3A7C3349B9C}"/>
              </a:ext>
            </a:extLst>
          </p:cNvPr>
          <p:cNvSpPr/>
          <p:nvPr/>
        </p:nvSpPr>
        <p:spPr>
          <a:xfrm>
            <a:off x="13070541" y="12057805"/>
            <a:ext cx="6350373" cy="923330"/>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笛卡尔树，解决寻找最低公共祖先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代替数列求</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RMQ</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的问题的解决方案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25050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CE552DF-934A-4183-9C1A-65EA90BFF0FD}"/>
              </a:ext>
            </a:extLst>
          </p:cNvPr>
          <p:cNvSpPr txBox="1"/>
          <p:nvPr/>
        </p:nvSpPr>
        <p:spPr>
          <a:xfrm rot="21228599">
            <a:off x="11904047" y="4262293"/>
            <a:ext cx="3804826"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a:t>
            </a:r>
            <a:r>
              <a:rPr lang="zh-CN" altLang="en-US" sz="4400" dirty="0"/>
              <a:t>遍历</a:t>
            </a:r>
            <a:r>
              <a:rPr lang="zh-CN" altLang="en-US" dirty="0"/>
              <a:t>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669648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深度优先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9"/>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深度优先遍历分为前</a:t>
            </a:r>
            <a:r>
              <a:rPr lang="en-US" altLang="zh-CN" dirty="0"/>
              <a:t>/</a:t>
            </a:r>
            <a:r>
              <a:rPr lang="zh-CN" altLang="en-US" dirty="0"/>
              <a:t>中</a:t>
            </a:r>
            <a:r>
              <a:rPr lang="en-US" altLang="zh-CN" dirty="0"/>
              <a:t>/</a:t>
            </a:r>
            <a:r>
              <a:rPr lang="zh-CN" altLang="en-US" dirty="0"/>
              <a:t>后序遍历：</a:t>
            </a:r>
            <a:endParaRPr lang="en-US" altLang="zh-CN" dirty="0"/>
          </a:p>
          <a:p>
            <a:pPr marL="457200" indent="-457200" algn="l">
              <a:buFont typeface="Arial" panose="020B0604020202020204" pitchFamily="34" charset="0"/>
              <a:buChar char="•"/>
            </a:pPr>
            <a:r>
              <a:rPr lang="zh-CN" altLang="en-US" dirty="0"/>
              <a:t>前序遍历：指先访问根，然后访问子树的遍历方式。</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中序遍历：</a:t>
            </a:r>
            <a:r>
              <a:rPr lang="zh-CN" altLang="en-US" dirty="0"/>
              <a:t>指先访问左（右）子树，然后访问根，最后访问右（左）子树的遍历方式。</a:t>
            </a:r>
            <a:endParaRPr lang="en-US" altLang="zh-CN" dirty="0"/>
          </a:p>
          <a:p>
            <a:pPr marL="457200" indent="-457200" algn="l">
              <a:buFont typeface="Arial" panose="020B0604020202020204" pitchFamily="34" charset="0"/>
              <a:buChar char="•"/>
            </a:pPr>
            <a:r>
              <a:rPr lang="zh-CN" altLang="en-US" dirty="0"/>
              <a:t>后序遍历：指先访问子树，然后访问根的遍历方式。</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2052" name="Picture 4" descr="https://upload.wikimedia.org/wikipedia/commons/thumb/d/d4/Sorted_binary_tree_preorder.svg/1024px-Sorted_binary_tree_preorder.svg.png">
            <a:extLst>
              <a:ext uri="{FF2B5EF4-FFF2-40B4-BE49-F238E27FC236}">
                <a16:creationId xmlns:a16="http://schemas.microsoft.com/office/drawing/2014/main" id="{983485C8-CB84-48B2-9D3B-DFAA66917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6571130"/>
            <a:ext cx="6221318" cy="53160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7/77/Sorted_binary_tree_inorder.svg/1024px-Sorted_binary_tree_inorder.svg.png">
            <a:extLst>
              <a:ext uri="{FF2B5EF4-FFF2-40B4-BE49-F238E27FC236}">
                <a16:creationId xmlns:a16="http://schemas.microsoft.com/office/drawing/2014/main" id="{5E2A1D99-4257-4A65-9869-2BB611E57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103" y="6643809"/>
            <a:ext cx="6051207" cy="51707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9/9d/Sorted_binary_tree_postorder.svg/1024px-Sorted_binary_tree_postorder.svg.png">
            <a:extLst>
              <a:ext uri="{FF2B5EF4-FFF2-40B4-BE49-F238E27FC236}">
                <a16:creationId xmlns:a16="http://schemas.microsoft.com/office/drawing/2014/main" id="{42D7C30D-B14B-49A8-96A8-0B4378385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5117" y="6795683"/>
            <a:ext cx="5873471" cy="50188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08E463F-5E0B-4713-BAEA-E08534DEB861}"/>
              </a:ext>
            </a:extLst>
          </p:cNvPr>
          <p:cNvSpPr txBox="1"/>
          <p:nvPr/>
        </p:nvSpPr>
        <p:spPr>
          <a:xfrm>
            <a:off x="2127228" y="12294367"/>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前序：</a:t>
            </a:r>
            <a:r>
              <a:rPr lang="pt-BR" altLang="zh-CN" dirty="0"/>
              <a:t>F, B, A, D, C, E, G, I,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a:t>
            </a:r>
            <a:r>
              <a:rPr lang="pt-BR" altLang="zh-CN" dirty="0"/>
              <a:t>A, B, C, D, E, F, G, H, I.</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a:extLst>
              <a:ext uri="{FF2B5EF4-FFF2-40B4-BE49-F238E27FC236}">
                <a16:creationId xmlns:a16="http://schemas.microsoft.com/office/drawing/2014/main" id="{563FF7F3-D7B3-4204-860C-EC43FBB1C8C2}"/>
              </a:ext>
            </a:extLst>
          </p:cNvPr>
          <p:cNvSpPr txBox="1"/>
          <p:nvPr/>
        </p:nvSpPr>
        <p:spPr>
          <a:xfrm>
            <a:off x="15898437" y="12258030"/>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后序：</a:t>
            </a:r>
            <a:r>
              <a:rPr lang="pt-BR" altLang="zh-CN" dirty="0"/>
              <a:t>A, C, E, D, B, H, I, G, F.</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257302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广度优先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813287"/>
            <a:ext cx="196024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树的广度优先遍历也就是层序遍历。</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a:t>层序</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pt-BR" altLang="zh-CN" dirty="0"/>
              <a:t>F, B, G, A, D, I, C, E,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098" name="Picture 2" descr="https://upload.wikimedia.org/wikipedia/commons/thumb/d/d1/Sorted_binary_tree_breadth-first_traversal.svg/1280px-Sorted_binary_tree_breadth-first_traversal.svg.png">
            <a:extLst>
              <a:ext uri="{FF2B5EF4-FFF2-40B4-BE49-F238E27FC236}">
                <a16:creationId xmlns:a16="http://schemas.microsoft.com/office/drawing/2014/main" id="{0E2EE9BD-DA81-40AE-816A-D9AE07B2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01" y="5935701"/>
            <a:ext cx="7171208" cy="571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015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目录"/>
          <p:cNvSpPr txBox="1"/>
          <p:nvPr/>
        </p:nvSpPr>
        <p:spPr>
          <a:xfrm>
            <a:off x="6736442" y="2985709"/>
            <a:ext cx="2654301" cy="1879601"/>
          </a:xfrm>
          <a:prstGeom prst="rect">
            <a:avLst/>
          </a:prstGeom>
          <a:ln w="12700">
            <a:miter lim="400000"/>
          </a:ln>
        </p:spPr>
        <p:txBody>
          <a:bodyPr wrap="none" lIns="50800" tIns="50800" rIns="50800" bIns="50800">
            <a:spAutoFit/>
          </a:bodyPr>
          <a:lstStyle>
            <a:lvl1pPr algn="l">
              <a:defRPr sz="10000" b="1">
                <a:solidFill>
                  <a:srgbClr val="191919"/>
                </a:solidFill>
                <a:latin typeface="+mn-lt"/>
                <a:ea typeface="+mn-ea"/>
                <a:cs typeface="+mn-cs"/>
                <a:sym typeface="Helvetica Neue"/>
              </a:defRPr>
            </a:lvl1pPr>
          </a:lstStyle>
          <a:p>
            <a:r>
              <a:rPr dirty="0"/>
              <a:t>目录</a:t>
            </a:r>
          </a:p>
        </p:txBody>
      </p:sp>
      <p:sp>
        <p:nvSpPr>
          <p:cNvPr id="167" name="Content"/>
          <p:cNvSpPr txBox="1"/>
          <p:nvPr/>
        </p:nvSpPr>
        <p:spPr>
          <a:xfrm>
            <a:off x="9539756" y="3815443"/>
            <a:ext cx="2652244" cy="872034"/>
          </a:xfrm>
          <a:prstGeom prst="rect">
            <a:avLst/>
          </a:prstGeom>
          <a:ln w="12700">
            <a:miter lim="400000"/>
          </a:ln>
        </p:spPr>
        <p:txBody>
          <a:bodyPr wrap="square" lIns="50800" tIns="50800" rIns="50800" bIns="50800">
            <a:spAutoFit/>
          </a:bodyPr>
          <a:lstStyle>
            <a:lvl1pPr algn="l">
              <a:defRPr sz="5000">
                <a:solidFill>
                  <a:srgbClr val="5E5E5E"/>
                </a:solidFill>
                <a:latin typeface="+mn-lt"/>
                <a:ea typeface="+mn-ea"/>
                <a:cs typeface="+mn-cs"/>
                <a:sym typeface="Helvetica Neue"/>
              </a:defRPr>
            </a:lvl1pPr>
          </a:lstStyle>
          <a:p>
            <a:r>
              <a:rPr dirty="0"/>
              <a:t>Content</a:t>
            </a:r>
          </a:p>
        </p:txBody>
      </p:sp>
      <p:sp>
        <p:nvSpPr>
          <p:cNvPr id="168" name="请在这里添加第一条内容…"/>
          <p:cNvSpPr txBox="1"/>
          <p:nvPr/>
        </p:nvSpPr>
        <p:spPr>
          <a:xfrm>
            <a:off x="6324600" y="5283835"/>
            <a:ext cx="11214735" cy="6071086"/>
          </a:xfrm>
          <a:prstGeom prst="rect">
            <a:avLst/>
          </a:prstGeom>
          <a:ln w="12700">
            <a:miter lim="400000"/>
          </a:ln>
        </p:spPr>
        <p:txBody>
          <a:bodyPr wrap="square" lIns="50800" tIns="50800" rIns="50800" bIns="50800">
            <a:spAutoFit/>
          </a:bodyPr>
          <a:lstStyle/>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和树初次相识</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更进一步的了解</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交一些树朋友</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en-US" altLang="zh-CN" sz="4400" dirty="0"/>
          </a:p>
          <a:p>
            <a:pPr algn="l">
              <a:lnSpc>
                <a:spcPct val="150000"/>
              </a:lnSpc>
              <a:defRPr sz="4000">
                <a:solidFill>
                  <a:srgbClr val="5E5E5E"/>
                </a:solidFill>
                <a:latin typeface="+mn-lt"/>
                <a:ea typeface="+mn-ea"/>
                <a:cs typeface="+mn-cs"/>
                <a:sym typeface="Helvetica Neue"/>
              </a:defRPr>
            </a:pPr>
            <a:endParaRPr lang="zh-CN" altLang="en-US"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zh-CN" altLang="en-US" sz="4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12241C9-93B9-43BC-A0CE-ACFCD4B8D4F2}"/>
              </a:ext>
            </a:extLst>
          </p:cNvPr>
          <p:cNvSpPr txBox="1"/>
          <p:nvPr/>
        </p:nvSpPr>
        <p:spPr>
          <a:xfrm rot="20839714">
            <a:off x="5526342" y="4104568"/>
            <a:ext cx="4610371"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a:t>
            </a:r>
            <a:r>
              <a:rPr lang="zh-CN" altLang="en-US" sz="4400" dirty="0"/>
              <a:t>运用场景</a:t>
            </a:r>
            <a:r>
              <a:rPr lang="zh-CN" altLang="en-US"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931291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程序员日常中，树的一些运用场景</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5" name="文本框 4">
            <a:extLst>
              <a:ext uri="{FF2B5EF4-FFF2-40B4-BE49-F238E27FC236}">
                <a16:creationId xmlns:a16="http://schemas.microsoft.com/office/drawing/2014/main" id="{337C12B4-1CFE-49D3-8647-0D8B58381BA1}"/>
              </a:ext>
            </a:extLst>
          </p:cNvPr>
          <p:cNvSpPr txBox="1"/>
          <p:nvPr/>
        </p:nvSpPr>
        <p:spPr>
          <a:xfrm>
            <a:off x="1816826" y="4496495"/>
            <a:ext cx="19292047" cy="5180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在计算机科学领域，树的运用随处可见，这里举几个简单的例子：</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计算机目录系统。</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JSON,XML</a:t>
            </a:r>
            <a:r>
              <a:rPr lang="zh-CN" altLang="en-US" dirty="0"/>
              <a:t>等文本描述语言。</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Zookeeper</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Jdk8</a:t>
            </a:r>
            <a:r>
              <a:rPr lang="zh-CN" altLang="en-US" dirty="0"/>
              <a:t>以上的</a:t>
            </a:r>
            <a:r>
              <a:rPr lang="en-US" altLang="zh-CN" dirty="0"/>
              <a:t>HashMap</a:t>
            </a:r>
            <a:r>
              <a:rPr lang="zh-CN" altLang="en-US" dirty="0"/>
              <a:t>的</a:t>
            </a:r>
            <a:r>
              <a:rPr lang="en-US" altLang="zh-CN" dirty="0"/>
              <a:t>Entry</a:t>
            </a:r>
            <a:r>
              <a:rPr lang="zh-CN" altLang="en-US" dirty="0"/>
              <a:t>链过长会优化为红黑树。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大多数的存储引擎都使用了</a:t>
            </a:r>
            <a:r>
              <a:rPr lang="en-US" altLang="zh-CN" dirty="0" err="1"/>
              <a:t>B+Tree</a:t>
            </a:r>
            <a:r>
              <a:rPr lang="zh-CN" altLang="en-US" dirty="0"/>
              <a:t>，结构对于磁盘搜索相当友好。</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算数表达式解析可以使用树来解决。</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哈夫曼树寻找最短路径。</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笛卡尔树解决求空间最大面积。</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后台管理的目录。</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产品功能树状图。</a:t>
            </a:r>
          </a:p>
        </p:txBody>
      </p:sp>
    </p:spTree>
    <p:extLst>
      <p:ext uri="{BB962C8B-B14F-4D97-AF65-F5344CB8AC3E}">
        <p14:creationId xmlns:p14="http://schemas.microsoft.com/office/powerpoint/2010/main" val="24630923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计算机目录</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9D02AB4D-39FC-492C-AA5E-C3E5EFA71629}"/>
              </a:ext>
            </a:extLst>
          </p:cNvPr>
          <p:cNvPicPr>
            <a:picLocks noChangeAspect="1"/>
          </p:cNvPicPr>
          <p:nvPr/>
        </p:nvPicPr>
        <p:blipFill>
          <a:blip r:embed="rId3"/>
          <a:stretch>
            <a:fillRect/>
          </a:stretch>
        </p:blipFill>
        <p:spPr>
          <a:xfrm>
            <a:off x="1816826" y="4779533"/>
            <a:ext cx="15436440" cy="6925440"/>
          </a:xfrm>
          <a:prstGeom prst="rect">
            <a:avLst/>
          </a:prstGeom>
        </p:spPr>
      </p:pic>
    </p:spTree>
    <p:extLst>
      <p:ext uri="{BB962C8B-B14F-4D97-AF65-F5344CB8AC3E}">
        <p14:creationId xmlns:p14="http://schemas.microsoft.com/office/powerpoint/2010/main" val="906762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t>产品功能树状图</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5122" name="Picture 2" descr="äº§åæ¡æ¶ç»æ">
            <a:extLst>
              <a:ext uri="{FF2B5EF4-FFF2-40B4-BE49-F238E27FC236}">
                <a16:creationId xmlns:a16="http://schemas.microsoft.com/office/drawing/2014/main" id="{42B3289C-D050-4958-9FCD-23E59E2B9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576" y="4757178"/>
            <a:ext cx="13596377" cy="731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449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https://ss2.bdstatic.com/70cFvnSh_Q1YnxGkpoWK1HF6hhy/it/u=206656841,1689667245&amp;fm=26&amp;gp=0.jpg">
            <a:extLst>
              <a:ext uri="{FF2B5EF4-FFF2-40B4-BE49-F238E27FC236}">
                <a16:creationId xmlns:a16="http://schemas.microsoft.com/office/drawing/2014/main" id="{E4C605B5-A190-49F5-8E78-3AF37471B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376" y="4676998"/>
            <a:ext cx="5714017" cy="573999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6DEC5A-26D9-4ECD-87EC-56E7DA10189C}"/>
              </a:ext>
            </a:extLst>
          </p:cNvPr>
          <p:cNvSpPr txBox="1"/>
          <p:nvPr/>
        </p:nvSpPr>
        <p:spPr>
          <a:xfrm rot="273574">
            <a:off x="11741040" y="5499737"/>
            <a:ext cx="5424398"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a:t>
            </a:r>
            <a:r>
              <a:rPr kumimoji="0" lang="zh-CN" altLang="en-US" sz="4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家族成员</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都有哪些？</a:t>
            </a:r>
          </a:p>
        </p:txBody>
      </p:sp>
    </p:spTree>
    <p:extLst>
      <p:ext uri="{BB962C8B-B14F-4D97-AF65-F5344CB8AC3E}">
        <p14:creationId xmlns:p14="http://schemas.microsoft.com/office/powerpoint/2010/main" val="31769072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树的大部分成员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0368F833-C56B-4792-BBCF-C344DEF83525}"/>
              </a:ext>
            </a:extLst>
          </p:cNvPr>
          <p:cNvSpPr txBox="1"/>
          <p:nvPr/>
        </p:nvSpPr>
        <p:spPr>
          <a:xfrm>
            <a:off x="2115671" y="4598787"/>
            <a:ext cx="135904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来自维基百科：</a:t>
            </a:r>
            <a:r>
              <a:rPr lang="en-US" altLang="zh-CN" dirty="0">
                <a:hlinkClick r:id="rId3"/>
              </a:rPr>
              <a:t>https://en.wikipedia.org/wiki/Category:Trees_(data_structures)</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95043023-F766-47C4-AB5A-D03352E3BBAA}"/>
              </a:ext>
            </a:extLst>
          </p:cNvPr>
          <p:cNvPicPr>
            <a:picLocks noChangeAspect="1"/>
          </p:cNvPicPr>
          <p:nvPr/>
        </p:nvPicPr>
        <p:blipFill>
          <a:blip r:embed="rId4"/>
          <a:stretch>
            <a:fillRect/>
          </a:stretch>
        </p:blipFill>
        <p:spPr>
          <a:xfrm>
            <a:off x="2115671" y="5540203"/>
            <a:ext cx="15287833" cy="7506493"/>
          </a:xfrm>
          <a:prstGeom prst="rect">
            <a:avLst/>
          </a:prstGeom>
        </p:spPr>
      </p:pic>
    </p:spTree>
    <p:extLst>
      <p:ext uri="{BB962C8B-B14F-4D97-AF65-F5344CB8AC3E}">
        <p14:creationId xmlns:p14="http://schemas.microsoft.com/office/powerpoint/2010/main" val="375819577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最熟悉的一些树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954306" y="4729212"/>
            <a:ext cx="937708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二叉搜索树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二叉平衡搜索树（</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伸展树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B-Tree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B+Tree</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B</a:t>
            </a:r>
            <a:r>
              <a:rPr lang="zh-CN" altLang="en-US" dirty="0"/>
              <a:t>*</a:t>
            </a:r>
            <a:r>
              <a:rPr lang="en-US" altLang="zh-CN" dirty="0"/>
              <a:t>Tree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761405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8046455" y="6073170"/>
            <a:ext cx="7609776" cy="1569660"/>
          </a:xfrm>
          <a:prstGeom prst="rect">
            <a:avLst/>
          </a:prstGeom>
          <a:noFill/>
        </p:spPr>
        <p:txBody>
          <a:bodyPr wrap="none" lIns="91440" tIns="45720" rIns="91440" bIns="45720">
            <a:spAutoFit/>
          </a:bodyPr>
          <a:lstStyle/>
          <a:p>
            <a:pPr algn="ctr"/>
            <a:r>
              <a:rPr lang="zh-CN" altLang="en-US" sz="9600" b="1" spc="50" dirty="0">
                <a:ln w="0"/>
                <a:solidFill>
                  <a:schemeClr val="bg2"/>
                </a:solidFill>
                <a:effectLst>
                  <a:innerShdw blurRad="63500" dist="50800" dir="13500000">
                    <a:srgbClr val="000000">
                      <a:alpha val="50000"/>
                    </a:srgbClr>
                  </a:innerShdw>
                </a:effectLst>
              </a:rPr>
              <a:t>交一些树朋友</a:t>
            </a:r>
            <a:endParaRPr lang="zh-CN" altLang="en-US" sz="9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479658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a:extLst>
              <a:ext uri="{FF2B5EF4-FFF2-40B4-BE49-F238E27FC236}">
                <a16:creationId xmlns:a16="http://schemas.microsoft.com/office/drawing/2014/main" id="{98A0451E-903F-4520-B2E2-24571BCE5427}"/>
              </a:ext>
            </a:extLst>
          </p:cNvPr>
          <p:cNvSpPr txBox="1"/>
          <p:nvPr/>
        </p:nvSpPr>
        <p:spPr>
          <a:xfrm>
            <a:off x="1147481" y="2576704"/>
            <a:ext cx="1667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在认识这些朋友之前，首先科普以下树的左右旋，这个之后会帮助我们更容易理解树枝的变换：</a:t>
            </a:r>
          </a:p>
        </p:txBody>
      </p:sp>
      <p:pic>
        <p:nvPicPr>
          <p:cNvPr id="6" name="图片 5">
            <a:extLst>
              <a:ext uri="{FF2B5EF4-FFF2-40B4-BE49-F238E27FC236}">
                <a16:creationId xmlns:a16="http://schemas.microsoft.com/office/drawing/2014/main" id="{17FA3619-50CA-4C22-8506-1C83C8E8C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173" y="5129961"/>
            <a:ext cx="8181747" cy="5993316"/>
          </a:xfrm>
          <a:prstGeom prst="rect">
            <a:avLst/>
          </a:prstGeom>
        </p:spPr>
      </p:pic>
      <p:pic>
        <p:nvPicPr>
          <p:cNvPr id="8" name="图片 7">
            <a:extLst>
              <a:ext uri="{FF2B5EF4-FFF2-40B4-BE49-F238E27FC236}">
                <a16:creationId xmlns:a16="http://schemas.microsoft.com/office/drawing/2014/main" id="{DCB978C1-426B-49F4-BC4F-57A34F129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334" y="4311856"/>
            <a:ext cx="8901113" cy="7629526"/>
          </a:xfrm>
          <a:prstGeom prst="rect">
            <a:avLst/>
          </a:prstGeom>
        </p:spPr>
      </p:pic>
      <p:sp>
        <p:nvSpPr>
          <p:cNvPr id="9" name="文本框 8">
            <a:extLst>
              <a:ext uri="{FF2B5EF4-FFF2-40B4-BE49-F238E27FC236}">
                <a16:creationId xmlns:a16="http://schemas.microsoft.com/office/drawing/2014/main" id="{50C7ABE7-9FA9-43DF-88F3-065A11A79287}"/>
              </a:ext>
            </a:extLst>
          </p:cNvPr>
          <p:cNvSpPr txBox="1"/>
          <p:nvPr/>
        </p:nvSpPr>
        <p:spPr>
          <a:xfrm>
            <a:off x="4330869" y="11564865"/>
            <a:ext cx="524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左旋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文本框 9">
            <a:extLst>
              <a:ext uri="{FF2B5EF4-FFF2-40B4-BE49-F238E27FC236}">
                <a16:creationId xmlns:a16="http://schemas.microsoft.com/office/drawing/2014/main" id="{0BD33B20-9F81-44C1-BEE8-93CCF7872804}"/>
              </a:ext>
            </a:extLst>
          </p:cNvPr>
          <p:cNvSpPr txBox="1"/>
          <p:nvPr/>
        </p:nvSpPr>
        <p:spPr>
          <a:xfrm>
            <a:off x="15535834" y="11377125"/>
            <a:ext cx="22860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右旋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4671869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16722" y="6073170"/>
            <a:ext cx="4448654"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二叉搜索树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52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7427694" y="6073170"/>
            <a:ext cx="8847295"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和树的初次相识</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35267"/>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二叉搜索树是一颗二叉树，</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性质如下：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26AC7BB2-666D-41D2-963E-2E21BD306CBA}"/>
              </a:ext>
            </a:extLst>
          </p:cNvPr>
          <p:cNvSpPr txBox="1"/>
          <p:nvPr/>
        </p:nvSpPr>
        <p:spPr>
          <a:xfrm>
            <a:off x="1683476" y="6446305"/>
            <a:ext cx="9558266" cy="287258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二叉搜索树的添加很简单，从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结点不为空，判断待插入结点于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结点的大小，如果大于，则取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右孩子重复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的操作，如果小于，取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a:t>
            </a: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spTree>
    <p:extLst>
      <p:ext uri="{BB962C8B-B14F-4D97-AF65-F5344CB8AC3E}">
        <p14:creationId xmlns:p14="http://schemas.microsoft.com/office/powerpoint/2010/main" val="30576219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4830482"/>
            <a:ext cx="9558266"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二叉搜索树的搜索：</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结点开始，判断</a:t>
            </a:r>
            <a:r>
              <a:rPr lang="zh-CN" altLang="en-US" dirty="0"/>
              <a:t>当前结点（</a:t>
            </a:r>
            <a:r>
              <a:rPr lang="en-US" altLang="zh-CN" dirty="0"/>
              <a:t>root</a:t>
            </a:r>
            <a:r>
              <a:rPr lang="zh-CN" altLang="en-US" dirty="0"/>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结点的值是否等于待寻找的目标索引值。</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判断等于，则返回目标结点，如果大于，则对当前结点的右孩子做同样操作，如果小于，则对当前结点的左孩子做同样操作。</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如果在</a:t>
            </a:r>
            <a:r>
              <a:rPr lang="en-US" altLang="zh-CN" dirty="0"/>
              <a:t>2</a:t>
            </a:r>
            <a:r>
              <a:rPr lang="zh-CN" altLang="en-US" dirty="0"/>
              <a:t>的步骤中，当前结点的索引值不等于待寻找的目标索引值时，要迭代的左孩子或者右孩子恰好为空，则表示待寻找的目标于当前树中不存在，退出迭代。</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以上其实就是一个</a:t>
            </a:r>
            <a:r>
              <a:rPr lang="en-US" altLang="zh-CN" dirty="0"/>
              <a:t>DFS</a:t>
            </a:r>
            <a:r>
              <a:rPr lang="zh-CN" altLang="en-US" dirty="0"/>
              <a:t>场景。</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5" name="图片 4">
            <a:extLst>
              <a:ext uri="{FF2B5EF4-FFF2-40B4-BE49-F238E27FC236}">
                <a16:creationId xmlns:a16="http://schemas.microsoft.com/office/drawing/2014/main" id="{E170D037-D1CA-4F78-BEC4-F1AAFD575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5281332"/>
            <a:ext cx="9670067" cy="6498285"/>
          </a:xfrm>
          <a:prstGeom prst="rect">
            <a:avLst/>
          </a:prstGeom>
        </p:spPr>
      </p:pic>
      <p:sp>
        <p:nvSpPr>
          <p:cNvPr id="8" name="文本框 7">
            <a:extLst>
              <a:ext uri="{FF2B5EF4-FFF2-40B4-BE49-F238E27FC236}">
                <a16:creationId xmlns:a16="http://schemas.microsoft.com/office/drawing/2014/main" id="{C63CA6F5-7052-4703-B5BB-3399B8AFBF80}"/>
              </a:ext>
            </a:extLst>
          </p:cNvPr>
          <p:cNvSpPr txBox="1"/>
          <p:nvPr/>
        </p:nvSpPr>
        <p:spPr>
          <a:xfrm>
            <a:off x="15796416" y="10285555"/>
            <a:ext cx="306593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查找</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5783631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5522981"/>
            <a:ext cx="9558266" cy="471924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使用之前写好的方法来查询待删除的结点。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如果不存在，则退出删除，如果存在，进入步骤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如果当前结点时叶子结点，直接移除，否则，进入步骤</a:t>
            </a:r>
            <a:r>
              <a:rPr lang="en-US" altLang="zh-CN" dirty="0"/>
              <a:t>4</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如果待删除结点左孩子为空，则右孩子代替当前结点；如果待删除结点右孩子为空，则左孩子代替当前结点；如果左右孩子都不为空，进入步骤</a:t>
            </a:r>
            <a:r>
              <a:rPr lang="en-US" altLang="zh-CN" dirty="0"/>
              <a:t>5</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获取该结点的中序前驱，代替当前结点</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3" name="图片 2">
            <a:extLst>
              <a:ext uri="{FF2B5EF4-FFF2-40B4-BE49-F238E27FC236}">
                <a16:creationId xmlns:a16="http://schemas.microsoft.com/office/drawing/2014/main" id="{E7A28441-D6A0-4AC0-8F1B-EF280DF89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0943" y="5930407"/>
            <a:ext cx="9508974" cy="5103440"/>
          </a:xfrm>
          <a:prstGeom prst="rect">
            <a:avLst/>
          </a:prstGeom>
        </p:spPr>
      </p:pic>
      <p:sp>
        <p:nvSpPr>
          <p:cNvPr id="9" name="文本框 8">
            <a:extLst>
              <a:ext uri="{FF2B5EF4-FFF2-40B4-BE49-F238E27FC236}">
                <a16:creationId xmlns:a16="http://schemas.microsoft.com/office/drawing/2014/main" id="{BFD7F58B-98B4-4A55-B3F7-F1D2F876BE4F}"/>
              </a:ext>
            </a:extLst>
          </p:cNvPr>
          <p:cNvSpPr txBox="1"/>
          <p:nvPr/>
        </p:nvSpPr>
        <p:spPr>
          <a:xfrm>
            <a:off x="15257929" y="10968577"/>
            <a:ext cx="33528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242741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823762" y="6073170"/>
            <a:ext cx="6154249"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二叉平衡搜索树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2689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二叉平衡搜索树又名</a:t>
            </a:r>
            <a:r>
              <a:rPr lang="en-US" altLang="zh-CN" dirty="0"/>
              <a:t>AVL</a:t>
            </a:r>
            <a:r>
              <a:rPr lang="zh-CN" altLang="en-US" dirty="0"/>
              <a:t>，弥补了二叉搜索树在某些情况下会退化到线性搜索的不足，</a:t>
            </a:r>
            <a:r>
              <a:rPr lang="en-US" altLang="zh-CN" dirty="0"/>
              <a:t>AVL</a:t>
            </a:r>
            <a:r>
              <a:rPr lang="zh-CN" altLang="en-US" dirty="0"/>
              <a:t>在此之上增加了平衡性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平衡性：</a:t>
            </a:r>
            <a:r>
              <a:rPr lang="zh-CN" altLang="en-US" dirty="0"/>
              <a:t>它的左右两个子树的高度差的绝对值不超过</a:t>
            </a:r>
            <a:r>
              <a:rPr lang="en-US" altLang="zh-CN" dirty="0"/>
              <a:t>1</a:t>
            </a:r>
            <a:r>
              <a:rPr lang="zh-CN" altLang="en-US" dirty="0"/>
              <a:t>，并且左右两个子树都是一棵平衡二叉树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2D036359-2AED-47FD-A11A-EB393837DAE5}"/>
              </a:ext>
            </a:extLst>
          </p:cNvPr>
          <p:cNvPicPr>
            <a:picLocks noChangeAspect="1"/>
          </p:cNvPicPr>
          <p:nvPr/>
        </p:nvPicPr>
        <p:blipFill>
          <a:blip r:embed="rId3"/>
          <a:stretch>
            <a:fillRect/>
          </a:stretch>
        </p:blipFill>
        <p:spPr>
          <a:xfrm>
            <a:off x="2313989" y="6885484"/>
            <a:ext cx="7516295" cy="5273672"/>
          </a:xfrm>
          <a:prstGeom prst="rect">
            <a:avLst/>
          </a:prstGeom>
        </p:spPr>
      </p:pic>
      <p:pic>
        <p:nvPicPr>
          <p:cNvPr id="5" name="图片 4">
            <a:extLst>
              <a:ext uri="{FF2B5EF4-FFF2-40B4-BE49-F238E27FC236}">
                <a16:creationId xmlns:a16="http://schemas.microsoft.com/office/drawing/2014/main" id="{834DA209-E64E-4FA3-A784-611F4113D0FB}"/>
              </a:ext>
            </a:extLst>
          </p:cNvPr>
          <p:cNvPicPr>
            <a:picLocks noChangeAspect="1"/>
          </p:cNvPicPr>
          <p:nvPr/>
        </p:nvPicPr>
        <p:blipFill>
          <a:blip r:embed="rId4"/>
          <a:stretch>
            <a:fillRect/>
          </a:stretch>
        </p:blipFill>
        <p:spPr>
          <a:xfrm>
            <a:off x="12087716" y="7303271"/>
            <a:ext cx="7516294" cy="4905593"/>
          </a:xfrm>
          <a:prstGeom prst="rect">
            <a:avLst/>
          </a:prstGeom>
        </p:spPr>
      </p:pic>
      <p:sp>
        <p:nvSpPr>
          <p:cNvPr id="8" name="文本框 7">
            <a:extLst>
              <a:ext uri="{FF2B5EF4-FFF2-40B4-BE49-F238E27FC236}">
                <a16:creationId xmlns:a16="http://schemas.microsoft.com/office/drawing/2014/main" id="{839CC6BA-82A5-45EE-AD4B-CA91A3C3710A}"/>
              </a:ext>
            </a:extLst>
          </p:cNvPr>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p>
        </p:txBody>
      </p:sp>
      <p:sp>
        <p:nvSpPr>
          <p:cNvPr id="9" name="文本框 8">
            <a:extLst>
              <a:ext uri="{FF2B5EF4-FFF2-40B4-BE49-F238E27FC236}">
                <a16:creationId xmlns:a16="http://schemas.microsoft.com/office/drawing/2014/main" id="{CD439D34-FFA8-47DD-A266-F62BAC2F12B1}"/>
              </a:ext>
            </a:extLst>
          </p:cNvPr>
          <p:cNvSpPr txBox="1"/>
          <p:nvPr/>
        </p:nvSpPr>
        <p:spPr>
          <a:xfrm>
            <a:off x="14325600" y="11972624"/>
            <a:ext cx="283284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lang="zh-CN" altLang="en-US" dirty="0"/>
              <a:t>防止退化</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592577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816826" y="4987862"/>
            <a:ext cx="13556524"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结点不为空，则仿照二叉搜索树的插入来做。</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从插入点依次访问</a:t>
            </a:r>
            <a:r>
              <a:rPr lang="en-US" altLang="zh-CN" dirty="0"/>
              <a:t>parent</a:t>
            </a:r>
            <a:r>
              <a:rPr lang="zh-CN" altLang="en-US" dirty="0"/>
              <a:t>结点，如果</a:t>
            </a:r>
            <a:r>
              <a:rPr lang="en-US" altLang="zh-CN" dirty="0"/>
              <a:t>parent</a:t>
            </a:r>
            <a:r>
              <a:rPr lang="zh-CN" altLang="en-US" dirty="0"/>
              <a:t>的</a:t>
            </a:r>
            <a:r>
              <a:rPr lang="zh-CN" altLang="en-US" dirty="0">
                <a:highlight>
                  <a:srgbClr val="FFFF00"/>
                </a:highlight>
              </a:rPr>
              <a:t>左子树高度和右子树高度的差的绝对值大于</a:t>
            </a:r>
            <a:r>
              <a:rPr lang="en-US" altLang="zh-CN" dirty="0">
                <a:highlight>
                  <a:srgbClr val="FFFF00"/>
                </a:highlight>
              </a:rPr>
              <a:t>1</a:t>
            </a:r>
            <a:r>
              <a:rPr lang="zh-CN" altLang="en-US" dirty="0"/>
              <a:t>，说明当前</a:t>
            </a:r>
            <a:r>
              <a:rPr lang="en-US" altLang="zh-CN" dirty="0"/>
              <a:t>parent</a:t>
            </a:r>
            <a:r>
              <a:rPr lang="zh-CN" altLang="en-US" dirty="0"/>
              <a:t>结点为失衡点，进入步骤</a:t>
            </a:r>
            <a:r>
              <a:rPr lang="en-US" altLang="zh-CN" dirty="0"/>
              <a:t>4</a:t>
            </a:r>
            <a:r>
              <a:rPr lang="zh-CN" altLang="en-US" dirty="0"/>
              <a:t>进行</a:t>
            </a:r>
            <a:r>
              <a:rPr lang="en-US" altLang="zh-CN" dirty="0"/>
              <a:t>rebalance</a:t>
            </a:r>
            <a:r>
              <a:rPr lang="zh-CN" altLang="en-US" dirty="0"/>
              <a:t>操作，否则结束。</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这个步骤主要为了保证</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树的平衡特性，对于失衡点，</a:t>
            </a:r>
            <a:r>
              <a:rPr lang="zh-CN" altLang="en-US" dirty="0"/>
              <a:t>分以下几种场景：</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左子树比右子树高，且插入点为左子树的左边：</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失衡点右旋</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左子树比右子树高</a:t>
            </a:r>
            <a:r>
              <a:rPr lang="zh-CN" altLang="en-US" dirty="0"/>
              <a:t>，且插入点为左子树的右边：</a:t>
            </a:r>
            <a:r>
              <a:rPr lang="zh-CN" altLang="en-US" dirty="0">
                <a:highlight>
                  <a:srgbClr val="FFFF00"/>
                </a:highlight>
              </a:rPr>
              <a:t>左子树左旋，失衡点右旋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右子树比左子树高，且插入点为右子树的右边：</a:t>
            </a:r>
            <a:r>
              <a:rPr lang="zh-CN" altLang="en-US" dirty="0">
                <a:highlight>
                  <a:srgbClr val="FFFF00"/>
                </a:highlight>
              </a:rPr>
              <a:t>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右子树比左子树高，且插入点为右子树的左边：</a:t>
            </a:r>
            <a:r>
              <a:rPr lang="zh-CN" altLang="en-US" dirty="0">
                <a:highlight>
                  <a:srgbClr val="FFFF00"/>
                </a:highlight>
              </a:rPr>
              <a:t>右子树右旋，失衡点左旋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9285604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14" name="图片 13">
            <a:extLst>
              <a:ext uri="{FF2B5EF4-FFF2-40B4-BE49-F238E27FC236}">
                <a16:creationId xmlns:a16="http://schemas.microsoft.com/office/drawing/2014/main" id="{F2DCA5DC-5AA0-4DD0-8CF5-B603316D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281" y="4611054"/>
            <a:ext cx="14253882" cy="9104946"/>
          </a:xfrm>
          <a:prstGeom prst="rect">
            <a:avLst/>
          </a:prstGeom>
        </p:spPr>
      </p:pic>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3881760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0A2BCE-509E-4E95-9568-96797AA3C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702" y="4724525"/>
            <a:ext cx="12329274" cy="8668481"/>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9</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2872984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946938-1F88-49EA-AF13-A155A4390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034" y="5033737"/>
            <a:ext cx="11507602" cy="8090780"/>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11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030148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B59D07-E9A2-4DC4-A26C-7BD806E88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92" y="5151623"/>
            <a:ext cx="11453813" cy="8052961"/>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699129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81959D3-9D02-44DE-B8D5-7DE56B706DFC}"/>
              </a:ext>
            </a:extLst>
          </p:cNvPr>
          <p:cNvSpPr/>
          <p:nvPr/>
        </p:nvSpPr>
        <p:spPr>
          <a:xfrm>
            <a:off x="7822448" y="9580790"/>
            <a:ext cx="9291176" cy="1569660"/>
          </a:xfrm>
          <a:prstGeom prst="rect">
            <a:avLst/>
          </a:prstGeom>
          <a:noFill/>
        </p:spPr>
        <p:txBody>
          <a:bodyPr wrap="square" lIns="91440" tIns="45720" rIns="91440" bIns="45720">
            <a:spAutoFit/>
          </a:bodyPr>
          <a:lstStyle/>
          <a:p>
            <a:pPr algn="ctr"/>
            <a:r>
              <a:rPr lang="zh-CN" altLang="en-US" sz="9600" dirty="0">
                <a:ln w="0"/>
                <a:solidFill>
                  <a:schemeClr val="tx1"/>
                </a:solidFill>
                <a:effectLst>
                  <a:outerShdw blurRad="38100" dist="19050" dir="2700000" algn="tl" rotWithShape="0">
                    <a:schemeClr val="dk1">
                      <a:alpha val="40000"/>
                    </a:schemeClr>
                  </a:outerShdw>
                </a:effectLst>
              </a:rPr>
              <a:t>什么是树？</a:t>
            </a:r>
          </a:p>
        </p:txBody>
      </p:sp>
      <p:pic>
        <p:nvPicPr>
          <p:cNvPr id="2050" name="Picture 2">
            <a:extLst>
              <a:ext uri="{FF2B5EF4-FFF2-40B4-BE49-F238E27FC236}">
                <a16:creationId xmlns:a16="http://schemas.microsoft.com/office/drawing/2014/main" id="{0EEE906E-CD5A-40AA-A605-33E393A1D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895" y="3309071"/>
            <a:ext cx="7408209" cy="536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3562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816826" y="5808598"/>
            <a:ext cx="135565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搜索</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同二叉搜索树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24915232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E47E0D-593E-429F-9117-BC7391692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5772498"/>
            <a:ext cx="10035800" cy="7055983"/>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6595278"/>
            <a:ext cx="13556524"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对实际删除点（要删除点的中序前驱）开始向上做</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rebalance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a:extLst>
              <a:ext uri="{FF2B5EF4-FFF2-40B4-BE49-F238E27FC236}">
                <a16:creationId xmlns:a16="http://schemas.microsoft.com/office/drawing/2014/main" id="{8D380276-3F2B-4E23-80DA-7D60854F9DFD}"/>
              </a:ext>
            </a:extLst>
          </p:cNvPr>
          <p:cNvSpPr txBox="1"/>
          <p:nvPr/>
        </p:nvSpPr>
        <p:spPr>
          <a:xfrm>
            <a:off x="15921318" y="11013655"/>
            <a:ext cx="287767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7</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442096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57829"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伸展树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092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伸展树不是平衡树，但是操作它的平均时间复杂度仍然是</a:t>
            </a:r>
            <a:r>
              <a:rPr lang="en-US" altLang="zh-CN" dirty="0"/>
              <a:t>O</a:t>
            </a:r>
            <a:r>
              <a:rPr lang="zh-CN" altLang="en-US" dirty="0"/>
              <a:t>（</a:t>
            </a:r>
            <a:r>
              <a:rPr lang="en-US" altLang="zh-CN" dirty="0"/>
              <a:t>n</a:t>
            </a:r>
            <a:r>
              <a:rPr lang="zh-CN" altLang="en-US" dirty="0"/>
              <a:t>），相比普通的二叉搜索树，它多了一个新特性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lang="zh-CN" altLang="en-US" dirty="0"/>
              <a:t>伸展</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在每次查找之后对树进行重构，把被查找的条目搬移到离树根近一些的地方。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文本框 7">
            <a:extLst>
              <a:ext uri="{FF2B5EF4-FFF2-40B4-BE49-F238E27FC236}">
                <a16:creationId xmlns:a16="http://schemas.microsoft.com/office/drawing/2014/main" id="{839CC6BA-82A5-45EE-AD4B-CA91A3C3710A}"/>
              </a:ext>
            </a:extLst>
          </p:cNvPr>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p>
        </p:txBody>
      </p:sp>
      <p:sp>
        <p:nvSpPr>
          <p:cNvPr id="9" name="文本框 8">
            <a:extLst>
              <a:ext uri="{FF2B5EF4-FFF2-40B4-BE49-F238E27FC236}">
                <a16:creationId xmlns:a16="http://schemas.microsoft.com/office/drawing/2014/main" id="{CD439D34-FFA8-47DD-A266-F62BAC2F12B1}"/>
              </a:ext>
            </a:extLst>
          </p:cNvPr>
          <p:cNvSpPr txBox="1"/>
          <p:nvPr/>
        </p:nvSpPr>
        <p:spPr>
          <a:xfrm>
            <a:off x="14325600" y="11972624"/>
            <a:ext cx="3406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lang="zh-CN" altLang="en-US" dirty="0"/>
              <a:t>结点</a:t>
            </a:r>
            <a:r>
              <a:rPr lang="en-US" altLang="zh-CN" dirty="0"/>
              <a:t>5</a:t>
            </a:r>
            <a:r>
              <a:rPr lang="zh-CN" altLang="en-US" dirty="0"/>
              <a:t>做一次访问</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a:extLst>
              <a:ext uri="{FF2B5EF4-FFF2-40B4-BE49-F238E27FC236}">
                <a16:creationId xmlns:a16="http://schemas.microsoft.com/office/drawing/2014/main" id="{E10D77C8-C9BB-4060-BF82-46E2FABCC6D1}"/>
              </a:ext>
            </a:extLst>
          </p:cNvPr>
          <p:cNvPicPr>
            <a:picLocks noChangeAspect="1"/>
          </p:cNvPicPr>
          <p:nvPr/>
        </p:nvPicPr>
        <p:blipFill>
          <a:blip r:embed="rId3"/>
          <a:stretch>
            <a:fillRect/>
          </a:stretch>
        </p:blipFill>
        <p:spPr>
          <a:xfrm>
            <a:off x="3880182" y="7194478"/>
            <a:ext cx="5632906" cy="4718580"/>
          </a:xfrm>
          <a:prstGeom prst="rect">
            <a:avLst/>
          </a:prstGeom>
        </p:spPr>
      </p:pic>
      <p:pic>
        <p:nvPicPr>
          <p:cNvPr id="6" name="图片 5">
            <a:extLst>
              <a:ext uri="{FF2B5EF4-FFF2-40B4-BE49-F238E27FC236}">
                <a16:creationId xmlns:a16="http://schemas.microsoft.com/office/drawing/2014/main" id="{4E3177E7-75BF-4792-8FE8-11E443B8CAF9}"/>
              </a:ext>
            </a:extLst>
          </p:cNvPr>
          <p:cNvPicPr>
            <a:picLocks noChangeAspect="1"/>
          </p:cNvPicPr>
          <p:nvPr/>
        </p:nvPicPr>
        <p:blipFill>
          <a:blip r:embed="rId4"/>
          <a:stretch>
            <a:fillRect/>
          </a:stretch>
        </p:blipFill>
        <p:spPr>
          <a:xfrm>
            <a:off x="13242342" y="7417517"/>
            <a:ext cx="6426223" cy="4641161"/>
          </a:xfrm>
          <a:prstGeom prst="rect">
            <a:avLst/>
          </a:prstGeom>
        </p:spPr>
      </p:pic>
    </p:spTree>
    <p:extLst>
      <p:ext uri="{BB962C8B-B14F-4D97-AF65-F5344CB8AC3E}">
        <p14:creationId xmlns:p14="http://schemas.microsoft.com/office/powerpoint/2010/main" val="98752555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44708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伸展树的插入和普通二叉树的插入略有不同，伸展树插入的点始终会成为根结点</a:t>
            </a:r>
            <a:r>
              <a:rPr lang="en-US" altLang="zh-CN" dirty="0"/>
              <a:t>:</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如果</a:t>
            </a:r>
            <a:r>
              <a:rPr lang="en-US" altLang="zh-CN" dirty="0"/>
              <a:t>root</a:t>
            </a:r>
            <a:r>
              <a:rPr lang="zh-CN" altLang="en-US" dirty="0"/>
              <a:t>不为空，插入点如果大于</a:t>
            </a:r>
            <a:r>
              <a:rPr lang="en-US" altLang="zh-CN" dirty="0"/>
              <a:t>root</a:t>
            </a:r>
            <a:r>
              <a:rPr lang="zh-CN" altLang="en-US" dirty="0"/>
              <a:t>结点，则</a:t>
            </a:r>
            <a:r>
              <a:rPr lang="en-US" altLang="zh-CN" dirty="0"/>
              <a:t>root</a:t>
            </a:r>
            <a:r>
              <a:rPr lang="zh-CN" altLang="en-US" dirty="0"/>
              <a:t>结点成为插入点的右孩子，插入点成为</a:t>
            </a:r>
            <a:r>
              <a:rPr lang="en-US" altLang="zh-CN" dirty="0"/>
              <a:t>root</a:t>
            </a:r>
            <a:r>
              <a:rPr lang="zh-CN" altLang="en-US" dirty="0"/>
              <a:t>结点。</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否则，</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结点成为插入点的左孩子，插入点成为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p>
        </p:txBody>
      </p:sp>
      <p:pic>
        <p:nvPicPr>
          <p:cNvPr id="5" name="图片 4">
            <a:extLst>
              <a:ext uri="{FF2B5EF4-FFF2-40B4-BE49-F238E27FC236}">
                <a16:creationId xmlns:a16="http://schemas.microsoft.com/office/drawing/2014/main" id="{72DCDFF0-E8A0-4567-8E56-7A8330DFA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26" y="7266483"/>
            <a:ext cx="6392780" cy="4777937"/>
          </a:xfrm>
          <a:prstGeom prst="rect">
            <a:avLst/>
          </a:prstGeom>
        </p:spPr>
      </p:pic>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伸展树的构造过程</a:t>
            </a:r>
          </a:p>
        </p:txBody>
      </p:sp>
    </p:spTree>
    <p:extLst>
      <p:ext uri="{BB962C8B-B14F-4D97-AF65-F5344CB8AC3E}">
        <p14:creationId xmlns:p14="http://schemas.microsoft.com/office/powerpoint/2010/main" val="373836316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8F3D72-3AF0-4669-88A6-5204CD44C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635" y="7602483"/>
            <a:ext cx="7135906" cy="5333346"/>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768120"/>
            <a:ext cx="16423340"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伸展树的查询将会引发整棵树的调整，因为被访问的结点要更接近于根：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像二叉搜索树一样查询，如果查询结果不为空，则进入步骤</a:t>
            </a:r>
            <a:r>
              <a:rPr lang="en-US" altLang="zh-CN" dirty="0"/>
              <a:t>2</a:t>
            </a:r>
            <a:r>
              <a:rPr lang="zh-CN" altLang="en-US" dirty="0"/>
              <a:t>，开始伸展</a:t>
            </a:r>
            <a:endParaRPr lang="en-US" altLang="zh-CN" dirty="0"/>
          </a:p>
          <a:p>
            <a:pPr marL="514350" indent="-514350" algn="l">
              <a:buFont typeface="+mj-lt"/>
              <a:buAutoNum type="arabicPeriod"/>
            </a:pPr>
            <a:r>
              <a:rPr lang="zh-CN" altLang="en-US" dirty="0"/>
              <a:t>如果访问结点位于左边，且</a:t>
            </a:r>
            <a:r>
              <a:rPr lang="en-US" altLang="zh-CN" dirty="0"/>
              <a:t>parent</a:t>
            </a:r>
            <a:r>
              <a:rPr lang="zh-CN" altLang="en-US" dirty="0"/>
              <a:t>也位于左边：</a:t>
            </a:r>
            <a:r>
              <a:rPr lang="en-US" altLang="zh-CN" dirty="0"/>
              <a:t> </a:t>
            </a:r>
            <a:r>
              <a:rPr lang="en-US" altLang="zh-CN" dirty="0" err="1">
                <a:highlight>
                  <a:srgbClr val="FFFF00"/>
                </a:highlight>
              </a:rPr>
              <a:t>grandParent</a:t>
            </a:r>
            <a:r>
              <a:rPr lang="zh-CN" altLang="en-US" dirty="0">
                <a:highlight>
                  <a:srgbClr val="FFFF00"/>
                </a:highlight>
              </a:rPr>
              <a:t>右旋，</a:t>
            </a:r>
            <a:r>
              <a:rPr lang="en-US" altLang="zh-CN" dirty="0">
                <a:highlight>
                  <a:srgbClr val="FFFF00"/>
                </a:highlight>
              </a:rPr>
              <a:t>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如果访问结点位于左边，</a:t>
            </a:r>
            <a:r>
              <a:rPr lang="en-US" altLang="zh-CN" dirty="0"/>
              <a:t>parent</a:t>
            </a:r>
            <a:r>
              <a:rPr lang="zh-CN" altLang="en-US" dirty="0"/>
              <a:t>位于右边：</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如果访问结点位于右边，且</a:t>
            </a:r>
            <a:r>
              <a:rPr lang="en-US" altLang="zh-CN" dirty="0"/>
              <a:t>parent</a:t>
            </a:r>
            <a:r>
              <a:rPr lang="zh-CN" altLang="en-US" dirty="0"/>
              <a:t>也位于右边：</a:t>
            </a:r>
            <a:r>
              <a:rPr lang="en-US" altLang="zh-CN" dirty="0" err="1">
                <a:highlight>
                  <a:srgbClr val="FFFF00"/>
                </a:highlight>
              </a:rPr>
              <a:t>grandParent</a:t>
            </a:r>
            <a:r>
              <a:rPr lang="zh-CN" altLang="en-US" dirty="0">
                <a:highlight>
                  <a:srgbClr val="FFFF00"/>
                </a:highlight>
              </a:rPr>
              <a:t>左旋，</a:t>
            </a:r>
            <a:r>
              <a:rPr lang="en-US" altLang="zh-CN" dirty="0">
                <a:highlight>
                  <a:srgbClr val="FFFF00"/>
                </a:highlight>
              </a:rPr>
              <a:t>parent</a:t>
            </a:r>
            <a:r>
              <a:rPr lang="zh-CN" altLang="en-US" dirty="0">
                <a:highlight>
                  <a:srgbClr val="FFFF00"/>
                </a:highlight>
              </a:rPr>
              <a:t>左旋</a:t>
            </a:r>
            <a:endParaRPr lang="en-US" altLang="zh-CN" dirty="0">
              <a:highlight>
                <a:srgbClr val="FFFF00"/>
              </a:highlight>
            </a:endParaRPr>
          </a:p>
          <a:p>
            <a:pPr marL="514350" indent="-514350" algn="l">
              <a:buFont typeface="+mj-lt"/>
              <a:buAutoNum type="arabicPeriod"/>
            </a:pPr>
            <a:r>
              <a:rPr lang="zh-CN" altLang="en-US" dirty="0"/>
              <a:t>如果访问结点位于右边，</a:t>
            </a:r>
            <a:r>
              <a:rPr lang="en-US" altLang="zh-CN" dirty="0"/>
              <a:t>parent</a:t>
            </a:r>
            <a:r>
              <a:rPr lang="zh-CN" altLang="en-US" dirty="0"/>
              <a:t>位于左边：</a:t>
            </a:r>
            <a:r>
              <a:rPr lang="en-US" altLang="zh-CN" dirty="0">
                <a:highlight>
                  <a:srgbClr val="FFFF00"/>
                </a:highlight>
              </a:rPr>
              <a:t>parent</a:t>
            </a:r>
            <a:r>
              <a:rPr lang="zh-CN" altLang="en-US" dirty="0">
                <a:highlight>
                  <a:srgbClr val="FFFF00"/>
                </a:highlight>
              </a:rPr>
              <a:t>左旋，</a:t>
            </a:r>
            <a:r>
              <a:rPr lang="en-US" altLang="zh-CN" dirty="0" err="1">
                <a:highlight>
                  <a:srgbClr val="FFFF00"/>
                </a:highlight>
              </a:rPr>
              <a:t>grandParent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结点进行一次访问</a:t>
            </a:r>
          </a:p>
        </p:txBody>
      </p:sp>
    </p:spTree>
    <p:extLst>
      <p:ext uri="{BB962C8B-B14F-4D97-AF65-F5344CB8AC3E}">
        <p14:creationId xmlns:p14="http://schemas.microsoft.com/office/powerpoint/2010/main" val="31474614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625930"/>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同二叉搜索树，先访问待删除的点，此时会导致该点被推到根，之后再做删除。</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5" name="图片 4">
            <a:extLst>
              <a:ext uri="{FF2B5EF4-FFF2-40B4-BE49-F238E27FC236}">
                <a16:creationId xmlns:a16="http://schemas.microsoft.com/office/drawing/2014/main" id="{F0697529-D19E-418D-83F2-EBB139534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26" y="6113517"/>
            <a:ext cx="7797034" cy="5827471"/>
          </a:xfrm>
          <a:prstGeom prst="rect">
            <a:avLst/>
          </a:prstGeom>
        </p:spPr>
      </p:pic>
    </p:spTree>
    <p:extLst>
      <p:ext uri="{BB962C8B-B14F-4D97-AF65-F5344CB8AC3E}">
        <p14:creationId xmlns:p14="http://schemas.microsoft.com/office/powerpoint/2010/main" val="45120896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57830"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红黑树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96422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65189"/>
            <a:ext cx="1926816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红黑树是可以二叉搜索树，但不是严格意义上的平衡树，因为它的左右子树高度差的绝对值可能会大于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，但是它需要满足以下特性：</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indent="-514350" algn="l">
              <a:buFont typeface="+mj-lt"/>
              <a:buAutoNum type="arabicPeriod"/>
            </a:pPr>
            <a:r>
              <a:rPr lang="zh-CN" altLang="en-US" dirty="0">
                <a:highlight>
                  <a:srgbClr val="FFFF00"/>
                </a:highlight>
              </a:rPr>
              <a:t>每个节点或者是黑色，或者是红色。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根节点是黑色。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每个叶子节点（</a:t>
            </a:r>
            <a:r>
              <a:rPr lang="en-US" altLang="zh-CN" dirty="0">
                <a:highlight>
                  <a:srgbClr val="FFFF00"/>
                </a:highlight>
              </a:rPr>
              <a:t>NIL</a:t>
            </a:r>
            <a:r>
              <a:rPr lang="zh-CN" altLang="en-US" dirty="0">
                <a:highlight>
                  <a:srgbClr val="FFFF00"/>
                </a:highlight>
              </a:rPr>
              <a:t>）是黑色。 </a:t>
            </a:r>
            <a:r>
              <a:rPr lang="en-US" altLang="zh-CN" dirty="0">
                <a:highlight>
                  <a:srgbClr val="FFFF00"/>
                </a:highlight>
              </a:rPr>
              <a:t>[</a:t>
            </a:r>
            <a:r>
              <a:rPr lang="zh-CN" altLang="en-US" dirty="0">
                <a:highlight>
                  <a:srgbClr val="FFFF00"/>
                </a:highlight>
              </a:rPr>
              <a:t>注意：这里叶子节点，是指为空</a:t>
            </a:r>
            <a:r>
              <a:rPr lang="en-US" altLang="zh-CN" dirty="0">
                <a:highlight>
                  <a:srgbClr val="FFFF00"/>
                </a:highlight>
              </a:rPr>
              <a:t>(NIL</a:t>
            </a:r>
            <a:r>
              <a:rPr lang="zh-CN" altLang="en-US" dirty="0">
                <a:highlight>
                  <a:srgbClr val="FFFF00"/>
                </a:highlight>
              </a:rPr>
              <a:t>或</a:t>
            </a:r>
            <a:r>
              <a:rPr lang="en-US" altLang="zh-CN" dirty="0">
                <a:highlight>
                  <a:srgbClr val="FFFF00"/>
                </a:highlight>
              </a:rPr>
              <a:t>NULL)</a:t>
            </a:r>
            <a:r>
              <a:rPr lang="zh-CN" altLang="en-US" dirty="0">
                <a:highlight>
                  <a:srgbClr val="FFFF00"/>
                </a:highlight>
              </a:rPr>
              <a:t>的叶子节点！</a:t>
            </a:r>
            <a:r>
              <a:rPr lang="en-US" altLang="zh-CN" dirty="0">
                <a:highlight>
                  <a:srgbClr val="FFFF00"/>
                </a:highlight>
              </a:rPr>
              <a:t>]</a:t>
            </a:r>
          </a:p>
          <a:p>
            <a:pPr marL="514350" indent="-514350" algn="l">
              <a:buFont typeface="+mj-lt"/>
              <a:buAutoNum type="arabicPeriod"/>
            </a:pPr>
            <a:r>
              <a:rPr lang="zh-CN" altLang="en-US" dirty="0">
                <a:highlight>
                  <a:srgbClr val="FFFF00"/>
                </a:highlight>
              </a:rPr>
              <a:t>如果一个节点是红色的，则它的子节点必须是黑色的。</a:t>
            </a:r>
            <a:endParaRPr lang="en-US" altLang="zh-CN" dirty="0">
              <a:highlight>
                <a:srgbClr val="FFFF00"/>
              </a:highlight>
            </a:endParaRPr>
          </a:p>
          <a:p>
            <a:pPr marL="514350" indent="-514350" algn="l">
              <a:buFont typeface="+mj-lt"/>
              <a:buAutoNum type="arabicPeriod"/>
            </a:pPr>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p>
          <a:p>
            <a:pPr marL="457200" indent="-457200" algn="l">
              <a:buFont typeface="Arial" panose="020B0604020202020204" pitchFamily="34" charset="0"/>
              <a:buChar char="•"/>
            </a:pP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algn="l"/>
            <a:r>
              <a:rPr lang="zh-CN" altLang="en-US" dirty="0"/>
              <a:t>如果一颗树满足上述特性，那么它就是一颗红黑树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D054709A-CD2B-43AE-AF17-36676ED15B76}"/>
              </a:ext>
            </a:extLst>
          </p:cNvPr>
          <p:cNvPicPr>
            <a:picLocks noChangeAspect="1"/>
          </p:cNvPicPr>
          <p:nvPr/>
        </p:nvPicPr>
        <p:blipFill>
          <a:blip r:embed="rId3"/>
          <a:stretch>
            <a:fillRect/>
          </a:stretch>
        </p:blipFill>
        <p:spPr>
          <a:xfrm>
            <a:off x="13375341" y="8465252"/>
            <a:ext cx="8337176" cy="4464424"/>
          </a:xfrm>
          <a:prstGeom prst="rect">
            <a:avLst/>
          </a:prstGeom>
        </p:spPr>
      </p:pic>
    </p:spTree>
    <p:extLst>
      <p:ext uri="{BB962C8B-B14F-4D97-AF65-F5344CB8AC3E}">
        <p14:creationId xmlns:p14="http://schemas.microsoft.com/office/powerpoint/2010/main" val="265662035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itle">
            <a:extLst>
              <a:ext uri="{FF2B5EF4-FFF2-40B4-BE49-F238E27FC236}">
                <a16:creationId xmlns:a16="http://schemas.microsoft.com/office/drawing/2014/main" id="{DD362EF8-1227-4F74-B145-332826F65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092" y="8999046"/>
            <a:ext cx="5307146" cy="336484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942332" y="4272695"/>
            <a:ext cx="16423340" cy="887422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红黑树的插入结点始终是红色，具体原因请看上一页第</a:t>
            </a:r>
            <a:r>
              <a:rPr lang="en-US" altLang="zh-CN" dirty="0"/>
              <a:t>5</a:t>
            </a:r>
            <a:r>
              <a:rPr lang="zh-CN" altLang="en-US" dirty="0"/>
              <a:t>个特性：</a:t>
            </a:r>
            <a:endParaRPr lang="en-US" altLang="zh-CN" dirty="0"/>
          </a:p>
          <a:p>
            <a:pPr algn="l"/>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如果新增的结点是红色，不会导致该路径上的黑色结点数量变化，也就不需要进行变换，但是插入点的</a:t>
            </a:r>
            <a:r>
              <a:rPr lang="en-US" altLang="zh-CN" dirty="0"/>
              <a:t>parent</a:t>
            </a:r>
            <a:r>
              <a:rPr lang="zh-CN" altLang="en-US" dirty="0"/>
              <a:t>结点是红色，那么很明显违背了特性</a:t>
            </a:r>
            <a:r>
              <a:rPr lang="en-US" altLang="zh-CN" dirty="0"/>
              <a:t>4</a:t>
            </a:r>
            <a:r>
              <a:rPr lang="zh-CN" altLang="en-US" dirty="0"/>
              <a:t>：</a:t>
            </a:r>
            <a:endParaRPr lang="en-US" altLang="zh-CN" dirty="0"/>
          </a:p>
          <a:p>
            <a:pPr algn="l"/>
            <a:r>
              <a:rPr lang="zh-CN" altLang="en-US" dirty="0">
                <a:highlight>
                  <a:srgbClr val="FFFF00"/>
                </a:highlight>
              </a:rPr>
              <a:t>如果一个节点是红色的，则它的子节点必须是黑色的。</a:t>
            </a:r>
            <a:endParaRPr lang="en-US" altLang="zh-CN" dirty="0">
              <a:highlight>
                <a:srgbClr val="FFFF00"/>
              </a:highlight>
            </a:endParaRP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这个时候就需要进行一系列的调整：</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是黑色，不需要调整，结束。否则，进入步骤</a:t>
            </a:r>
            <a:r>
              <a:rPr lang="en-US" altLang="zh-CN" dirty="0"/>
              <a:t>2</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是红色，则需要根据插入的叔叔结点的颜色来进行下一步的决策！</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如果叔叔是红色，变换祖父结点为红色，父亲结点和叔叔结点为黑色（翻页）</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spTree>
    <p:extLst>
      <p:ext uri="{BB962C8B-B14F-4D97-AF65-F5344CB8AC3E}">
        <p14:creationId xmlns:p14="http://schemas.microsoft.com/office/powerpoint/2010/main" val="6111834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55526708827&amp;di=6311d41e56fe7122d672aa5af3df83d9&amp;imgtype=0&amp;src=http%3A%2F%2Fimg234.ph.126.net%2FxXFF9Ff3G5cTHJHaRVG7tQ%3D%3D%2F2127387873981075029.jpg">
            <a:extLst>
              <a:ext uri="{FF2B5EF4-FFF2-40B4-BE49-F238E27FC236}">
                <a16:creationId xmlns:a16="http://schemas.microsoft.com/office/drawing/2014/main" id="{E51CE27E-4A1C-4CAA-B010-4997A7FBA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982" y="3881352"/>
            <a:ext cx="8039100" cy="53861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imgsa.baidu.com/timg?image&amp;quality=80&amp;size=b9999_10000&amp;sec=1555526931179&amp;di=0cbc20a14d5bc88ab77f2c08f79dc2f8&amp;imgtype=0&amp;src=http%3A%2F%2Fwww.reader8.cn%2Fuploadfile%2Fjiaocheng%2F20140140%2F2757%2F2014012720574524856.jpg">
            <a:extLst>
              <a:ext uri="{FF2B5EF4-FFF2-40B4-BE49-F238E27FC236}">
                <a16:creationId xmlns:a16="http://schemas.microsoft.com/office/drawing/2014/main" id="{2B077B19-964B-4DCA-BD13-B4F3EB5FC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2920" y="3881351"/>
            <a:ext cx="8039101" cy="538619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21D7967-7CAB-47C7-9008-AE8DF2412399}"/>
              </a:ext>
            </a:extLst>
          </p:cNvPr>
          <p:cNvSpPr txBox="1"/>
          <p:nvPr/>
        </p:nvSpPr>
        <p:spPr>
          <a:xfrm>
            <a:off x="3935505"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生活中的树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
        <p:nvSpPr>
          <p:cNvPr id="11" name="文本框 10">
            <a:extLst>
              <a:ext uri="{FF2B5EF4-FFF2-40B4-BE49-F238E27FC236}">
                <a16:creationId xmlns:a16="http://schemas.microsoft.com/office/drawing/2014/main" id="{FA9FB328-4F5A-4B77-8AE2-09CF6FE278E8}"/>
              </a:ext>
            </a:extLst>
          </p:cNvPr>
          <p:cNvSpPr txBox="1"/>
          <p:nvPr/>
        </p:nvSpPr>
        <p:spPr>
          <a:xfrm>
            <a:off x="14971057"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计算机科学中的树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7170" name="Picture 2" descr="title">
            <a:extLst>
              <a:ext uri="{FF2B5EF4-FFF2-40B4-BE49-F238E27FC236}">
                <a16:creationId xmlns:a16="http://schemas.microsoft.com/office/drawing/2014/main" id="{73F91E3B-D409-45BC-A8AC-8089AF0FE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17" y="4746391"/>
            <a:ext cx="8757962" cy="34974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AB194DD-EF87-4FD5-B44E-B4A2FC9A20FA}"/>
              </a:ext>
            </a:extLst>
          </p:cNvPr>
          <p:cNvSpPr txBox="1"/>
          <p:nvPr/>
        </p:nvSpPr>
        <p:spPr>
          <a:xfrm>
            <a:off x="2544088" y="8651478"/>
            <a:ext cx="934311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 </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如果叔叔是黑色，又要分情况讨论：</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43DF7C0C-9B17-427A-A19A-68DE335BF5D3}"/>
              </a:ext>
            </a:extLst>
          </p:cNvPr>
          <p:cNvSpPr txBox="1"/>
          <p:nvPr/>
        </p:nvSpPr>
        <p:spPr>
          <a:xfrm>
            <a:off x="3048087" y="9271125"/>
            <a:ext cx="12640148"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parent</a:t>
            </a:r>
            <a:r>
              <a:rPr lang="zh-CN" altLang="en-US" dirty="0"/>
              <a:t>在左，叔叔在右，插入结点在左：</a:t>
            </a:r>
            <a:r>
              <a:rPr lang="en-US" altLang="zh-CN" dirty="0" err="1">
                <a:highlight>
                  <a:srgbClr val="FFFF00"/>
                </a:highlight>
              </a:rPr>
              <a:t>grandParent</a:t>
            </a:r>
            <a:r>
              <a:rPr lang="zh-CN" altLang="en-US" dirty="0">
                <a:highlight>
                  <a:srgbClr val="FFFF00"/>
                </a:highlight>
              </a:rPr>
              <a:t>右旋，变色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arent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在左，叔叔在右，插入结点在右：</a:t>
            </a:r>
            <a:r>
              <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左旋，</a:t>
            </a:r>
            <a:r>
              <a:rPr kumimoji="0" lang="en-US" altLang="zh-CN" sz="3000" b="0" i="0" u="none" strike="noStrike" cap="none" spc="0" normalizeH="0" baseline="0" dirty="0" err="1">
                <a:ln>
                  <a:noFill/>
                </a:ln>
                <a:solidFill>
                  <a:srgbClr val="000000"/>
                </a:solidFill>
                <a:effectLst/>
                <a:highlight>
                  <a:srgbClr val="FFFF00"/>
                </a:highlight>
                <a:uFillTx/>
                <a:latin typeface="Helvetica Neue Medium"/>
                <a:ea typeface="Helvetica Neue Medium"/>
                <a:cs typeface="Helvetica Neue Medium"/>
                <a:sym typeface="Helvetica Neue Medium"/>
              </a:rPr>
              <a:t>grandParent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右旋，变色</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indent="-514350" algn="l">
              <a:buFont typeface="+mj-lt"/>
              <a:buAutoNum type="arabicPeriod"/>
            </a:pPr>
            <a:r>
              <a:rPr lang="en-US" altLang="zh-CN" dirty="0"/>
              <a:t>parent</a:t>
            </a:r>
            <a:r>
              <a:rPr lang="zh-CN" altLang="en-US" dirty="0"/>
              <a:t>在右，叔叔在左，插入结点在右：</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indent="-514350" algn="l">
              <a:buFont typeface="+mj-lt"/>
              <a:buAutoNum type="arabicPeriod"/>
            </a:pPr>
            <a:r>
              <a:rPr lang="en-US" altLang="zh-CN" dirty="0"/>
              <a:t>parent</a:t>
            </a:r>
            <a:r>
              <a:rPr lang="zh-CN" altLang="en-US" dirty="0"/>
              <a:t>在右，叔叔在左，插入结点在左：</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2" name="Picture 4" descr="title">
            <a:extLst>
              <a:ext uri="{FF2B5EF4-FFF2-40B4-BE49-F238E27FC236}">
                <a16:creationId xmlns:a16="http://schemas.microsoft.com/office/drawing/2014/main" id="{F86EA679-8EBB-44AC-8F24-69008249E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0" y="4835148"/>
            <a:ext cx="10104987" cy="358564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B463EDF-7AD1-4C20-BE90-0A77A831EAA7}"/>
              </a:ext>
            </a:extLst>
          </p:cNvPr>
          <p:cNvSpPr txBox="1"/>
          <p:nvPr/>
        </p:nvSpPr>
        <p:spPr>
          <a:xfrm>
            <a:off x="5552412" y="79137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叔父都为红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a:extLst>
              <a:ext uri="{FF2B5EF4-FFF2-40B4-BE49-F238E27FC236}">
                <a16:creationId xmlns:a16="http://schemas.microsoft.com/office/drawing/2014/main" id="{115BADFB-8E48-474D-A15A-319A6D0061AE}"/>
              </a:ext>
            </a:extLst>
          </p:cNvPr>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548175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8194" name="Picture 2" descr="title">
            <a:extLst>
              <a:ext uri="{FF2B5EF4-FFF2-40B4-BE49-F238E27FC236}">
                <a16:creationId xmlns:a16="http://schemas.microsoft.com/office/drawing/2014/main" id="{C6CBC9A9-A177-4E19-A7C8-5F8AE935E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4703389"/>
            <a:ext cx="9040949" cy="37772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itle">
            <a:extLst>
              <a:ext uri="{FF2B5EF4-FFF2-40B4-BE49-F238E27FC236}">
                <a16:creationId xmlns:a16="http://schemas.microsoft.com/office/drawing/2014/main" id="{CF3B033F-2CD7-4687-8881-675C5EB4F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2173" y="4978212"/>
            <a:ext cx="8610218" cy="36279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title">
            <a:extLst>
              <a:ext uri="{FF2B5EF4-FFF2-40B4-BE49-F238E27FC236}">
                <a16:creationId xmlns:a16="http://schemas.microsoft.com/office/drawing/2014/main" id="{4E1A36FB-939F-481F-8D1A-86BEA0CE5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451" y="9145393"/>
            <a:ext cx="9040949" cy="387836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7456231-BAA5-43B1-8B0D-694977F8BDB0}"/>
              </a:ext>
            </a:extLst>
          </p:cNvPr>
          <p:cNvSpPr txBox="1"/>
          <p:nvPr/>
        </p:nvSpPr>
        <p:spPr>
          <a:xfrm>
            <a:off x="6086089" y="819847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-2</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2" name="文本框 11">
            <a:extLst>
              <a:ext uri="{FF2B5EF4-FFF2-40B4-BE49-F238E27FC236}">
                <a16:creationId xmlns:a16="http://schemas.microsoft.com/office/drawing/2014/main" id="{63CC2338-BEE3-48FD-A452-8E1ACD0CAF57}"/>
              </a:ext>
            </a:extLst>
          </p:cNvPr>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a:extLst>
              <a:ext uri="{FF2B5EF4-FFF2-40B4-BE49-F238E27FC236}">
                <a16:creationId xmlns:a16="http://schemas.microsoft.com/office/drawing/2014/main" id="{E2B2E420-001A-43C7-AC9A-96D8B0A20EA5}"/>
              </a:ext>
            </a:extLst>
          </p:cNvPr>
          <p:cNvSpPr txBox="1"/>
          <p:nvPr/>
        </p:nvSpPr>
        <p:spPr>
          <a:xfrm>
            <a:off x="5749635" y="1274162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3835302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942332" y="8427678"/>
            <a:ext cx="1642334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红黑树的删除相比插入更加复杂：</a:t>
            </a:r>
            <a:r>
              <a:rPr lang="en-US" altLang="zh-CN" dirty="0"/>
              <a:t>TODO</a:t>
            </a:r>
          </a:p>
        </p:txBody>
      </p:sp>
    </p:spTree>
    <p:extLst>
      <p:ext uri="{BB962C8B-B14F-4D97-AF65-F5344CB8AC3E}">
        <p14:creationId xmlns:p14="http://schemas.microsoft.com/office/powerpoint/2010/main" val="173085808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731434" y="5763033"/>
            <a:ext cx="3595856"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霍夫曼树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137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31642"/>
            <a:ext cx="19268162" cy="795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霍夫曼树，也成为最优二叉树，它的带权路径长度是最小的，也就是</a:t>
            </a:r>
            <a:r>
              <a:rPr lang="en-US" altLang="zh-CN" dirty="0"/>
              <a:t>WPL</a:t>
            </a:r>
            <a:r>
              <a:rPr lang="zh-CN" altLang="en-US" dirty="0"/>
              <a:t>（树的所有叶结点的带权路径长度之和）最小。</a:t>
            </a:r>
            <a:endParaRPr lang="en-US" altLang="zh-CN" dirty="0"/>
          </a:p>
          <a:p>
            <a:pPr algn="l"/>
            <a:endParaRPr lang="en-US" altLang="zh-CN" dirty="0"/>
          </a:p>
          <a:p>
            <a:pPr algn="l"/>
            <a:r>
              <a:rPr lang="zh-CN" altLang="en-US" dirty="0"/>
              <a:t>哈夫曼编码是哈夫曼树的一个应用。在数字通信中，经常需要将传送的文字转换成由二进制字符</a:t>
            </a:r>
            <a:r>
              <a:rPr lang="en-US" altLang="zh-CN" dirty="0"/>
              <a:t>0</a:t>
            </a:r>
            <a:r>
              <a:rPr lang="zh-CN" altLang="en-US" dirty="0"/>
              <a:t>、</a:t>
            </a:r>
            <a:r>
              <a:rPr lang="en-US" altLang="zh-CN" dirty="0"/>
              <a:t>1</a:t>
            </a:r>
            <a:r>
              <a:rPr lang="zh-CN" altLang="en-US" dirty="0"/>
              <a:t>组成的二进制串，这一过程被称为编码。在传送电文时，总是希望电文代码尽可能短，采用哈夫曼编码构造的电文的总长最短。</a:t>
            </a:r>
            <a:endParaRPr lang="en-US" altLang="zh-CN" dirty="0"/>
          </a:p>
          <a:p>
            <a:pPr algn="l"/>
            <a:endParaRPr lang="en-US" altLang="zh-CN" dirty="0"/>
          </a:p>
          <a:p>
            <a:pPr algn="l"/>
            <a:r>
              <a:rPr lang="zh-CN" altLang="en-US" dirty="0"/>
              <a:t>由常识可知，电文中每个字符出现的概率是不同的。假定在一份电文中，</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四种字符出现的概率是</a:t>
            </a:r>
            <a:r>
              <a:rPr lang="en-US" altLang="zh-CN" dirty="0"/>
              <a:t>4/10</a:t>
            </a:r>
            <a:r>
              <a:rPr lang="zh-CN" altLang="en-US" dirty="0"/>
              <a:t>，</a:t>
            </a:r>
            <a:r>
              <a:rPr lang="en-US" altLang="zh-CN" dirty="0"/>
              <a:t>1/10</a:t>
            </a:r>
            <a:r>
              <a:rPr lang="zh-CN" altLang="en-US" dirty="0"/>
              <a:t>，</a:t>
            </a:r>
            <a:r>
              <a:rPr lang="en-US" altLang="zh-CN" dirty="0"/>
              <a:t>3/10</a:t>
            </a:r>
            <a:r>
              <a:rPr lang="zh-CN" altLang="en-US" dirty="0"/>
              <a:t>，</a:t>
            </a:r>
            <a:r>
              <a:rPr lang="en-US" altLang="zh-CN" dirty="0"/>
              <a:t>2/10</a:t>
            </a:r>
            <a:r>
              <a:rPr lang="zh-CN" altLang="en-US" dirty="0"/>
              <a:t>，若采用不等长编码，让出现频率低的字符具有较长的编码，这样就有可能缩短传送电文的总长度。</a:t>
            </a:r>
            <a:endParaRPr lang="en-US" altLang="zh-CN" dirty="0"/>
          </a:p>
          <a:p>
            <a:pPr algn="l"/>
            <a:endParaRPr lang="en-US" altLang="zh-CN" dirty="0"/>
          </a:p>
          <a:p>
            <a:pPr algn="l"/>
            <a:r>
              <a:rPr lang="zh-CN" altLang="en-US" dirty="0"/>
              <a:t>采用不等长编码时要避免译码的二义性和多义性。假设用</a:t>
            </a:r>
            <a:r>
              <a:rPr lang="en-US" altLang="zh-CN" dirty="0"/>
              <a:t>0</a:t>
            </a:r>
            <a:r>
              <a:rPr lang="zh-CN" altLang="en-US" dirty="0"/>
              <a:t>表示</a:t>
            </a:r>
            <a:r>
              <a:rPr lang="en-US" altLang="zh-CN" dirty="0"/>
              <a:t>C</a:t>
            </a:r>
            <a:r>
              <a:rPr lang="zh-CN" altLang="en-US" dirty="0"/>
              <a:t>，用</a:t>
            </a:r>
            <a:r>
              <a:rPr lang="en-US" altLang="zh-CN" dirty="0"/>
              <a:t>01</a:t>
            </a:r>
            <a:r>
              <a:rPr lang="zh-CN" altLang="en-US" dirty="0"/>
              <a:t>表示</a:t>
            </a:r>
            <a:r>
              <a:rPr lang="en-US" altLang="zh-CN" dirty="0"/>
              <a:t>D</a:t>
            </a:r>
            <a:r>
              <a:rPr lang="zh-CN" altLang="en-US" dirty="0"/>
              <a:t>，则当接收到编码串</a:t>
            </a:r>
            <a:r>
              <a:rPr lang="en-US" altLang="zh-CN" dirty="0"/>
              <a:t>01</a:t>
            </a:r>
            <a:r>
              <a:rPr lang="zh-CN" altLang="en-US" dirty="0"/>
              <a:t>，并译码到</a:t>
            </a:r>
            <a:r>
              <a:rPr lang="en-US" altLang="zh-CN" dirty="0"/>
              <a:t>0</a:t>
            </a:r>
            <a:r>
              <a:rPr lang="zh-CN" altLang="en-US" dirty="0"/>
              <a:t>时，是立即译出</a:t>
            </a:r>
            <a:r>
              <a:rPr lang="en-US" altLang="zh-CN" dirty="0"/>
              <a:t>C</a:t>
            </a:r>
            <a:r>
              <a:rPr lang="zh-CN" altLang="en-US" dirty="0"/>
              <a:t>，还是接着下一个字符</a:t>
            </a:r>
            <a:r>
              <a:rPr lang="en-US" altLang="zh-CN" dirty="0"/>
              <a:t>1</a:t>
            </a:r>
            <a:r>
              <a:rPr lang="zh-CN" altLang="en-US" dirty="0"/>
              <a:t>一起译为对应的字符</a:t>
            </a:r>
            <a:r>
              <a:rPr lang="en-US" altLang="zh-CN" dirty="0"/>
              <a:t>D</a:t>
            </a:r>
            <a:r>
              <a:rPr lang="zh-CN" altLang="en-US" dirty="0"/>
              <a:t>，这样就产生了二义性。 因此，若对某一字符集进行不等长编码，则要求字符集中任一字符的编码都不能是其他字符编码的前缀，符合此要求的编码叫做前缀编码。</a:t>
            </a:r>
            <a:endParaRPr lang="en-US" altLang="zh-CN" dirty="0"/>
          </a:p>
          <a:p>
            <a:pPr algn="l"/>
            <a:endParaRPr lang="en-US" altLang="zh-CN" dirty="0"/>
          </a:p>
          <a:p>
            <a:pPr algn="l"/>
            <a:r>
              <a:rPr lang="zh-CN" altLang="en-US" dirty="0"/>
              <a:t>可以根据哈夫曼算法构造哈夫曼树</a:t>
            </a:r>
            <a:r>
              <a:rPr lang="en-US" altLang="zh-CN" dirty="0"/>
              <a:t>T</a:t>
            </a:r>
            <a:r>
              <a:rPr lang="zh-CN" altLang="en-US" dirty="0"/>
              <a:t>。设需要编码的上述电文字符集</a:t>
            </a:r>
            <a:r>
              <a:rPr lang="en-US" altLang="zh-CN" dirty="0"/>
              <a:t>d={A,B,C,D},</a:t>
            </a:r>
            <a:r>
              <a:rPr lang="zh-CN" altLang="en-US" dirty="0"/>
              <a:t>在电文中出现的频率集合</a:t>
            </a:r>
            <a:r>
              <a:rPr lang="en-US" altLang="zh-CN" dirty="0"/>
              <a:t>p={4/10,1/10,3/10,2/10} </a:t>
            </a:r>
            <a:r>
              <a:rPr lang="zh-CN" altLang="en-US" dirty="0"/>
              <a:t>我们以字符集中的字符作为叶子结点、频率作为权值，构造一棵哈夫曼树。</a:t>
            </a:r>
            <a:endParaRPr lang="en-US" altLang="zh-CN" dirty="0"/>
          </a:p>
          <a:p>
            <a:pPr algn="l"/>
            <a:endParaRPr lang="zh-CN" altLang="en-US" dirty="0"/>
          </a:p>
        </p:txBody>
      </p:sp>
    </p:spTree>
    <p:extLst>
      <p:ext uri="{BB962C8B-B14F-4D97-AF65-F5344CB8AC3E}">
        <p14:creationId xmlns:p14="http://schemas.microsoft.com/office/powerpoint/2010/main" val="338327327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7994128"/>
            <a:ext cx="1926816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dirty="0"/>
          </a:p>
          <a:p>
            <a:pPr algn="l"/>
            <a:endParaRPr lang="zh-CN" altLang="en-US" dirty="0"/>
          </a:p>
        </p:txBody>
      </p:sp>
      <p:pic>
        <p:nvPicPr>
          <p:cNvPr id="12290" name="Picture 2" descr="https://img-blog.csdn.net/20160825121444094">
            <a:extLst>
              <a:ext uri="{FF2B5EF4-FFF2-40B4-BE49-F238E27FC236}">
                <a16:creationId xmlns:a16="http://schemas.microsoft.com/office/drawing/2014/main" id="{1D5A4225-BAEF-4F27-B339-5D4A18A70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069" y="4420720"/>
            <a:ext cx="7418013" cy="546896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6172B17-8290-463B-8B81-A2EFA6611F31}"/>
              </a:ext>
            </a:extLst>
          </p:cNvPr>
          <p:cNvSpPr txBox="1"/>
          <p:nvPr/>
        </p:nvSpPr>
        <p:spPr>
          <a:xfrm>
            <a:off x="1816826" y="5562465"/>
            <a:ext cx="13727974"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其中，每个结点分别对应一个字符，对</a:t>
            </a:r>
            <a:r>
              <a:rPr lang="en-US" altLang="zh-CN" dirty="0"/>
              <a:t>T</a:t>
            </a:r>
            <a:r>
              <a:rPr lang="zh-CN" altLang="en-US" dirty="0"/>
              <a:t>中的边做标记，把左分支记为“</a:t>
            </a:r>
            <a:r>
              <a:rPr lang="en-US" altLang="zh-CN" dirty="0"/>
              <a:t>0”</a:t>
            </a:r>
            <a:r>
              <a:rPr lang="zh-CN" altLang="en-US" dirty="0"/>
              <a:t>，右分支标记为“</a:t>
            </a:r>
            <a:r>
              <a:rPr lang="en-US" altLang="zh-CN" dirty="0"/>
              <a:t>1”</a:t>
            </a:r>
            <a:r>
              <a:rPr lang="zh-CN" altLang="en-US" dirty="0"/>
              <a:t>。定义字符的编码是从根结点到该字符所对应的叶子结点的路径上，各条边上的标记所组成的序列就是哈夫曼编码。</a:t>
            </a:r>
            <a:endParaRPr lang="en-US" altLang="zh-CN" dirty="0"/>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en-US" altLang="zh-CN" dirty="0"/>
              <a:t>A</a:t>
            </a:r>
            <a:r>
              <a:rPr lang="zh-CN" altLang="en-US" dirty="0"/>
              <a:t>的编码：</a:t>
            </a:r>
            <a:r>
              <a:rPr lang="en-US" altLang="zh-CN" dirty="0"/>
              <a:t>0</a:t>
            </a:r>
            <a:r>
              <a:rPr lang="zh-CN" altLang="en-US" dirty="0"/>
              <a:t>，</a:t>
            </a:r>
            <a:r>
              <a:rPr lang="en-US" altLang="zh-CN" dirty="0"/>
              <a:t>C</a:t>
            </a:r>
            <a:r>
              <a:rPr lang="zh-CN" altLang="en-US" dirty="0"/>
              <a:t>的编码：</a:t>
            </a:r>
            <a:r>
              <a:rPr lang="en-US" altLang="zh-CN" dirty="0"/>
              <a:t>10</a:t>
            </a:r>
            <a:r>
              <a:rPr lang="zh-CN" altLang="en-US" dirty="0"/>
              <a:t>，</a:t>
            </a:r>
            <a:r>
              <a:rPr lang="en-US" altLang="zh-CN" dirty="0"/>
              <a:t>D</a:t>
            </a:r>
            <a:r>
              <a:rPr lang="zh-CN" altLang="en-US" dirty="0"/>
              <a:t>的编码：</a:t>
            </a:r>
            <a:r>
              <a:rPr lang="en-US" altLang="zh-CN" dirty="0"/>
              <a:t>110</a:t>
            </a:r>
            <a:r>
              <a:rPr lang="zh-CN" altLang="en-US" dirty="0"/>
              <a:t>，</a:t>
            </a:r>
            <a:r>
              <a:rPr lang="en-US" altLang="zh-CN" dirty="0"/>
              <a:t>B</a:t>
            </a:r>
            <a:r>
              <a:rPr lang="zh-CN" altLang="en-US" dirty="0"/>
              <a:t>的编码：</a:t>
            </a:r>
            <a:r>
              <a:rPr lang="en-US" altLang="zh-CN" dirty="0"/>
              <a:t>111.</a:t>
            </a:r>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zh-CN" altLang="en-US" dirty="0"/>
              <a:t>显然对于任意字符集，总能构造出这样的编码二叉树。由于在任何一条从根结点到一个叶子结点的路径上一定不会出现其他叶子结点，所以通过这种方法得到的编码一定是前缀编码，通过遍历二叉树，可以求出每个字符的编码</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738814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F63B276E-6C75-416C-A1D7-9A70D7D8829A}"/>
              </a:ext>
            </a:extLst>
          </p:cNvPr>
          <p:cNvSpPr txBox="1"/>
          <p:nvPr/>
        </p:nvSpPr>
        <p:spPr>
          <a:xfrm>
            <a:off x="1699340" y="4205645"/>
            <a:ext cx="17457292"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霍夫曼树的删除没什么意义，这里只讲构造过程，对于输入集（</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2</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5</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对输入集排序（如果输入集本身是有序的则不需要排序），总是取最小的两个结点作为一棵树的左右两个结点构建为树，然后迭代，知道输入集只剩余一个结点。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FB68E07A-F909-41A2-83F0-D906A55A5BAE}"/>
              </a:ext>
            </a:extLst>
          </p:cNvPr>
          <p:cNvPicPr>
            <a:picLocks noChangeAspect="1"/>
          </p:cNvPicPr>
          <p:nvPr/>
        </p:nvPicPr>
        <p:blipFill>
          <a:blip r:embed="rId3"/>
          <a:stretch>
            <a:fillRect/>
          </a:stretch>
        </p:blipFill>
        <p:spPr>
          <a:xfrm>
            <a:off x="3681485" y="6224787"/>
            <a:ext cx="7922921" cy="2842043"/>
          </a:xfrm>
          <a:prstGeom prst="rect">
            <a:avLst/>
          </a:prstGeom>
        </p:spPr>
      </p:pic>
      <p:pic>
        <p:nvPicPr>
          <p:cNvPr id="8" name="图片 7">
            <a:extLst>
              <a:ext uri="{FF2B5EF4-FFF2-40B4-BE49-F238E27FC236}">
                <a16:creationId xmlns:a16="http://schemas.microsoft.com/office/drawing/2014/main" id="{8C269D30-F5C4-4136-8D1A-F878BF877190}"/>
              </a:ext>
            </a:extLst>
          </p:cNvPr>
          <p:cNvPicPr>
            <a:picLocks noChangeAspect="1"/>
          </p:cNvPicPr>
          <p:nvPr/>
        </p:nvPicPr>
        <p:blipFill>
          <a:blip r:embed="rId4"/>
          <a:stretch>
            <a:fillRect/>
          </a:stretch>
        </p:blipFill>
        <p:spPr>
          <a:xfrm>
            <a:off x="13318373" y="6366651"/>
            <a:ext cx="6381082" cy="2558314"/>
          </a:xfrm>
          <a:prstGeom prst="rect">
            <a:avLst/>
          </a:prstGeom>
        </p:spPr>
      </p:pic>
      <p:sp>
        <p:nvSpPr>
          <p:cNvPr id="9" name="箭头: 右 8">
            <a:extLst>
              <a:ext uri="{FF2B5EF4-FFF2-40B4-BE49-F238E27FC236}">
                <a16:creationId xmlns:a16="http://schemas.microsoft.com/office/drawing/2014/main" id="{86990F1C-E40B-47C3-8848-EC0E4A9EC857}"/>
              </a:ext>
            </a:extLst>
          </p:cNvPr>
          <p:cNvSpPr/>
          <p:nvPr/>
        </p:nvSpPr>
        <p:spPr>
          <a:xfrm>
            <a:off x="11994777" y="727949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 name="图片 9">
            <a:extLst>
              <a:ext uri="{FF2B5EF4-FFF2-40B4-BE49-F238E27FC236}">
                <a16:creationId xmlns:a16="http://schemas.microsoft.com/office/drawing/2014/main" id="{D4C2779F-8B0C-48F6-B800-8469FC78DF28}"/>
              </a:ext>
            </a:extLst>
          </p:cNvPr>
          <p:cNvPicPr>
            <a:picLocks noChangeAspect="1"/>
          </p:cNvPicPr>
          <p:nvPr/>
        </p:nvPicPr>
        <p:blipFill>
          <a:blip r:embed="rId5"/>
          <a:stretch>
            <a:fillRect/>
          </a:stretch>
        </p:blipFill>
        <p:spPr>
          <a:xfrm>
            <a:off x="14469035" y="9261168"/>
            <a:ext cx="5314286" cy="3933333"/>
          </a:xfrm>
          <a:prstGeom prst="rect">
            <a:avLst/>
          </a:prstGeom>
        </p:spPr>
      </p:pic>
      <p:sp>
        <p:nvSpPr>
          <p:cNvPr id="15" name="箭头: 右 14">
            <a:extLst>
              <a:ext uri="{FF2B5EF4-FFF2-40B4-BE49-F238E27FC236}">
                <a16:creationId xmlns:a16="http://schemas.microsoft.com/office/drawing/2014/main" id="{219A3158-7578-440A-B97C-A152FEFF59A7}"/>
              </a:ext>
            </a:extLst>
          </p:cNvPr>
          <p:cNvSpPr/>
          <p:nvPr/>
        </p:nvSpPr>
        <p:spPr>
          <a:xfrm rot="3146205">
            <a:off x="20248516" y="8099665"/>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箭头: 右 15">
            <a:extLst>
              <a:ext uri="{FF2B5EF4-FFF2-40B4-BE49-F238E27FC236}">
                <a16:creationId xmlns:a16="http://schemas.microsoft.com/office/drawing/2014/main" id="{F0573D37-B4BE-41B3-ABD2-E5890507092E}"/>
              </a:ext>
            </a:extLst>
          </p:cNvPr>
          <p:cNvSpPr/>
          <p:nvPr/>
        </p:nvSpPr>
        <p:spPr>
          <a:xfrm rot="7751894">
            <a:off x="20255431" y="9765681"/>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图片 13">
            <a:extLst>
              <a:ext uri="{FF2B5EF4-FFF2-40B4-BE49-F238E27FC236}">
                <a16:creationId xmlns:a16="http://schemas.microsoft.com/office/drawing/2014/main" id="{63843D9F-5C70-44D8-B450-A534F465BF77}"/>
              </a:ext>
            </a:extLst>
          </p:cNvPr>
          <p:cNvPicPr>
            <a:picLocks noChangeAspect="1"/>
          </p:cNvPicPr>
          <p:nvPr/>
        </p:nvPicPr>
        <p:blipFill>
          <a:blip r:embed="rId6"/>
          <a:stretch>
            <a:fillRect/>
          </a:stretch>
        </p:blipFill>
        <p:spPr>
          <a:xfrm>
            <a:off x="7273839" y="9332596"/>
            <a:ext cx="5285714" cy="3790476"/>
          </a:xfrm>
          <a:prstGeom prst="rect">
            <a:avLst/>
          </a:prstGeom>
        </p:spPr>
      </p:pic>
      <p:sp>
        <p:nvSpPr>
          <p:cNvPr id="19" name="箭头: 右 18">
            <a:extLst>
              <a:ext uri="{FF2B5EF4-FFF2-40B4-BE49-F238E27FC236}">
                <a16:creationId xmlns:a16="http://schemas.microsoft.com/office/drawing/2014/main" id="{504F7BE6-6C7E-45A5-9127-77C104AF8C90}"/>
              </a:ext>
            </a:extLst>
          </p:cNvPr>
          <p:cNvSpPr/>
          <p:nvPr/>
        </p:nvSpPr>
        <p:spPr>
          <a:xfrm rot="10800000">
            <a:off x="12884838" y="10858520"/>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7" name="图片 16">
            <a:extLst>
              <a:ext uri="{FF2B5EF4-FFF2-40B4-BE49-F238E27FC236}">
                <a16:creationId xmlns:a16="http://schemas.microsoft.com/office/drawing/2014/main" id="{7FC5403A-C414-486C-A91D-6FD05324FCDF}"/>
              </a:ext>
            </a:extLst>
          </p:cNvPr>
          <p:cNvPicPr>
            <a:picLocks noChangeAspect="1"/>
          </p:cNvPicPr>
          <p:nvPr/>
        </p:nvPicPr>
        <p:blipFill>
          <a:blip r:embed="rId7"/>
          <a:stretch>
            <a:fillRect/>
          </a:stretch>
        </p:blipFill>
        <p:spPr>
          <a:xfrm>
            <a:off x="227500" y="8827834"/>
            <a:ext cx="5342857" cy="4800000"/>
          </a:xfrm>
          <a:prstGeom prst="rect">
            <a:avLst/>
          </a:prstGeom>
        </p:spPr>
      </p:pic>
      <p:sp>
        <p:nvSpPr>
          <p:cNvPr id="22" name="箭头: 右 21">
            <a:extLst>
              <a:ext uri="{FF2B5EF4-FFF2-40B4-BE49-F238E27FC236}">
                <a16:creationId xmlns:a16="http://schemas.microsoft.com/office/drawing/2014/main" id="{5239AEC0-C5A7-4CA2-989D-6570AEC4361B}"/>
              </a:ext>
            </a:extLst>
          </p:cNvPr>
          <p:cNvSpPr/>
          <p:nvPr/>
        </p:nvSpPr>
        <p:spPr>
          <a:xfrm rot="10800000">
            <a:off x="5714446" y="1091461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0436368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731435" y="5763033"/>
            <a:ext cx="3595856"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笛卡尔树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1703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笛卡尔树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53794"/>
            <a:ext cx="19268162"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笛卡尔树是无序二叉树，它有两个特性：</a:t>
            </a:r>
            <a:endParaRPr lang="en-US" altLang="zh-CN" dirty="0"/>
          </a:p>
          <a:p>
            <a:pPr marL="514350" indent="-514350" algn="l">
              <a:buFont typeface="+mj-lt"/>
              <a:buAutoNum type="arabicPeriod"/>
            </a:pPr>
            <a:r>
              <a:rPr lang="zh-CN" altLang="en-US" dirty="0"/>
              <a:t>但是它的中序遍历和它插入顺序是一致的</a:t>
            </a:r>
            <a:endParaRPr lang="en-US" altLang="zh-CN" dirty="0"/>
          </a:p>
          <a:p>
            <a:pPr marL="514350" indent="-514350" algn="l">
              <a:buFont typeface="+mj-lt"/>
              <a:buAutoNum type="arabicPeriod"/>
            </a:pPr>
            <a:r>
              <a:rPr lang="zh-CN" altLang="en-US" dirty="0"/>
              <a:t>每个结点的子结点都比父结点大</a:t>
            </a:r>
          </a:p>
        </p:txBody>
      </p:sp>
      <p:pic>
        <p:nvPicPr>
          <p:cNvPr id="13314" name="Picture 2" descr="https://oss.v8cloud.cn/images/9d74e2c8447938ef046a26300004712c.png">
            <a:extLst>
              <a:ext uri="{FF2B5EF4-FFF2-40B4-BE49-F238E27FC236}">
                <a16:creationId xmlns:a16="http://schemas.microsoft.com/office/drawing/2014/main" id="{75ED8456-65D8-4FA6-8883-F6B6F21AD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6284259"/>
            <a:ext cx="6970059" cy="667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902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请在这里添加…"/>
          <p:cNvSpPr txBox="1"/>
          <p:nvPr/>
        </p:nvSpPr>
        <p:spPr>
          <a:xfrm>
            <a:off x="2201330" y="5204374"/>
            <a:ext cx="11007663" cy="2221726"/>
          </a:xfrm>
          <a:prstGeom prst="rect">
            <a:avLst/>
          </a:prstGeom>
          <a:ln w="12700">
            <a:miter lim="400000"/>
          </a:ln>
        </p:spPr>
        <p:txBody>
          <a:bodyPr lIns="50800" tIns="50800" rIns="50800" bIns="50800">
            <a:spAutoFit/>
          </a:bodyPr>
          <a:lstStyle>
            <a:lvl1pPr algn="l">
              <a:defRPr sz="14000" b="1">
                <a:solidFill>
                  <a:srgbClr val="FFFFFF"/>
                </a:solidFill>
                <a:latin typeface="+mn-lt"/>
                <a:ea typeface="+mn-ea"/>
                <a:cs typeface="+mn-cs"/>
                <a:sym typeface="Helvetica Neue"/>
              </a:defRPr>
            </a:lvl1pPr>
          </a:lstStyle>
          <a:p>
            <a:r>
              <a:t>Thank you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椭圆 3086">
            <a:extLst>
              <a:ext uri="{FF2B5EF4-FFF2-40B4-BE49-F238E27FC236}">
                <a16:creationId xmlns:a16="http://schemas.microsoft.com/office/drawing/2014/main" id="{2B677707-51FE-4A9F-B615-678C1C1A0AEF}"/>
              </a:ext>
            </a:extLst>
          </p:cNvPr>
          <p:cNvSpPr/>
          <p:nvPr/>
        </p:nvSpPr>
        <p:spPr>
          <a:xfrm>
            <a:off x="4177553" y="3048000"/>
            <a:ext cx="15365506" cy="8624047"/>
          </a:xfrm>
          <a:prstGeom prst="ellipse">
            <a:avLst/>
          </a:prstGeom>
          <a:solidFill>
            <a:schemeClr val="accent1">
              <a:lumMod val="60000"/>
              <a:lumOff val="40000"/>
            </a:schemeClr>
          </a:solidFill>
          <a:ln w="25400" cap="flat">
            <a:solidFill>
              <a:schemeClr val="accent2">
                <a:lumMod val="50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3" name="文本框 3092">
            <a:extLst>
              <a:ext uri="{FF2B5EF4-FFF2-40B4-BE49-F238E27FC236}">
                <a16:creationId xmlns:a16="http://schemas.microsoft.com/office/drawing/2014/main" id="{03393C7A-D9BF-4984-B5ED-75DA0CA9A5B3}"/>
              </a:ext>
            </a:extLst>
          </p:cNvPr>
          <p:cNvSpPr txBox="1"/>
          <p:nvPr/>
        </p:nvSpPr>
        <p:spPr>
          <a:xfrm>
            <a:off x="10058400" y="3895686"/>
            <a:ext cx="37113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计算机科学中的树</a:t>
            </a:r>
          </a:p>
        </p:txBody>
      </p:sp>
      <p:sp>
        <p:nvSpPr>
          <p:cNvPr id="3102" name="椭圆 3101">
            <a:extLst>
              <a:ext uri="{FF2B5EF4-FFF2-40B4-BE49-F238E27FC236}">
                <a16:creationId xmlns:a16="http://schemas.microsoft.com/office/drawing/2014/main" id="{86111F2E-5067-43A1-AB35-4950D7580CF3}"/>
              </a:ext>
            </a:extLst>
          </p:cNvPr>
          <p:cNvSpPr/>
          <p:nvPr/>
        </p:nvSpPr>
        <p:spPr>
          <a:xfrm>
            <a:off x="5809129" y="5208493"/>
            <a:ext cx="7566212" cy="4303059"/>
          </a:xfrm>
          <a:prstGeom prst="ellipse">
            <a:avLst/>
          </a:prstGeom>
          <a:solidFill>
            <a:schemeClr val="accent3">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95" name="文本框 3094">
            <a:extLst>
              <a:ext uri="{FF2B5EF4-FFF2-40B4-BE49-F238E27FC236}">
                <a16:creationId xmlns:a16="http://schemas.microsoft.com/office/drawing/2014/main" id="{2F70478A-E059-4297-A5A5-5A865D324FCE}"/>
              </a:ext>
            </a:extLst>
          </p:cNvPr>
          <p:cNvSpPr txBox="1"/>
          <p:nvPr/>
        </p:nvSpPr>
        <p:spPr>
          <a:xfrm>
            <a:off x="7082118" y="7136165"/>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9" name="椭圆 68">
            <a:extLst>
              <a:ext uri="{FF2B5EF4-FFF2-40B4-BE49-F238E27FC236}">
                <a16:creationId xmlns:a16="http://schemas.microsoft.com/office/drawing/2014/main" id="{FCB21996-FE31-49F6-A17F-E5CAD6A9969C}"/>
              </a:ext>
            </a:extLst>
          </p:cNvPr>
          <p:cNvSpPr/>
          <p:nvPr/>
        </p:nvSpPr>
        <p:spPr>
          <a:xfrm>
            <a:off x="10291482" y="5208492"/>
            <a:ext cx="7566212" cy="4303059"/>
          </a:xfrm>
          <a:prstGeom prst="ellipse">
            <a:avLst/>
          </a:prstGeom>
          <a:solidFill>
            <a:schemeClr val="accent2">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1" name="文本框 60">
            <a:extLst>
              <a:ext uri="{FF2B5EF4-FFF2-40B4-BE49-F238E27FC236}">
                <a16:creationId xmlns:a16="http://schemas.microsoft.com/office/drawing/2014/main" id="{C478C76B-FEA0-45FA-BD65-BDCAA96DFD34}"/>
              </a:ext>
            </a:extLst>
          </p:cNvPr>
          <p:cNvSpPr txBox="1"/>
          <p:nvPr/>
        </p:nvSpPr>
        <p:spPr>
          <a:xfrm>
            <a:off x="15069671" y="6858000"/>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6" name="文本框 3095">
            <a:extLst>
              <a:ext uri="{FF2B5EF4-FFF2-40B4-BE49-F238E27FC236}">
                <a16:creationId xmlns:a16="http://schemas.microsoft.com/office/drawing/2014/main" id="{7A0339ED-7A5B-4714-9B81-CA864F2EABAA}"/>
              </a:ext>
            </a:extLst>
          </p:cNvPr>
          <p:cNvSpPr txBox="1"/>
          <p:nvPr/>
        </p:nvSpPr>
        <p:spPr>
          <a:xfrm>
            <a:off x="10919012" y="6154661"/>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0" name="椭圆 3099">
            <a:extLst>
              <a:ext uri="{FF2B5EF4-FFF2-40B4-BE49-F238E27FC236}">
                <a16:creationId xmlns:a16="http://schemas.microsoft.com/office/drawing/2014/main" id="{ECE90DDD-52DF-49E0-8960-E22E4E935EE2}"/>
              </a:ext>
            </a:extLst>
          </p:cNvPr>
          <p:cNvSpPr/>
          <p:nvPr/>
        </p:nvSpPr>
        <p:spPr>
          <a:xfrm>
            <a:off x="10542494" y="6718656"/>
            <a:ext cx="2581836" cy="1797815"/>
          </a:xfrm>
          <a:prstGeom prst="ellipse">
            <a:avLst/>
          </a:prstGeom>
          <a:solidFill>
            <a:schemeClr val="accent3">
              <a:lumMod val="40000"/>
              <a:lumOff val="60000"/>
              <a:alpha val="20000"/>
            </a:schemeClr>
          </a:solidFill>
          <a:ln w="25400" cap="flat">
            <a:solidFill>
              <a:schemeClr val="accent1">
                <a:lumMod val="75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1" name="文本框 3100">
            <a:extLst>
              <a:ext uri="{FF2B5EF4-FFF2-40B4-BE49-F238E27FC236}">
                <a16:creationId xmlns:a16="http://schemas.microsoft.com/office/drawing/2014/main" id="{D9588F43-B3EB-4E92-BBCA-80B437E8F6EE}"/>
              </a:ext>
            </a:extLst>
          </p:cNvPr>
          <p:cNvSpPr txBox="1"/>
          <p:nvPr/>
        </p:nvSpPr>
        <p:spPr>
          <a:xfrm>
            <a:off x="10986246" y="7418293"/>
            <a:ext cx="174811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565311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无序</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树和有序树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473674"/>
            <a:ext cx="12317506"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有序树：树中每个结点的各子树从左到右有序且不能相互替换。</a:t>
            </a:r>
            <a:endParaRPr lang="en-US" altLang="zh-CN" dirty="0"/>
          </a:p>
          <a:p>
            <a:pPr marL="457200" indent="-457200" algn="l">
              <a:buFont typeface="Arial" panose="020B0604020202020204" pitchFamily="34" charset="0"/>
              <a:buChar char="•"/>
            </a:pPr>
            <a:r>
              <a:rPr lang="zh-CN" altLang="en-US" dirty="0"/>
              <a:t>无序树：没有满足上述要求就是一棵无序树</a:t>
            </a:r>
            <a:endParaRPr lang="en-US" altLang="zh-CN" dirty="0"/>
          </a:p>
          <a:p>
            <a:pPr marL="457200" indent="-457200">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4098" name="Picture 2" descr="https://upload.wikimedia.org/wikipedia/commons/thumb/f/f7/Binary_tree.svg/1280px-Binary_tree.svg.png">
            <a:extLst>
              <a:ext uri="{FF2B5EF4-FFF2-40B4-BE49-F238E27FC236}">
                <a16:creationId xmlns:a16="http://schemas.microsoft.com/office/drawing/2014/main" id="{B7034966-70A0-4C3C-A99D-0E405654D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544" y="5961261"/>
            <a:ext cx="6648157" cy="554186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4B3F5CF1-EDBE-4BDF-B5E5-FB0ADFCFDD10}"/>
              </a:ext>
            </a:extLst>
          </p:cNvPr>
          <p:cNvPicPr>
            <a:picLocks noChangeAspect="1"/>
          </p:cNvPicPr>
          <p:nvPr/>
        </p:nvPicPr>
        <p:blipFill>
          <a:blip r:embed="rId4"/>
          <a:stretch>
            <a:fillRect/>
          </a:stretch>
        </p:blipFill>
        <p:spPr>
          <a:xfrm>
            <a:off x="12472335" y="5124545"/>
            <a:ext cx="8606830" cy="6756570"/>
          </a:xfrm>
          <a:prstGeom prst="rect">
            <a:avLst/>
          </a:prstGeom>
        </p:spPr>
      </p:pic>
      <p:sp>
        <p:nvSpPr>
          <p:cNvPr id="17" name="文本框 16">
            <a:extLst>
              <a:ext uri="{FF2B5EF4-FFF2-40B4-BE49-F238E27FC236}">
                <a16:creationId xmlns:a16="http://schemas.microsoft.com/office/drawing/2014/main" id="{BDB38530-52BE-4EB7-B7AD-897D746674B7}"/>
              </a:ext>
            </a:extLst>
          </p:cNvPr>
          <p:cNvSpPr txBox="1"/>
          <p:nvPr/>
        </p:nvSpPr>
        <p:spPr>
          <a:xfrm>
            <a:off x="4786973" y="1188111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13625" y="11691908"/>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535791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二叉树</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和多叉树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04506"/>
            <a:ext cx="12317506"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二叉树：树中每个结点最多只有两个子结点。</a:t>
            </a:r>
            <a:endParaRPr lang="en-US" altLang="zh-CN" dirty="0"/>
          </a:p>
          <a:p>
            <a:pPr marL="457200" indent="-457200" algn="l">
              <a:buFont typeface="Arial" panose="020B0604020202020204" pitchFamily="34" charset="0"/>
              <a:buChar char="•"/>
            </a:pPr>
            <a:r>
              <a:rPr lang="zh-CN" altLang="en-US" dirty="0"/>
              <a:t>多叉树：树中每个结点可以拥有两个及以上的结点。</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6213454" y="1197636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4134332" y="12050236"/>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146" name="Picture 2" descr="https://images2015.cnblogs.com/blog/1066428/201701/1066428-20170119102116937-722053290.png">
            <a:extLst>
              <a:ext uri="{FF2B5EF4-FFF2-40B4-BE49-F238E27FC236}">
                <a16:creationId xmlns:a16="http://schemas.microsoft.com/office/drawing/2014/main" id="{BE693764-5A69-4C2C-80A9-59BD8AECF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6153235"/>
            <a:ext cx="14325600" cy="582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7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满二叉树和完全二叉树</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2"/>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满二叉树：除最后一层无任何子节点外，每一层上的所有结点都有两个子结点二叉树。</a:t>
            </a:r>
            <a:endParaRPr lang="en-US" altLang="zh-CN" dirty="0"/>
          </a:p>
          <a:p>
            <a:pPr marL="457200" indent="-457200" algn="l">
              <a:buFont typeface="Arial" panose="020B0604020202020204" pitchFamily="34" charset="0"/>
              <a:buChar char="•"/>
            </a:pPr>
            <a:r>
              <a:rPr lang="zh-CN" altLang="en-US" dirty="0"/>
              <a:t>完全二叉树：完全二叉树是由满二叉树而引出来的。对于深度为</a:t>
            </a:r>
            <a:r>
              <a:rPr lang="en-US" altLang="zh-CN" dirty="0"/>
              <a:t>K</a:t>
            </a:r>
            <a:r>
              <a:rPr lang="zh-CN" altLang="en-US" dirty="0"/>
              <a:t>的，有</a:t>
            </a:r>
            <a:r>
              <a:rPr lang="en-US" altLang="zh-CN" dirty="0"/>
              <a:t>n</a:t>
            </a:r>
            <a:r>
              <a:rPr lang="zh-CN" altLang="en-US" dirty="0"/>
              <a:t>个结点的二叉树，当且仅当其每一个结点都</a:t>
            </a:r>
            <a:r>
              <a:rPr lang="en-US" altLang="zh-CN" dirty="0"/>
              <a:t> </a:t>
            </a:r>
            <a:r>
              <a:rPr lang="zh-CN" altLang="en-US" dirty="0"/>
              <a:t>与深度为</a:t>
            </a:r>
            <a:r>
              <a:rPr lang="en-US" altLang="zh-CN" dirty="0"/>
              <a:t>K</a:t>
            </a:r>
            <a:r>
              <a:rPr lang="zh-CN" altLang="en-US" dirty="0"/>
              <a:t>的满二叉树中编号从</a:t>
            </a:r>
            <a:r>
              <a:rPr lang="en-US" altLang="zh-CN" dirty="0"/>
              <a:t>1</a:t>
            </a:r>
            <a:r>
              <a:rPr lang="zh-CN" altLang="en-US" dirty="0"/>
              <a:t>至</a:t>
            </a:r>
            <a:r>
              <a:rPr lang="en-US" altLang="zh-CN" dirty="0"/>
              <a:t>n</a:t>
            </a:r>
            <a:r>
              <a:rPr lang="zh-CN" altLang="en-US" dirty="0"/>
              <a:t>的结点一一对应时称之为完全二叉树。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5165704" y="11921917"/>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满二叉树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93587" y="1203897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0242" name="Picture 2" descr="https://ss2.bdstatic.com/70cFvnSh_Q1YnxGkpoWK1HF6hhy/it/u=205107054,2476521092&amp;fm=26&amp;gp=0.jpg">
            <a:extLst>
              <a:ext uri="{FF2B5EF4-FFF2-40B4-BE49-F238E27FC236}">
                <a16:creationId xmlns:a16="http://schemas.microsoft.com/office/drawing/2014/main" id="{19A9153C-E11B-4808-B59D-95E7145FA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7425033"/>
            <a:ext cx="10810317" cy="400756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F5D40BB-B21E-4687-BB87-C7F2C6E231B6}"/>
              </a:ext>
            </a:extLst>
          </p:cNvPr>
          <p:cNvPicPr>
            <a:picLocks noChangeAspect="1"/>
          </p:cNvPicPr>
          <p:nvPr/>
        </p:nvPicPr>
        <p:blipFill>
          <a:blip r:embed="rId4"/>
          <a:stretch>
            <a:fillRect/>
          </a:stretch>
        </p:blipFill>
        <p:spPr>
          <a:xfrm>
            <a:off x="11144250" y="6973812"/>
            <a:ext cx="11422924" cy="5179463"/>
          </a:xfrm>
          <a:prstGeom prst="rect">
            <a:avLst/>
          </a:prstGeom>
        </p:spPr>
      </p:pic>
    </p:spTree>
    <p:extLst>
      <p:ext uri="{BB962C8B-B14F-4D97-AF65-F5344CB8AC3E}">
        <p14:creationId xmlns:p14="http://schemas.microsoft.com/office/powerpoint/2010/main" val="29391624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3292</Words>
  <Application>Microsoft Office PowerPoint</Application>
  <PresentationFormat>自定义</PresentationFormat>
  <Paragraphs>270</Paragraphs>
  <Slides>59</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Helvetica Neue</vt:lpstr>
      <vt:lpstr>Helvetica Neue Light</vt:lpstr>
      <vt:lpstr>Helvetica Neue Medium</vt:lpstr>
      <vt:lpstr>HYQiHei-30J ExtraThin</vt:lpstr>
      <vt:lpstr>微软雅黑</vt:lpstr>
      <vt:lpstr>Arial</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ainililia@163.com</cp:lastModifiedBy>
  <cp:revision>328</cp:revision>
  <dcterms:created xsi:type="dcterms:W3CDTF">2019-01-16T09:27:00Z</dcterms:created>
  <dcterms:modified xsi:type="dcterms:W3CDTF">2019-04-18T07:09:32Z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