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315" r:id="rId5"/>
    <p:sldId id="272" r:id="rId6"/>
    <p:sldId id="286" r:id="rId8"/>
    <p:sldId id="334" r:id="rId9"/>
    <p:sldId id="335" r:id="rId10"/>
    <p:sldId id="336" r:id="rId11"/>
    <p:sldId id="337" r:id="rId12"/>
    <p:sldId id="338" r:id="rId13"/>
    <p:sldId id="339" r:id="rId14"/>
    <p:sldId id="341" r:id="rId15"/>
    <p:sldId id="349" r:id="rId16"/>
    <p:sldId id="351" r:id="rId17"/>
    <p:sldId id="350" r:id="rId18"/>
    <p:sldId id="345" r:id="rId19"/>
    <p:sldId id="263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93350"/>
  </p:normalViewPr>
  <p:slideViewPr>
    <p:cSldViewPr snapToGrid="0" snapToObjects="1">
      <p:cViewPr varScale="1">
        <p:scale>
          <a:sx n="31" d="100"/>
          <a:sy n="31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  <a:lvl2pPr marL="1025525" indent="-390525" algn="ctr">
              <a:spcBef>
                <a:spcPts val="0"/>
              </a:spcBef>
              <a:defRPr sz="3200" i="1"/>
            </a:lvl2pPr>
            <a:lvl3pPr marL="1660525" indent="-390525" algn="ctr">
              <a:spcBef>
                <a:spcPts val="0"/>
              </a:spcBef>
              <a:defRPr sz="3200" i="1"/>
            </a:lvl3pPr>
            <a:lvl4pPr marL="2295525" indent="-390525" algn="ctr">
              <a:spcBef>
                <a:spcPts val="0"/>
              </a:spcBef>
              <a:defRPr sz="3200" i="1"/>
            </a:lvl4pPr>
            <a:lvl5pPr marL="2930525" indent="-390525" algn="ctr">
              <a:spcBef>
                <a:spcPts val="0"/>
              </a:spcBef>
              <a:defRPr sz="32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录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底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7" y="673100"/>
            <a:ext cx="18135603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79" y="952500"/>
            <a:ext cx="9525002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761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396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5031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666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github.com/apache/incubator-skywalking/blob/master/docs/en/setup/backend/backend-telemetry.md" TargetMode="External"/><Relationship Id="rId3" Type="http://schemas.openxmlformats.org/officeDocument/2006/relationships/hyperlink" Target="https://github.com/apache/incubator-skywalking/blob/master/docs/en/setup/backend/backend-alarm.md" TargetMode="External"/><Relationship Id="rId2" Type="http://schemas.openxmlformats.org/officeDocument/2006/relationships/hyperlink" Target="https://github.com/apache/incubator-skywalking/blob/master/docs/en/setup/backend/ui-setup.md" TargetMode="Externa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1" Type="http://schemas.openxmlformats.org/officeDocument/2006/relationships/hyperlink" Target="https://github.com/apache/incubator-skywalking/blob/master/docs/en/setup/service-agent/java-agent/README.m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hyperlink" Target="https://mp.weixin.qq.com/s/_XE-gCJnDY3-yEK4xmWiMg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1" Type="http://schemas.openxmlformats.org/officeDocument/2006/relationships/hyperlink" Target="https://github.com/apache/incubator-skywalk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hyperlink" Target="https://github.com/apache/incubator-skywalking/blob/master/docs/en/setup/backend/backend-cluster.md" TargetMode="Externa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hyperlink" Target="https://github.com/apache/incubator-skywalking/blob/master/docs/en/setup/backend/backend-setup.md" TargetMode="Externa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hyperlink" Target="https://github.com/apache/incubator-skywalking/blob/master/docs/en/setup/backend/backend-storage.md" TargetMode="Externa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请在此处添加标题文字"/>
          <p:cNvSpPr txBox="1"/>
          <p:nvPr/>
        </p:nvSpPr>
        <p:spPr>
          <a:xfrm>
            <a:off x="10833947" y="8580966"/>
            <a:ext cx="11602720" cy="164020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00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dirty="0"/>
              <a:t>Skywalking</a:t>
            </a:r>
            <a:r>
              <a:rPr lang="zh-CN" altLang="en-US" dirty="0"/>
              <a:t>基本介绍</a:t>
            </a:r>
            <a:endParaRPr lang="zh-CN" altLang="en-US" dirty="0"/>
          </a:p>
        </p:txBody>
      </p:sp>
      <p:sp>
        <p:nvSpPr>
          <p:cNvPr id="162" name="请在此处添加副标题文字或英文"/>
          <p:cNvSpPr txBox="1"/>
          <p:nvPr/>
        </p:nvSpPr>
        <p:spPr>
          <a:xfrm>
            <a:off x="20809005" y="10827806"/>
            <a:ext cx="1625600" cy="7169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zh-CN" altLang="en-US" dirty="0"/>
              <a:t>吴文彪</a:t>
            </a:r>
            <a:endParaRPr lang="zh-CN" altLang="en-US" dirty="0"/>
          </a:p>
        </p:txBody>
      </p:sp>
      <p:sp>
        <p:nvSpPr>
          <p:cNvPr id="163" name="2018.07.27"/>
          <p:cNvSpPr txBox="1"/>
          <p:nvPr/>
        </p:nvSpPr>
        <p:spPr>
          <a:xfrm>
            <a:off x="19113077" y="7158566"/>
            <a:ext cx="3323590" cy="7169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4000">
                <a:solidFill>
                  <a:srgbClr val="FFFFFF"/>
                </a:solidFill>
                <a:latin typeface="HYQiHei-30J ExtraThin"/>
                <a:ea typeface="HYQiHei-30J ExtraThin"/>
                <a:cs typeface="HYQiHei-30J ExtraThin"/>
                <a:sym typeface="HYQiHei-30J ExtraThin"/>
              </a:defRPr>
            </a:lvl1pPr>
          </a:lstStyle>
          <a:p>
            <a:r>
              <a:rPr lang="en-US" dirty="0"/>
              <a:t>2019</a:t>
            </a:r>
            <a:r>
              <a:rPr dirty="0"/>
              <a:t>.</a:t>
            </a:r>
            <a:r>
              <a:rPr lang="en-US" altLang="en-US" dirty="0"/>
              <a:t>04</a:t>
            </a:r>
            <a:r>
              <a:rPr dirty="0"/>
              <a:t>.</a:t>
            </a:r>
            <a:r>
              <a:rPr lang="en-US" dirty="0"/>
              <a:t>11</a:t>
            </a:r>
            <a:endParaRPr lang="en-US" dirty="0"/>
          </a:p>
        </p:txBody>
      </p:sp>
      <p:sp>
        <p:nvSpPr>
          <p:cNvPr id="164" name="线条"/>
          <p:cNvSpPr/>
          <p:nvPr/>
        </p:nvSpPr>
        <p:spPr>
          <a:xfrm>
            <a:off x="19240500" y="7975600"/>
            <a:ext cx="3053080" cy="6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/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dirty="0">
                <a:sym typeface="+mn-ea"/>
              </a:rPr>
              <a:t>相关配置</a:t>
            </a:r>
            <a:r>
              <a:rPr lang="en-US" altLang="zh-CN" dirty="0">
                <a:sym typeface="+mn-ea"/>
              </a:rPr>
              <a:t>-application.yml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315" y="5802630"/>
            <a:ext cx="7901305" cy="49187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315" y="11138853"/>
            <a:ext cx="22771100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webUI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参考地址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 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2" action="ppaction://hlinkfile"/>
              </a:rPr>
              <a:t>https://github.com/apache/incubator-skywalking/blob/master/docs/en/setup/backend/ui-setup.md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  <a:hlinkClick r:id="rId2" action="ppaction://hlinkfil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报警设置参考地址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 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3" action="ppaction://hlinkfile"/>
              </a:rPr>
              <a:t>https://github.com/apache/incubator-skywalking/blob/master/docs/en/setup/backend/backend-alarm.md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后端观察参考地址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 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4" action="ppaction://hlinkfile"/>
              </a:rPr>
              <a:t>https://github.com/apache/incubator-skywalking/blob/master/docs/en/setup/backend/backend-telemetry.md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3315" y="5219383"/>
            <a:ext cx="219710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webapp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配置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78340" y="5220653"/>
            <a:ext cx="181610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报警配置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315" y="2364740"/>
            <a:ext cx="20003135" cy="242316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9578340" y="5802630"/>
            <a:ext cx="13514070" cy="4918710"/>
            <a:chOff x="15084" y="9138"/>
            <a:chExt cx="21282" cy="774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084" y="9138"/>
              <a:ext cx="21283" cy="7746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914" y="12419"/>
              <a:ext cx="12453" cy="1733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en-US" dirty="0">
                <a:sym typeface="+mn-ea"/>
              </a:rPr>
              <a:t>Agent</a:t>
            </a:r>
            <a:r>
              <a:rPr lang="zh-CN" altLang="en-US" dirty="0">
                <a:sym typeface="+mn-ea"/>
              </a:rPr>
              <a:t>监控</a:t>
            </a:r>
            <a:endParaRPr lang="zh-CN" altLang="en-US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170" y="2663825"/>
            <a:ext cx="14227175" cy="32321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06170" y="6559868"/>
            <a:ext cx="7607300" cy="3333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activations : openTraceing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相关工具包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config 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主要配置文件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agent.config 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主要的配置文件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logs 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保存位置文件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optional-plugins 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拓展插件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plugins 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预装载插件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skywalking-agent.jar 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探针监控应用包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550" y="6560185"/>
            <a:ext cx="13745845" cy="59766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en-US" dirty="0">
                <a:sym typeface="+mn-ea"/>
              </a:rPr>
              <a:t>Agent.config</a:t>
            </a:r>
            <a:r>
              <a:rPr lang="zh-CN" altLang="en-US" dirty="0">
                <a:sym typeface="+mn-ea"/>
              </a:rPr>
              <a:t>配置</a:t>
            </a:r>
            <a:endParaRPr lang="zh-CN" altLang="en-US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6950" y="11390313"/>
            <a:ext cx="2239010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参考地址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 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1" action="ppaction://hlinkfile"/>
              </a:rPr>
              <a:t>https://github.com/apache/incubator-skywalking/blob/master/docs/en/setup/service-agent/java-agent/README.md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2839720"/>
            <a:ext cx="17214850" cy="74498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dirty="0">
                <a:sym typeface="+mn-ea"/>
              </a:rPr>
              <a:t>启动项的配置</a:t>
            </a:r>
            <a:endParaRPr 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580" y="2665095"/>
            <a:ext cx="21403310" cy="3943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" y="6729095"/>
            <a:ext cx="21403310" cy="50774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traceID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8630" y="7061835"/>
            <a:ext cx="9371965" cy="2604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30" y="3984625"/>
            <a:ext cx="9307195" cy="20491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38630" y="2732723"/>
            <a:ext cx="619760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在项目中获取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skywalking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的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traceId: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基本原理</a:t>
            </a:r>
            <a:endParaRPr lang="zh-CN" altLang="en-US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70610" y="2612390"/>
            <a:ext cx="23108285" cy="9643745"/>
            <a:chOff x="1686" y="4114"/>
            <a:chExt cx="36391" cy="1518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86" y="4115"/>
              <a:ext cx="17527" cy="1518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95" y="4114"/>
              <a:ext cx="21883" cy="15187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50" y="2612390"/>
            <a:ext cx="17932400" cy="96234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展示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UI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9395" y="2673350"/>
            <a:ext cx="17916525" cy="91249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请在这里添加…"/>
          <p:cNvSpPr txBox="1"/>
          <p:nvPr/>
        </p:nvSpPr>
        <p:spPr>
          <a:xfrm>
            <a:off x="2201330" y="5204374"/>
            <a:ext cx="11007663" cy="222172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140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目录"/>
          <p:cNvSpPr txBox="1"/>
          <p:nvPr/>
        </p:nvSpPr>
        <p:spPr>
          <a:xfrm>
            <a:off x="6736442" y="2985709"/>
            <a:ext cx="2654301" cy="1879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l">
              <a:defRPr sz="10000" b="1">
                <a:solidFill>
                  <a:srgbClr val="191919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dirty="0"/>
              <a:t>目录</a:t>
            </a:r>
            <a:endParaRPr dirty="0"/>
          </a:p>
        </p:txBody>
      </p:sp>
      <p:sp>
        <p:nvSpPr>
          <p:cNvPr id="167" name="Content"/>
          <p:cNvSpPr txBox="1"/>
          <p:nvPr/>
        </p:nvSpPr>
        <p:spPr>
          <a:xfrm>
            <a:off x="9539756" y="3815443"/>
            <a:ext cx="2384426" cy="84582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l">
              <a:defRPr sz="5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Content</a:t>
            </a:r>
          </a:p>
        </p:txBody>
      </p:sp>
      <p:sp>
        <p:nvSpPr>
          <p:cNvPr id="168" name="请在这里添加第一条内容…"/>
          <p:cNvSpPr txBox="1"/>
          <p:nvPr/>
        </p:nvSpPr>
        <p:spPr>
          <a:xfrm>
            <a:off x="6324600" y="5283835"/>
            <a:ext cx="11214735" cy="41643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zh-CN" altLang="en-US" sz="4400" dirty="0"/>
              <a:t>背景</a:t>
            </a:r>
            <a:r>
              <a:rPr lang="en-US" sz="4400" dirty="0"/>
              <a:t>介绍</a:t>
            </a:r>
            <a:endParaRPr lang="zh-CN" altLang="en-US" sz="4400" dirty="0"/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zh-CN" altLang="en-US" sz="4400" dirty="0"/>
              <a:t>项目介绍</a:t>
            </a:r>
            <a:endParaRPr lang="zh-CN" altLang="en-US" sz="4400" dirty="0"/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zh-CN" altLang="en-US" sz="4400" dirty="0"/>
              <a:t>相关配置</a:t>
            </a:r>
            <a:endParaRPr lang="zh-CN" altLang="en-US" sz="4400" dirty="0"/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zh-CN" altLang="en-US" sz="4400" dirty="0"/>
              <a:t>基本原理</a:t>
            </a:r>
            <a:endParaRPr lang="zh-CN" altLang="en-US" sz="4400" dirty="0"/>
          </a:p>
        </p:txBody>
      </p:sp>
      <p:sp>
        <p:nvSpPr>
          <p:cNvPr id="169" name="请在这里添加注释或解释说明类文字，没有可删除"/>
          <p:cNvSpPr txBox="1"/>
          <p:nvPr/>
        </p:nvSpPr>
        <p:spPr>
          <a:xfrm>
            <a:off x="16754686" y="12763500"/>
            <a:ext cx="5702301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2000">
                <a:solidFill>
                  <a:srgbClr val="929292"/>
                </a:solidFill>
                <a:latin typeface="HYQiHei-45J ExtraLight"/>
                <a:ea typeface="HYQiHei-45J ExtraLight"/>
                <a:cs typeface="HYQiHei-45J ExtraLight"/>
                <a:sym typeface="HYQiHei-45J ExtraLight"/>
              </a:defRPr>
            </a:lvl1pPr>
          </a:lstStyle>
          <a:p>
            <a:r>
              <a:t>请在这里添加注释或解释说明类文字，没有可删除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请在这里添加页标题"/>
          <p:cNvSpPr txBox="1"/>
          <p:nvPr/>
        </p:nvSpPr>
        <p:spPr>
          <a:xfrm>
            <a:off x="4510405" y="749300"/>
            <a:ext cx="13067030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altLang="en-US" dirty="0">
                <a:sym typeface="+mn-ea"/>
              </a:rPr>
              <a:t>背景</a:t>
            </a:r>
            <a:r>
              <a:rPr lang="en-US" dirty="0">
                <a:sym typeface="+mn-ea"/>
              </a:rPr>
              <a:t>介绍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2120" y="2668588"/>
            <a:ext cx="18642965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目的 </a:t>
            </a: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 </a:t>
            </a:r>
            <a:r>
              <a:rPr kumimoji="0" lang="zh-CN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公司需要一套项目应用的</a:t>
            </a: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APM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监控系统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63700" y="4019868"/>
            <a:ext cx="14021435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最为优秀开源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APM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系统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 Skywalking , Pinpoint,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都实现了对代码的</a:t>
            </a: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完全无任何侵入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78000" y="11033125"/>
            <a:ext cx="11106785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参考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 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1" action="ppaction://hlinkfile"/>
              </a:rPr>
              <a:t>https://mp.weixin.qq.com/s/_XE-gCJnDY3-yEK4xmWiMg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965960" y="5605780"/>
            <a:ext cx="7200053" cy="4679950"/>
            <a:chOff x="3487" y="8509"/>
            <a:chExt cx="11652" cy="7370"/>
          </a:xfrm>
        </p:grpSpPr>
        <p:sp>
          <p:nvSpPr>
            <p:cNvPr id="9" name="圆角矩形 8"/>
            <p:cNvSpPr/>
            <p:nvPr/>
          </p:nvSpPr>
          <p:spPr>
            <a:xfrm>
              <a:off x="3487" y="8509"/>
              <a:ext cx="11652" cy="7370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41" y="8858"/>
              <a:ext cx="3190" cy="88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0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Skywalking</a:t>
              </a:r>
              <a:endParaRPr kumimoji="0" lang="en-US" altLang="zh-CN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138" y="10111"/>
              <a:ext cx="11001" cy="5249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457200" marR="0" indent="-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en-US" altLang="zh-CN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apache</a:t>
              </a: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孵化项目</a:t>
              </a:r>
              <a:r>
                <a:rPr kumimoji="0" lang="en-US" altLang="zh-CN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,</a:t>
              </a: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社区活跃</a:t>
              </a: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457200" marR="0" indent="-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兼容</a:t>
              </a:r>
              <a:r>
                <a:rPr kumimoji="0" lang="en-US" altLang="zh-CN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openTraceing</a:t>
              </a:r>
              <a:endPara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457200" marR="0" indent="-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en-US" altLang="zh-CN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grpc</a:t>
              </a: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协议</a:t>
              </a: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457200" marR="0" indent="-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支持</a:t>
              </a:r>
              <a:r>
                <a:rPr kumimoji="0" lang="en-US" altLang="zh-CN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traceId</a:t>
              </a: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查询</a:t>
              </a: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457200" marR="0" indent="-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跟踪粒度一般</a:t>
              </a:r>
              <a:r>
                <a:rPr kumimoji="0" lang="en-US" altLang="zh-CN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,</a:t>
              </a: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性能损耗低</a:t>
              </a: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457200" marR="0" indent="-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支持</a:t>
              </a:r>
              <a:r>
                <a:rPr kumimoji="0" lang="en-US" altLang="zh-CN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ES,Mysql,TiDB</a:t>
              </a: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等方式存储</a:t>
              </a: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457200" marR="0" indent="-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扩展性较高</a:t>
              </a: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1264900" y="5605780"/>
            <a:ext cx="7200053" cy="4679950"/>
            <a:chOff x="19309" y="8508"/>
            <a:chExt cx="11896" cy="7370"/>
          </a:xfrm>
        </p:grpSpPr>
        <p:sp>
          <p:nvSpPr>
            <p:cNvPr id="11" name="圆角矩形 10"/>
            <p:cNvSpPr/>
            <p:nvPr/>
          </p:nvSpPr>
          <p:spPr>
            <a:xfrm>
              <a:off x="19309" y="8508"/>
              <a:ext cx="11339" cy="7370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0345" y="8858"/>
              <a:ext cx="2584" cy="88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0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Pinpoint</a:t>
              </a:r>
              <a:endParaRPr kumimoji="0" lang="en-US" altLang="zh-CN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204" y="10111"/>
              <a:ext cx="11001" cy="5249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457200" marR="0" indent="-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非</a:t>
              </a:r>
              <a:r>
                <a:rPr kumimoji="0" lang="en-US" altLang="zh-CN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apache</a:t>
              </a: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孵化项目</a:t>
              </a:r>
              <a:r>
                <a:rPr kumimoji="0" lang="en-US" altLang="zh-CN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,</a:t>
              </a: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社区一般</a:t>
              </a: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457200" marR="0" indent="-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不兼容</a:t>
              </a:r>
              <a:r>
                <a:rPr kumimoji="0" lang="en-US" altLang="zh-CN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openTraceing</a:t>
              </a:r>
              <a:endPara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457200" marR="0" indent="-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en-US" altLang="zh-CN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thrift</a:t>
              </a: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协议</a:t>
              </a: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457200" marR="0" indent="-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不支持</a:t>
              </a:r>
              <a:r>
                <a:rPr kumimoji="0" lang="en-US" altLang="zh-CN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traceId</a:t>
              </a: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查询</a:t>
              </a: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457200" marR="0" indent="-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跟踪粒度高</a:t>
              </a:r>
              <a:r>
                <a:rPr kumimoji="0" lang="en-US" altLang="zh-CN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,</a:t>
              </a: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性能损耗高</a:t>
              </a: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457200" marR="0" indent="-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以</a:t>
              </a:r>
              <a:r>
                <a:rPr kumimoji="0" lang="en-US" altLang="zh-CN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Hbase+Mysql</a:t>
              </a: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方式存储</a:t>
              </a: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457200" marR="0" indent="-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扩展性较低</a:t>
              </a:r>
              <a:endPara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1985010" y="5605780"/>
            <a:ext cx="7200053" cy="4680034"/>
          </a:xfrm>
          <a:prstGeom prst="roundRect">
            <a:avLst/>
          </a:prstGeom>
          <a:noFill/>
          <a:ln w="50800" cap="flat">
            <a:solidFill>
              <a:schemeClr val="accent5">
                <a:lumMod val="75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dirty="0">
                <a:sym typeface="+mn-ea"/>
              </a:rPr>
              <a:t>项目介绍</a:t>
            </a:r>
            <a:endParaRPr lang="zh-CN" altLang="en-US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15720" y="2466023"/>
            <a:ext cx="16294100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SkyWalking是一个开源的APM系统，包括监控，跟踪，诊断Cloud Native架构中分布式系统的功能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项目地址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 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1" action="ppaction://hlinkfile"/>
              </a:rPr>
              <a:t>https://github.com/apache/incubator-skywalking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70" y="4410710"/>
            <a:ext cx="14984730" cy="66878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6610330" y="4774565"/>
            <a:ext cx="6588125" cy="4718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核心功能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服务，服务实例，端点指标分析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根本原因分析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服务拓扑图分析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服务，服务实例和端点依赖性分析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检测到缓慢的服务和端点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性能优化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分布式跟踪和上下文传播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数据库访问指标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报警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dirty="0">
                <a:sym typeface="+mn-ea"/>
              </a:rPr>
              <a:t>相关配置</a:t>
            </a:r>
            <a:endParaRPr 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825" y="2197100"/>
            <a:ext cx="9250045" cy="103149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34445" y="2196783"/>
            <a:ext cx="276860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oap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服务文件树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94160" y="2707005"/>
            <a:ext cx="11684000" cy="88734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bin 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相关命令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oapservice : 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默认模式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,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需要时初始化并监听处理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oapserviceInit : 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仅执行初始化存储信息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oapserviceNoInit : 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不初始化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,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等待其他服务初始化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,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开始监听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>
                <a:sym typeface="Helvetica Neue Medium"/>
              </a:rPr>
              <a:t>webappservice : </a:t>
            </a:r>
            <a:r>
              <a:rPr lang="zh-CN" altLang="en-US">
                <a:sym typeface="Helvetica Neue Medium"/>
              </a:rPr>
              <a:t>启动</a:t>
            </a:r>
            <a:r>
              <a:rPr lang="en-US" altLang="zh-CN">
                <a:sym typeface="Helvetica Neue Medium"/>
              </a:rPr>
              <a:t>webUI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>
                <a:sym typeface="Helvetica Neue Medium"/>
              </a:rPr>
              <a:t>startup : oapservice + webappservice 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config 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相关配置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alarm-setting.yml : 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监控报警设置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application.yml : 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主要信息配置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component-libraries.yml : 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组件依赖配置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datasource-settings.properties : mysql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配置信息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log4j2.xml : 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日志配置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logs 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运行日志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oap.log 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skywalking-oap-server.log : oap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服务运行日志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webapp-console.log 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mesh-buffer : service-mesh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服务网格探针监控记录缓存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trace-buffer : trace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行为链路监控记录缓存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wabapp : webUI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的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jar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包及相关配置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dirty="0">
                <a:sym typeface="+mn-ea"/>
              </a:rPr>
              <a:t>相关配置</a:t>
            </a:r>
            <a:r>
              <a:rPr lang="en-US" altLang="zh-CN" dirty="0">
                <a:sym typeface="+mn-ea"/>
              </a:rPr>
              <a:t>-application.yml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130" y="2535555"/>
            <a:ext cx="21580475" cy="57048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40130" y="12112308"/>
            <a:ext cx="2105660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参考地址 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 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2" action="ppaction://hlinkfile"/>
              </a:rPr>
              <a:t>https://github.com/apache/incubator-skywalking/blob/master/docs/en/setup/backend/backend-cluster.md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90625" y="8452168"/>
            <a:ext cx="12357100" cy="3333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zookeeper: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namespace :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命令空间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,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用于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Prometheus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的分组统计和流式处理组区分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hostport : zk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的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和端口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,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多个以逗号分隔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baseSleepTimeMs 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重试间隔时间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maxRetries 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重试连接次数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internalComHost 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当前主机和其他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oap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节点通信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internalComPort : </a:t>
            </a:r>
            <a:r>
              <a:rPr lang="zh-CN" altLang="en-US">
                <a:sym typeface="Helvetica Neue Medium"/>
              </a:rPr>
              <a:t>当前主机和其他</a:t>
            </a:r>
            <a:r>
              <a:rPr lang="en-US" altLang="zh-CN">
                <a:sym typeface="Helvetica Neue Medium"/>
              </a:rPr>
              <a:t>oap</a:t>
            </a:r>
            <a:r>
              <a:rPr lang="zh-CN" altLang="en-US">
                <a:sym typeface="Helvetica Neue Medium"/>
              </a:rPr>
              <a:t>节点通信端口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dirty="0">
                <a:sym typeface="+mn-ea"/>
              </a:rPr>
              <a:t>相关配置</a:t>
            </a:r>
            <a:r>
              <a:rPr lang="en-US" altLang="zh-CN" dirty="0">
                <a:sym typeface="+mn-ea"/>
              </a:rPr>
              <a:t>-application.yml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860" y="2337435"/>
            <a:ext cx="20997545" cy="48793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92860" y="7715885"/>
            <a:ext cx="12166600" cy="1948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核心配置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restHost/restPort/restContextPath : httpRestful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服务地址信息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grpcHost/grpcPort : grpc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服务地址信息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2860" y="11214418"/>
            <a:ext cx="2029460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参考地址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2" action="ppaction://hlinkfile"/>
              </a:rPr>
              <a:t>https://github.com/apache/incubator-skywalking/blob/master/docs/en/setup/backend/backend-setup.md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dirty="0">
                <a:sym typeface="+mn-ea"/>
              </a:rPr>
              <a:t>相关配置</a:t>
            </a:r>
            <a:r>
              <a:rPr lang="en-US" altLang="zh-CN" dirty="0">
                <a:sym typeface="+mn-ea"/>
              </a:rPr>
              <a:t>-application.yml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190" y="2531745"/>
            <a:ext cx="21645245" cy="50241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6790" y="10985818"/>
            <a:ext cx="2086610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参考地址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 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2" action="ppaction://hlinkfile"/>
              </a:rPr>
              <a:t>https://github.com/apache/incubator-skywalking/blob/master/docs/en/setup/backend/backend-storage.md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9190" y="7924483"/>
            <a:ext cx="13398500" cy="2409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后端数据存储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H2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ElasticSearch 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Mysql: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若开启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,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则配置信息在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config/</a:t>
            </a:r>
            <a:r>
              <a:rPr lang="en-US" altLang="zh-CN">
                <a:sym typeface="Helvetica Neue Medium"/>
              </a:rPr>
              <a:t>datasource-settings.properties</a:t>
            </a:r>
            <a:r>
              <a:rPr lang="zh-CN" altLang="en-US">
                <a:sym typeface="Helvetica Neue Medium"/>
              </a:rPr>
              <a:t>中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TiDB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dirty="0">
                <a:sym typeface="+mn-ea"/>
              </a:rPr>
              <a:t>相关配置</a:t>
            </a:r>
            <a:r>
              <a:rPr lang="en-US" altLang="zh-CN" dirty="0">
                <a:sym typeface="+mn-ea"/>
              </a:rPr>
              <a:t>-application.yml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270" y="2141855"/>
            <a:ext cx="21027390" cy="685863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2536</Words>
  <Application>WPS 演示</Application>
  <PresentationFormat>自定义</PresentationFormat>
  <Paragraphs>155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Helvetica Neue Medium</vt:lpstr>
      <vt:lpstr>Helvetica Neue Light</vt:lpstr>
      <vt:lpstr>Helvetica Neue</vt:lpstr>
      <vt:lpstr>HYQiHei-30J ExtraThin</vt:lpstr>
      <vt:lpstr>HYQiHei-45J ExtraLight</vt:lpstr>
      <vt:lpstr>微软雅黑</vt:lpstr>
      <vt:lpstr>Segoe Print</vt:lpstr>
      <vt:lpstr>Arial Unicode MS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深海里的魚</cp:lastModifiedBy>
  <cp:revision>171</cp:revision>
  <dcterms:created xsi:type="dcterms:W3CDTF">2019-01-16T09:27:00Z</dcterms:created>
  <dcterms:modified xsi:type="dcterms:W3CDTF">2019-04-11T06:12:48Z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