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15" r:id="rId4"/>
    <p:sldId id="352" r:id="rId5"/>
    <p:sldId id="272" r:id="rId6"/>
    <p:sldId id="353" r:id="rId7"/>
    <p:sldId id="354" r:id="rId8"/>
    <p:sldId id="355" r:id="rId9"/>
    <p:sldId id="360" r:id="rId10"/>
    <p:sldId id="362" r:id="rId11"/>
    <p:sldId id="361" r:id="rId12"/>
    <p:sldId id="356" r:id="rId13"/>
    <p:sldId id="357" r:id="rId14"/>
    <p:sldId id="358" r:id="rId15"/>
    <p:sldId id="359" r:id="rId16"/>
    <p:sldId id="286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9" r:id="rId25"/>
    <p:sldId id="351" r:id="rId26"/>
    <p:sldId id="350" r:id="rId27"/>
    <p:sldId id="345" r:id="rId28"/>
    <p:sldId id="263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350"/>
  </p:normalViewPr>
  <p:slideViewPr>
    <p:cSldViewPr snapToGrid="0" snapToObjects="1">
      <p:cViewPr>
        <p:scale>
          <a:sx n="50" d="100"/>
          <a:sy n="50" d="100"/>
        </p:scale>
        <p:origin x="48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0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1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3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6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9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底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skywalking/blob/master/docs/en/setup/backend/backend-cluster.md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skywalking/blob/master/docs/en/setup/backend/backend-setup.m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skywalking/blob/master/docs/en/setup/backend/backend-storage.md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github.com/apache/incubator-skywalking/blob/master/docs/en/setup/backend/ui-setup.md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hyperlink" Target="https://github.com/apache/incubator-skywalking/blob/master/docs/en/setup/backend/backend-telemetry.md" TargetMode="External"/><Relationship Id="rId4" Type="http://schemas.openxmlformats.org/officeDocument/2006/relationships/hyperlink" Target="https://github.com/apache/incubator-skywalking/blob/master/docs/en/setup/backend/backend-alarm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pache/incubator-skywalking/blob/master/docs/en/setup/service-agent/java-agent/README.md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请在此处添加标题文字"/>
          <p:cNvSpPr txBox="1"/>
          <p:nvPr/>
        </p:nvSpPr>
        <p:spPr>
          <a:xfrm>
            <a:off x="14639661" y="8580966"/>
            <a:ext cx="7797006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0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dirty="0"/>
              <a:t>数据结构之树</a:t>
            </a:r>
          </a:p>
        </p:txBody>
      </p:sp>
      <p:sp>
        <p:nvSpPr>
          <p:cNvPr id="162" name="请在此处添加副标题文字或英文"/>
          <p:cNvSpPr txBox="1"/>
          <p:nvPr/>
        </p:nvSpPr>
        <p:spPr>
          <a:xfrm>
            <a:off x="20793130" y="10827806"/>
            <a:ext cx="1641475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dirty="0"/>
              <a:t>刘千源</a:t>
            </a:r>
          </a:p>
        </p:txBody>
      </p:sp>
      <p:sp>
        <p:nvSpPr>
          <p:cNvPr id="163" name="2018.07.27"/>
          <p:cNvSpPr txBox="1"/>
          <p:nvPr/>
        </p:nvSpPr>
        <p:spPr>
          <a:xfrm>
            <a:off x="19996896" y="7158566"/>
            <a:ext cx="2439771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4000">
                <a:solidFill>
                  <a:srgbClr val="FFFFFF"/>
                </a:solidFill>
                <a:latin typeface="HYQiHei-30J ExtraThin"/>
                <a:ea typeface="HYQiHei-30J ExtraThin"/>
                <a:cs typeface="HYQiHei-30J ExtraThin"/>
                <a:sym typeface="HYQiHei-30J ExtraThin"/>
              </a:defRPr>
            </a:lvl1pPr>
          </a:lstStyle>
          <a:p>
            <a:r>
              <a:rPr lang="en-US" dirty="0"/>
              <a:t>2019</a:t>
            </a:r>
            <a:r>
              <a:rPr dirty="0"/>
              <a:t>.</a:t>
            </a:r>
            <a:r>
              <a:rPr lang="en-US" altLang="en-US" dirty="0"/>
              <a:t>04</a:t>
            </a:r>
            <a:r>
              <a:rPr dirty="0"/>
              <a:t>.</a:t>
            </a:r>
            <a:r>
              <a:rPr lang="en-US" altLang="zh-CN" dirty="0"/>
              <a:t>18</a:t>
            </a:r>
            <a:endParaRPr lang="en-US" dirty="0"/>
          </a:p>
        </p:txBody>
      </p:sp>
      <p:sp>
        <p:nvSpPr>
          <p:cNvPr id="164" name="线条"/>
          <p:cNvSpPr/>
          <p:nvPr/>
        </p:nvSpPr>
        <p:spPr>
          <a:xfrm>
            <a:off x="19240500" y="7975600"/>
            <a:ext cx="3053080" cy="6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FF98A76-302A-4FC1-8090-E89C68F9EAB6}"/>
              </a:ext>
            </a:extLst>
          </p:cNvPr>
          <p:cNvSpPr/>
          <p:nvPr/>
        </p:nvSpPr>
        <p:spPr>
          <a:xfrm>
            <a:off x="1683476" y="3034534"/>
            <a:ext cx="73081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最优二叉树</a:t>
            </a:r>
            <a:r>
              <a:rPr lang="en-US" altLang="zh-CN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霍夫曼树</a:t>
            </a:r>
            <a:r>
              <a:rPr lang="en-US" altLang="zh-CN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2A6455-02CB-45C4-B486-63DF68F1D269}"/>
              </a:ext>
            </a:extLst>
          </p:cNvPr>
          <p:cNvSpPr txBox="1"/>
          <p:nvPr/>
        </p:nvSpPr>
        <p:spPr>
          <a:xfrm>
            <a:off x="1816826" y="4715723"/>
            <a:ext cx="20338324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最优二叉树：给定</a:t>
            </a:r>
            <a:r>
              <a:rPr lang="en-US" altLang="zh-CN" dirty="0"/>
              <a:t>n</a:t>
            </a:r>
            <a:r>
              <a:rPr lang="zh-CN" altLang="en-US" dirty="0"/>
              <a:t>个权值作为</a:t>
            </a:r>
            <a:r>
              <a:rPr lang="en-US" altLang="zh-CN" dirty="0"/>
              <a:t>n</a:t>
            </a:r>
            <a:r>
              <a:rPr lang="zh-CN" altLang="en-US" dirty="0"/>
              <a:t>个叶子结点，构造一棵二叉树，若该树的带权路径长度达到最小，称这样的二叉树为  最优二叉树。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WPL</a:t>
            </a:r>
            <a:r>
              <a:rPr lang="zh-CN" altLang="en-US" dirty="0"/>
              <a:t>：树的所有叶结点的带权路径长度之和，称为树的带权路径长度表示为</a:t>
            </a:r>
            <a:r>
              <a:rPr lang="en-US" altLang="zh-CN" dirty="0"/>
              <a:t>WPL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7B927F-0734-404F-9A08-80760E8E40C4}"/>
              </a:ext>
            </a:extLst>
          </p:cNvPr>
          <p:cNvCxnSpPr/>
          <p:nvPr/>
        </p:nvCxnSpPr>
        <p:spPr>
          <a:xfrm>
            <a:off x="1816826" y="4038600"/>
            <a:ext cx="20528824" cy="0"/>
          </a:xfrm>
          <a:prstGeom prst="line">
            <a:avLst/>
          </a:prstGeom>
          <a:ln w="825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371FC64-5A39-4183-B363-68854E74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23" y="6333823"/>
            <a:ext cx="11524877" cy="58772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BC5CF0-A85E-4ADD-9891-D3F6257E55D4}"/>
              </a:ext>
            </a:extLst>
          </p:cNvPr>
          <p:cNvSpPr/>
          <p:nvPr/>
        </p:nvSpPr>
        <p:spPr>
          <a:xfrm>
            <a:off x="6324600" y="12027842"/>
            <a:ext cx="10496550" cy="46166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WPL=2*5+5*5+6*4+8*3+13*3+19*3+25*2+36*2=301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28049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FF98A76-302A-4FC1-8090-E89C68F9EAB6}"/>
              </a:ext>
            </a:extLst>
          </p:cNvPr>
          <p:cNvSpPr/>
          <p:nvPr/>
        </p:nvSpPr>
        <p:spPr>
          <a:xfrm>
            <a:off x="1683476" y="3034534"/>
            <a:ext cx="73081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树的相关术语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2A6455-02CB-45C4-B486-63DF68F1D269}"/>
              </a:ext>
            </a:extLst>
          </p:cNvPr>
          <p:cNvSpPr txBox="1"/>
          <p:nvPr/>
        </p:nvSpPr>
        <p:spPr>
          <a:xfrm>
            <a:off x="1816826" y="4346399"/>
            <a:ext cx="20338324" cy="6565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结点的度（</a:t>
            </a:r>
            <a:r>
              <a:rPr lang="en-US" altLang="zh-CN" dirty="0"/>
              <a:t>Degree</a:t>
            </a:r>
            <a:r>
              <a:rPr lang="zh-CN" altLang="en-US" dirty="0"/>
              <a:t>）：结点的子树个数；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树的度：树的所有结点中最大的度数；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叶结点（</a:t>
            </a:r>
            <a:r>
              <a:rPr lang="en-US" altLang="zh-CN" dirty="0"/>
              <a:t>Leaf</a:t>
            </a:r>
            <a:r>
              <a:rPr lang="zh-CN" altLang="en-US" dirty="0"/>
              <a:t>）：度为</a:t>
            </a:r>
            <a:r>
              <a:rPr lang="en-US" altLang="zh-CN" dirty="0"/>
              <a:t>0</a:t>
            </a:r>
            <a:r>
              <a:rPr lang="zh-CN" altLang="en-US" dirty="0"/>
              <a:t>的结点；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父结点（</a:t>
            </a:r>
            <a:r>
              <a:rPr lang="en-US" altLang="zh-CN" dirty="0"/>
              <a:t>Parent</a:t>
            </a:r>
            <a:r>
              <a:rPr lang="zh-CN" altLang="en-US" dirty="0"/>
              <a:t>）：有子树的结点是其子树的根节点的父结点；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子结点</a:t>
            </a:r>
            <a:r>
              <a:rPr lang="en-US" altLang="zh-CN" dirty="0"/>
              <a:t>/</a:t>
            </a:r>
            <a:r>
              <a:rPr lang="zh-CN" altLang="en-US" dirty="0"/>
              <a:t>孩子结点（</a:t>
            </a:r>
            <a:r>
              <a:rPr lang="en-US" altLang="zh-CN" dirty="0"/>
              <a:t>Child</a:t>
            </a:r>
            <a:r>
              <a:rPr lang="zh-CN" altLang="en-US" dirty="0"/>
              <a:t>）：若</a:t>
            </a:r>
            <a:r>
              <a:rPr lang="en-US" altLang="zh-CN" dirty="0"/>
              <a:t>A</a:t>
            </a:r>
            <a:r>
              <a:rPr lang="zh-CN" altLang="en-US" dirty="0"/>
              <a:t>结点是</a:t>
            </a:r>
            <a:r>
              <a:rPr lang="en-US" altLang="zh-CN" dirty="0"/>
              <a:t>B</a:t>
            </a:r>
            <a:r>
              <a:rPr lang="zh-CN" altLang="en-US" dirty="0"/>
              <a:t>结点的父结点，则称</a:t>
            </a:r>
            <a:r>
              <a:rPr lang="en-US" altLang="zh-CN" dirty="0"/>
              <a:t>B</a:t>
            </a:r>
            <a:r>
              <a:rPr lang="zh-CN" altLang="en-US" dirty="0"/>
              <a:t>结点是</a:t>
            </a:r>
            <a:r>
              <a:rPr lang="en-US" altLang="zh-CN" dirty="0"/>
              <a:t>A</a:t>
            </a:r>
            <a:r>
              <a:rPr lang="zh-CN" altLang="en-US" dirty="0"/>
              <a:t>结点的子结点；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兄弟结点（</a:t>
            </a:r>
            <a:r>
              <a:rPr lang="en-US" altLang="zh-CN" dirty="0"/>
              <a:t>Sibling</a:t>
            </a:r>
            <a:r>
              <a:rPr lang="zh-CN" altLang="en-US" dirty="0"/>
              <a:t>）：具有同一个父结点的各结点彼此是兄弟结点；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路径和路径长度：从结点</a:t>
            </a:r>
            <a:r>
              <a:rPr lang="en-US" altLang="zh-CN" dirty="0"/>
              <a:t>n1</a:t>
            </a:r>
            <a:r>
              <a:rPr lang="zh-CN" altLang="en-US" dirty="0"/>
              <a:t>到</a:t>
            </a:r>
            <a:r>
              <a:rPr lang="en-US" altLang="zh-CN" dirty="0" err="1"/>
              <a:t>nk</a:t>
            </a:r>
            <a:r>
              <a:rPr lang="zh-CN" altLang="en-US" dirty="0"/>
              <a:t>的路径为一个结点序列</a:t>
            </a:r>
            <a:r>
              <a:rPr lang="en-US" altLang="zh-CN" dirty="0"/>
              <a:t>n1</a:t>
            </a:r>
            <a:r>
              <a:rPr lang="zh-CN" altLang="en-US" dirty="0"/>
              <a:t>，</a:t>
            </a:r>
            <a:r>
              <a:rPr lang="en-US" altLang="zh-CN" dirty="0"/>
              <a:t>n2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 err="1"/>
              <a:t>nk</a:t>
            </a:r>
            <a:r>
              <a:rPr lang="zh-CN" altLang="en-US" dirty="0"/>
              <a:t>。</a:t>
            </a:r>
            <a:r>
              <a:rPr lang="en-US" altLang="zh-CN" dirty="0" err="1"/>
              <a:t>ni</a:t>
            </a:r>
            <a:r>
              <a:rPr lang="zh-CN" altLang="en-US" dirty="0"/>
              <a:t>是</a:t>
            </a:r>
            <a:r>
              <a:rPr lang="en-US" altLang="zh-CN" dirty="0"/>
              <a:t>ni+1</a:t>
            </a:r>
            <a:r>
              <a:rPr lang="zh-CN" altLang="en-US" dirty="0"/>
              <a:t>的父结点。路径所包含边的个数为路径的长度；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祖先结点（</a:t>
            </a:r>
            <a:r>
              <a:rPr lang="en-US" altLang="zh-CN" dirty="0"/>
              <a:t>Ancestor</a:t>
            </a:r>
            <a:r>
              <a:rPr lang="zh-CN" altLang="en-US" dirty="0"/>
              <a:t>）：沿树根到某一结点路径上的所有结点都是这个结点的祖先结点；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子孙结点（</a:t>
            </a:r>
            <a:r>
              <a:rPr lang="en-US" altLang="zh-CN" dirty="0"/>
              <a:t>Descendant</a:t>
            </a:r>
            <a:r>
              <a:rPr lang="zh-CN" altLang="en-US" dirty="0"/>
              <a:t>）：某一结点的子树中的所有结点是这个结点的子孙；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结点的层次（</a:t>
            </a:r>
            <a:r>
              <a:rPr lang="en-US" altLang="zh-CN" dirty="0"/>
              <a:t>Level</a:t>
            </a:r>
            <a:r>
              <a:rPr lang="zh-CN" altLang="en-US" dirty="0"/>
              <a:t>）：规定根结点在</a:t>
            </a:r>
            <a:r>
              <a:rPr lang="en-US" altLang="zh-CN" dirty="0"/>
              <a:t>1</a:t>
            </a:r>
            <a:r>
              <a:rPr lang="zh-CN" altLang="en-US" dirty="0"/>
              <a:t>层，其他任一结点的层数是其父结点的层数加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树的深度（</a:t>
            </a:r>
            <a:r>
              <a:rPr lang="en-US" altLang="zh-CN" dirty="0"/>
              <a:t>Depth</a:t>
            </a:r>
            <a:r>
              <a:rPr lang="zh-CN" altLang="en-US" dirty="0"/>
              <a:t>）：树中所有结点中的最大层次是这棵树的深度；</a:t>
            </a:r>
            <a:r>
              <a:rPr lang="en-US" altLang="zh-CN" dirty="0"/>
              <a:t>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结点的高度（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Node Height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）</a:t>
            </a:r>
            <a:r>
              <a:rPr lang="zh-CN" altLang="en-US" dirty="0"/>
              <a:t>：节点的高度是该节点与后代叶之间最长路径上的边数；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结点的深度（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</a:t>
            </a:r>
            <a:r>
              <a:rPr lang="en-US" altLang="zh-CN" dirty="0"/>
              <a:t>ode Depth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）：</a:t>
            </a:r>
            <a:r>
              <a:rPr lang="zh-CN" altLang="en-US" dirty="0"/>
              <a:t>节点的深度定义为：节点和根之间的边数；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7B927F-0734-404F-9A08-80760E8E40C4}"/>
              </a:ext>
            </a:extLst>
          </p:cNvPr>
          <p:cNvCxnSpPr/>
          <p:nvPr/>
        </p:nvCxnSpPr>
        <p:spPr>
          <a:xfrm>
            <a:off x="1816826" y="4038600"/>
            <a:ext cx="20528824" cy="0"/>
          </a:xfrm>
          <a:prstGeom prst="line">
            <a:avLst/>
          </a:prstGeom>
          <a:ln w="825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710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请在这里添加页标题"/>
          <p:cNvSpPr txBox="1"/>
          <p:nvPr/>
        </p:nvSpPr>
        <p:spPr>
          <a:xfrm>
            <a:off x="4510405" y="472220"/>
            <a:ext cx="13067030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endParaRPr lang="en-US" altLang="zh-CN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601AB5-C57F-44AB-8EA6-9F0D65FAC3FF}"/>
              </a:ext>
            </a:extLst>
          </p:cNvPr>
          <p:cNvSpPr/>
          <p:nvPr/>
        </p:nvSpPr>
        <p:spPr>
          <a:xfrm>
            <a:off x="8046456" y="6073170"/>
            <a:ext cx="760977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深入了解一下</a:t>
            </a:r>
          </a:p>
        </p:txBody>
      </p:sp>
    </p:spTree>
    <p:extLst>
      <p:ext uri="{BB962C8B-B14F-4D97-AF65-F5344CB8AC3E}">
        <p14:creationId xmlns:p14="http://schemas.microsoft.com/office/powerpoint/2010/main" val="7427654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请在这里添加页标题"/>
          <p:cNvSpPr txBox="1"/>
          <p:nvPr/>
        </p:nvSpPr>
        <p:spPr>
          <a:xfrm>
            <a:off x="4510405" y="472220"/>
            <a:ext cx="13067030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endParaRPr lang="en-US" altLang="zh-CN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174" name="Picture 6" descr="https://ss2.bdstatic.com/70cFvnSh_Q1YnxGkpoWK1HF6hhy/it/u=3336454134,1575936954&amp;fm=26&amp;gp=0.jpg">
            <a:extLst>
              <a:ext uri="{FF2B5EF4-FFF2-40B4-BE49-F238E27FC236}">
                <a16:creationId xmlns:a16="http://schemas.microsoft.com/office/drawing/2014/main" id="{68EF77B3-9906-4FAD-BD92-52E6D378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6726">
            <a:off x="2190750" y="3410267"/>
            <a:ext cx="4080621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B1E825-642A-4EB6-8809-22366F5C78B0}"/>
              </a:ext>
            </a:extLst>
          </p:cNvPr>
          <p:cNvSpPr txBox="1"/>
          <p:nvPr/>
        </p:nvSpPr>
        <p:spPr>
          <a:xfrm rot="859000">
            <a:off x="4516806" y="2967559"/>
            <a:ext cx="4080621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树解决了什么问题？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176" name="Picture 8" descr="https://ss0.bdstatic.com/70cFuHSh_Q1YnxGkpoWK1HF6hhy/it/u=770997337,1564000689&amp;fm=26&amp;gp=0.jpg">
            <a:extLst>
              <a:ext uri="{FF2B5EF4-FFF2-40B4-BE49-F238E27FC236}">
                <a16:creationId xmlns:a16="http://schemas.microsoft.com/office/drawing/2014/main" id="{B88721DF-AA5A-4E6E-9C9F-74A02AA8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834">
            <a:off x="10720069" y="3186455"/>
            <a:ext cx="4897416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BCCBBA-1F3C-4F6F-94C3-F4EAB01C2D0A}"/>
              </a:ext>
            </a:extLst>
          </p:cNvPr>
          <p:cNvSpPr txBox="1"/>
          <p:nvPr/>
        </p:nvSpPr>
        <p:spPr>
          <a:xfrm rot="21228599">
            <a:off x="14779103" y="3054342"/>
            <a:ext cx="3257550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树如何遍历</a:t>
            </a:r>
            <a:r>
              <a:rPr lang="en-US" altLang="zh-CN" dirty="0"/>
              <a:t>?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43014819-148F-4A7D-B495-BC861993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61" y="8167758"/>
            <a:ext cx="4548187" cy="440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BB86AF-4C7B-499B-96FB-7ADB386FA4AE}"/>
              </a:ext>
            </a:extLst>
          </p:cNvPr>
          <p:cNvSpPr txBox="1"/>
          <p:nvPr/>
        </p:nvSpPr>
        <p:spPr>
          <a:xfrm rot="20839714">
            <a:off x="3264933" y="9220790"/>
            <a:ext cx="3162113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树的一些运用场景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180" name="Picture 12" descr="https://ss2.bdstatic.com/70cFvnSh_Q1YnxGkpoWK1HF6hhy/it/u=206656841,1689667245&amp;fm=26&amp;gp=0.jpg">
            <a:extLst>
              <a:ext uri="{FF2B5EF4-FFF2-40B4-BE49-F238E27FC236}">
                <a16:creationId xmlns:a16="http://schemas.microsoft.com/office/drawing/2014/main" id="{A64A8BDD-8417-4554-A089-AF49898A6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412" y="8316669"/>
            <a:ext cx="41910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B2E109-7BF7-42F0-8B05-FE841462E3D8}"/>
              </a:ext>
            </a:extLst>
          </p:cNvPr>
          <p:cNvSpPr txBox="1"/>
          <p:nvPr/>
        </p:nvSpPr>
        <p:spPr>
          <a:xfrm rot="273574">
            <a:off x="18093864" y="8791917"/>
            <a:ext cx="2838450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树的家族成员都有哪些？</a:t>
            </a:r>
          </a:p>
        </p:txBody>
      </p:sp>
    </p:spTree>
    <p:extLst>
      <p:ext uri="{BB962C8B-B14F-4D97-AF65-F5344CB8AC3E}">
        <p14:creationId xmlns:p14="http://schemas.microsoft.com/office/powerpoint/2010/main" val="38568130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6DCD6B3-CE9D-4028-8985-7EAEFECE65EE}"/>
              </a:ext>
            </a:extLst>
          </p:cNvPr>
          <p:cNvSpPr txBox="1"/>
          <p:nvPr/>
        </p:nvSpPr>
        <p:spPr>
          <a:xfrm rot="859000">
            <a:off x="11830440" y="4643366"/>
            <a:ext cx="5430205" cy="7797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树到底</a:t>
            </a:r>
            <a:r>
              <a:rPr lang="zh-CN" altLang="en-US" sz="4400" dirty="0"/>
              <a:t>解决</a:t>
            </a:r>
            <a:r>
              <a:rPr lang="zh-CN" altLang="en-US" dirty="0"/>
              <a:t>了什么问题？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77CB0B7-63B9-4A4F-B02C-1EDEBAC8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66" y="5181600"/>
            <a:ext cx="5406284" cy="540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295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FF98A76-302A-4FC1-8090-E89C68F9EAB6}"/>
              </a:ext>
            </a:extLst>
          </p:cNvPr>
          <p:cNvSpPr/>
          <p:nvPr/>
        </p:nvSpPr>
        <p:spPr>
          <a:xfrm>
            <a:off x="1683476" y="3034534"/>
            <a:ext cx="66413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降低搜索时间复杂度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7B927F-0734-404F-9A08-80760E8E40C4}"/>
              </a:ext>
            </a:extLst>
          </p:cNvPr>
          <p:cNvCxnSpPr/>
          <p:nvPr/>
        </p:nvCxnSpPr>
        <p:spPr>
          <a:xfrm>
            <a:off x="1816826" y="4038600"/>
            <a:ext cx="20528824" cy="0"/>
          </a:xfrm>
          <a:prstGeom prst="line">
            <a:avLst/>
          </a:prstGeom>
          <a:ln w="825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73F3E5A-7E84-4382-AE67-DE38C649E2F3}"/>
              </a:ext>
            </a:extLst>
          </p:cNvPr>
          <p:cNvSpPr txBox="1"/>
          <p:nvPr/>
        </p:nvSpPr>
        <p:spPr>
          <a:xfrm>
            <a:off x="2000250" y="4864582"/>
            <a:ext cx="19602450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假如我们要在</a:t>
            </a:r>
            <a:r>
              <a:rPr lang="en-US" altLang="zh-CN" dirty="0"/>
              <a:t>1000w</a:t>
            </a:r>
            <a:r>
              <a:rPr lang="zh-CN" altLang="en-US" dirty="0"/>
              <a:t>条数据中寻找我们想要的那一条，我们可以通过</a:t>
            </a:r>
            <a:r>
              <a:rPr lang="en-US" altLang="zh-CN" dirty="0"/>
              <a:t>foreach</a:t>
            </a:r>
            <a:r>
              <a:rPr lang="zh-CN" altLang="en-US" dirty="0"/>
              <a:t>去遍历，此时最坏的情况为</a:t>
            </a:r>
            <a:r>
              <a:rPr lang="en-US" altLang="zh-CN" dirty="0"/>
              <a:t>O(n)</a:t>
            </a:r>
            <a:r>
              <a:rPr lang="zh-CN" altLang="en-US" dirty="0"/>
              <a:t>。但是树却可以保证他们的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32131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endParaRPr 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197100"/>
            <a:ext cx="9250045" cy="10314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4445" y="2196783"/>
            <a:ext cx="27686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服务文件树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94160" y="2707005"/>
            <a:ext cx="11684000" cy="8873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bin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相关命令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oapservice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默认模式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需要时初始化并监听处理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oapserviceInit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仅执行初始化存储信息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oapserviceNoInit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不初始化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等待其他服务初始化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开始监听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sym typeface="Helvetica Neue Medium"/>
              </a:rPr>
              <a:t>webappservice : </a:t>
            </a:r>
            <a:r>
              <a:rPr lang="zh-CN" altLang="en-US">
                <a:sym typeface="Helvetica Neue Medium"/>
              </a:rPr>
              <a:t>启动</a:t>
            </a:r>
            <a:r>
              <a:rPr lang="en-US" altLang="zh-CN">
                <a:sym typeface="Helvetica Neue Medium"/>
              </a:rPr>
              <a:t>webUI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sym typeface="Helvetica Neue Medium"/>
              </a:rPr>
              <a:t>startup : oapservice + webappservice 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相关配置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alarm-setting.yml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监控报警设置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application.yml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主要信息配置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component-libraries.yml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组件依赖配置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datasource-settings.properties : mysql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配置信息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log4j2.xml :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日志配置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logs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运行日志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oap.log 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skywalking-oap-server.log : oap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服务运行日志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webapp-console.log 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mesh-buffer : service-mesh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服务网格探针监控记录缓存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trace-buffer : trace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行为链路监控记录缓存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wabapp : webUI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jar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包及相关配置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2535555"/>
            <a:ext cx="21580475" cy="57048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0130" y="12112308"/>
            <a:ext cx="210566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3" action="ppaction://hlinkfile"/>
              </a:rPr>
              <a:t>https://github.com/apache/incubator-skywalking/blob/master/docs/en/setup/backend/backend-cluster.md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0625" y="8452168"/>
            <a:ext cx="12357100" cy="3333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zookeeper: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namespace :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命令空间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用于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Prometheus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的分组统计和流式处理组区分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hostport : zk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和端口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多个以逗号分隔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baseSleepTimeMs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重试间隔时间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maxRetries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重试连接次数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internalComHost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当前主机和其他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oap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节点通信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internalComPort : </a:t>
            </a:r>
            <a:r>
              <a:rPr lang="zh-CN" altLang="en-US">
                <a:sym typeface="Helvetica Neue Medium"/>
              </a:rPr>
              <a:t>当前主机和其他</a:t>
            </a:r>
            <a:r>
              <a:rPr lang="en-US" altLang="zh-CN">
                <a:sym typeface="Helvetica Neue Medium"/>
              </a:rPr>
              <a:t>oap</a:t>
            </a:r>
            <a:r>
              <a:rPr lang="zh-CN" altLang="en-US">
                <a:sym typeface="Helvetica Neue Medium"/>
              </a:rPr>
              <a:t>节点通信端口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2337435"/>
            <a:ext cx="20997545" cy="4879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2860" y="7715885"/>
            <a:ext cx="1216660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核心配置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restHost/restPort/restContextPath : httpRestful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服务地址信息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grpcHost/grpcPort : grpc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服务地址信息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2860" y="11214418"/>
            <a:ext cx="202946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3" action="ppaction://hlinkfile"/>
              </a:rPr>
              <a:t>https://github.com/apache/incubator-skywalking/blob/master/docs/en/setup/backend/backend-setup.md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2531745"/>
            <a:ext cx="21645245" cy="5024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6790" y="10985818"/>
            <a:ext cx="208661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3" action="ppaction://hlinkfile"/>
              </a:rPr>
              <a:t>https://github.com/apache/incubator-skywalking/blob/master/docs/en/setup/backend/backend-storage.md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7924483"/>
            <a:ext cx="13398500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后端数据存储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H2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ElasticSearch 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Mysql: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若开启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则配置信息在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config/</a:t>
            </a:r>
            <a:r>
              <a:rPr lang="en-US" altLang="zh-CN">
                <a:sym typeface="Helvetica Neue Medium"/>
              </a:rPr>
              <a:t>datasource-settings.properties</a:t>
            </a:r>
            <a:r>
              <a:rPr lang="zh-CN" altLang="en-US">
                <a:sym typeface="Helvetica Neue Medium"/>
              </a:rPr>
              <a:t>中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TiDB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目录"/>
          <p:cNvSpPr txBox="1"/>
          <p:nvPr/>
        </p:nvSpPr>
        <p:spPr>
          <a:xfrm>
            <a:off x="6736442" y="2985709"/>
            <a:ext cx="2654301" cy="187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10000" b="1">
                <a:solidFill>
                  <a:srgbClr val="19191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目录</a:t>
            </a:r>
          </a:p>
        </p:txBody>
      </p:sp>
      <p:sp>
        <p:nvSpPr>
          <p:cNvPr id="167" name="Content"/>
          <p:cNvSpPr txBox="1"/>
          <p:nvPr/>
        </p:nvSpPr>
        <p:spPr>
          <a:xfrm>
            <a:off x="9539756" y="3815443"/>
            <a:ext cx="2652244" cy="8720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l">
              <a:defRPr sz="5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Content</a:t>
            </a:r>
          </a:p>
        </p:txBody>
      </p:sp>
      <p:sp>
        <p:nvSpPr>
          <p:cNvPr id="168" name="请在这里添加第一条内容…"/>
          <p:cNvSpPr txBox="1"/>
          <p:nvPr/>
        </p:nvSpPr>
        <p:spPr>
          <a:xfrm>
            <a:off x="6324600" y="5283835"/>
            <a:ext cx="11214735" cy="505542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zh-CN" altLang="en-US" sz="4400" dirty="0"/>
              <a:t>和树初次相识</a:t>
            </a:r>
            <a:endParaRPr lang="en-US" altLang="zh-CN" sz="44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zh-CN" altLang="en-US" sz="4400" dirty="0"/>
              <a:t>深入了解一下</a:t>
            </a:r>
            <a:endParaRPr lang="en-US" altLang="zh-CN" sz="44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zh-CN" altLang="en-US" sz="4400" dirty="0"/>
              <a:t>逐个认识树的各个种类</a:t>
            </a:r>
            <a:endParaRPr lang="en-US" altLang="zh-CN" sz="4400" dirty="0"/>
          </a:p>
          <a:p>
            <a:pPr algn="l">
              <a:lnSpc>
                <a:spcPct val="150000"/>
              </a:lnSpc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lang="zh-CN" altLang="en-US" sz="44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lang="zh-CN" altLang="en-US" sz="44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2141855"/>
            <a:ext cx="21027390" cy="68586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相关配置</a:t>
            </a:r>
            <a:r>
              <a:rPr lang="en-US" altLang="zh-CN" dirty="0">
                <a:sym typeface="+mn-ea"/>
              </a:rPr>
              <a:t>-application.yml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15" y="5802630"/>
            <a:ext cx="7901305" cy="4918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315" y="11138853"/>
            <a:ext cx="22771100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webUI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3" action="ppaction://hlinkfile"/>
              </a:rPr>
              <a:t>https://github.com/apache/incubator-skywalking/blob/master/docs/en/setup/backend/ui-setup.md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报警设置参考地址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4" action="ppaction://hlinkfile"/>
              </a:rPr>
              <a:t>https://github.com/apache/incubator-skywalking/blob/master/docs/en/setup/backend/backend-alarm.md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后端观察参考地址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https://github.com/apache/incubator-skywalking/blob/master/docs/en/setup/backend/backend-telemetry.md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3315" y="5219383"/>
            <a:ext cx="21971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webapp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配置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78340" y="5220653"/>
            <a:ext cx="18161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报警配置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15" y="2364740"/>
            <a:ext cx="20003135" cy="242316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578340" y="5802630"/>
            <a:ext cx="13514070" cy="4918710"/>
            <a:chOff x="15084" y="9138"/>
            <a:chExt cx="21282" cy="774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084" y="9138"/>
              <a:ext cx="21283" cy="774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14" y="12419"/>
              <a:ext cx="12453" cy="173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dirty="0">
                <a:sym typeface="+mn-ea"/>
              </a:rPr>
              <a:t>Agent</a:t>
            </a:r>
            <a:r>
              <a:rPr lang="zh-CN" altLang="en-US" dirty="0">
                <a:sym typeface="+mn-ea"/>
              </a:rPr>
              <a:t>监控</a:t>
            </a:r>
            <a:endParaRPr lang="zh-CN" altLang="en-US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70" y="2663825"/>
            <a:ext cx="14227175" cy="3232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06170" y="6559868"/>
            <a:ext cx="7607300" cy="3333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activations : openTraceing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相关工具包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主要配置文件</a:t>
            </a:r>
          </a:p>
          <a:p>
            <a:pPr marL="914400" marR="0" lvl="1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agent.config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主要的配置文件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logs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保存位置文件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optional-plugins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拓展插件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plugins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预装载插件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skywalking-agent.jar :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探针监控应用包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550" y="6560185"/>
            <a:ext cx="13745845" cy="5976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dirty="0">
                <a:sym typeface="+mn-ea"/>
              </a:rPr>
              <a:t>Agent.config</a:t>
            </a:r>
            <a:r>
              <a:rPr lang="zh-CN" altLang="en-US" dirty="0">
                <a:sym typeface="+mn-ea"/>
              </a:rPr>
              <a:t>配置</a:t>
            </a:r>
            <a:endParaRPr lang="zh-CN" altLang="en-US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6950" y="11390313"/>
            <a:ext cx="223901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参考地址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: 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2" action="ppaction://hlinkfile"/>
              </a:rPr>
              <a:t>https://github.com/apache/incubator-skywalking/blob/master/docs/en/setup/service-agent/java-agent/README.md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2839720"/>
            <a:ext cx="17214850" cy="7449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dirty="0">
                <a:sym typeface="+mn-ea"/>
              </a:rPr>
              <a:t>启动项的配置</a:t>
            </a:r>
            <a:endParaRPr 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2665095"/>
            <a:ext cx="21403310" cy="3943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6729095"/>
            <a:ext cx="21403310" cy="50774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traceID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30" y="7061835"/>
            <a:ext cx="9371965" cy="2604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30" y="3984625"/>
            <a:ext cx="9307195" cy="2049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8630" y="2732723"/>
            <a:ext cx="619760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在项目中获取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skywalking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</a:t>
            </a: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traceId: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基本原理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70610" y="2612390"/>
            <a:ext cx="23108285" cy="9643745"/>
            <a:chOff x="1686" y="4114"/>
            <a:chExt cx="36391" cy="1518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6" y="4115"/>
              <a:ext cx="17527" cy="1518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5" y="4114"/>
              <a:ext cx="21883" cy="15187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50" y="2612390"/>
            <a:ext cx="17932400" cy="96234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请在这里添加页标题"/>
          <p:cNvSpPr txBox="1"/>
          <p:nvPr/>
        </p:nvSpPr>
        <p:spPr>
          <a:xfrm>
            <a:off x="4510405" y="749300"/>
            <a:ext cx="1661604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展示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95" y="2673350"/>
            <a:ext cx="17916525" cy="9124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请在这里添加…"/>
          <p:cNvSpPr txBox="1"/>
          <p:nvPr/>
        </p:nvSpPr>
        <p:spPr>
          <a:xfrm>
            <a:off x="2201330" y="5204374"/>
            <a:ext cx="11007663" cy="22217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14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请在这里添加页标题"/>
          <p:cNvSpPr txBox="1"/>
          <p:nvPr/>
        </p:nvSpPr>
        <p:spPr>
          <a:xfrm>
            <a:off x="4510405" y="472220"/>
            <a:ext cx="13067030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endParaRPr lang="en-US" altLang="zh-CN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601AB5-C57F-44AB-8EA6-9F0D65FAC3FF}"/>
              </a:ext>
            </a:extLst>
          </p:cNvPr>
          <p:cNvSpPr/>
          <p:nvPr/>
        </p:nvSpPr>
        <p:spPr>
          <a:xfrm>
            <a:off x="7427694" y="6073170"/>
            <a:ext cx="88472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和树的初次相识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81959D3-9D02-44DE-B8D5-7DE56B706DFC}"/>
              </a:ext>
            </a:extLst>
          </p:cNvPr>
          <p:cNvSpPr/>
          <p:nvPr/>
        </p:nvSpPr>
        <p:spPr>
          <a:xfrm>
            <a:off x="7822448" y="9580790"/>
            <a:ext cx="92911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什么是树？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EE906E-CD5A-40AA-A605-33E393A1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95" y="3309071"/>
            <a:ext cx="7408209" cy="536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356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mgsa.baidu.com/timg?image&amp;quality=80&amp;size=b9999_10000&amp;sec=1555526708827&amp;di=6311d41e56fe7122d672aa5af3df83d9&amp;imgtype=0&amp;src=http%3A%2F%2Fimg234.ph.126.net%2FxXFF9Ff3G5cTHJHaRVG7tQ%3D%3D%2F2127387873981075029.jpg">
            <a:extLst>
              <a:ext uri="{FF2B5EF4-FFF2-40B4-BE49-F238E27FC236}">
                <a16:creationId xmlns:a16="http://schemas.microsoft.com/office/drawing/2014/main" id="{E51CE27E-4A1C-4CAA-B010-4997A7FB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82" y="3881352"/>
            <a:ext cx="8039100" cy="53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imgsa.baidu.com/timg?image&amp;quality=80&amp;size=b9999_10000&amp;sec=1555526931179&amp;di=0cbc20a14d5bc88ab77f2c08f79dc2f8&amp;imgtype=0&amp;src=http%3A%2F%2Fwww.reader8.cn%2Fuploadfile%2Fjiaocheng%2F20140140%2F2757%2F2014012720574524856.jpg">
            <a:extLst>
              <a:ext uri="{FF2B5EF4-FFF2-40B4-BE49-F238E27FC236}">
                <a16:creationId xmlns:a16="http://schemas.microsoft.com/office/drawing/2014/main" id="{2B077B19-964B-4DCA-BD13-B4F3EB5F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920" y="3881351"/>
            <a:ext cx="8039101" cy="53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1D7967-7CAB-47C7-9008-AE8DF2412399}"/>
              </a:ext>
            </a:extLst>
          </p:cNvPr>
          <p:cNvSpPr txBox="1"/>
          <p:nvPr/>
        </p:nvSpPr>
        <p:spPr>
          <a:xfrm>
            <a:off x="3935505" y="9736383"/>
            <a:ext cx="5002306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生活中的树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Helvetica Neue Mediu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9FB328-4F5A-4B77-8AE2-09CF6FE278E8}"/>
              </a:ext>
            </a:extLst>
          </p:cNvPr>
          <p:cNvSpPr txBox="1"/>
          <p:nvPr/>
        </p:nvSpPr>
        <p:spPr>
          <a:xfrm>
            <a:off x="14971057" y="9736383"/>
            <a:ext cx="5002306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计算机科学中的树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椭圆 3086">
            <a:extLst>
              <a:ext uri="{FF2B5EF4-FFF2-40B4-BE49-F238E27FC236}">
                <a16:creationId xmlns:a16="http://schemas.microsoft.com/office/drawing/2014/main" id="{2B677707-51FE-4A9F-B615-678C1C1A0AEF}"/>
              </a:ext>
            </a:extLst>
          </p:cNvPr>
          <p:cNvSpPr/>
          <p:nvPr/>
        </p:nvSpPr>
        <p:spPr>
          <a:xfrm>
            <a:off x="4177553" y="3048000"/>
            <a:ext cx="15365506" cy="86240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2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93" name="文本框 3092">
            <a:extLst>
              <a:ext uri="{FF2B5EF4-FFF2-40B4-BE49-F238E27FC236}">
                <a16:creationId xmlns:a16="http://schemas.microsoft.com/office/drawing/2014/main" id="{03393C7A-D9BF-4984-B5ED-75DA0CA9A5B3}"/>
              </a:ext>
            </a:extLst>
          </p:cNvPr>
          <p:cNvSpPr txBox="1"/>
          <p:nvPr/>
        </p:nvSpPr>
        <p:spPr>
          <a:xfrm>
            <a:off x="10058400" y="3895686"/>
            <a:ext cx="3711389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计算机科学中的树</a:t>
            </a:r>
          </a:p>
        </p:txBody>
      </p:sp>
      <p:sp>
        <p:nvSpPr>
          <p:cNvPr id="3102" name="椭圆 3101">
            <a:extLst>
              <a:ext uri="{FF2B5EF4-FFF2-40B4-BE49-F238E27FC236}">
                <a16:creationId xmlns:a16="http://schemas.microsoft.com/office/drawing/2014/main" id="{86111F2E-5067-43A1-AB35-4950D7580CF3}"/>
              </a:ext>
            </a:extLst>
          </p:cNvPr>
          <p:cNvSpPr/>
          <p:nvPr/>
        </p:nvSpPr>
        <p:spPr>
          <a:xfrm>
            <a:off x="5809129" y="5208493"/>
            <a:ext cx="7566212" cy="4303059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95" name="文本框 3094">
            <a:extLst>
              <a:ext uri="{FF2B5EF4-FFF2-40B4-BE49-F238E27FC236}">
                <a16:creationId xmlns:a16="http://schemas.microsoft.com/office/drawing/2014/main" id="{2F70478A-E059-4297-A5A5-5A865D324FCE}"/>
              </a:ext>
            </a:extLst>
          </p:cNvPr>
          <p:cNvSpPr txBox="1"/>
          <p:nvPr/>
        </p:nvSpPr>
        <p:spPr>
          <a:xfrm>
            <a:off x="7082118" y="7136165"/>
            <a:ext cx="1882588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有序树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CB21996-FE31-49F6-A17F-E5CAD6A9969C}"/>
              </a:ext>
            </a:extLst>
          </p:cNvPr>
          <p:cNvSpPr/>
          <p:nvPr/>
        </p:nvSpPr>
        <p:spPr>
          <a:xfrm>
            <a:off x="10291482" y="5208492"/>
            <a:ext cx="7566212" cy="4303059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78C76B-FEA0-45FA-BD65-BDCAA96DFD34}"/>
              </a:ext>
            </a:extLst>
          </p:cNvPr>
          <p:cNvSpPr txBox="1"/>
          <p:nvPr/>
        </p:nvSpPr>
        <p:spPr>
          <a:xfrm>
            <a:off x="15069671" y="6858000"/>
            <a:ext cx="1882588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无序树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96" name="文本框 3095">
            <a:extLst>
              <a:ext uri="{FF2B5EF4-FFF2-40B4-BE49-F238E27FC236}">
                <a16:creationId xmlns:a16="http://schemas.microsoft.com/office/drawing/2014/main" id="{7A0339ED-7A5B-4714-9B81-CA864F2EABAA}"/>
              </a:ext>
            </a:extLst>
          </p:cNvPr>
          <p:cNvSpPr txBox="1"/>
          <p:nvPr/>
        </p:nvSpPr>
        <p:spPr>
          <a:xfrm>
            <a:off x="10919012" y="6154661"/>
            <a:ext cx="1882588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多叉树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00" name="椭圆 3099">
            <a:extLst>
              <a:ext uri="{FF2B5EF4-FFF2-40B4-BE49-F238E27FC236}">
                <a16:creationId xmlns:a16="http://schemas.microsoft.com/office/drawing/2014/main" id="{ECE90DDD-52DF-49E0-8960-E22E4E935EE2}"/>
              </a:ext>
            </a:extLst>
          </p:cNvPr>
          <p:cNvSpPr/>
          <p:nvPr/>
        </p:nvSpPr>
        <p:spPr>
          <a:xfrm>
            <a:off x="10542494" y="6718656"/>
            <a:ext cx="2581836" cy="1797815"/>
          </a:xfrm>
          <a:prstGeom prst="ellipse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25400" cap="flat">
            <a:solidFill>
              <a:schemeClr val="accent1">
                <a:lumMod val="75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01" name="文本框 3100">
            <a:extLst>
              <a:ext uri="{FF2B5EF4-FFF2-40B4-BE49-F238E27FC236}">
                <a16:creationId xmlns:a16="http://schemas.microsoft.com/office/drawing/2014/main" id="{D9588F43-B3EB-4E92-BBCA-80B437E8F6EE}"/>
              </a:ext>
            </a:extLst>
          </p:cNvPr>
          <p:cNvSpPr txBox="1"/>
          <p:nvPr/>
        </p:nvSpPr>
        <p:spPr>
          <a:xfrm>
            <a:off x="10986246" y="7418293"/>
            <a:ext cx="1748119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二叉树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65311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FF98A76-302A-4FC1-8090-E89C68F9EAB6}"/>
              </a:ext>
            </a:extLst>
          </p:cNvPr>
          <p:cNvSpPr/>
          <p:nvPr/>
        </p:nvSpPr>
        <p:spPr>
          <a:xfrm>
            <a:off x="1683476" y="3034534"/>
            <a:ext cx="50321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无序</a:t>
            </a:r>
            <a:r>
              <a:rPr kumimoji="0" lang="zh-CN" altLang="en-US" sz="5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树和有序树</a:t>
            </a:r>
            <a:endParaRPr lang="zh-CN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2A6455-02CB-45C4-B486-63DF68F1D269}"/>
              </a:ext>
            </a:extLst>
          </p:cNvPr>
          <p:cNvSpPr txBox="1"/>
          <p:nvPr/>
        </p:nvSpPr>
        <p:spPr>
          <a:xfrm>
            <a:off x="1816826" y="4473674"/>
            <a:ext cx="12317506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有序树：树中每个结点的各子树从左到右有序且不能相互替换。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无序树：没有满足上述要求就是一棵无序树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7B927F-0734-404F-9A08-80760E8E40C4}"/>
              </a:ext>
            </a:extLst>
          </p:cNvPr>
          <p:cNvCxnSpPr/>
          <p:nvPr/>
        </p:nvCxnSpPr>
        <p:spPr>
          <a:xfrm>
            <a:off x="1816826" y="4038600"/>
            <a:ext cx="20528824" cy="0"/>
          </a:xfrm>
          <a:prstGeom prst="line">
            <a:avLst/>
          </a:prstGeom>
          <a:ln w="825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https://upload.wikimedia.org/wikipedia/commons/thumb/f/f7/Binary_tree.svg/1280px-Binary_tree.svg.png">
            <a:extLst>
              <a:ext uri="{FF2B5EF4-FFF2-40B4-BE49-F238E27FC236}">
                <a16:creationId xmlns:a16="http://schemas.microsoft.com/office/drawing/2014/main" id="{B7034966-70A0-4C3C-A99D-0E405654D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44" y="5961261"/>
            <a:ext cx="6648157" cy="55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3F5CF1-EDBE-4BDF-B5E5-FB0ADFCF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335" y="5124545"/>
            <a:ext cx="8606830" cy="67565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38530-52BE-4EB7-B7AD-897D746674B7}"/>
              </a:ext>
            </a:extLst>
          </p:cNvPr>
          <p:cNvSpPr txBox="1"/>
          <p:nvPr/>
        </p:nvSpPr>
        <p:spPr>
          <a:xfrm>
            <a:off x="4786973" y="11881115"/>
            <a:ext cx="3524250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无序树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64FDAC-F18C-465C-B1E9-7AC239402C25}"/>
              </a:ext>
            </a:extLst>
          </p:cNvPr>
          <p:cNvSpPr txBox="1"/>
          <p:nvPr/>
        </p:nvSpPr>
        <p:spPr>
          <a:xfrm>
            <a:off x="15013625" y="11691908"/>
            <a:ext cx="3524250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有序树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35791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FF98A76-302A-4FC1-8090-E89C68F9EAB6}"/>
              </a:ext>
            </a:extLst>
          </p:cNvPr>
          <p:cNvSpPr/>
          <p:nvPr/>
        </p:nvSpPr>
        <p:spPr>
          <a:xfrm>
            <a:off x="1683476" y="3034534"/>
            <a:ext cx="50321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二叉树</a:t>
            </a:r>
            <a:r>
              <a:rPr kumimoji="0" lang="zh-CN" altLang="en-US" sz="5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和多叉树</a:t>
            </a:r>
            <a:endParaRPr lang="zh-CN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2A6455-02CB-45C4-B486-63DF68F1D269}"/>
              </a:ext>
            </a:extLst>
          </p:cNvPr>
          <p:cNvSpPr txBox="1"/>
          <p:nvPr/>
        </p:nvSpPr>
        <p:spPr>
          <a:xfrm>
            <a:off x="1816826" y="4704506"/>
            <a:ext cx="12317506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二叉树：树中每个结点最多只有两个子结点。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多叉树：树中每个结点可以拥有两个及以上的结点。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7B927F-0734-404F-9A08-80760E8E40C4}"/>
              </a:ext>
            </a:extLst>
          </p:cNvPr>
          <p:cNvCxnSpPr/>
          <p:nvPr/>
        </p:nvCxnSpPr>
        <p:spPr>
          <a:xfrm>
            <a:off x="1816826" y="4038600"/>
            <a:ext cx="20528824" cy="0"/>
          </a:xfrm>
          <a:prstGeom prst="line">
            <a:avLst/>
          </a:prstGeom>
          <a:ln w="825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DB38530-52BE-4EB7-B7AD-897D746674B7}"/>
              </a:ext>
            </a:extLst>
          </p:cNvPr>
          <p:cNvSpPr txBox="1"/>
          <p:nvPr/>
        </p:nvSpPr>
        <p:spPr>
          <a:xfrm>
            <a:off x="6213454" y="11976365"/>
            <a:ext cx="3524250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多叉树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64FDAC-F18C-465C-B1E9-7AC239402C25}"/>
              </a:ext>
            </a:extLst>
          </p:cNvPr>
          <p:cNvSpPr txBox="1"/>
          <p:nvPr/>
        </p:nvSpPr>
        <p:spPr>
          <a:xfrm>
            <a:off x="14134332" y="12050236"/>
            <a:ext cx="3524250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二叉树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146" name="Picture 2" descr="https://images2015.cnblogs.com/blog/1066428/201701/1066428-20170119102116937-722053290.png">
            <a:extLst>
              <a:ext uri="{FF2B5EF4-FFF2-40B4-BE49-F238E27FC236}">
                <a16:creationId xmlns:a16="http://schemas.microsoft.com/office/drawing/2014/main" id="{BE693764-5A69-4C2C-80A9-59BD8AEC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6153235"/>
            <a:ext cx="14325600" cy="582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7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FF98A76-302A-4FC1-8090-E89C68F9EAB6}"/>
              </a:ext>
            </a:extLst>
          </p:cNvPr>
          <p:cNvSpPr/>
          <p:nvPr/>
        </p:nvSpPr>
        <p:spPr>
          <a:xfrm>
            <a:off x="1683476" y="3034534"/>
            <a:ext cx="73081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满二叉树和完全二叉树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2A6455-02CB-45C4-B486-63DF68F1D269}"/>
              </a:ext>
            </a:extLst>
          </p:cNvPr>
          <p:cNvSpPr txBox="1"/>
          <p:nvPr/>
        </p:nvSpPr>
        <p:spPr>
          <a:xfrm>
            <a:off x="1816826" y="4715722"/>
            <a:ext cx="20338324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满二叉树：除最后一层无任何子节点外，每一层上的所有结点都有两个子结点二叉树。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完全二叉树：完全二叉树是由满二叉树而引出来的。对于深度为</a:t>
            </a:r>
            <a:r>
              <a:rPr lang="en-US" altLang="zh-CN" dirty="0"/>
              <a:t>K</a:t>
            </a:r>
            <a:r>
              <a:rPr lang="zh-CN" altLang="en-US" dirty="0"/>
              <a:t>的，有</a:t>
            </a:r>
            <a:r>
              <a:rPr lang="en-US" altLang="zh-CN" dirty="0"/>
              <a:t>n</a:t>
            </a:r>
            <a:r>
              <a:rPr lang="zh-CN" altLang="en-US" dirty="0"/>
              <a:t>个结点的二叉树，当且仅当其每一个结点都</a:t>
            </a:r>
            <a:r>
              <a:rPr lang="en-US" altLang="zh-CN" dirty="0"/>
              <a:t> </a:t>
            </a:r>
            <a:r>
              <a:rPr lang="zh-CN" altLang="en-US" dirty="0"/>
              <a:t>与深度为</a:t>
            </a:r>
            <a:r>
              <a:rPr lang="en-US" altLang="zh-CN" dirty="0"/>
              <a:t>K</a:t>
            </a:r>
            <a:r>
              <a:rPr lang="zh-CN" altLang="en-US" dirty="0"/>
              <a:t>的满二叉树中编号从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n</a:t>
            </a:r>
            <a:r>
              <a:rPr lang="zh-CN" altLang="en-US" dirty="0"/>
              <a:t>的结点一一对应时称之为完全二叉树。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7B927F-0734-404F-9A08-80760E8E40C4}"/>
              </a:ext>
            </a:extLst>
          </p:cNvPr>
          <p:cNvCxnSpPr/>
          <p:nvPr/>
        </p:nvCxnSpPr>
        <p:spPr>
          <a:xfrm>
            <a:off x="1816826" y="4038600"/>
            <a:ext cx="20528824" cy="0"/>
          </a:xfrm>
          <a:prstGeom prst="line">
            <a:avLst/>
          </a:prstGeom>
          <a:ln w="825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DB38530-52BE-4EB7-B7AD-897D746674B7}"/>
              </a:ext>
            </a:extLst>
          </p:cNvPr>
          <p:cNvSpPr txBox="1"/>
          <p:nvPr/>
        </p:nvSpPr>
        <p:spPr>
          <a:xfrm>
            <a:off x="5165704" y="11921917"/>
            <a:ext cx="3524250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满二叉树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64FDAC-F18C-465C-B1E9-7AC239402C25}"/>
              </a:ext>
            </a:extLst>
          </p:cNvPr>
          <p:cNvSpPr txBox="1"/>
          <p:nvPr/>
        </p:nvSpPr>
        <p:spPr>
          <a:xfrm>
            <a:off x="15093587" y="12038975"/>
            <a:ext cx="3524250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完全二叉树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42" name="Picture 2" descr="https://ss2.bdstatic.com/70cFvnSh_Q1YnxGkpoWK1HF6hhy/it/u=205107054,2476521092&amp;fm=26&amp;gp=0.jpg">
            <a:extLst>
              <a:ext uri="{FF2B5EF4-FFF2-40B4-BE49-F238E27FC236}">
                <a16:creationId xmlns:a16="http://schemas.microsoft.com/office/drawing/2014/main" id="{19A9153C-E11B-4808-B59D-95E7145F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26" y="7425033"/>
            <a:ext cx="10810317" cy="400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5D40BB-B21E-4687-BB87-C7F2C6E23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0" y="6973812"/>
            <a:ext cx="11422924" cy="51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24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1146</Words>
  <Application>Microsoft Office PowerPoint</Application>
  <PresentationFormat>自定义</PresentationFormat>
  <Paragraphs>124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Helvetica Neue</vt:lpstr>
      <vt:lpstr>Helvetica Neue Light</vt:lpstr>
      <vt:lpstr>Helvetica Neue Medium</vt:lpstr>
      <vt:lpstr>HYQiHei-30J ExtraThin</vt:lpstr>
      <vt:lpstr>微软雅黑</vt:lpstr>
      <vt:lpstr>Arial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ainililia@163.com</cp:lastModifiedBy>
  <cp:revision>203</cp:revision>
  <dcterms:created xsi:type="dcterms:W3CDTF">2019-01-16T09:27:00Z</dcterms:created>
  <dcterms:modified xsi:type="dcterms:W3CDTF">2019-04-17T17:45:47Z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