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315" r:id="rId4"/>
    <p:sldId id="352" r:id="rId5"/>
    <p:sldId id="272" r:id="rId6"/>
    <p:sldId id="353" r:id="rId7"/>
    <p:sldId id="354" r:id="rId8"/>
    <p:sldId id="355" r:id="rId9"/>
    <p:sldId id="360" r:id="rId10"/>
    <p:sldId id="362" r:id="rId11"/>
    <p:sldId id="361" r:id="rId12"/>
    <p:sldId id="356" r:id="rId13"/>
    <p:sldId id="357" r:id="rId14"/>
    <p:sldId id="358" r:id="rId15"/>
    <p:sldId id="359" r:id="rId16"/>
    <p:sldId id="363" r:id="rId17"/>
    <p:sldId id="364" r:id="rId18"/>
    <p:sldId id="365" r:id="rId19"/>
    <p:sldId id="366" r:id="rId20"/>
    <p:sldId id="367" r:id="rId21"/>
    <p:sldId id="368" r:id="rId22"/>
    <p:sldId id="369" r:id="rId23"/>
    <p:sldId id="370" r:id="rId24"/>
    <p:sldId id="371" r:id="rId25"/>
    <p:sldId id="372" r:id="rId26"/>
    <p:sldId id="373" r:id="rId27"/>
    <p:sldId id="286" r:id="rId28"/>
    <p:sldId id="334" r:id="rId29"/>
    <p:sldId id="335" r:id="rId30"/>
    <p:sldId id="336" r:id="rId31"/>
    <p:sldId id="337" r:id="rId32"/>
    <p:sldId id="338" r:id="rId33"/>
    <p:sldId id="339" r:id="rId34"/>
    <p:sldId id="341" r:id="rId35"/>
    <p:sldId id="349" r:id="rId36"/>
    <p:sldId id="351" r:id="rId37"/>
    <p:sldId id="350" r:id="rId38"/>
    <p:sldId id="345" r:id="rId39"/>
    <p:sldId id="263"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B33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93350"/>
  </p:normalViewPr>
  <p:slideViewPr>
    <p:cSldViewPr snapToGrid="0" snapToObjects="1">
      <p:cViewPr varScale="1">
        <p:scale>
          <a:sx n="54" d="100"/>
          <a:sy n="54" d="100"/>
        </p:scale>
        <p:origin x="10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1143000" y="685800"/>
            <a:ext cx="4572000" cy="3429000"/>
          </a:xfrm>
          <a:prstGeom prst="rect">
            <a:avLst/>
          </a:prstGeom>
        </p:spPr>
        <p:txBody>
          <a:bodyPr/>
          <a:lstStyle/>
          <a:p>
            <a:endParaRPr/>
          </a:p>
        </p:txBody>
      </p:sp>
      <p:sp>
        <p:nvSpPr>
          <p:cNvPr id="159" name="Shape 1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00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19155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7204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2129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652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324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53693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8162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9868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4141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7522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4982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4100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26415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8933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47267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7280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329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7854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hasCustomPrompt="1"/>
          </p:nvPr>
        </p:nvSpPr>
        <p:spPr>
          <a:xfrm>
            <a:off x="2387600" y="8953500"/>
            <a:ext cx="19621500" cy="585521"/>
          </a:xfrm>
          <a:prstGeom prst="rect">
            <a:avLst/>
          </a:prstGeom>
        </p:spPr>
        <p:txBody>
          <a:bodyPr anchor="t"/>
          <a:lstStyle>
            <a:lvl1pPr marL="0" indent="0" algn="ctr">
              <a:spcBef>
                <a:spcPts val="0"/>
              </a:spcBef>
              <a:buSzTx/>
              <a:buNone/>
              <a:defRPr sz="3200" i="1"/>
            </a:lvl1pPr>
            <a:lvl2pPr marL="1025525" indent="-390525" algn="ctr">
              <a:spcBef>
                <a:spcPts val="0"/>
              </a:spcBef>
              <a:defRPr sz="3200" i="1"/>
            </a:lvl2pPr>
            <a:lvl3pPr marL="1660525" indent="-390525" algn="ctr">
              <a:spcBef>
                <a:spcPts val="0"/>
              </a:spcBef>
              <a:defRPr sz="3200" i="1"/>
            </a:lvl3pPr>
            <a:lvl4pPr marL="2295525" indent="-390525" algn="ctr">
              <a:spcBef>
                <a:spcPts val="0"/>
              </a:spcBef>
              <a:defRPr sz="3200" i="1"/>
            </a:lvl4pPr>
            <a:lvl5pPr marL="2930525" indent="-390525"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封面">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目录1">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内页">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封底">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5967" y="673100"/>
            <a:ext cx="18135603" cy="8737600"/>
          </a:xfrm>
          <a:prstGeom prst="rect">
            <a:avLst/>
          </a:prstGeom>
        </p:spPr>
        <p:txBody>
          <a:bodyPr lIns="91439" tIns="45719" rIns="91439" bIns="45719" anchor="t">
            <a:noAutofit/>
          </a:bodyPr>
          <a:lstStyle/>
          <a:p>
            <a:endParaRPr/>
          </a:p>
        </p:txBody>
      </p:sp>
      <p:sp>
        <p:nvSpPr>
          <p:cNvPr id="21" name="标题文本"/>
          <p:cNvSpPr txBox="1">
            <a:spLocks noGrp="1"/>
          </p:cNvSpPr>
          <p:nvPr>
            <p:ph type="title" hasCustomPrompt="1"/>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13165979" y="952500"/>
            <a:ext cx="9525002" cy="11468100"/>
          </a:xfrm>
          <a:prstGeom prst="rect">
            <a:avLst/>
          </a:prstGeom>
        </p:spPr>
        <p:txBody>
          <a:bodyPr lIns="91439" tIns="45719" rIns="91439" bIns="45719" anchor="t">
            <a:noAutofit/>
          </a:bodyPr>
          <a:lstStyle/>
          <a:p>
            <a:endParaRPr/>
          </a:p>
        </p:txBody>
      </p:sp>
      <p:sp>
        <p:nvSpPr>
          <p:cNvPr id="39" name="标题文本"/>
          <p:cNvSpPr txBox="1">
            <a:spLocks noGrp="1"/>
          </p:cNvSpPr>
          <p:nvPr>
            <p:ph type="title" hasCustomPrompt="1"/>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hasCustomPrompt="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1pPr>
      <a:lvl2pPr marL="1270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2pPr>
      <a:lvl3pPr marL="190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3pPr>
      <a:lvl4pPr marL="2540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4pPr>
      <a:lvl5pPr marL="317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5pPr>
      <a:lvl6pPr marL="3761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6pPr>
      <a:lvl7pPr marL="4396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7pPr>
      <a:lvl8pPr marL="5031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8pPr>
      <a:lvl9pPr marL="5666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5.xml"/><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0.gif"/></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ategory:Trees_(data_structures)"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apache/incubator-skywalking/blob/master/docs/en/setup/backend/backend-cluster.md" TargetMode="External"/><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pache/incubator-skywalking/blob/master/docs/en/setup/backend/backend-setup.md" TargetMode="External"/><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pache/incubator-skywalking/blob/master/docs/en/setup/backend/backend-storage.md" TargetMode="External"/><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github.com/apache/incubator-skywalking/blob/master/docs/en/setup/backend/ui-setup.md" TargetMode="External"/><Relationship Id="rId7"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15.xml"/><Relationship Id="rId6" Type="http://schemas.openxmlformats.org/officeDocument/2006/relationships/image" Target="../media/image36.png"/><Relationship Id="rId5" Type="http://schemas.openxmlformats.org/officeDocument/2006/relationships/hyperlink" Target="https://github.com/apache/incubator-skywalking/blob/master/docs/en/setup/backend/backend-telemetry.md" TargetMode="External"/><Relationship Id="rId4" Type="http://schemas.openxmlformats.org/officeDocument/2006/relationships/hyperlink" Target="https://github.com/apache/incubator-skywalking/blob/master/docs/en/setup/backend/backend-alarm.md"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github.com/apache/incubator-skywalking/blob/master/docs/en/setup/service-agent/java-agent/README.md" TargetMode="Externa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5.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请在此处添加标题文字"/>
          <p:cNvSpPr txBox="1"/>
          <p:nvPr/>
        </p:nvSpPr>
        <p:spPr>
          <a:xfrm>
            <a:off x="14639661" y="8580966"/>
            <a:ext cx="7797006" cy="1641475"/>
          </a:xfrm>
          <a:prstGeom prst="rect">
            <a:avLst/>
          </a:prstGeom>
          <a:ln w="12700">
            <a:miter lim="400000"/>
          </a:ln>
        </p:spPr>
        <p:txBody>
          <a:bodyPr wrap="none" lIns="50800" tIns="50800" rIns="50800" bIns="50800">
            <a:spAutoFit/>
          </a:bodyPr>
          <a:lstStyle>
            <a:lvl1pPr algn="r">
              <a:defRPr sz="10000" b="1">
                <a:solidFill>
                  <a:srgbClr val="FFFFFF"/>
                </a:solidFill>
                <a:latin typeface="+mn-lt"/>
                <a:ea typeface="+mn-ea"/>
                <a:cs typeface="+mn-cs"/>
                <a:sym typeface="Helvetica Neue"/>
              </a:defRPr>
            </a:lvl1pPr>
          </a:lstStyle>
          <a:p>
            <a:r>
              <a:rPr lang="zh-CN" altLang="en-US" dirty="0"/>
              <a:t>数据结构之树</a:t>
            </a:r>
          </a:p>
        </p:txBody>
      </p:sp>
      <p:sp>
        <p:nvSpPr>
          <p:cNvPr id="162" name="请在此处添加副标题文字或英文"/>
          <p:cNvSpPr txBox="1"/>
          <p:nvPr/>
        </p:nvSpPr>
        <p:spPr>
          <a:xfrm>
            <a:off x="20793130" y="10827806"/>
            <a:ext cx="1641475" cy="718145"/>
          </a:xfrm>
          <a:prstGeom prst="rect">
            <a:avLst/>
          </a:prstGeom>
          <a:ln w="12700">
            <a:miter lim="400000"/>
          </a:ln>
        </p:spPr>
        <p:txBody>
          <a:bodyPr wrap="none" lIns="50800" tIns="50800" rIns="50800" bIns="50800">
            <a:spAutoFit/>
          </a:bodyPr>
          <a:lstStyle>
            <a:lvl1pPr algn="r">
              <a:defRPr sz="4000">
                <a:solidFill>
                  <a:srgbClr val="FFFFFF"/>
                </a:solidFill>
                <a:latin typeface="+mn-lt"/>
                <a:ea typeface="+mn-ea"/>
                <a:cs typeface="+mn-cs"/>
                <a:sym typeface="Helvetica Neue"/>
              </a:defRPr>
            </a:lvl1pPr>
          </a:lstStyle>
          <a:p>
            <a:r>
              <a:rPr lang="zh-CN" altLang="en-US" dirty="0"/>
              <a:t>刘千源</a:t>
            </a:r>
          </a:p>
        </p:txBody>
      </p:sp>
      <p:sp>
        <p:nvSpPr>
          <p:cNvPr id="163" name="2018.07.27"/>
          <p:cNvSpPr txBox="1"/>
          <p:nvPr/>
        </p:nvSpPr>
        <p:spPr>
          <a:xfrm>
            <a:off x="19996896" y="7158566"/>
            <a:ext cx="2439771" cy="718145"/>
          </a:xfrm>
          <a:prstGeom prst="rect">
            <a:avLst/>
          </a:prstGeom>
          <a:ln w="12700">
            <a:miter lim="400000"/>
          </a:ln>
        </p:spPr>
        <p:txBody>
          <a:bodyPr wrap="none" lIns="50800" tIns="50800" rIns="50800" bIns="50800">
            <a:spAutoFit/>
          </a:bodyPr>
          <a:lstStyle>
            <a:lvl1pPr algn="r">
              <a:defRPr sz="4000">
                <a:solidFill>
                  <a:srgbClr val="FFFFFF"/>
                </a:solidFill>
                <a:latin typeface="HYQiHei-30J ExtraThin"/>
                <a:ea typeface="HYQiHei-30J ExtraThin"/>
                <a:cs typeface="HYQiHei-30J ExtraThin"/>
                <a:sym typeface="HYQiHei-30J ExtraThin"/>
              </a:defRPr>
            </a:lvl1pPr>
          </a:lstStyle>
          <a:p>
            <a:r>
              <a:rPr lang="en-US" dirty="0"/>
              <a:t>2019</a:t>
            </a:r>
            <a:r>
              <a:rPr dirty="0"/>
              <a:t>.</a:t>
            </a:r>
            <a:r>
              <a:rPr lang="en-US" altLang="en-US" dirty="0"/>
              <a:t>04</a:t>
            </a:r>
            <a:r>
              <a:rPr dirty="0"/>
              <a:t>.</a:t>
            </a:r>
            <a:r>
              <a:rPr lang="en-US" altLang="zh-CN" dirty="0"/>
              <a:t>18</a:t>
            </a:r>
            <a:endParaRPr lang="en-US" dirty="0"/>
          </a:p>
        </p:txBody>
      </p:sp>
      <p:sp>
        <p:nvSpPr>
          <p:cNvPr id="164" name="线条"/>
          <p:cNvSpPr/>
          <p:nvPr/>
        </p:nvSpPr>
        <p:spPr>
          <a:xfrm>
            <a:off x="19240500" y="7975600"/>
            <a:ext cx="3053080" cy="635"/>
          </a:xfrm>
          <a:prstGeom prst="line">
            <a:avLst/>
          </a:prstGeom>
          <a:ln w="25400">
            <a:solidFill>
              <a:srgbClr val="FFFFFF"/>
            </a:solidFill>
            <a:miter lim="400000"/>
          </a:ln>
        </p:spPr>
        <p:txBody>
          <a:bodyPr lIns="45718" tIns="45718" rIns="45718" bIns="45718"/>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730812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最优二叉树</a:t>
            </a:r>
            <a:r>
              <a:rPr lang="en-US" altLang="zh-CN" sz="5400" dirty="0">
                <a:ln w="0"/>
                <a:solidFill>
                  <a:schemeClr val="tx1"/>
                </a:solidFill>
                <a:effectLst>
                  <a:outerShdw blurRad="38100" dist="19050" dir="2700000" algn="tl" rotWithShape="0">
                    <a:schemeClr val="dk1">
                      <a:alpha val="40000"/>
                    </a:schemeClr>
                  </a:outerShdw>
                </a:effectLst>
              </a:rPr>
              <a:t>(</a:t>
            </a:r>
            <a:r>
              <a:rPr lang="zh-CN" altLang="en-US" sz="5400" dirty="0">
                <a:ln w="0"/>
                <a:solidFill>
                  <a:schemeClr val="tx1"/>
                </a:solidFill>
                <a:effectLst>
                  <a:outerShdw blurRad="38100" dist="19050" dir="2700000" algn="tl" rotWithShape="0">
                    <a:schemeClr val="dk1">
                      <a:alpha val="40000"/>
                    </a:schemeClr>
                  </a:outerShdw>
                </a:effectLst>
              </a:rPr>
              <a:t>霍夫曼树</a:t>
            </a:r>
            <a:r>
              <a:rPr lang="en-US" altLang="zh-CN" sz="5400" dirty="0">
                <a:ln w="0"/>
                <a:solidFill>
                  <a:schemeClr val="tx1"/>
                </a:solidFill>
                <a:effectLst>
                  <a:outerShdw blurRad="38100" dist="19050" dir="2700000" algn="tl" rotWithShape="0">
                    <a:schemeClr val="dk1">
                      <a:alpha val="40000"/>
                    </a:schemeClr>
                  </a:outerShdw>
                </a:effectLst>
              </a:rPr>
              <a:t>)</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715723"/>
            <a:ext cx="20338324"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最优二叉树：给定</a:t>
            </a:r>
            <a:r>
              <a:rPr lang="en-US" altLang="zh-CN" dirty="0"/>
              <a:t>n</a:t>
            </a:r>
            <a:r>
              <a:rPr lang="zh-CN" altLang="en-US" dirty="0"/>
              <a:t>个权值作为</a:t>
            </a:r>
            <a:r>
              <a:rPr lang="en-US" altLang="zh-CN" dirty="0"/>
              <a:t>n</a:t>
            </a:r>
            <a:r>
              <a:rPr lang="zh-CN" altLang="en-US" dirty="0"/>
              <a:t>个叶子结点，构造一棵二叉树，若该树的带权路径长度达到最小，称这样的二叉树为  最优二叉树。</a:t>
            </a:r>
            <a:endParaRPr lang="en-US" altLang="zh-CN" dirty="0"/>
          </a:p>
          <a:p>
            <a:pPr marL="457200" indent="-457200" algn="l">
              <a:buFont typeface="Arial" panose="020B0604020202020204" pitchFamily="34" charset="0"/>
              <a:buChar char="•"/>
            </a:pPr>
            <a:r>
              <a:rPr lang="en-US" altLang="zh-CN" dirty="0"/>
              <a:t>WPL</a:t>
            </a:r>
            <a:r>
              <a:rPr lang="zh-CN" altLang="en-US" dirty="0"/>
              <a:t>：树的所有叶结点的带权路径长度之和，称为树的带权路径长度表示为</a:t>
            </a:r>
            <a:r>
              <a:rPr lang="en-US" altLang="zh-CN" dirty="0"/>
              <a:t>WPL</a:t>
            </a:r>
            <a:r>
              <a:rPr lang="zh-CN" altLang="en-US" dirty="0"/>
              <a:t>。</a:t>
            </a:r>
            <a:endParaRPr lang="en-US" altLang="zh-CN" dirty="0"/>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2" name="图片 1">
            <a:extLst>
              <a:ext uri="{FF2B5EF4-FFF2-40B4-BE49-F238E27FC236}">
                <a16:creationId xmlns:a16="http://schemas.microsoft.com/office/drawing/2014/main" id="{4371FC64-5A39-4183-B363-68854E748956}"/>
              </a:ext>
            </a:extLst>
          </p:cNvPr>
          <p:cNvPicPr>
            <a:picLocks noChangeAspect="1"/>
          </p:cNvPicPr>
          <p:nvPr/>
        </p:nvPicPr>
        <p:blipFill>
          <a:blip r:embed="rId3"/>
          <a:stretch>
            <a:fillRect/>
          </a:stretch>
        </p:blipFill>
        <p:spPr>
          <a:xfrm>
            <a:off x="5086723" y="6333823"/>
            <a:ext cx="11524877" cy="5877227"/>
          </a:xfrm>
          <a:prstGeom prst="rect">
            <a:avLst/>
          </a:prstGeom>
        </p:spPr>
      </p:pic>
      <p:sp>
        <p:nvSpPr>
          <p:cNvPr id="4" name="矩形 3">
            <a:extLst>
              <a:ext uri="{FF2B5EF4-FFF2-40B4-BE49-F238E27FC236}">
                <a16:creationId xmlns:a16="http://schemas.microsoft.com/office/drawing/2014/main" id="{E8BC5CF0-A85E-4ADD-9891-D3F6257E55D4}"/>
              </a:ext>
            </a:extLst>
          </p:cNvPr>
          <p:cNvSpPr/>
          <p:nvPr/>
        </p:nvSpPr>
        <p:spPr>
          <a:xfrm>
            <a:off x="6324600" y="12027842"/>
            <a:ext cx="10496550" cy="461665"/>
          </a:xfrm>
          <a:prstGeom prst="rect">
            <a:avLst/>
          </a:prstGeom>
          <a:solidFill>
            <a:srgbClr val="FFFFFF"/>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WPL=2*5+5*5+6*4+8*3+13*3+19*3+25*2+36*2=301</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7128049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730812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树的相关术语</a:t>
            </a: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346399"/>
            <a:ext cx="20338324" cy="6565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结点的度（</a:t>
            </a:r>
            <a:r>
              <a:rPr lang="en-US" altLang="zh-CN" dirty="0"/>
              <a:t>Degree</a:t>
            </a:r>
            <a:r>
              <a:rPr lang="zh-CN" altLang="en-US" dirty="0"/>
              <a:t>）：结点的子树个数；</a:t>
            </a:r>
          </a:p>
          <a:p>
            <a:pPr marL="457200" indent="-457200" algn="l">
              <a:buFont typeface="Arial" panose="020B0604020202020204" pitchFamily="34" charset="0"/>
              <a:buChar char="•"/>
            </a:pPr>
            <a:r>
              <a:rPr lang="zh-CN" altLang="en-US" dirty="0"/>
              <a:t>树的度：树的所有结点中最大的度数；</a:t>
            </a:r>
          </a:p>
          <a:p>
            <a:pPr marL="457200" indent="-457200" algn="l">
              <a:buFont typeface="Arial" panose="020B0604020202020204" pitchFamily="34" charset="0"/>
              <a:buChar char="•"/>
            </a:pPr>
            <a:r>
              <a:rPr lang="zh-CN" altLang="en-US" dirty="0"/>
              <a:t>叶结点（</a:t>
            </a:r>
            <a:r>
              <a:rPr lang="en-US" altLang="zh-CN" dirty="0"/>
              <a:t>Leaf</a:t>
            </a:r>
            <a:r>
              <a:rPr lang="zh-CN" altLang="en-US" dirty="0"/>
              <a:t>）：度为</a:t>
            </a:r>
            <a:r>
              <a:rPr lang="en-US" altLang="zh-CN" dirty="0"/>
              <a:t>0</a:t>
            </a:r>
            <a:r>
              <a:rPr lang="zh-CN" altLang="en-US" dirty="0"/>
              <a:t>的结点；</a:t>
            </a:r>
          </a:p>
          <a:p>
            <a:pPr marL="457200" indent="-457200" algn="l">
              <a:buFont typeface="Arial" panose="020B0604020202020204" pitchFamily="34" charset="0"/>
              <a:buChar char="•"/>
            </a:pPr>
            <a:r>
              <a:rPr lang="zh-CN" altLang="en-US" dirty="0"/>
              <a:t>父结点（</a:t>
            </a:r>
            <a:r>
              <a:rPr lang="en-US" altLang="zh-CN" dirty="0"/>
              <a:t>Parent</a:t>
            </a:r>
            <a:r>
              <a:rPr lang="zh-CN" altLang="en-US" dirty="0"/>
              <a:t>）：有子树的结点是其子树的根节点的父结点；</a:t>
            </a:r>
          </a:p>
          <a:p>
            <a:pPr marL="457200" indent="-457200" algn="l">
              <a:buFont typeface="Arial" panose="020B0604020202020204" pitchFamily="34" charset="0"/>
              <a:buChar char="•"/>
            </a:pPr>
            <a:r>
              <a:rPr lang="zh-CN" altLang="en-US" dirty="0"/>
              <a:t>子结点</a:t>
            </a:r>
            <a:r>
              <a:rPr lang="en-US" altLang="zh-CN" dirty="0"/>
              <a:t>/</a:t>
            </a:r>
            <a:r>
              <a:rPr lang="zh-CN" altLang="en-US" dirty="0"/>
              <a:t>孩子结点（</a:t>
            </a:r>
            <a:r>
              <a:rPr lang="en-US" altLang="zh-CN" dirty="0"/>
              <a:t>Child</a:t>
            </a:r>
            <a:r>
              <a:rPr lang="zh-CN" altLang="en-US" dirty="0"/>
              <a:t>）：若</a:t>
            </a:r>
            <a:r>
              <a:rPr lang="en-US" altLang="zh-CN" dirty="0"/>
              <a:t>A</a:t>
            </a:r>
            <a:r>
              <a:rPr lang="zh-CN" altLang="en-US" dirty="0"/>
              <a:t>结点是</a:t>
            </a:r>
            <a:r>
              <a:rPr lang="en-US" altLang="zh-CN" dirty="0"/>
              <a:t>B</a:t>
            </a:r>
            <a:r>
              <a:rPr lang="zh-CN" altLang="en-US" dirty="0"/>
              <a:t>结点的父结点，则称</a:t>
            </a:r>
            <a:r>
              <a:rPr lang="en-US" altLang="zh-CN" dirty="0"/>
              <a:t>B</a:t>
            </a:r>
            <a:r>
              <a:rPr lang="zh-CN" altLang="en-US" dirty="0"/>
              <a:t>结点是</a:t>
            </a:r>
            <a:r>
              <a:rPr lang="en-US" altLang="zh-CN" dirty="0"/>
              <a:t>A</a:t>
            </a:r>
            <a:r>
              <a:rPr lang="zh-CN" altLang="en-US" dirty="0"/>
              <a:t>结点的子结点；</a:t>
            </a:r>
          </a:p>
          <a:p>
            <a:pPr marL="457200" indent="-457200" algn="l">
              <a:buFont typeface="Arial" panose="020B0604020202020204" pitchFamily="34" charset="0"/>
              <a:buChar char="•"/>
            </a:pPr>
            <a:r>
              <a:rPr lang="zh-CN" altLang="en-US" dirty="0"/>
              <a:t>兄弟结点（</a:t>
            </a:r>
            <a:r>
              <a:rPr lang="en-US" altLang="zh-CN" dirty="0"/>
              <a:t>Sibling</a:t>
            </a:r>
            <a:r>
              <a:rPr lang="zh-CN" altLang="en-US" dirty="0"/>
              <a:t>）：具有同一个父结点的各结点彼此是兄弟结点；</a:t>
            </a:r>
          </a:p>
          <a:p>
            <a:pPr marL="457200" indent="-457200" algn="l">
              <a:buFont typeface="Arial" panose="020B0604020202020204" pitchFamily="34" charset="0"/>
              <a:buChar char="•"/>
            </a:pPr>
            <a:r>
              <a:rPr lang="zh-CN" altLang="en-US" dirty="0"/>
              <a:t>路径和路径长度：从结点</a:t>
            </a:r>
            <a:r>
              <a:rPr lang="en-US" altLang="zh-CN" dirty="0"/>
              <a:t>n1</a:t>
            </a:r>
            <a:r>
              <a:rPr lang="zh-CN" altLang="en-US" dirty="0"/>
              <a:t>到</a:t>
            </a:r>
            <a:r>
              <a:rPr lang="en-US" altLang="zh-CN" dirty="0" err="1"/>
              <a:t>nk</a:t>
            </a:r>
            <a:r>
              <a:rPr lang="zh-CN" altLang="en-US" dirty="0"/>
              <a:t>的路径为一个结点序列</a:t>
            </a:r>
            <a:r>
              <a:rPr lang="en-US" altLang="zh-CN" dirty="0"/>
              <a:t>n1</a:t>
            </a:r>
            <a:r>
              <a:rPr lang="zh-CN" altLang="en-US" dirty="0"/>
              <a:t>，</a:t>
            </a:r>
            <a:r>
              <a:rPr lang="en-US" altLang="zh-CN" dirty="0"/>
              <a:t>n2</a:t>
            </a:r>
            <a:r>
              <a:rPr lang="zh-CN" altLang="en-US" dirty="0"/>
              <a:t>，</a:t>
            </a:r>
            <a:r>
              <a:rPr lang="en-US" altLang="zh-CN" dirty="0"/>
              <a:t>...</a:t>
            </a:r>
            <a:r>
              <a:rPr lang="zh-CN" altLang="en-US" dirty="0"/>
              <a:t>，</a:t>
            </a:r>
            <a:r>
              <a:rPr lang="en-US" altLang="zh-CN" dirty="0" err="1"/>
              <a:t>nk</a:t>
            </a:r>
            <a:r>
              <a:rPr lang="zh-CN" altLang="en-US" dirty="0"/>
              <a:t>。</a:t>
            </a:r>
            <a:r>
              <a:rPr lang="en-US" altLang="zh-CN" dirty="0" err="1"/>
              <a:t>ni</a:t>
            </a:r>
            <a:r>
              <a:rPr lang="zh-CN" altLang="en-US" dirty="0"/>
              <a:t>是</a:t>
            </a:r>
            <a:r>
              <a:rPr lang="en-US" altLang="zh-CN" dirty="0"/>
              <a:t>ni+1</a:t>
            </a:r>
            <a:r>
              <a:rPr lang="zh-CN" altLang="en-US" dirty="0"/>
              <a:t>的父结点。路径所包含边的个数为路径的长度；</a:t>
            </a:r>
          </a:p>
          <a:p>
            <a:pPr marL="457200" indent="-457200" algn="l">
              <a:buFont typeface="Arial" panose="020B0604020202020204" pitchFamily="34" charset="0"/>
              <a:buChar char="•"/>
            </a:pPr>
            <a:r>
              <a:rPr lang="zh-CN" altLang="en-US" dirty="0"/>
              <a:t>祖先结点（</a:t>
            </a:r>
            <a:r>
              <a:rPr lang="en-US" altLang="zh-CN" dirty="0"/>
              <a:t>Ancestor</a:t>
            </a:r>
            <a:r>
              <a:rPr lang="zh-CN" altLang="en-US" dirty="0"/>
              <a:t>）：沿树根到某一结点路径上的所有结点都是这个结点的祖先结点；</a:t>
            </a:r>
          </a:p>
          <a:p>
            <a:pPr marL="457200" indent="-457200" algn="l">
              <a:buFont typeface="Arial" panose="020B0604020202020204" pitchFamily="34" charset="0"/>
              <a:buChar char="•"/>
            </a:pPr>
            <a:r>
              <a:rPr lang="zh-CN" altLang="en-US" dirty="0"/>
              <a:t>子孙结点（</a:t>
            </a:r>
            <a:r>
              <a:rPr lang="en-US" altLang="zh-CN" dirty="0"/>
              <a:t>Descendant</a:t>
            </a:r>
            <a:r>
              <a:rPr lang="zh-CN" altLang="en-US" dirty="0"/>
              <a:t>）：某一结点的子树中的所有结点是这个结点的子孙；</a:t>
            </a:r>
          </a:p>
          <a:p>
            <a:pPr marL="457200" indent="-457200" algn="l">
              <a:buFont typeface="Arial" panose="020B0604020202020204" pitchFamily="34" charset="0"/>
              <a:buChar char="•"/>
            </a:pPr>
            <a:r>
              <a:rPr lang="zh-CN" altLang="en-US" dirty="0"/>
              <a:t>结点的层次（</a:t>
            </a:r>
            <a:r>
              <a:rPr lang="en-US" altLang="zh-CN" dirty="0"/>
              <a:t>Level</a:t>
            </a:r>
            <a:r>
              <a:rPr lang="zh-CN" altLang="en-US" dirty="0"/>
              <a:t>）：规定根结点在</a:t>
            </a:r>
            <a:r>
              <a:rPr lang="en-US" altLang="zh-CN" dirty="0"/>
              <a:t>1</a:t>
            </a:r>
            <a:r>
              <a:rPr lang="zh-CN" altLang="en-US" dirty="0"/>
              <a:t>层，其他任一结点的层数是其父结点的层数加</a:t>
            </a:r>
            <a:r>
              <a:rPr lang="en-US" altLang="zh-CN" dirty="0"/>
              <a:t>1</a:t>
            </a:r>
            <a:r>
              <a:rPr lang="zh-CN" altLang="en-US" dirty="0"/>
              <a:t>；</a:t>
            </a:r>
          </a:p>
          <a:p>
            <a:pPr marL="457200" indent="-457200" algn="l">
              <a:buFont typeface="Arial" panose="020B0604020202020204" pitchFamily="34" charset="0"/>
              <a:buChar char="•"/>
            </a:pPr>
            <a:r>
              <a:rPr lang="zh-CN" altLang="en-US" dirty="0"/>
              <a:t>树的深度（</a:t>
            </a:r>
            <a:r>
              <a:rPr lang="en-US" altLang="zh-CN" dirty="0"/>
              <a:t>Depth</a:t>
            </a:r>
            <a:r>
              <a:rPr lang="zh-CN" altLang="en-US" dirty="0"/>
              <a:t>）：树中所有结点中的最大层次是这棵树的深度；</a:t>
            </a:r>
            <a:r>
              <a:rPr lang="en-US" altLang="zh-CN" dirty="0"/>
              <a:t>’</a:t>
            </a:r>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结点的高度（</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Node Height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zh-CN" altLang="en-US" dirty="0"/>
              <a:t>：节点的高度是该节点与后代叶之间最长路径上的边数；</a:t>
            </a:r>
            <a:endParaRPr lang="en-US" altLang="zh-CN" dirty="0"/>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结点的深度（</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N</a:t>
            </a:r>
            <a:r>
              <a:rPr lang="en-US" altLang="zh-CN" dirty="0"/>
              <a:t>ode Depth</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zh-CN" altLang="en-US" dirty="0"/>
              <a:t>节点的深度定义为：节点和根之间的边数；</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47710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8046456" y="6073170"/>
            <a:ext cx="7609776" cy="1569660"/>
          </a:xfrm>
          <a:prstGeom prst="rect">
            <a:avLst/>
          </a:prstGeom>
          <a:noFill/>
        </p:spPr>
        <p:txBody>
          <a:bodyPr wrap="none" lIns="91440" tIns="45720" rIns="91440" bIns="45720">
            <a:spAutoFit/>
          </a:bodyPr>
          <a:lstStyle/>
          <a:p>
            <a:pPr algn="ctr"/>
            <a:r>
              <a:rPr lang="zh-CN" altLang="en-US" sz="9600" b="1" cap="none" spc="50" dirty="0">
                <a:ln w="0"/>
                <a:solidFill>
                  <a:schemeClr val="bg2"/>
                </a:solidFill>
                <a:effectLst>
                  <a:innerShdw blurRad="63500" dist="50800" dir="13500000">
                    <a:srgbClr val="000000">
                      <a:alpha val="50000"/>
                    </a:srgbClr>
                  </a:innerShdw>
                </a:effectLst>
              </a:rPr>
              <a:t>深入了解一下</a:t>
            </a:r>
          </a:p>
        </p:txBody>
      </p:sp>
    </p:spTree>
    <p:extLst>
      <p:ext uri="{BB962C8B-B14F-4D97-AF65-F5344CB8AC3E}">
        <p14:creationId xmlns:p14="http://schemas.microsoft.com/office/powerpoint/2010/main" val="7427654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7174" name="Picture 6" descr="https://ss2.bdstatic.com/70cFvnSh_Q1YnxGkpoWK1HF6hhy/it/u=3336454134,1575936954&amp;fm=26&amp;gp=0.jpg">
            <a:extLst>
              <a:ext uri="{FF2B5EF4-FFF2-40B4-BE49-F238E27FC236}">
                <a16:creationId xmlns:a16="http://schemas.microsoft.com/office/drawing/2014/main" id="{68EF77B3-9906-4FAD-BD92-52E6D378E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36726">
            <a:off x="2190750" y="3410267"/>
            <a:ext cx="4080621" cy="36480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EB1E825-642A-4EB6-8809-22366F5C78B0}"/>
              </a:ext>
            </a:extLst>
          </p:cNvPr>
          <p:cNvSpPr txBox="1"/>
          <p:nvPr/>
        </p:nvSpPr>
        <p:spPr>
          <a:xfrm rot="859000">
            <a:off x="4516806" y="2967559"/>
            <a:ext cx="408062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树解决了什么问题？</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76" name="Picture 8" descr="https://ss0.bdstatic.com/70cFuHSh_Q1YnxGkpoWK1HF6hhy/it/u=770997337,1564000689&amp;fm=26&amp;gp=0.jpg">
            <a:extLst>
              <a:ext uri="{FF2B5EF4-FFF2-40B4-BE49-F238E27FC236}">
                <a16:creationId xmlns:a16="http://schemas.microsoft.com/office/drawing/2014/main" id="{B88721DF-AA5A-4E6E-9C9F-74A02AA8C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73834">
            <a:off x="10720069" y="3186455"/>
            <a:ext cx="4897416" cy="36480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CBCCBBA-1F3C-4F6F-94C3-F4EAB01C2D0A}"/>
              </a:ext>
            </a:extLst>
          </p:cNvPr>
          <p:cNvSpPr txBox="1"/>
          <p:nvPr/>
        </p:nvSpPr>
        <p:spPr>
          <a:xfrm rot="21228599">
            <a:off x="14779103" y="3054342"/>
            <a:ext cx="32575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如何遍历一颗树</a:t>
            </a:r>
            <a:r>
              <a:rPr lang="en-US" altLang="zh-CN"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78" name="Picture 10">
            <a:extLst>
              <a:ext uri="{FF2B5EF4-FFF2-40B4-BE49-F238E27FC236}">
                <a16:creationId xmlns:a16="http://schemas.microsoft.com/office/drawing/2014/main" id="{43014819-148F-4A7D-B495-BC8619934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261" y="8167758"/>
            <a:ext cx="4548187" cy="440770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FBB86AF-4C7B-499B-96FB-7ADB386FA4AE}"/>
              </a:ext>
            </a:extLst>
          </p:cNvPr>
          <p:cNvSpPr txBox="1"/>
          <p:nvPr/>
        </p:nvSpPr>
        <p:spPr>
          <a:xfrm rot="20839714">
            <a:off x="3082759" y="9134837"/>
            <a:ext cx="355681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树有哪些运用场景？</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80" name="Picture 12" descr="https://ss2.bdstatic.com/70cFvnSh_Q1YnxGkpoWK1HF6hhy/it/u=206656841,1689667245&amp;fm=26&amp;gp=0.jpg">
            <a:extLst>
              <a:ext uri="{FF2B5EF4-FFF2-40B4-BE49-F238E27FC236}">
                <a16:creationId xmlns:a16="http://schemas.microsoft.com/office/drawing/2014/main" id="{A64A8BDD-8417-4554-A089-AF49898A6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91412" y="8316669"/>
            <a:ext cx="4191000" cy="42100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FB2E109-7BF7-42F0-8B05-FE841462E3D8}"/>
              </a:ext>
            </a:extLst>
          </p:cNvPr>
          <p:cNvSpPr txBox="1"/>
          <p:nvPr/>
        </p:nvSpPr>
        <p:spPr>
          <a:xfrm rot="273574">
            <a:off x="18093864" y="8791917"/>
            <a:ext cx="2838450"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树的家族成员都有哪些？</a:t>
            </a:r>
          </a:p>
        </p:txBody>
      </p:sp>
    </p:spTree>
    <p:extLst>
      <p:ext uri="{BB962C8B-B14F-4D97-AF65-F5344CB8AC3E}">
        <p14:creationId xmlns:p14="http://schemas.microsoft.com/office/powerpoint/2010/main" val="385681307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96DCD6B3-CE9D-4028-8985-7EAEFECE65EE}"/>
              </a:ext>
            </a:extLst>
          </p:cNvPr>
          <p:cNvSpPr txBox="1"/>
          <p:nvPr/>
        </p:nvSpPr>
        <p:spPr>
          <a:xfrm rot="859000">
            <a:off x="11830440" y="4643366"/>
            <a:ext cx="5430205"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树到底</a:t>
            </a:r>
            <a:r>
              <a:rPr lang="zh-CN" altLang="en-US" sz="4400" dirty="0"/>
              <a:t>解决</a:t>
            </a:r>
            <a:r>
              <a:rPr lang="zh-CN" altLang="en-US" dirty="0"/>
              <a:t>了什么问题？</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9218" name="Picture 2">
            <a:extLst>
              <a:ext uri="{FF2B5EF4-FFF2-40B4-BE49-F238E27FC236}">
                <a16:creationId xmlns:a16="http://schemas.microsoft.com/office/drawing/2014/main" id="{277CB0B7-63B9-4A4F-B02C-1EDEBAC8D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9295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降低搜索时间复杂度</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172086"/>
            <a:ext cx="1960245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假如我们要在</a:t>
            </a:r>
            <a:r>
              <a:rPr lang="en-US" altLang="zh-CN" dirty="0"/>
              <a:t>1000w</a:t>
            </a:r>
            <a:r>
              <a:rPr lang="zh-CN" altLang="en-US" dirty="0"/>
              <a:t>条数据中寻找我们想要的那一条，我们可以通过</a:t>
            </a:r>
            <a:r>
              <a:rPr lang="en-US" altLang="zh-CN" dirty="0"/>
              <a:t>foreach</a:t>
            </a:r>
            <a:r>
              <a:rPr lang="zh-CN" altLang="en-US" dirty="0"/>
              <a:t>去遍历，此时最坏的情况为</a:t>
            </a:r>
            <a:r>
              <a:rPr lang="en-US" altLang="zh-CN" dirty="0"/>
              <a:t>O(n)</a:t>
            </a:r>
            <a:r>
              <a:rPr lang="zh-CN" altLang="en-US" dirty="0"/>
              <a:t>。但是树却可以保证他们的平均时间复杂度为</a:t>
            </a:r>
            <a:r>
              <a:rPr lang="en-US" altLang="zh-CN" dirty="0"/>
              <a:t>O(</a:t>
            </a:r>
            <a:r>
              <a:rPr lang="en-US" altLang="zh-CN" dirty="0" err="1"/>
              <a:t>logN</a:t>
            </a:r>
            <a:r>
              <a:rPr lang="en-US" altLang="zh-CN" dirty="0"/>
              <a:t>)</a:t>
            </a:r>
            <a:r>
              <a:rPr lang="zh-CN" altLang="en-US" dirty="0"/>
              <a:t>。</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同时，相比于搜索时间复杂度为</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O(1)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的散列表</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(HashMap)</a:t>
            </a:r>
            <a:r>
              <a:rPr lang="zh-CN" altLang="en-US" dirty="0"/>
              <a:t>来说，虽然速度上与之相比略有不足，但是树能保证有序，省去了扩容的开销，并且可以做范围搜索。</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图片 3">
            <a:extLst>
              <a:ext uri="{FF2B5EF4-FFF2-40B4-BE49-F238E27FC236}">
                <a16:creationId xmlns:a16="http://schemas.microsoft.com/office/drawing/2014/main" id="{7892AC7B-089D-401C-AEB6-61DC68BE9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888" y="6922316"/>
            <a:ext cx="7047619" cy="2755555"/>
          </a:xfrm>
          <a:prstGeom prst="rect">
            <a:avLst/>
          </a:prstGeom>
        </p:spPr>
      </p:pic>
      <p:sp>
        <p:nvSpPr>
          <p:cNvPr id="5" name="文本框 4">
            <a:extLst>
              <a:ext uri="{FF2B5EF4-FFF2-40B4-BE49-F238E27FC236}">
                <a16:creationId xmlns:a16="http://schemas.microsoft.com/office/drawing/2014/main" id="{B81D120E-64B6-444F-96B4-0B079ED470CD}"/>
              </a:ext>
            </a:extLst>
          </p:cNvPr>
          <p:cNvSpPr txBox="1"/>
          <p:nvPr/>
        </p:nvSpPr>
        <p:spPr>
          <a:xfrm>
            <a:off x="4738968" y="9869868"/>
            <a:ext cx="3585882"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列表的</a:t>
            </a:r>
            <a:r>
              <a:rPr lang="zh-CN" altLang="en-US" dirty="0"/>
              <a:t>遍历</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搜索过程</a:t>
            </a:r>
          </a:p>
        </p:txBody>
      </p:sp>
      <p:pic>
        <p:nvPicPr>
          <p:cNvPr id="10" name="图片 9">
            <a:extLst>
              <a:ext uri="{FF2B5EF4-FFF2-40B4-BE49-F238E27FC236}">
                <a16:creationId xmlns:a16="http://schemas.microsoft.com/office/drawing/2014/main" id="{E30CFCAF-800C-41E2-B740-4EAF8B1EC9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2042" y="6358058"/>
            <a:ext cx="8212990" cy="5664131"/>
          </a:xfrm>
          <a:prstGeom prst="rect">
            <a:avLst/>
          </a:prstGeom>
        </p:spPr>
      </p:pic>
      <p:sp>
        <p:nvSpPr>
          <p:cNvPr id="11" name="文本框 10">
            <a:extLst>
              <a:ext uri="{FF2B5EF4-FFF2-40B4-BE49-F238E27FC236}">
                <a16:creationId xmlns:a16="http://schemas.microsoft.com/office/drawing/2014/main" id="{D5999583-7B45-439D-9763-F0EB3532E8E8}"/>
              </a:ext>
            </a:extLst>
          </p:cNvPr>
          <p:cNvSpPr txBox="1"/>
          <p:nvPr/>
        </p:nvSpPr>
        <p:spPr>
          <a:xfrm>
            <a:off x="11432042" y="6588890"/>
            <a:ext cx="197915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dirty="0"/>
              <a:t>Find 6</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532131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解决分组问题</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402918"/>
            <a:ext cx="19602450"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因为树总是从一个根结点自上而下的延申，每个结点至少有一个或以上的结点，那么作为兄弟的结点们都将会有公共的父亲结点以及父亲结点之上的结点。利用这个特性，我们使用树对一些数据做特定的属性分类便非常方便。</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操作系统的目录就是一棵树。</a:t>
            </a:r>
          </a:p>
        </p:txBody>
      </p:sp>
      <p:pic>
        <p:nvPicPr>
          <p:cNvPr id="6" name="图片 5">
            <a:extLst>
              <a:ext uri="{FF2B5EF4-FFF2-40B4-BE49-F238E27FC236}">
                <a16:creationId xmlns:a16="http://schemas.microsoft.com/office/drawing/2014/main" id="{2C942803-4ED0-4305-9204-54802D4F7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300" y="6356023"/>
            <a:ext cx="7572935" cy="5517379"/>
          </a:xfrm>
          <a:prstGeom prst="rect">
            <a:avLst/>
          </a:prstGeom>
        </p:spPr>
      </p:pic>
      <p:pic>
        <p:nvPicPr>
          <p:cNvPr id="1026" name="Picture 2" descr="https://oss.v8cloud.cn/images/9d74e2c8447938ef046a26300004712c.png">
            <a:extLst>
              <a:ext uri="{FF2B5EF4-FFF2-40B4-BE49-F238E27FC236}">
                <a16:creationId xmlns:a16="http://schemas.microsoft.com/office/drawing/2014/main" id="{7B863922-5FD6-4F90-9094-404A7A8B6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2027" y="6188227"/>
            <a:ext cx="6350374" cy="60857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46B6B68-0D80-418C-88F9-44E109AD7ABF}"/>
              </a:ext>
            </a:extLst>
          </p:cNvPr>
          <p:cNvSpPr txBox="1"/>
          <p:nvPr/>
        </p:nvSpPr>
        <p:spPr>
          <a:xfrm>
            <a:off x="2781300" y="12237342"/>
            <a:ext cx="715159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err="1">
                <a:ln>
                  <a:noFill/>
                </a:ln>
                <a:solidFill>
                  <a:srgbClr val="000000"/>
                </a:solidFill>
                <a:effectLst/>
                <a:uFillTx/>
                <a:latin typeface="Helvetica Neue Medium"/>
                <a:ea typeface="Helvetica Neue Medium"/>
                <a:cs typeface="Helvetica Neue Medium"/>
                <a:sym typeface="Helvetica Neue Medium"/>
              </a:rPr>
              <a:t>Trie</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树，解决字典查找公共前缀问题</a:t>
            </a:r>
          </a:p>
        </p:txBody>
      </p:sp>
      <p:sp>
        <p:nvSpPr>
          <p:cNvPr id="9" name="矩形 8">
            <a:extLst>
              <a:ext uri="{FF2B5EF4-FFF2-40B4-BE49-F238E27FC236}">
                <a16:creationId xmlns:a16="http://schemas.microsoft.com/office/drawing/2014/main" id="{B530D617-9839-45B6-91CD-E3A7C3349B9C}"/>
              </a:ext>
            </a:extLst>
          </p:cNvPr>
          <p:cNvSpPr/>
          <p:nvPr/>
        </p:nvSpPr>
        <p:spPr>
          <a:xfrm>
            <a:off x="13070541" y="12057805"/>
            <a:ext cx="6350373" cy="923330"/>
          </a:xfrm>
          <a:prstGeom prst="rect">
            <a:avLst/>
          </a:prstGeom>
          <a:solidFill>
            <a:srgbClr val="FFFFFF"/>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笛卡尔树，解决寻找最低公共祖先</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代替数列求</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RMQ</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的问题的解决方案</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250503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77CB0B7-63B9-4A4F-B02C-1EDEBAC8D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CE552DF-934A-4183-9C1A-65EA90BFF0FD}"/>
              </a:ext>
            </a:extLst>
          </p:cNvPr>
          <p:cNvSpPr txBox="1"/>
          <p:nvPr/>
        </p:nvSpPr>
        <p:spPr>
          <a:xfrm rot="21228599">
            <a:off x="11904047" y="4262293"/>
            <a:ext cx="3804826"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如何</a:t>
            </a:r>
            <a:r>
              <a:rPr lang="zh-CN" altLang="en-US" sz="4400" dirty="0"/>
              <a:t>遍历</a:t>
            </a:r>
            <a:r>
              <a:rPr lang="zh-CN" altLang="en-US" dirty="0"/>
              <a:t>一颗树</a:t>
            </a:r>
            <a:r>
              <a:rPr lang="en-US" altLang="zh-CN"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16696482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深度优先</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402919"/>
            <a:ext cx="19602450"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深度优先遍历分为前</a:t>
            </a:r>
            <a:r>
              <a:rPr lang="en-US" altLang="zh-CN" dirty="0"/>
              <a:t>/</a:t>
            </a:r>
            <a:r>
              <a:rPr lang="zh-CN" altLang="en-US" dirty="0"/>
              <a:t>中</a:t>
            </a:r>
            <a:r>
              <a:rPr lang="en-US" altLang="zh-CN" dirty="0"/>
              <a:t>/</a:t>
            </a:r>
            <a:r>
              <a:rPr lang="zh-CN" altLang="en-US" dirty="0"/>
              <a:t>后序遍历：</a:t>
            </a:r>
            <a:endParaRPr lang="en-US" altLang="zh-CN" dirty="0"/>
          </a:p>
          <a:p>
            <a:pPr marL="457200" indent="-457200" algn="l">
              <a:buFont typeface="Arial" panose="020B0604020202020204" pitchFamily="34" charset="0"/>
              <a:buChar char="•"/>
            </a:pPr>
            <a:r>
              <a:rPr lang="zh-CN" altLang="en-US" dirty="0"/>
              <a:t>前序遍历：指先访问根，然后访问子树的遍历方式。</a:t>
            </a:r>
            <a:endParaRPr lang="en-US" altLang="zh-CN" dirty="0"/>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中序遍历：</a:t>
            </a:r>
            <a:r>
              <a:rPr lang="zh-CN" altLang="en-US" dirty="0"/>
              <a:t>指先访问左（右）子树，然后访问根，最后访问右（左）子树的遍历方式。</a:t>
            </a:r>
            <a:endParaRPr lang="en-US" altLang="zh-CN" dirty="0"/>
          </a:p>
          <a:p>
            <a:pPr marL="457200" indent="-457200" algn="l">
              <a:buFont typeface="Arial" panose="020B0604020202020204" pitchFamily="34" charset="0"/>
              <a:buChar char="•"/>
            </a:pPr>
            <a:r>
              <a:rPr lang="zh-CN" altLang="en-US" dirty="0"/>
              <a:t>后序遍历：指先访问子树，然后访问根的遍历方式。</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2052" name="Picture 4" descr="https://upload.wikimedia.org/wikipedia/commons/thumb/d/d4/Sorted_binary_tree_preorder.svg/1024px-Sorted_binary_tree_preorder.svg.png">
            <a:extLst>
              <a:ext uri="{FF2B5EF4-FFF2-40B4-BE49-F238E27FC236}">
                <a16:creationId xmlns:a16="http://schemas.microsoft.com/office/drawing/2014/main" id="{983485C8-CB84-48B2-9D3B-DFAA66917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826" y="6571130"/>
            <a:ext cx="6221318" cy="53160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7/77/Sorted_binary_tree_inorder.svg/1024px-Sorted_binary_tree_inorder.svg.png">
            <a:extLst>
              <a:ext uri="{FF2B5EF4-FFF2-40B4-BE49-F238E27FC236}">
                <a16:creationId xmlns:a16="http://schemas.microsoft.com/office/drawing/2014/main" id="{5E2A1D99-4257-4A65-9869-2BB611E57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103" y="6643809"/>
            <a:ext cx="6051207" cy="51707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commons/thumb/9/9d/Sorted_binary_tree_postorder.svg/1024px-Sorted_binary_tree_postorder.svg.png">
            <a:extLst>
              <a:ext uri="{FF2B5EF4-FFF2-40B4-BE49-F238E27FC236}">
                <a16:creationId xmlns:a16="http://schemas.microsoft.com/office/drawing/2014/main" id="{42D7C30D-B14B-49A8-96A8-0B43783851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65117" y="6795683"/>
            <a:ext cx="5873471" cy="501883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08E463F-5E0B-4713-BAEA-E08534DEB861}"/>
              </a:ext>
            </a:extLst>
          </p:cNvPr>
          <p:cNvSpPr txBox="1"/>
          <p:nvPr/>
        </p:nvSpPr>
        <p:spPr>
          <a:xfrm>
            <a:off x="2127228" y="12294367"/>
            <a:ext cx="529477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前序：</a:t>
            </a:r>
            <a:r>
              <a:rPr lang="pt-BR" altLang="zh-CN" dirty="0"/>
              <a:t>F, B, A, D, C, E, G, I, H.</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a:extLst>
              <a:ext uri="{FF2B5EF4-FFF2-40B4-BE49-F238E27FC236}">
                <a16:creationId xmlns:a16="http://schemas.microsoft.com/office/drawing/2014/main" id="{88CA97ED-D685-4BB1-AC09-5AA0166ED14E}"/>
              </a:ext>
            </a:extLst>
          </p:cNvPr>
          <p:cNvSpPr txBox="1"/>
          <p:nvPr/>
        </p:nvSpPr>
        <p:spPr>
          <a:xfrm>
            <a:off x="8721947" y="12208415"/>
            <a:ext cx="551151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中序：</a:t>
            </a:r>
            <a:r>
              <a:rPr lang="pt-BR" altLang="zh-CN" dirty="0"/>
              <a:t>A, B, C, D, E, F, G, H, I.</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 name="文本框 4">
            <a:extLst>
              <a:ext uri="{FF2B5EF4-FFF2-40B4-BE49-F238E27FC236}">
                <a16:creationId xmlns:a16="http://schemas.microsoft.com/office/drawing/2014/main" id="{563FF7F3-D7B3-4204-860C-EC43FBB1C8C2}"/>
              </a:ext>
            </a:extLst>
          </p:cNvPr>
          <p:cNvSpPr txBox="1"/>
          <p:nvPr/>
        </p:nvSpPr>
        <p:spPr>
          <a:xfrm>
            <a:off x="15898437" y="12258030"/>
            <a:ext cx="529477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后序：</a:t>
            </a:r>
            <a:r>
              <a:rPr lang="pt-BR" altLang="zh-CN" dirty="0"/>
              <a:t>A, C, E, D, B, H, I, G, F.</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2573029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广度优先</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813287"/>
            <a:ext cx="196024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树的广度优先遍历也就是层序遍历。</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a:extLst>
              <a:ext uri="{FF2B5EF4-FFF2-40B4-BE49-F238E27FC236}">
                <a16:creationId xmlns:a16="http://schemas.microsoft.com/office/drawing/2014/main" id="{88CA97ED-D685-4BB1-AC09-5AA0166ED14E}"/>
              </a:ext>
            </a:extLst>
          </p:cNvPr>
          <p:cNvSpPr txBox="1"/>
          <p:nvPr/>
        </p:nvSpPr>
        <p:spPr>
          <a:xfrm>
            <a:off x="8721947" y="12208415"/>
            <a:ext cx="551151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dirty="0"/>
              <a:t>层序</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pt-BR" altLang="zh-CN" dirty="0"/>
              <a:t>F, B, G, A, D, I, C, E, H.</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098" name="Picture 2" descr="https://upload.wikimedia.org/wikipedia/commons/thumb/d/d1/Sorted_binary_tree_breadth-first_traversal.svg/1280px-Sorted_binary_tree_breadth-first_traversal.svg.png">
            <a:extLst>
              <a:ext uri="{FF2B5EF4-FFF2-40B4-BE49-F238E27FC236}">
                <a16:creationId xmlns:a16="http://schemas.microsoft.com/office/drawing/2014/main" id="{0E2EE9BD-DA81-40AE-816A-D9AE07B2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101" y="5935701"/>
            <a:ext cx="7171208" cy="571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015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目录"/>
          <p:cNvSpPr txBox="1"/>
          <p:nvPr/>
        </p:nvSpPr>
        <p:spPr>
          <a:xfrm>
            <a:off x="6736442" y="2985709"/>
            <a:ext cx="2654301" cy="1879601"/>
          </a:xfrm>
          <a:prstGeom prst="rect">
            <a:avLst/>
          </a:prstGeom>
          <a:ln w="12700">
            <a:miter lim="400000"/>
          </a:ln>
        </p:spPr>
        <p:txBody>
          <a:bodyPr wrap="none" lIns="50800" tIns="50800" rIns="50800" bIns="50800">
            <a:spAutoFit/>
          </a:bodyPr>
          <a:lstStyle>
            <a:lvl1pPr algn="l">
              <a:defRPr sz="10000" b="1">
                <a:solidFill>
                  <a:srgbClr val="191919"/>
                </a:solidFill>
                <a:latin typeface="+mn-lt"/>
                <a:ea typeface="+mn-ea"/>
                <a:cs typeface="+mn-cs"/>
                <a:sym typeface="Helvetica Neue"/>
              </a:defRPr>
            </a:lvl1pPr>
          </a:lstStyle>
          <a:p>
            <a:r>
              <a:rPr dirty="0"/>
              <a:t>目录</a:t>
            </a:r>
          </a:p>
        </p:txBody>
      </p:sp>
      <p:sp>
        <p:nvSpPr>
          <p:cNvPr id="167" name="Content"/>
          <p:cNvSpPr txBox="1"/>
          <p:nvPr/>
        </p:nvSpPr>
        <p:spPr>
          <a:xfrm>
            <a:off x="9539756" y="3815443"/>
            <a:ext cx="2652244" cy="872034"/>
          </a:xfrm>
          <a:prstGeom prst="rect">
            <a:avLst/>
          </a:prstGeom>
          <a:ln w="12700">
            <a:miter lim="400000"/>
          </a:ln>
        </p:spPr>
        <p:txBody>
          <a:bodyPr wrap="square" lIns="50800" tIns="50800" rIns="50800" bIns="50800">
            <a:spAutoFit/>
          </a:bodyPr>
          <a:lstStyle>
            <a:lvl1pPr algn="l">
              <a:defRPr sz="5000">
                <a:solidFill>
                  <a:srgbClr val="5E5E5E"/>
                </a:solidFill>
                <a:latin typeface="+mn-lt"/>
                <a:ea typeface="+mn-ea"/>
                <a:cs typeface="+mn-cs"/>
                <a:sym typeface="Helvetica Neue"/>
              </a:defRPr>
            </a:lvl1pPr>
          </a:lstStyle>
          <a:p>
            <a:r>
              <a:rPr dirty="0"/>
              <a:t>Content</a:t>
            </a:r>
          </a:p>
        </p:txBody>
      </p:sp>
      <p:sp>
        <p:nvSpPr>
          <p:cNvPr id="168" name="请在这里添加第一条内容…"/>
          <p:cNvSpPr txBox="1"/>
          <p:nvPr/>
        </p:nvSpPr>
        <p:spPr>
          <a:xfrm>
            <a:off x="6324600" y="5283835"/>
            <a:ext cx="11214735" cy="5055423"/>
          </a:xfrm>
          <a:prstGeom prst="rect">
            <a:avLst/>
          </a:prstGeom>
          <a:ln w="12700">
            <a:miter lim="400000"/>
          </a:ln>
        </p:spPr>
        <p:txBody>
          <a:bodyPr wrap="square" lIns="50800" tIns="50800" rIns="50800" bIns="50800">
            <a:spAutoFit/>
          </a:bodyPr>
          <a:lstStyle/>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和树初次相识</a:t>
            </a:r>
            <a:endParaRPr lang="en-US" altLang="zh-CN"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深入了解一下</a:t>
            </a:r>
            <a:endParaRPr lang="en-US" altLang="zh-CN"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逐个认识树的各个种类</a:t>
            </a:r>
            <a:endParaRPr lang="en-US" altLang="zh-CN" sz="4400" dirty="0"/>
          </a:p>
          <a:p>
            <a:pPr algn="l">
              <a:lnSpc>
                <a:spcPct val="150000"/>
              </a:lnSpc>
              <a:defRPr sz="4000">
                <a:solidFill>
                  <a:srgbClr val="5E5E5E"/>
                </a:solidFill>
                <a:latin typeface="+mn-lt"/>
                <a:ea typeface="+mn-ea"/>
                <a:cs typeface="+mn-cs"/>
                <a:sym typeface="Helvetica Neue"/>
              </a:defRPr>
            </a:pPr>
            <a:endParaRPr lang="zh-CN" altLang="en-US"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endParaRPr lang="zh-CN" altLang="en-US" sz="44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77CB0B7-63B9-4A4F-B02C-1EDEBAC8D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12241C9-93B9-43BC-A0CE-ACFCD4B8D4F2}"/>
              </a:ext>
            </a:extLst>
          </p:cNvPr>
          <p:cNvSpPr txBox="1"/>
          <p:nvPr/>
        </p:nvSpPr>
        <p:spPr>
          <a:xfrm rot="20839714">
            <a:off x="5526342" y="4104568"/>
            <a:ext cx="4610371"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树有哪些</a:t>
            </a:r>
            <a:r>
              <a:rPr lang="zh-CN" altLang="en-US" sz="4400" dirty="0"/>
              <a:t>运用场景</a:t>
            </a:r>
            <a:r>
              <a:rPr lang="zh-CN" altLang="en-US"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89312915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程序员日常中，树的一些运用场景</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5" name="文本框 4">
            <a:extLst>
              <a:ext uri="{FF2B5EF4-FFF2-40B4-BE49-F238E27FC236}">
                <a16:creationId xmlns:a16="http://schemas.microsoft.com/office/drawing/2014/main" id="{337C12B4-1CFE-49D3-8647-0D8B58381BA1}"/>
              </a:ext>
            </a:extLst>
          </p:cNvPr>
          <p:cNvSpPr txBox="1"/>
          <p:nvPr/>
        </p:nvSpPr>
        <p:spPr>
          <a:xfrm>
            <a:off x="1816826" y="4496495"/>
            <a:ext cx="19292047" cy="51809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在计算机科学领域，树的运用随处可见，这里举几个简单的例子：</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计算机目录系统。</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t>JSON,XML</a:t>
            </a:r>
            <a:r>
              <a:rPr lang="zh-CN" altLang="en-US" dirty="0"/>
              <a:t>等文本描述语言。</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Zookeeper</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t>Jdk8</a:t>
            </a:r>
            <a:r>
              <a:rPr lang="zh-CN" altLang="en-US" dirty="0"/>
              <a:t>以上的</a:t>
            </a:r>
            <a:r>
              <a:rPr lang="en-US" altLang="zh-CN" dirty="0"/>
              <a:t>HashMap</a:t>
            </a:r>
            <a:r>
              <a:rPr lang="zh-CN" altLang="en-US" dirty="0"/>
              <a:t>的</a:t>
            </a:r>
            <a:r>
              <a:rPr lang="en-US" altLang="zh-CN" dirty="0"/>
              <a:t>Entry</a:t>
            </a:r>
            <a:r>
              <a:rPr lang="zh-CN" altLang="en-US" dirty="0"/>
              <a:t>链过长会优化为红黑树。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大多数的存储引擎都使用了</a:t>
            </a:r>
            <a:r>
              <a:rPr lang="en-US" altLang="zh-CN" dirty="0" err="1"/>
              <a:t>B+Tree</a:t>
            </a:r>
            <a:r>
              <a:rPr lang="zh-CN" altLang="en-US" dirty="0"/>
              <a:t>，结构对于磁盘搜索相当友好。</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算数表达式解析可以使用树来解决。</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哈夫曼树寻找最短路径。</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笛卡尔树解决求空间最大面积。</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后台管理的目录。</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产品功能树状图。</a:t>
            </a:r>
          </a:p>
        </p:txBody>
      </p:sp>
    </p:spTree>
    <p:extLst>
      <p:ext uri="{BB962C8B-B14F-4D97-AF65-F5344CB8AC3E}">
        <p14:creationId xmlns:p14="http://schemas.microsoft.com/office/powerpoint/2010/main" val="246309238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计算机目录</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2" name="图片 1">
            <a:extLst>
              <a:ext uri="{FF2B5EF4-FFF2-40B4-BE49-F238E27FC236}">
                <a16:creationId xmlns:a16="http://schemas.microsoft.com/office/drawing/2014/main" id="{9D02AB4D-39FC-492C-AA5E-C3E5EFA71629}"/>
              </a:ext>
            </a:extLst>
          </p:cNvPr>
          <p:cNvPicPr>
            <a:picLocks noChangeAspect="1"/>
          </p:cNvPicPr>
          <p:nvPr/>
        </p:nvPicPr>
        <p:blipFill>
          <a:blip r:embed="rId3"/>
          <a:stretch>
            <a:fillRect/>
          </a:stretch>
        </p:blipFill>
        <p:spPr>
          <a:xfrm>
            <a:off x="1816826" y="4779533"/>
            <a:ext cx="15436440" cy="6925440"/>
          </a:xfrm>
          <a:prstGeom prst="rect">
            <a:avLst/>
          </a:prstGeom>
        </p:spPr>
      </p:pic>
    </p:spTree>
    <p:extLst>
      <p:ext uri="{BB962C8B-B14F-4D97-AF65-F5344CB8AC3E}">
        <p14:creationId xmlns:p14="http://schemas.microsoft.com/office/powerpoint/2010/main" val="9067623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t>产品功能树状图</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5122" name="Picture 2" descr="äº§åæ¡æ¶ç»æ">
            <a:extLst>
              <a:ext uri="{FF2B5EF4-FFF2-40B4-BE49-F238E27FC236}">
                <a16:creationId xmlns:a16="http://schemas.microsoft.com/office/drawing/2014/main" id="{42B3289C-D050-4958-9FCD-23E59E2B9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576" y="4757178"/>
            <a:ext cx="13596377" cy="731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11449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https://ss2.bdstatic.com/70cFvnSh_Q1YnxGkpoWK1HF6hhy/it/u=206656841,1689667245&amp;fm=26&amp;gp=0.jpg">
            <a:extLst>
              <a:ext uri="{FF2B5EF4-FFF2-40B4-BE49-F238E27FC236}">
                <a16:creationId xmlns:a16="http://schemas.microsoft.com/office/drawing/2014/main" id="{E4C605B5-A190-49F5-8E78-3AF37471B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2376" y="4676998"/>
            <a:ext cx="5714017" cy="573999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156DEC5A-26D9-4ECD-87EC-56E7DA10189C}"/>
              </a:ext>
            </a:extLst>
          </p:cNvPr>
          <p:cNvSpPr txBox="1"/>
          <p:nvPr/>
        </p:nvSpPr>
        <p:spPr>
          <a:xfrm rot="273574">
            <a:off x="11741040" y="5499737"/>
            <a:ext cx="5424398"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树的</a:t>
            </a:r>
            <a:r>
              <a:rPr kumimoji="0" lang="zh-CN" altLang="en-US" sz="4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家族成员</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都有哪些？</a:t>
            </a:r>
          </a:p>
        </p:txBody>
      </p:sp>
    </p:spTree>
    <p:extLst>
      <p:ext uri="{BB962C8B-B14F-4D97-AF65-F5344CB8AC3E}">
        <p14:creationId xmlns:p14="http://schemas.microsoft.com/office/powerpoint/2010/main" val="317690728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树的大部分成员</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0368F833-C56B-4792-BBCF-C344DEF83525}"/>
              </a:ext>
            </a:extLst>
          </p:cNvPr>
          <p:cNvSpPr txBox="1"/>
          <p:nvPr/>
        </p:nvSpPr>
        <p:spPr>
          <a:xfrm>
            <a:off x="2115671" y="4598787"/>
            <a:ext cx="1359049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来自维基百科：</a:t>
            </a:r>
            <a:r>
              <a:rPr lang="en-US" altLang="zh-CN" dirty="0">
                <a:hlinkClick r:id="rId3"/>
              </a:rPr>
              <a:t>https://en.wikipedia.org/wiki/Category:Trees_(data_structures)</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 name="图片 2">
            <a:extLst>
              <a:ext uri="{FF2B5EF4-FFF2-40B4-BE49-F238E27FC236}">
                <a16:creationId xmlns:a16="http://schemas.microsoft.com/office/drawing/2014/main" id="{95043023-F766-47C4-AB5A-D03352E3BBAA}"/>
              </a:ext>
            </a:extLst>
          </p:cNvPr>
          <p:cNvPicPr>
            <a:picLocks noChangeAspect="1"/>
          </p:cNvPicPr>
          <p:nvPr/>
        </p:nvPicPr>
        <p:blipFill>
          <a:blip r:embed="rId4"/>
          <a:stretch>
            <a:fillRect/>
          </a:stretch>
        </p:blipFill>
        <p:spPr>
          <a:xfrm>
            <a:off x="2115671" y="5540203"/>
            <a:ext cx="15287833" cy="7506493"/>
          </a:xfrm>
          <a:prstGeom prst="rect">
            <a:avLst/>
          </a:prstGeom>
        </p:spPr>
      </p:pic>
    </p:spTree>
    <p:extLst>
      <p:ext uri="{BB962C8B-B14F-4D97-AF65-F5344CB8AC3E}">
        <p14:creationId xmlns:p14="http://schemas.microsoft.com/office/powerpoint/2010/main" val="375819577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常用的一些树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614057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zh-CN" dirty="0">
                <a:sym typeface="+mn-ea"/>
              </a:rPr>
              <a:t>相关配置</a:t>
            </a:r>
            <a:endParaRPr lang="zh-CN" b="1" dirty="0">
              <a:solidFill>
                <a:schemeClr val="bg2"/>
              </a:solidFill>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1647825" y="2197100"/>
            <a:ext cx="9250045" cy="10314940"/>
          </a:xfrm>
          <a:prstGeom prst="rect">
            <a:avLst/>
          </a:prstGeom>
        </p:spPr>
      </p:pic>
      <p:sp>
        <p:nvSpPr>
          <p:cNvPr id="3" name="文本框 2"/>
          <p:cNvSpPr txBox="1"/>
          <p:nvPr/>
        </p:nvSpPr>
        <p:spPr>
          <a:xfrm>
            <a:off x="11434445" y="2196783"/>
            <a:ext cx="2768600" cy="5632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oap</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服务文件树</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p>
        </p:txBody>
      </p:sp>
      <p:sp>
        <p:nvSpPr>
          <p:cNvPr id="5" name="文本框 4"/>
          <p:cNvSpPr txBox="1"/>
          <p:nvPr/>
        </p:nvSpPr>
        <p:spPr>
          <a:xfrm>
            <a:off x="11694160" y="2707005"/>
            <a:ext cx="11684000" cy="88734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bin :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相关命令</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oapservice : </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默认模式</a:t>
            </a: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需要时初始化并监听处理</a:t>
            </a:r>
            <a:endPar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oapserviceInit : </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仅执行初始化存储信息</a:t>
            </a:r>
            <a:endPar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oapserviceNoInit : </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不初始化</a:t>
            </a: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等待其他服务初始化</a:t>
            </a: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开始监听</a:t>
            </a: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a:sym typeface="Helvetica Neue Medium"/>
              </a:rPr>
              <a:t>webappservice : </a:t>
            </a:r>
            <a:r>
              <a:rPr lang="zh-CN" altLang="en-US">
                <a:sym typeface="Helvetica Neue Medium"/>
              </a:rPr>
              <a:t>启动</a:t>
            </a:r>
            <a:r>
              <a:rPr lang="en-US" altLang="zh-CN">
                <a:sym typeface="Helvetica Neue Medium"/>
              </a:rPr>
              <a:t>webUI</a:t>
            </a:r>
            <a:endPar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a:sym typeface="Helvetica Neue Medium"/>
              </a:rPr>
              <a:t>startup : oapservice + webappservice </a:t>
            </a: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config :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相关配置</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alarm-setting.yml : </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监控报警设置</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application.yml : </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主要信息配置</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component-libraries.yml : </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组件依赖配置</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datasource-settings.properties : mysql</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配置信息</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log4j2.xml : </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日志配置</a:t>
            </a: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logs :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运行日志</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oap.log </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skywalking-oap-server.log : oap</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服务运行日志</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webapp-console.log </a:t>
            </a: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mesh-buffer : service-mesh</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服务网格探针监控记录缓存</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trace-buffer : trace</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行为链路监控记录缓存</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wabapp : webUI</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的</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jar</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包及相关配置</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zh-CN" dirty="0">
                <a:sym typeface="+mn-ea"/>
              </a:rPr>
              <a:t>相关配置</a:t>
            </a:r>
            <a:r>
              <a:rPr lang="en-US" altLang="zh-CN" dirty="0">
                <a:sym typeface="+mn-ea"/>
              </a:rPr>
              <a:t>-application.yml</a:t>
            </a:r>
            <a:endParaRPr lang="en-US" altLang="zh-CN" b="1" dirty="0">
              <a:solidFill>
                <a:schemeClr val="bg2"/>
              </a:solidFill>
              <a:latin typeface="微软雅黑" panose="020B0503020204020204" charset="-122"/>
              <a:ea typeface="微软雅黑" panose="020B0503020204020204" charset="-122"/>
              <a:cs typeface="微软雅黑" panose="020B0503020204020204" charset="-122"/>
              <a:sym typeface="+mn-ea"/>
            </a:endParaRPr>
          </a:p>
        </p:txBody>
      </p:sp>
      <p:pic>
        <p:nvPicPr>
          <p:cNvPr id="6" name="图片 5"/>
          <p:cNvPicPr>
            <a:picLocks noChangeAspect="1"/>
          </p:cNvPicPr>
          <p:nvPr/>
        </p:nvPicPr>
        <p:blipFill>
          <a:blip r:embed="rId2"/>
          <a:stretch>
            <a:fillRect/>
          </a:stretch>
        </p:blipFill>
        <p:spPr>
          <a:xfrm>
            <a:off x="1040130" y="2535555"/>
            <a:ext cx="21580475" cy="5704840"/>
          </a:xfrm>
          <a:prstGeom prst="rect">
            <a:avLst/>
          </a:prstGeom>
        </p:spPr>
      </p:pic>
      <p:sp>
        <p:nvSpPr>
          <p:cNvPr id="12" name="文本框 11"/>
          <p:cNvSpPr txBox="1"/>
          <p:nvPr/>
        </p:nvSpPr>
        <p:spPr>
          <a:xfrm>
            <a:off x="1040130" y="12112308"/>
            <a:ext cx="21056600" cy="5632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参考地址 </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hlinkClick r:id="rId3" action="ppaction://hlinkfile"/>
              </a:rPr>
              <a:t>https://github.com/apache/incubator-skywalking/blob/master/docs/en/setup/backend/backend-cluster.md</a:t>
            </a:r>
            <a:endPar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3" name="文本框 12"/>
          <p:cNvSpPr txBox="1"/>
          <p:nvPr/>
        </p:nvSpPr>
        <p:spPr>
          <a:xfrm>
            <a:off x="1190625" y="8452168"/>
            <a:ext cx="12357100" cy="3333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zookeeper:</a:t>
            </a: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namespace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命令空间</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用于</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Prometheus</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的分组统计和流式处理组区分</a:t>
            </a: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hostport : zk</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的</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ip</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和端口</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多个以逗号分隔</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a:t>
            </a: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baseSleepTimeMs :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重试间隔时间</a:t>
            </a: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maxRetries :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重试连接次数</a:t>
            </a: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internalComHost :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当前主机和其他</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oap</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节点通信</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ip</a:t>
            </a: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internalComPort : </a:t>
            </a:r>
            <a:r>
              <a:rPr lang="zh-CN" altLang="en-US">
                <a:sym typeface="Helvetica Neue Medium"/>
              </a:rPr>
              <a:t>当前主机和其他</a:t>
            </a:r>
            <a:r>
              <a:rPr lang="en-US" altLang="zh-CN">
                <a:sym typeface="Helvetica Neue Medium"/>
              </a:rPr>
              <a:t>oap</a:t>
            </a:r>
            <a:r>
              <a:rPr lang="zh-CN" altLang="en-US">
                <a:sym typeface="Helvetica Neue Medium"/>
              </a:rPr>
              <a:t>节点通信端口</a:t>
            </a: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zh-CN" dirty="0">
                <a:sym typeface="+mn-ea"/>
              </a:rPr>
              <a:t>相关配置</a:t>
            </a:r>
            <a:r>
              <a:rPr lang="en-US" altLang="zh-CN" dirty="0">
                <a:sym typeface="+mn-ea"/>
              </a:rPr>
              <a:t>-application.yml</a:t>
            </a:r>
            <a:endParaRPr lang="en-US" altLang="zh-CN" b="1" dirty="0">
              <a:solidFill>
                <a:schemeClr val="bg2"/>
              </a:solidFill>
              <a:latin typeface="微软雅黑" panose="020B0503020204020204" charset="-122"/>
              <a:ea typeface="微软雅黑" panose="020B0503020204020204" charset="-122"/>
              <a:cs typeface="微软雅黑" panose="020B0503020204020204" charset="-122"/>
              <a:sym typeface="+mn-ea"/>
            </a:endParaRPr>
          </a:p>
        </p:txBody>
      </p:sp>
      <p:pic>
        <p:nvPicPr>
          <p:cNvPr id="7" name="图片 6"/>
          <p:cNvPicPr>
            <a:picLocks noChangeAspect="1"/>
          </p:cNvPicPr>
          <p:nvPr/>
        </p:nvPicPr>
        <p:blipFill>
          <a:blip r:embed="rId2"/>
          <a:stretch>
            <a:fillRect/>
          </a:stretch>
        </p:blipFill>
        <p:spPr>
          <a:xfrm>
            <a:off x="1292860" y="2337435"/>
            <a:ext cx="20997545" cy="4879340"/>
          </a:xfrm>
          <a:prstGeom prst="rect">
            <a:avLst/>
          </a:prstGeom>
        </p:spPr>
      </p:pic>
      <p:sp>
        <p:nvSpPr>
          <p:cNvPr id="2" name="文本框 1"/>
          <p:cNvSpPr txBox="1"/>
          <p:nvPr/>
        </p:nvSpPr>
        <p:spPr>
          <a:xfrm>
            <a:off x="1292860" y="7715885"/>
            <a:ext cx="12166600" cy="1948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核心配置</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restHost/restPort/restContextPath : httpRestful</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服务地址信息</a:t>
            </a: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grpcHost/grpcPort : grpc</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服务地址信息</a:t>
            </a: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a:t>
            </a:r>
          </a:p>
        </p:txBody>
      </p:sp>
      <p:sp>
        <p:nvSpPr>
          <p:cNvPr id="5" name="文本框 4"/>
          <p:cNvSpPr txBox="1"/>
          <p:nvPr/>
        </p:nvSpPr>
        <p:spPr>
          <a:xfrm>
            <a:off x="1292860" y="11214418"/>
            <a:ext cx="20294600" cy="5632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参考地址</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hlinkClick r:id="rId3" action="ppaction://hlinkfile"/>
              </a:rPr>
              <a:t>https://github.com/apache/incubator-skywalking/blob/master/docs/en/setup/backend/backend-setup.md</a:t>
            </a:r>
            <a:endPar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7427694" y="6073170"/>
            <a:ext cx="8847295" cy="1569660"/>
          </a:xfrm>
          <a:prstGeom prst="rect">
            <a:avLst/>
          </a:prstGeom>
          <a:noFill/>
        </p:spPr>
        <p:txBody>
          <a:bodyPr wrap="none" lIns="91440" tIns="45720" rIns="91440" bIns="45720">
            <a:spAutoFit/>
          </a:bodyPr>
          <a:lstStyle/>
          <a:p>
            <a:pPr algn="ctr"/>
            <a:r>
              <a:rPr lang="zh-CN" altLang="en-US" sz="9600" b="1" cap="none" spc="50" dirty="0">
                <a:ln w="0"/>
                <a:solidFill>
                  <a:schemeClr val="bg2"/>
                </a:solidFill>
                <a:effectLst>
                  <a:innerShdw blurRad="63500" dist="50800" dir="13500000">
                    <a:srgbClr val="000000">
                      <a:alpha val="50000"/>
                    </a:srgbClr>
                  </a:innerShdw>
                </a:effectLst>
              </a:rPr>
              <a:t>和树的初次相识</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zh-CN" dirty="0">
                <a:sym typeface="+mn-ea"/>
              </a:rPr>
              <a:t>相关配置</a:t>
            </a:r>
            <a:r>
              <a:rPr lang="en-US" altLang="zh-CN" dirty="0">
                <a:sym typeface="+mn-ea"/>
              </a:rPr>
              <a:t>-application.yml</a:t>
            </a:r>
            <a:endParaRPr lang="en-US" altLang="zh-CN" b="1" dirty="0">
              <a:solidFill>
                <a:schemeClr val="bg2"/>
              </a:solidFill>
              <a:latin typeface="微软雅黑" panose="020B0503020204020204" charset="-122"/>
              <a:ea typeface="微软雅黑" panose="020B0503020204020204" charset="-122"/>
              <a:cs typeface="微软雅黑" panose="020B0503020204020204" charset="-122"/>
              <a:sym typeface="+mn-ea"/>
            </a:endParaRPr>
          </a:p>
        </p:txBody>
      </p:sp>
      <p:pic>
        <p:nvPicPr>
          <p:cNvPr id="8" name="图片 7"/>
          <p:cNvPicPr>
            <a:picLocks noChangeAspect="1"/>
          </p:cNvPicPr>
          <p:nvPr/>
        </p:nvPicPr>
        <p:blipFill>
          <a:blip r:embed="rId2"/>
          <a:stretch>
            <a:fillRect/>
          </a:stretch>
        </p:blipFill>
        <p:spPr>
          <a:xfrm>
            <a:off x="1139190" y="2531745"/>
            <a:ext cx="21645245" cy="5024120"/>
          </a:xfrm>
          <a:prstGeom prst="rect">
            <a:avLst/>
          </a:prstGeom>
        </p:spPr>
      </p:pic>
      <p:sp>
        <p:nvSpPr>
          <p:cNvPr id="2" name="文本框 1"/>
          <p:cNvSpPr txBox="1"/>
          <p:nvPr/>
        </p:nvSpPr>
        <p:spPr>
          <a:xfrm>
            <a:off x="986790" y="10985818"/>
            <a:ext cx="20866100" cy="5632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参考地址</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hlinkClick r:id="rId3" action="ppaction://hlinkfile"/>
              </a:rPr>
              <a:t>https://github.com/apache/incubator-skywalking/blob/master/docs/en/setup/backend/backend-storage.md</a:t>
            </a:r>
            <a:endPar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 name="文本框 2"/>
          <p:cNvSpPr txBox="1"/>
          <p:nvPr/>
        </p:nvSpPr>
        <p:spPr>
          <a:xfrm>
            <a:off x="1139190" y="7924483"/>
            <a:ext cx="13398500" cy="24098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后端数据存储</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H2</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ElasticSearch </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Mysql: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若开启</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则配置信息在</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config/</a:t>
            </a:r>
            <a:r>
              <a:rPr lang="en-US" altLang="zh-CN">
                <a:sym typeface="Helvetica Neue Medium"/>
              </a:rPr>
              <a:t>datasource-settings.properties</a:t>
            </a:r>
            <a:r>
              <a:rPr lang="zh-CN" altLang="en-US">
                <a:sym typeface="Helvetica Neue Medium"/>
              </a:rPr>
              <a:t>中</a:t>
            </a:r>
            <a:endPar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TiDB</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zh-CN" dirty="0">
                <a:sym typeface="+mn-ea"/>
              </a:rPr>
              <a:t>相关配置</a:t>
            </a:r>
            <a:r>
              <a:rPr lang="en-US" altLang="zh-CN" dirty="0">
                <a:sym typeface="+mn-ea"/>
              </a:rPr>
              <a:t>-application.yml</a:t>
            </a:r>
            <a:endParaRPr lang="en-US" altLang="zh-CN" b="1" dirty="0">
              <a:solidFill>
                <a:schemeClr val="bg2"/>
              </a:solidFill>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1144270" y="2141855"/>
            <a:ext cx="21027390" cy="6858635"/>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zh-CN" dirty="0">
                <a:sym typeface="+mn-ea"/>
              </a:rPr>
              <a:t>相关配置</a:t>
            </a:r>
            <a:r>
              <a:rPr lang="en-US" altLang="zh-CN" dirty="0">
                <a:sym typeface="+mn-ea"/>
              </a:rPr>
              <a:t>-application.yml</a:t>
            </a:r>
            <a:endParaRPr lang="en-US" altLang="zh-CN" b="1" dirty="0">
              <a:solidFill>
                <a:schemeClr val="bg2"/>
              </a:solidFill>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2"/>
          <a:stretch>
            <a:fillRect/>
          </a:stretch>
        </p:blipFill>
        <p:spPr>
          <a:xfrm>
            <a:off x="1123315" y="5802630"/>
            <a:ext cx="7901305" cy="4918710"/>
          </a:xfrm>
          <a:prstGeom prst="rect">
            <a:avLst/>
          </a:prstGeom>
        </p:spPr>
      </p:pic>
      <p:sp>
        <p:nvSpPr>
          <p:cNvPr id="6" name="文本框 5"/>
          <p:cNvSpPr txBox="1"/>
          <p:nvPr/>
        </p:nvSpPr>
        <p:spPr>
          <a:xfrm>
            <a:off x="1123315" y="11138853"/>
            <a:ext cx="22771100" cy="14865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webUI</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参考地址</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hlinkClick r:id="rId3" action="ppaction://hlinkfile"/>
              </a:rPr>
              <a:t>https://github.com/apache/incubator-skywalking/blob/master/docs/en/setup/backend/ui-setup.md</a:t>
            </a: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报警设置参考地址</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hlinkClick r:id="rId4" action="ppaction://hlinkfile"/>
              </a:rPr>
              <a:t>https://github.com/apache/incubator-skywalking/blob/master/docs/en/setup/backend/backend-alarm.md</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a:t>
            </a: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后端观察参考地址</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hlinkClick r:id="rId5" action="ppaction://hlinkfile"/>
              </a:rPr>
              <a:t>https://github.com/apache/incubator-skywalking/blob/master/docs/en/setup/backend/backend-telemetry.md</a:t>
            </a:r>
            <a:endPar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1" name="文本框 10"/>
          <p:cNvSpPr txBox="1"/>
          <p:nvPr/>
        </p:nvSpPr>
        <p:spPr>
          <a:xfrm>
            <a:off x="1123315" y="5219383"/>
            <a:ext cx="2197100" cy="5632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webapp</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配置</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p>
        </p:txBody>
      </p:sp>
      <p:sp>
        <p:nvSpPr>
          <p:cNvPr id="14" name="文本框 13"/>
          <p:cNvSpPr txBox="1"/>
          <p:nvPr/>
        </p:nvSpPr>
        <p:spPr>
          <a:xfrm>
            <a:off x="9578340" y="5220653"/>
            <a:ext cx="1816100" cy="5632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报警配置</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t>
            </a:r>
          </a:p>
        </p:txBody>
      </p:sp>
      <p:pic>
        <p:nvPicPr>
          <p:cNvPr id="10" name="图片 9"/>
          <p:cNvPicPr>
            <a:picLocks noChangeAspect="1"/>
          </p:cNvPicPr>
          <p:nvPr/>
        </p:nvPicPr>
        <p:blipFill>
          <a:blip r:embed="rId6"/>
          <a:stretch>
            <a:fillRect/>
          </a:stretch>
        </p:blipFill>
        <p:spPr>
          <a:xfrm>
            <a:off x="1123315" y="2364740"/>
            <a:ext cx="20003135" cy="2423160"/>
          </a:xfrm>
          <a:prstGeom prst="rect">
            <a:avLst/>
          </a:prstGeom>
        </p:spPr>
      </p:pic>
      <p:grpSp>
        <p:nvGrpSpPr>
          <p:cNvPr id="8" name="组合 7"/>
          <p:cNvGrpSpPr/>
          <p:nvPr/>
        </p:nvGrpSpPr>
        <p:grpSpPr>
          <a:xfrm>
            <a:off x="9578340" y="5802630"/>
            <a:ext cx="13514070" cy="4918710"/>
            <a:chOff x="15084" y="9138"/>
            <a:chExt cx="21282" cy="7746"/>
          </a:xfrm>
        </p:grpSpPr>
        <p:pic>
          <p:nvPicPr>
            <p:cNvPr id="13" name="图片 12"/>
            <p:cNvPicPr>
              <a:picLocks noChangeAspect="1"/>
            </p:cNvPicPr>
            <p:nvPr/>
          </p:nvPicPr>
          <p:blipFill>
            <a:blip r:embed="rId7"/>
            <a:stretch>
              <a:fillRect/>
            </a:stretch>
          </p:blipFill>
          <p:spPr>
            <a:xfrm>
              <a:off x="15084" y="9138"/>
              <a:ext cx="21283" cy="7746"/>
            </a:xfrm>
            <a:prstGeom prst="rect">
              <a:avLst/>
            </a:prstGeom>
          </p:spPr>
        </p:pic>
        <p:pic>
          <p:nvPicPr>
            <p:cNvPr id="7" name="图片 6"/>
            <p:cNvPicPr>
              <a:picLocks noChangeAspect="1"/>
            </p:cNvPicPr>
            <p:nvPr/>
          </p:nvPicPr>
          <p:blipFill>
            <a:blip r:embed="rId8"/>
            <a:stretch>
              <a:fillRect/>
            </a:stretch>
          </p:blipFill>
          <p:spPr>
            <a:xfrm>
              <a:off x="23914" y="12419"/>
              <a:ext cx="12453" cy="1733"/>
            </a:xfrm>
            <a:prstGeom prst="rect">
              <a:avLst/>
            </a:prstGeom>
          </p:spPr>
        </p:pic>
      </p:gr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en-US" dirty="0">
                <a:sym typeface="+mn-ea"/>
              </a:rPr>
              <a:t>Agent</a:t>
            </a:r>
            <a:r>
              <a:rPr lang="zh-CN" altLang="en-US" dirty="0">
                <a:sym typeface="+mn-ea"/>
              </a:rPr>
              <a:t>监控</a:t>
            </a:r>
            <a:endParaRPr lang="zh-CN" altLang="en-US" b="1" dirty="0">
              <a:solidFill>
                <a:schemeClr val="bg2"/>
              </a:solidFill>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2"/>
          <a:stretch>
            <a:fillRect/>
          </a:stretch>
        </p:blipFill>
        <p:spPr>
          <a:xfrm>
            <a:off x="1106170" y="2663825"/>
            <a:ext cx="14227175" cy="3232150"/>
          </a:xfrm>
          <a:prstGeom prst="rect">
            <a:avLst/>
          </a:prstGeom>
        </p:spPr>
      </p:pic>
      <p:sp>
        <p:nvSpPr>
          <p:cNvPr id="2" name="文本框 1"/>
          <p:cNvSpPr txBox="1"/>
          <p:nvPr/>
        </p:nvSpPr>
        <p:spPr>
          <a:xfrm>
            <a:off x="1106170" y="6559868"/>
            <a:ext cx="7607300" cy="3333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activations : openTraceing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相关工具包</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config :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主要配置文件</a:t>
            </a:r>
          </a:p>
          <a:p>
            <a:pPr marL="914400" marR="0" lvl="1"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agent.config </a:t>
            </a:r>
            <a:r>
              <a:rPr kumimoji="0" lang="zh-CN" altLang="en-US"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主要的配置文件</a:t>
            </a: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logs :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保存位置文件</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optional-plugins :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拓展插件</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plugins :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预装载插件</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skywalking-agent.jar : </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探针监控应用包</a:t>
            </a:r>
          </a:p>
        </p:txBody>
      </p:sp>
      <p:pic>
        <p:nvPicPr>
          <p:cNvPr id="5" name="图片 4"/>
          <p:cNvPicPr>
            <a:picLocks noChangeAspect="1"/>
          </p:cNvPicPr>
          <p:nvPr/>
        </p:nvPicPr>
        <p:blipFill>
          <a:blip r:embed="rId3"/>
          <a:stretch>
            <a:fillRect/>
          </a:stretch>
        </p:blipFill>
        <p:spPr>
          <a:xfrm>
            <a:off x="8845550" y="6560185"/>
            <a:ext cx="13745845" cy="597662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en-US" dirty="0">
                <a:sym typeface="+mn-ea"/>
              </a:rPr>
              <a:t>Agent.config</a:t>
            </a:r>
            <a:r>
              <a:rPr lang="zh-CN" altLang="en-US" dirty="0">
                <a:sym typeface="+mn-ea"/>
              </a:rPr>
              <a:t>配置</a:t>
            </a:r>
            <a:endParaRPr lang="zh-CN" altLang="en-US" b="1" dirty="0">
              <a:solidFill>
                <a:schemeClr val="bg2"/>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5"/>
          <p:cNvSpPr txBox="1"/>
          <p:nvPr/>
        </p:nvSpPr>
        <p:spPr>
          <a:xfrm>
            <a:off x="996950" y="11390313"/>
            <a:ext cx="22390100" cy="5632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参考地址</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 </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hlinkClick r:id="rId2" action="ppaction://hlinkfile"/>
              </a:rPr>
              <a:t>https://github.com/apache/incubator-skywalking/blob/master/docs/en/setup/service-agent/java-agent/README.md</a:t>
            </a:r>
            <a:endPar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3" name="图片 2"/>
          <p:cNvPicPr>
            <a:picLocks noChangeAspect="1"/>
          </p:cNvPicPr>
          <p:nvPr/>
        </p:nvPicPr>
        <p:blipFill>
          <a:blip r:embed="rId3"/>
          <a:stretch>
            <a:fillRect/>
          </a:stretch>
        </p:blipFill>
        <p:spPr>
          <a:xfrm>
            <a:off x="996950" y="2839720"/>
            <a:ext cx="17214850" cy="7449820"/>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zh-CN" dirty="0">
                <a:sym typeface="+mn-ea"/>
              </a:rPr>
              <a:t>启动项的配置</a:t>
            </a:r>
            <a:endParaRPr lang="zh-CN" b="1" dirty="0">
              <a:solidFill>
                <a:schemeClr val="bg2"/>
              </a:solidFill>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830580" y="2665095"/>
            <a:ext cx="21403310" cy="3943350"/>
          </a:xfrm>
          <a:prstGeom prst="rect">
            <a:avLst/>
          </a:prstGeom>
        </p:spPr>
      </p:pic>
      <p:pic>
        <p:nvPicPr>
          <p:cNvPr id="5" name="图片 4"/>
          <p:cNvPicPr>
            <a:picLocks noChangeAspect="1"/>
          </p:cNvPicPr>
          <p:nvPr/>
        </p:nvPicPr>
        <p:blipFill>
          <a:blip r:embed="rId3"/>
          <a:stretch>
            <a:fillRect/>
          </a:stretch>
        </p:blipFill>
        <p:spPr>
          <a:xfrm>
            <a:off x="830580" y="6729095"/>
            <a:ext cx="21403310" cy="5077460"/>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en-US" altLang="zh-CN" b="1" dirty="0">
                <a:solidFill>
                  <a:schemeClr val="bg2"/>
                </a:solidFill>
                <a:latin typeface="微软雅黑" panose="020B0503020204020204" charset="-122"/>
                <a:ea typeface="微软雅黑" panose="020B0503020204020204" charset="-122"/>
                <a:cs typeface="微软雅黑" panose="020B0503020204020204" charset="-122"/>
                <a:sym typeface="+mn-ea"/>
              </a:rPr>
              <a:t>traceID</a:t>
            </a:r>
          </a:p>
        </p:txBody>
      </p:sp>
      <p:pic>
        <p:nvPicPr>
          <p:cNvPr id="7" name="图片 6"/>
          <p:cNvPicPr>
            <a:picLocks noChangeAspect="1"/>
          </p:cNvPicPr>
          <p:nvPr/>
        </p:nvPicPr>
        <p:blipFill>
          <a:blip r:embed="rId2"/>
          <a:stretch>
            <a:fillRect/>
          </a:stretch>
        </p:blipFill>
        <p:spPr>
          <a:xfrm>
            <a:off x="1738630" y="7061835"/>
            <a:ext cx="9371965" cy="2604135"/>
          </a:xfrm>
          <a:prstGeom prst="rect">
            <a:avLst/>
          </a:prstGeom>
        </p:spPr>
      </p:pic>
      <p:pic>
        <p:nvPicPr>
          <p:cNvPr id="3" name="图片 2"/>
          <p:cNvPicPr>
            <a:picLocks noChangeAspect="1"/>
          </p:cNvPicPr>
          <p:nvPr/>
        </p:nvPicPr>
        <p:blipFill>
          <a:blip r:embed="rId3"/>
          <a:stretch>
            <a:fillRect/>
          </a:stretch>
        </p:blipFill>
        <p:spPr>
          <a:xfrm>
            <a:off x="1738630" y="3984625"/>
            <a:ext cx="9307195" cy="2049145"/>
          </a:xfrm>
          <a:prstGeom prst="rect">
            <a:avLst/>
          </a:prstGeom>
        </p:spPr>
      </p:pic>
      <p:sp>
        <p:nvSpPr>
          <p:cNvPr id="6" name="文本框 5"/>
          <p:cNvSpPr txBox="1"/>
          <p:nvPr/>
        </p:nvSpPr>
        <p:spPr>
          <a:xfrm>
            <a:off x="1738630" y="2732723"/>
            <a:ext cx="6197600" cy="5632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在项目中获取</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skywalking</a:t>
            </a:r>
            <a:r>
              <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的</a:t>
            </a:r>
            <a:r>
              <a:rPr kumimoji="0" lang="en-US" altLang="zh-CN"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rPr>
              <a:t>traceId:</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zh-CN" altLang="en-US" b="1" dirty="0">
                <a:solidFill>
                  <a:schemeClr val="bg2"/>
                </a:solidFill>
                <a:latin typeface="微软雅黑" panose="020B0503020204020204" charset="-122"/>
                <a:ea typeface="微软雅黑" panose="020B0503020204020204" charset="-122"/>
                <a:cs typeface="微软雅黑" panose="020B0503020204020204" charset="-122"/>
                <a:sym typeface="+mn-ea"/>
              </a:rPr>
              <a:t>基本原理</a:t>
            </a:r>
          </a:p>
        </p:txBody>
      </p:sp>
      <p:grpSp>
        <p:nvGrpSpPr>
          <p:cNvPr id="8" name="组合 7"/>
          <p:cNvGrpSpPr/>
          <p:nvPr/>
        </p:nvGrpSpPr>
        <p:grpSpPr>
          <a:xfrm>
            <a:off x="1070610" y="2612390"/>
            <a:ext cx="23108285" cy="9643745"/>
            <a:chOff x="1686" y="4114"/>
            <a:chExt cx="36391" cy="15187"/>
          </a:xfrm>
        </p:grpSpPr>
        <p:pic>
          <p:nvPicPr>
            <p:cNvPr id="2" name="图片 1"/>
            <p:cNvPicPr>
              <a:picLocks noChangeAspect="1"/>
            </p:cNvPicPr>
            <p:nvPr/>
          </p:nvPicPr>
          <p:blipFill>
            <a:blip r:embed="rId2"/>
            <a:stretch>
              <a:fillRect/>
            </a:stretch>
          </p:blipFill>
          <p:spPr>
            <a:xfrm>
              <a:off x="1686" y="4115"/>
              <a:ext cx="17527" cy="15186"/>
            </a:xfrm>
            <a:prstGeom prst="rect">
              <a:avLst/>
            </a:prstGeom>
          </p:spPr>
        </p:pic>
        <p:pic>
          <p:nvPicPr>
            <p:cNvPr id="5" name="图片 4"/>
            <p:cNvPicPr>
              <a:picLocks noChangeAspect="1"/>
            </p:cNvPicPr>
            <p:nvPr/>
          </p:nvPicPr>
          <p:blipFill>
            <a:blip r:embed="rId3"/>
            <a:stretch>
              <a:fillRect/>
            </a:stretch>
          </p:blipFill>
          <p:spPr>
            <a:xfrm>
              <a:off x="16195" y="4114"/>
              <a:ext cx="21883" cy="15187"/>
            </a:xfrm>
            <a:prstGeom prst="rect">
              <a:avLst/>
            </a:prstGeom>
          </p:spPr>
        </p:pic>
      </p:grpSp>
      <p:pic>
        <p:nvPicPr>
          <p:cNvPr id="7" name="图片 6"/>
          <p:cNvPicPr>
            <a:picLocks noChangeAspect="1"/>
          </p:cNvPicPr>
          <p:nvPr/>
        </p:nvPicPr>
        <p:blipFill>
          <a:blip r:embed="rId4"/>
          <a:stretch>
            <a:fillRect/>
          </a:stretch>
        </p:blipFill>
        <p:spPr>
          <a:xfrm>
            <a:off x="3194050" y="2612390"/>
            <a:ext cx="17932400" cy="962342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请在这里添加页标题"/>
          <p:cNvSpPr txBox="1"/>
          <p:nvPr/>
        </p:nvSpPr>
        <p:spPr>
          <a:xfrm>
            <a:off x="4510405" y="749300"/>
            <a:ext cx="16616045" cy="1024890"/>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r>
              <a:rPr lang="zh-CN" altLang="en-US" b="1" dirty="0">
                <a:solidFill>
                  <a:schemeClr val="bg2"/>
                </a:solidFill>
                <a:latin typeface="微软雅黑" panose="020B0503020204020204" charset="-122"/>
                <a:ea typeface="微软雅黑" panose="020B0503020204020204" charset="-122"/>
                <a:cs typeface="微软雅黑" panose="020B0503020204020204" charset="-122"/>
                <a:sym typeface="+mn-ea"/>
              </a:rPr>
              <a:t>展示</a:t>
            </a:r>
            <a:r>
              <a:rPr lang="en-US" altLang="zh-CN" b="1" dirty="0">
                <a:solidFill>
                  <a:schemeClr val="bg2"/>
                </a:solidFill>
                <a:latin typeface="微软雅黑" panose="020B0503020204020204" charset="-122"/>
                <a:ea typeface="微软雅黑" panose="020B0503020204020204" charset="-122"/>
                <a:cs typeface="微软雅黑" panose="020B0503020204020204" charset="-122"/>
                <a:sym typeface="+mn-ea"/>
              </a:rPr>
              <a:t>UI</a:t>
            </a:r>
          </a:p>
        </p:txBody>
      </p:sp>
      <p:pic>
        <p:nvPicPr>
          <p:cNvPr id="3" name="图片 2"/>
          <p:cNvPicPr>
            <a:picLocks noChangeAspect="1"/>
          </p:cNvPicPr>
          <p:nvPr/>
        </p:nvPicPr>
        <p:blipFill>
          <a:blip r:embed="rId2"/>
          <a:stretch>
            <a:fillRect/>
          </a:stretch>
        </p:blipFill>
        <p:spPr>
          <a:xfrm>
            <a:off x="2779395" y="2673350"/>
            <a:ext cx="17916525" cy="9124950"/>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请在这里添加…"/>
          <p:cNvSpPr txBox="1"/>
          <p:nvPr/>
        </p:nvSpPr>
        <p:spPr>
          <a:xfrm>
            <a:off x="2201330" y="5204374"/>
            <a:ext cx="11007663" cy="2221726"/>
          </a:xfrm>
          <a:prstGeom prst="rect">
            <a:avLst/>
          </a:prstGeom>
          <a:ln w="12700">
            <a:miter lim="400000"/>
          </a:ln>
        </p:spPr>
        <p:txBody>
          <a:bodyPr lIns="50800" tIns="50800" rIns="50800" bIns="50800">
            <a:spAutoFit/>
          </a:bodyPr>
          <a:lstStyle>
            <a:lvl1pPr algn="l">
              <a:defRPr sz="14000" b="1">
                <a:solidFill>
                  <a:srgbClr val="FFFFFF"/>
                </a:solidFill>
                <a:latin typeface="+mn-lt"/>
                <a:ea typeface="+mn-ea"/>
                <a:cs typeface="+mn-cs"/>
                <a:sym typeface="Helvetica Neue"/>
              </a:defRPr>
            </a:lvl1pPr>
          </a:lstStyle>
          <a:p>
            <a:r>
              <a:t>Thank you</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81959D3-9D02-44DE-B8D5-7DE56B706DFC}"/>
              </a:ext>
            </a:extLst>
          </p:cNvPr>
          <p:cNvSpPr/>
          <p:nvPr/>
        </p:nvSpPr>
        <p:spPr>
          <a:xfrm>
            <a:off x="7822448" y="9580790"/>
            <a:ext cx="9291176" cy="1569660"/>
          </a:xfrm>
          <a:prstGeom prst="rect">
            <a:avLst/>
          </a:prstGeom>
          <a:noFill/>
        </p:spPr>
        <p:txBody>
          <a:bodyPr wrap="square" lIns="91440" tIns="45720" rIns="91440" bIns="45720">
            <a:spAutoFit/>
          </a:bodyPr>
          <a:lstStyle/>
          <a:p>
            <a:pPr algn="ctr"/>
            <a:r>
              <a:rPr lang="zh-CN" altLang="en-US" sz="9600" dirty="0">
                <a:ln w="0"/>
                <a:solidFill>
                  <a:schemeClr val="tx1"/>
                </a:solidFill>
                <a:effectLst>
                  <a:outerShdw blurRad="38100" dist="19050" dir="2700000" algn="tl" rotWithShape="0">
                    <a:schemeClr val="dk1">
                      <a:alpha val="40000"/>
                    </a:schemeClr>
                  </a:outerShdw>
                </a:effectLst>
              </a:rPr>
              <a:t>什么是树？</a:t>
            </a:r>
          </a:p>
        </p:txBody>
      </p:sp>
      <p:pic>
        <p:nvPicPr>
          <p:cNvPr id="2050" name="Picture 2">
            <a:extLst>
              <a:ext uri="{FF2B5EF4-FFF2-40B4-BE49-F238E27FC236}">
                <a16:creationId xmlns:a16="http://schemas.microsoft.com/office/drawing/2014/main" id="{0EEE906E-CD5A-40AA-A605-33E393A1D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7895" y="3309071"/>
            <a:ext cx="7408209" cy="5363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6356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imgsa.baidu.com/timg?image&amp;quality=80&amp;size=b9999_10000&amp;sec=1555526708827&amp;di=6311d41e56fe7122d672aa5af3df83d9&amp;imgtype=0&amp;src=http%3A%2F%2Fimg234.ph.126.net%2FxXFF9Ff3G5cTHJHaRVG7tQ%3D%3D%2F2127387873981075029.jpg">
            <a:extLst>
              <a:ext uri="{FF2B5EF4-FFF2-40B4-BE49-F238E27FC236}">
                <a16:creationId xmlns:a16="http://schemas.microsoft.com/office/drawing/2014/main" id="{E51CE27E-4A1C-4CAA-B010-4997A7FBA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982" y="3881352"/>
            <a:ext cx="8039100" cy="538619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timgsa.baidu.com/timg?image&amp;quality=80&amp;size=b9999_10000&amp;sec=1555526931179&amp;di=0cbc20a14d5bc88ab77f2c08f79dc2f8&amp;imgtype=0&amp;src=http%3A%2F%2Fwww.reader8.cn%2Fuploadfile%2Fjiaocheng%2F20140140%2F2757%2F2014012720574524856.jpg">
            <a:extLst>
              <a:ext uri="{FF2B5EF4-FFF2-40B4-BE49-F238E27FC236}">
                <a16:creationId xmlns:a16="http://schemas.microsoft.com/office/drawing/2014/main" id="{2B077B19-964B-4DCA-BD13-B4F3EB5FCE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2920" y="3881351"/>
            <a:ext cx="8039101" cy="538619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21D7967-7CAB-47C7-9008-AE8DF2412399}"/>
              </a:ext>
            </a:extLst>
          </p:cNvPr>
          <p:cNvSpPr txBox="1"/>
          <p:nvPr/>
        </p:nvSpPr>
        <p:spPr>
          <a:xfrm>
            <a:off x="3935505" y="9736383"/>
            <a:ext cx="5002306" cy="8412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800" dirty="0">
                <a:latin typeface="微软雅黑" panose="020B0503020204020204" pitchFamily="34" charset="-122"/>
                <a:ea typeface="微软雅黑" panose="020B0503020204020204" pitchFamily="34" charset="-122"/>
                <a:cs typeface="Courier New" panose="02070309020205020404" pitchFamily="49" charset="0"/>
              </a:rPr>
              <a:t>生活中的树</a:t>
            </a:r>
            <a:endParaRPr kumimoji="0" lang="zh-CN" altLang="en-US" sz="48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cs typeface="Courier New" panose="02070309020205020404" pitchFamily="49" charset="0"/>
              <a:sym typeface="Helvetica Neue Medium"/>
            </a:endParaRPr>
          </a:p>
        </p:txBody>
      </p:sp>
      <p:sp>
        <p:nvSpPr>
          <p:cNvPr id="11" name="文本框 10">
            <a:extLst>
              <a:ext uri="{FF2B5EF4-FFF2-40B4-BE49-F238E27FC236}">
                <a16:creationId xmlns:a16="http://schemas.microsoft.com/office/drawing/2014/main" id="{FA9FB328-4F5A-4B77-8AE2-09CF6FE278E8}"/>
              </a:ext>
            </a:extLst>
          </p:cNvPr>
          <p:cNvSpPr txBox="1"/>
          <p:nvPr/>
        </p:nvSpPr>
        <p:spPr>
          <a:xfrm>
            <a:off x="14971057" y="9736383"/>
            <a:ext cx="5002306" cy="8412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800" dirty="0">
                <a:latin typeface="微软雅黑" panose="020B0503020204020204" pitchFamily="34" charset="-122"/>
                <a:ea typeface="微软雅黑" panose="020B0503020204020204" pitchFamily="34" charset="-122"/>
                <a:cs typeface="Courier New" panose="02070309020205020404" pitchFamily="49" charset="0"/>
              </a:rPr>
              <a:t>计算机科学中的树</a:t>
            </a:r>
            <a:endParaRPr kumimoji="0" lang="zh-CN" altLang="en-US" sz="48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cs typeface="Courier New" panose="02070309020205020404" pitchFamily="49" charset="0"/>
              <a:sym typeface="Helvetica Neue Medium"/>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椭圆 3086">
            <a:extLst>
              <a:ext uri="{FF2B5EF4-FFF2-40B4-BE49-F238E27FC236}">
                <a16:creationId xmlns:a16="http://schemas.microsoft.com/office/drawing/2014/main" id="{2B677707-51FE-4A9F-B615-678C1C1A0AEF}"/>
              </a:ext>
            </a:extLst>
          </p:cNvPr>
          <p:cNvSpPr/>
          <p:nvPr/>
        </p:nvSpPr>
        <p:spPr>
          <a:xfrm>
            <a:off x="4177553" y="3048000"/>
            <a:ext cx="15365506" cy="8624047"/>
          </a:xfrm>
          <a:prstGeom prst="ellipse">
            <a:avLst/>
          </a:prstGeom>
          <a:solidFill>
            <a:schemeClr val="accent1">
              <a:lumMod val="60000"/>
              <a:lumOff val="40000"/>
            </a:schemeClr>
          </a:solidFill>
          <a:ln w="25400" cap="flat">
            <a:solidFill>
              <a:schemeClr val="accent2">
                <a:lumMod val="50000"/>
              </a:schemeClr>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93" name="文本框 3092">
            <a:extLst>
              <a:ext uri="{FF2B5EF4-FFF2-40B4-BE49-F238E27FC236}">
                <a16:creationId xmlns:a16="http://schemas.microsoft.com/office/drawing/2014/main" id="{03393C7A-D9BF-4984-B5ED-75DA0CA9A5B3}"/>
              </a:ext>
            </a:extLst>
          </p:cNvPr>
          <p:cNvSpPr txBox="1"/>
          <p:nvPr/>
        </p:nvSpPr>
        <p:spPr>
          <a:xfrm>
            <a:off x="10058400" y="3895686"/>
            <a:ext cx="37113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计算机科学中的树</a:t>
            </a:r>
          </a:p>
        </p:txBody>
      </p:sp>
      <p:sp>
        <p:nvSpPr>
          <p:cNvPr id="3102" name="椭圆 3101">
            <a:extLst>
              <a:ext uri="{FF2B5EF4-FFF2-40B4-BE49-F238E27FC236}">
                <a16:creationId xmlns:a16="http://schemas.microsoft.com/office/drawing/2014/main" id="{86111F2E-5067-43A1-AB35-4950D7580CF3}"/>
              </a:ext>
            </a:extLst>
          </p:cNvPr>
          <p:cNvSpPr/>
          <p:nvPr/>
        </p:nvSpPr>
        <p:spPr>
          <a:xfrm>
            <a:off x="5809129" y="5208493"/>
            <a:ext cx="7566212" cy="4303059"/>
          </a:xfrm>
          <a:prstGeom prst="ellipse">
            <a:avLst/>
          </a:prstGeom>
          <a:solidFill>
            <a:schemeClr val="accent3">
              <a:lumMod val="60000"/>
              <a:lumOff val="40000"/>
              <a:alpha val="70000"/>
            </a:schemeClr>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95" name="文本框 3094">
            <a:extLst>
              <a:ext uri="{FF2B5EF4-FFF2-40B4-BE49-F238E27FC236}">
                <a16:creationId xmlns:a16="http://schemas.microsoft.com/office/drawing/2014/main" id="{2F70478A-E059-4297-A5A5-5A865D324FCE}"/>
              </a:ext>
            </a:extLst>
          </p:cNvPr>
          <p:cNvSpPr txBox="1"/>
          <p:nvPr/>
        </p:nvSpPr>
        <p:spPr>
          <a:xfrm>
            <a:off x="7082118" y="7136165"/>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有序树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9" name="椭圆 68">
            <a:extLst>
              <a:ext uri="{FF2B5EF4-FFF2-40B4-BE49-F238E27FC236}">
                <a16:creationId xmlns:a16="http://schemas.microsoft.com/office/drawing/2014/main" id="{FCB21996-FE31-49F6-A17F-E5CAD6A9969C}"/>
              </a:ext>
            </a:extLst>
          </p:cNvPr>
          <p:cNvSpPr/>
          <p:nvPr/>
        </p:nvSpPr>
        <p:spPr>
          <a:xfrm>
            <a:off x="10291482" y="5208492"/>
            <a:ext cx="7566212" cy="4303059"/>
          </a:xfrm>
          <a:prstGeom prst="ellipse">
            <a:avLst/>
          </a:prstGeom>
          <a:solidFill>
            <a:schemeClr val="accent2">
              <a:lumMod val="60000"/>
              <a:lumOff val="40000"/>
              <a:alpha val="70000"/>
            </a:schemeClr>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61" name="文本框 60">
            <a:extLst>
              <a:ext uri="{FF2B5EF4-FFF2-40B4-BE49-F238E27FC236}">
                <a16:creationId xmlns:a16="http://schemas.microsoft.com/office/drawing/2014/main" id="{C478C76B-FEA0-45FA-BD65-BDCAA96DFD34}"/>
              </a:ext>
            </a:extLst>
          </p:cNvPr>
          <p:cNvSpPr txBox="1"/>
          <p:nvPr/>
        </p:nvSpPr>
        <p:spPr>
          <a:xfrm>
            <a:off x="15069671" y="6858000"/>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无序树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96" name="文本框 3095">
            <a:extLst>
              <a:ext uri="{FF2B5EF4-FFF2-40B4-BE49-F238E27FC236}">
                <a16:creationId xmlns:a16="http://schemas.microsoft.com/office/drawing/2014/main" id="{7A0339ED-7A5B-4714-9B81-CA864F2EABAA}"/>
              </a:ext>
            </a:extLst>
          </p:cNvPr>
          <p:cNvSpPr txBox="1"/>
          <p:nvPr/>
        </p:nvSpPr>
        <p:spPr>
          <a:xfrm>
            <a:off x="10919012" y="6154661"/>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多叉树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100" name="椭圆 3099">
            <a:extLst>
              <a:ext uri="{FF2B5EF4-FFF2-40B4-BE49-F238E27FC236}">
                <a16:creationId xmlns:a16="http://schemas.microsoft.com/office/drawing/2014/main" id="{ECE90DDD-52DF-49E0-8960-E22E4E935EE2}"/>
              </a:ext>
            </a:extLst>
          </p:cNvPr>
          <p:cNvSpPr/>
          <p:nvPr/>
        </p:nvSpPr>
        <p:spPr>
          <a:xfrm>
            <a:off x="10542494" y="6718656"/>
            <a:ext cx="2581836" cy="1797815"/>
          </a:xfrm>
          <a:prstGeom prst="ellipse">
            <a:avLst/>
          </a:prstGeom>
          <a:solidFill>
            <a:schemeClr val="accent3">
              <a:lumMod val="40000"/>
              <a:lumOff val="60000"/>
              <a:alpha val="20000"/>
            </a:schemeClr>
          </a:solidFill>
          <a:ln w="25400" cap="flat">
            <a:solidFill>
              <a:schemeClr val="accent1">
                <a:lumMod val="75000"/>
              </a:schemeClr>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101" name="文本框 3100">
            <a:extLst>
              <a:ext uri="{FF2B5EF4-FFF2-40B4-BE49-F238E27FC236}">
                <a16:creationId xmlns:a16="http://schemas.microsoft.com/office/drawing/2014/main" id="{D9588F43-B3EB-4E92-BBCA-80B437E8F6EE}"/>
              </a:ext>
            </a:extLst>
          </p:cNvPr>
          <p:cNvSpPr txBox="1"/>
          <p:nvPr/>
        </p:nvSpPr>
        <p:spPr>
          <a:xfrm>
            <a:off x="10986246" y="7418293"/>
            <a:ext cx="174811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565311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5032147"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无序</a:t>
            </a:r>
            <a:r>
              <a:rPr kumimoji="0" lang="zh-CN" altLang="en-US" sz="5400" i="0" u="none" strike="noStrike" normalizeH="0" baseline="0" dirty="0">
                <a:ln w="0"/>
                <a:solidFill>
                  <a:schemeClr val="tx1"/>
                </a:solidFill>
                <a:effectLst>
                  <a:outerShdw blurRad="38100" dist="19050" dir="2700000" algn="tl" rotWithShape="0">
                    <a:schemeClr val="dk1">
                      <a:alpha val="40000"/>
                    </a:schemeClr>
                  </a:outerShdw>
                </a:effectLst>
                <a:uFillTx/>
                <a:latin typeface="Helvetica Neue Medium"/>
                <a:ea typeface="Helvetica Neue Medium"/>
                <a:cs typeface="Helvetica Neue Medium"/>
                <a:sym typeface="Helvetica Neue Medium"/>
              </a:rPr>
              <a:t>树和有序树</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473674"/>
            <a:ext cx="12317506"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有序树：树中每个结点的各子树从左到右有序且不能相互替换。</a:t>
            </a:r>
            <a:endParaRPr lang="en-US" altLang="zh-CN" dirty="0"/>
          </a:p>
          <a:p>
            <a:pPr marL="457200" indent="-457200" algn="l">
              <a:buFont typeface="Arial" panose="020B0604020202020204" pitchFamily="34" charset="0"/>
              <a:buChar char="•"/>
            </a:pPr>
            <a:r>
              <a:rPr lang="zh-CN" altLang="en-US" dirty="0"/>
              <a:t>无序树：没有满足上述要求就是一棵无序树</a:t>
            </a:r>
            <a:endParaRPr lang="en-US" altLang="zh-CN" dirty="0"/>
          </a:p>
          <a:p>
            <a:pPr marL="457200" indent="-457200">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4098" name="Picture 2" descr="https://upload.wikimedia.org/wikipedia/commons/thumb/f/f7/Binary_tree.svg/1280px-Binary_tree.svg.png">
            <a:extLst>
              <a:ext uri="{FF2B5EF4-FFF2-40B4-BE49-F238E27FC236}">
                <a16:creationId xmlns:a16="http://schemas.microsoft.com/office/drawing/2014/main" id="{B7034966-70A0-4C3C-A99D-0E405654D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1544" y="5961261"/>
            <a:ext cx="6648157" cy="5541863"/>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a:extLst>
              <a:ext uri="{FF2B5EF4-FFF2-40B4-BE49-F238E27FC236}">
                <a16:creationId xmlns:a16="http://schemas.microsoft.com/office/drawing/2014/main" id="{4B3F5CF1-EDBE-4BDF-B5E5-FB0ADFCFDD10}"/>
              </a:ext>
            </a:extLst>
          </p:cNvPr>
          <p:cNvPicPr>
            <a:picLocks noChangeAspect="1"/>
          </p:cNvPicPr>
          <p:nvPr/>
        </p:nvPicPr>
        <p:blipFill>
          <a:blip r:embed="rId4"/>
          <a:stretch>
            <a:fillRect/>
          </a:stretch>
        </p:blipFill>
        <p:spPr>
          <a:xfrm>
            <a:off x="12472335" y="5124545"/>
            <a:ext cx="8606830" cy="6756570"/>
          </a:xfrm>
          <a:prstGeom prst="rect">
            <a:avLst/>
          </a:prstGeom>
        </p:spPr>
      </p:pic>
      <p:sp>
        <p:nvSpPr>
          <p:cNvPr id="17" name="文本框 16">
            <a:extLst>
              <a:ext uri="{FF2B5EF4-FFF2-40B4-BE49-F238E27FC236}">
                <a16:creationId xmlns:a16="http://schemas.microsoft.com/office/drawing/2014/main" id="{BDB38530-52BE-4EB7-B7AD-897D746674B7}"/>
              </a:ext>
            </a:extLst>
          </p:cNvPr>
          <p:cNvSpPr txBox="1"/>
          <p:nvPr/>
        </p:nvSpPr>
        <p:spPr>
          <a:xfrm>
            <a:off x="4786973" y="1188111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无序树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a:extLst>
              <a:ext uri="{FF2B5EF4-FFF2-40B4-BE49-F238E27FC236}">
                <a16:creationId xmlns:a16="http://schemas.microsoft.com/office/drawing/2014/main" id="{2D64FDAC-F18C-465C-B1E9-7AC239402C25}"/>
              </a:ext>
            </a:extLst>
          </p:cNvPr>
          <p:cNvSpPr txBox="1"/>
          <p:nvPr/>
        </p:nvSpPr>
        <p:spPr>
          <a:xfrm>
            <a:off x="15013625" y="11691908"/>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有序树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4535791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5032147"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二叉树</a:t>
            </a:r>
            <a:r>
              <a:rPr kumimoji="0" lang="zh-CN" altLang="en-US" sz="5400" i="0" u="none" strike="noStrike" normalizeH="0" baseline="0" dirty="0">
                <a:ln w="0"/>
                <a:solidFill>
                  <a:schemeClr val="tx1"/>
                </a:solidFill>
                <a:effectLst>
                  <a:outerShdw blurRad="38100" dist="19050" dir="2700000" algn="tl" rotWithShape="0">
                    <a:schemeClr val="dk1">
                      <a:alpha val="40000"/>
                    </a:schemeClr>
                  </a:outerShdw>
                </a:effectLst>
                <a:uFillTx/>
                <a:latin typeface="Helvetica Neue Medium"/>
                <a:ea typeface="Helvetica Neue Medium"/>
                <a:cs typeface="Helvetica Neue Medium"/>
                <a:sym typeface="Helvetica Neue Medium"/>
              </a:rPr>
              <a:t>和多叉树</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704506"/>
            <a:ext cx="12317506"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二叉树：树中每个结点最多只有两个子结点。</a:t>
            </a:r>
            <a:endParaRPr lang="en-US" altLang="zh-CN" dirty="0"/>
          </a:p>
          <a:p>
            <a:pPr marL="457200" indent="-457200" algn="l">
              <a:buFont typeface="Arial" panose="020B0604020202020204" pitchFamily="34" charset="0"/>
              <a:buChar char="•"/>
            </a:pPr>
            <a:r>
              <a:rPr lang="zh-CN" altLang="en-US" dirty="0"/>
              <a:t>多叉树：树中每个结点可以拥有两个及以上的结点。</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BDB38530-52BE-4EB7-B7AD-897D746674B7}"/>
              </a:ext>
            </a:extLst>
          </p:cNvPr>
          <p:cNvSpPr txBox="1"/>
          <p:nvPr/>
        </p:nvSpPr>
        <p:spPr>
          <a:xfrm>
            <a:off x="6213454" y="1197636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多叉树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a:extLst>
              <a:ext uri="{FF2B5EF4-FFF2-40B4-BE49-F238E27FC236}">
                <a16:creationId xmlns:a16="http://schemas.microsoft.com/office/drawing/2014/main" id="{2D64FDAC-F18C-465C-B1E9-7AC239402C25}"/>
              </a:ext>
            </a:extLst>
          </p:cNvPr>
          <p:cNvSpPr txBox="1"/>
          <p:nvPr/>
        </p:nvSpPr>
        <p:spPr>
          <a:xfrm>
            <a:off x="14134332" y="12050236"/>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146" name="Picture 2" descr="https://images2015.cnblogs.com/blog/1066428/201701/1066428-20170119102116937-722053290.png">
            <a:extLst>
              <a:ext uri="{FF2B5EF4-FFF2-40B4-BE49-F238E27FC236}">
                <a16:creationId xmlns:a16="http://schemas.microsoft.com/office/drawing/2014/main" id="{BE693764-5A69-4C2C-80A9-59BD8AECF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6153235"/>
            <a:ext cx="14325600" cy="582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7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7308124"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满二叉树和完全二叉树</a:t>
            </a: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715722"/>
            <a:ext cx="20338324"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满二叉树：除最后一层无任何子节点外，每一层上的所有结点都有两个子结点二叉树。</a:t>
            </a:r>
            <a:endParaRPr lang="en-US" altLang="zh-CN" dirty="0"/>
          </a:p>
          <a:p>
            <a:pPr marL="457200" indent="-457200" algn="l">
              <a:buFont typeface="Arial" panose="020B0604020202020204" pitchFamily="34" charset="0"/>
              <a:buChar char="•"/>
            </a:pPr>
            <a:r>
              <a:rPr lang="zh-CN" altLang="en-US" dirty="0"/>
              <a:t>完全二叉树：完全二叉树是由满二叉树而引出来的。对于深度为</a:t>
            </a:r>
            <a:r>
              <a:rPr lang="en-US" altLang="zh-CN" dirty="0"/>
              <a:t>K</a:t>
            </a:r>
            <a:r>
              <a:rPr lang="zh-CN" altLang="en-US" dirty="0"/>
              <a:t>的，有</a:t>
            </a:r>
            <a:r>
              <a:rPr lang="en-US" altLang="zh-CN" dirty="0"/>
              <a:t>n</a:t>
            </a:r>
            <a:r>
              <a:rPr lang="zh-CN" altLang="en-US" dirty="0"/>
              <a:t>个结点的二叉树，当且仅当其每一个结点都</a:t>
            </a:r>
            <a:r>
              <a:rPr lang="en-US" altLang="zh-CN" dirty="0"/>
              <a:t> </a:t>
            </a:r>
            <a:r>
              <a:rPr lang="zh-CN" altLang="en-US" dirty="0"/>
              <a:t>与深度为</a:t>
            </a:r>
            <a:r>
              <a:rPr lang="en-US" altLang="zh-CN" dirty="0"/>
              <a:t>K</a:t>
            </a:r>
            <a:r>
              <a:rPr lang="zh-CN" altLang="en-US" dirty="0"/>
              <a:t>的满二叉树中编号从</a:t>
            </a:r>
            <a:r>
              <a:rPr lang="en-US" altLang="zh-CN" dirty="0"/>
              <a:t>1</a:t>
            </a:r>
            <a:r>
              <a:rPr lang="zh-CN" altLang="en-US" dirty="0"/>
              <a:t>至</a:t>
            </a:r>
            <a:r>
              <a:rPr lang="en-US" altLang="zh-CN" dirty="0"/>
              <a:t>n</a:t>
            </a:r>
            <a:r>
              <a:rPr lang="zh-CN" altLang="en-US" dirty="0"/>
              <a:t>的结点一一对应时称之为完全二叉树。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BDB38530-52BE-4EB7-B7AD-897D746674B7}"/>
              </a:ext>
            </a:extLst>
          </p:cNvPr>
          <p:cNvSpPr txBox="1"/>
          <p:nvPr/>
        </p:nvSpPr>
        <p:spPr>
          <a:xfrm>
            <a:off x="5165704" y="11921917"/>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满二叉树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a:extLst>
              <a:ext uri="{FF2B5EF4-FFF2-40B4-BE49-F238E27FC236}">
                <a16:creationId xmlns:a16="http://schemas.microsoft.com/office/drawing/2014/main" id="{2D64FDAC-F18C-465C-B1E9-7AC239402C25}"/>
              </a:ext>
            </a:extLst>
          </p:cNvPr>
          <p:cNvSpPr txBox="1"/>
          <p:nvPr/>
        </p:nvSpPr>
        <p:spPr>
          <a:xfrm>
            <a:off x="15093587" y="1203897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完全二叉树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10242" name="Picture 2" descr="https://ss2.bdstatic.com/70cFvnSh_Q1YnxGkpoWK1HF6hhy/it/u=205107054,2476521092&amp;fm=26&amp;gp=0.jpg">
            <a:extLst>
              <a:ext uri="{FF2B5EF4-FFF2-40B4-BE49-F238E27FC236}">
                <a16:creationId xmlns:a16="http://schemas.microsoft.com/office/drawing/2014/main" id="{19A9153C-E11B-4808-B59D-95E7145FA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826" y="7425033"/>
            <a:ext cx="10810317" cy="400756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2F5D40BB-B21E-4687-BB87-C7F2C6E231B6}"/>
              </a:ext>
            </a:extLst>
          </p:cNvPr>
          <p:cNvPicPr>
            <a:picLocks noChangeAspect="1"/>
          </p:cNvPicPr>
          <p:nvPr/>
        </p:nvPicPr>
        <p:blipFill>
          <a:blip r:embed="rId4"/>
          <a:stretch>
            <a:fillRect/>
          </a:stretch>
        </p:blipFill>
        <p:spPr>
          <a:xfrm>
            <a:off x="11144250" y="6973812"/>
            <a:ext cx="11422924" cy="5179463"/>
          </a:xfrm>
          <a:prstGeom prst="rect">
            <a:avLst/>
          </a:prstGeom>
        </p:spPr>
      </p:pic>
    </p:spTree>
    <p:extLst>
      <p:ext uri="{BB962C8B-B14F-4D97-AF65-F5344CB8AC3E}">
        <p14:creationId xmlns:p14="http://schemas.microsoft.com/office/powerpoint/2010/main" val="293916244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1654</Words>
  <Application>Microsoft Office PowerPoint</Application>
  <PresentationFormat>自定义</PresentationFormat>
  <Paragraphs>165</Paragraphs>
  <Slides>39</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Helvetica Neue</vt:lpstr>
      <vt:lpstr>Helvetica Neue Light</vt:lpstr>
      <vt:lpstr>Helvetica Neue Medium</vt:lpstr>
      <vt:lpstr>HYQiHei-30J ExtraThin</vt:lpstr>
      <vt:lpstr>微软雅黑</vt:lpstr>
      <vt:lpstr>Arial</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ainililia@163.com</cp:lastModifiedBy>
  <cp:revision>228</cp:revision>
  <dcterms:created xsi:type="dcterms:W3CDTF">2019-01-16T09:27:00Z</dcterms:created>
  <dcterms:modified xsi:type="dcterms:W3CDTF">2019-04-18T00:40:33Z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