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6858000" cy="9144000"/>
  <p:embeddedFontLst>
    <p:embeddedFont>
      <p:font typeface="Rokkitt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B4186B8-AD88-410D-BEE1-575C26807607}">
  <a:tblStyle styleId="{8B4186B8-AD88-410D-BEE1-575C26807607}" styleName="Table_0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F0EB"/>
          </a:solidFill>
        </a:fill>
      </a:tcStyle>
    </a:wholeTbl>
    <a:band1H>
      <a:tcTxStyle b="off" i="off"/>
      <a:tcStyle>
        <a:fill>
          <a:solidFill>
            <a:srgbClr val="D4E0D5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4E0D5"/>
          </a:solidFill>
        </a:fill>
      </a:tcStyle>
    </a:band1V>
    <a:band2V>
      <a:tcTxStyle b="off" i="off"/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kkit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kkit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09" name="Google Shape;20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69" name="Google Shape;26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84" name="Google Shape;2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97" name="Google Shape;29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fmla="val 11807" name="adj1"/>
              <a:gd fmla="val 0" name="adj2"/>
            </a:avLst>
          </a:prstGeom>
          <a:solidFill>
            <a:srgbClr val="878878">
              <a:alpha val="64313"/>
            </a:srgbClr>
          </a:solidFill>
          <a:ln cap="rnd" cmpd="sng" w="11000">
            <a:solidFill>
              <a:srgbClr val="9B9F8D">
                <a:alpha val="8745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464234" y="381001"/>
            <a:ext cx="82296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1400"/>
              <a:buFont typeface="Rokkitt"/>
              <a:buNone/>
              <a:defRPr b="0" i="0" sz="4800" u="none" cap="none" strike="noStrike">
                <a:solidFill>
                  <a:srgbClr val="E7E9C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3600" y="2819400"/>
            <a:ext cx="656023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lvl="1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kkitt"/>
              <a:buNone/>
              <a:defRPr b="0" i="0" sz="2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lvl="2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300"/>
              <a:buFont typeface="Noto Sans Symbols"/>
              <a:buNone/>
              <a:defRPr b="0" i="0" sz="23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None/>
              <a:defRPr b="0" i="0" sz="19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5562600" y="6509004"/>
            <a:ext cx="30022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B8B9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638952" y="6509004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1600200" y="6509004"/>
            <a:ext cx="39074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B8B9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1400"/>
              <a:buFont typeface="Rokkitt"/>
              <a:buNone/>
              <a:defRPr b="0" i="0" sz="4600" u="none" cap="none" strike="noStrike">
                <a:solidFill>
                  <a:srgbClr val="E7E9C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 rot="5400000">
            <a:off x="2308860" y="-205423"/>
            <a:ext cx="452628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0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-37719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kkitt"/>
              <a:buChar char="•"/>
              <a:defRPr b="0" i="0" sz="2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300"/>
              <a:buFont typeface="Noto Sans Symbols"/>
              <a:buChar char="⚫"/>
              <a:defRPr b="0" i="0" sz="23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B8B9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B8B9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1400"/>
              <a:buFont typeface="Rokkitt"/>
              <a:buNone/>
              <a:defRPr b="0" i="0" sz="4600" u="none" cap="none" strike="noStrike">
                <a:solidFill>
                  <a:srgbClr val="E7E9C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0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-37719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kkitt"/>
              <a:buChar char="•"/>
              <a:defRPr b="0" i="0" sz="2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300"/>
              <a:buFont typeface="Noto Sans Symbols"/>
              <a:buChar char="⚫"/>
              <a:defRPr b="0" i="0" sz="23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B8B9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B8B9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1400"/>
              <a:buFont typeface="Rokkitt"/>
              <a:buNone/>
              <a:defRPr b="0" i="0" sz="4600" u="none" cap="none" strike="noStrike">
                <a:solidFill>
                  <a:srgbClr val="E7E9C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0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-37719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kkitt"/>
              <a:buChar char="•"/>
              <a:defRPr b="0" i="0" sz="2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300"/>
              <a:buFont typeface="Noto Sans Symbols"/>
              <a:buChar char="⚫"/>
              <a:defRPr b="0" i="0" sz="23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B8B9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B8B9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showMasterSp="0" type="secHead">
  <p:cSld name="SECTION_HEADER">
    <p:bg>
      <p:bgPr>
        <a:solidFill>
          <a:schemeClr val="dk2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722376" y="498230"/>
            <a:ext cx="7772400" cy="27310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BE6E"/>
              </a:buClr>
              <a:buSzPts val="1400"/>
              <a:buFont typeface="Rokkitt"/>
              <a:buNone/>
              <a:defRPr b="1" i="0" sz="4000" u="none" cap="none" strike="noStrike">
                <a:solidFill>
                  <a:srgbClr val="68BE6E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22313" y="3287713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kkitt"/>
              <a:buNone/>
              <a:defRPr b="0" i="0" sz="18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3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5562600" y="6513670"/>
            <a:ext cx="30022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B8B9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8638952" y="6513670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1600200" y="6513670"/>
            <a:ext cx="39074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B8B9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1400"/>
              <a:buFont typeface="Rokkitt"/>
              <a:buNone/>
              <a:defRPr b="0" i="0" sz="4600" u="none" cap="none" strike="noStrike">
                <a:solidFill>
                  <a:srgbClr val="E7E9C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457200" y="1645920"/>
            <a:ext cx="4038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30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⦿"/>
              <a:defRPr b="0" i="0" sz="28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-36576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160"/>
              <a:buFont typeface="Rokkitt"/>
              <a:buChar char="•"/>
              <a:defRPr b="0" i="0" sz="2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648200" y="1645920"/>
            <a:ext cx="4038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30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⦿"/>
              <a:defRPr b="0" i="0" sz="28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-36576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160"/>
              <a:buFont typeface="Rokkitt"/>
              <a:buChar char="•"/>
              <a:defRPr b="0" i="0" sz="2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B8B9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B8B9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641080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4" name="Google Shape;44;p5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6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"/>
          <p:cNvSpPr txBox="1"/>
          <p:nvPr>
            <p:ph type="title"/>
          </p:nvPr>
        </p:nvSpPr>
        <p:spPr>
          <a:xfrm>
            <a:off x="457200" y="2519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1400"/>
              <a:buFont typeface="Rokkitt"/>
              <a:buNone/>
              <a:defRPr b="0" i="0" sz="4600" u="none" cap="none" strike="noStrike">
                <a:solidFill>
                  <a:srgbClr val="E7E9C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  <a:defRPr b="0" i="0" sz="22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kkitt"/>
              <a:buNone/>
              <a:defRPr b="1" i="0" sz="20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30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  <a:defRPr b="0" i="0" sz="22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kkitt"/>
              <a:buNone/>
              <a:defRPr b="1" i="0" sz="20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30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3" type="body"/>
          </p:nvPr>
        </p:nvSpPr>
        <p:spPr>
          <a:xfrm>
            <a:off x="457200" y="2362200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639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⦿"/>
              <a:defRPr b="0" i="0" sz="22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kkitt"/>
              <a:buChar char="•"/>
              <a:defRPr b="0" i="0" sz="20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4" type="body"/>
          </p:nvPr>
        </p:nvSpPr>
        <p:spPr>
          <a:xfrm>
            <a:off x="4645025" y="2362200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639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⦿"/>
              <a:defRPr b="0" i="0" sz="22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kkitt"/>
              <a:buChar char="•"/>
              <a:defRPr b="0" i="0" sz="20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B8B9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B8B9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8641080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type="title"/>
          </p:nvPr>
        </p:nvSpPr>
        <p:spPr>
          <a:xfrm>
            <a:off x="457200" y="2532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1400"/>
              <a:buFont typeface="Rokkitt"/>
              <a:buNone/>
              <a:defRPr b="0" i="0" sz="4600" u="none" cap="none" strike="noStrike">
                <a:solidFill>
                  <a:srgbClr val="E7E9C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B8B9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B8B9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0" type="dt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B8B9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B8B9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showMasterSp="0" type="objTx">
  <p:cSld name="OBJECT_WITH_CAPTION_TEXT">
    <p:bg>
      <p:bgPr>
        <a:solidFill>
          <a:schemeClr val="dk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4963136" y="304800"/>
            <a:ext cx="393192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1400"/>
              <a:buFont typeface="Rokkitt"/>
              <a:buNone/>
              <a:defRPr b="1" i="0" sz="2000" u="none" cap="none" strike="noStrike">
                <a:solidFill>
                  <a:srgbClr val="E7E9C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4963136" y="1107560"/>
            <a:ext cx="393192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kkitt"/>
              <a:buNone/>
              <a:defRPr b="0" i="0" sz="12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3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228600" y="2209800"/>
            <a:ext cx="8666456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0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-388619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Rokkitt"/>
              <a:buChar char="•"/>
              <a:defRPr b="0" i="0" sz="28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5562600" y="6513670"/>
            <a:ext cx="30022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B8B9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8638952" y="6513670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1600200" y="6513670"/>
            <a:ext cx="39074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B8B9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3040443" y="4724400"/>
            <a:ext cx="5486400" cy="6645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1400"/>
              <a:buFont typeface="Rokkitt"/>
              <a:buNone/>
              <a:defRPr b="1" i="0" sz="2000" u="none" cap="none" strike="noStrike">
                <a:solidFill>
                  <a:srgbClr val="E7E9C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3040443" y="5388936"/>
            <a:ext cx="5486400" cy="9122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-29718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Rokkitt"/>
              <a:buChar char="•"/>
              <a:defRPr b="0" i="0" sz="12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Noto Sans Symbols"/>
              <a:buChar char="⚫"/>
              <a:defRPr b="0" i="0" sz="10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Noto Sans Symbols"/>
              <a:buChar char="⚫"/>
              <a:defRPr b="0" i="0" sz="9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Noto Sans Symbols"/>
              <a:buChar char="⚫"/>
              <a:defRPr b="0" i="0" sz="9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304800" y="249864"/>
            <a:ext cx="8534400" cy="4343400"/>
          </a:xfrm>
          <a:prstGeom prst="round2DiagRect">
            <a:avLst>
              <a:gd fmla="val 11403" name="adj1"/>
              <a:gd fmla="val 0" name="adj2"/>
            </a:avLst>
          </a:prstGeom>
          <a:solidFill>
            <a:srgbClr val="878878">
              <a:alpha val="64313"/>
            </a:srgbClr>
          </a:solidFill>
          <a:ln cap="rnd" cmpd="sng" w="11000">
            <a:solidFill>
              <a:srgbClr val="9B9F8D">
                <a:alpha val="8745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kkitt"/>
              <a:buChar char="•"/>
              <a:defRPr b="0" i="0" sz="2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300"/>
              <a:buFont typeface="Noto Sans Symbols"/>
              <a:buChar char="⚫"/>
              <a:defRPr b="0" i="0" sz="23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5562600" y="6509004"/>
            <a:ext cx="30022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B8B9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638952" y="6509004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1600200" y="6509004"/>
            <a:ext cx="39074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B8B9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" flip="none" tx="0" sx="50000" ty="0" sy="5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fmla="val 11807" name="adj1"/>
              <a:gd fmla="val 0" name="adj2"/>
            </a:avLst>
          </a:prstGeom>
          <a:solidFill>
            <a:srgbClr val="878878">
              <a:alpha val="64313"/>
            </a:srgbClr>
          </a:solidFill>
          <a:ln cap="rnd" cmpd="sng" w="11000">
            <a:solidFill>
              <a:srgbClr val="9B9F8D">
                <a:alpha val="8745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B8B9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B8B9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1400"/>
              <a:buFont typeface="Rokkitt"/>
              <a:buNone/>
              <a:defRPr b="0" i="0" sz="4600" u="none" cap="none" strike="noStrike">
                <a:solidFill>
                  <a:srgbClr val="E7E9C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0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-37719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kkitt"/>
              <a:buChar char="•"/>
              <a:defRPr b="0" i="0" sz="2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300"/>
              <a:buFont typeface="Noto Sans Symbols"/>
              <a:buChar char="⚫"/>
              <a:defRPr b="0" i="0" sz="23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ctrTitle"/>
          </p:nvPr>
        </p:nvSpPr>
        <p:spPr>
          <a:xfrm>
            <a:off x="464234" y="381001"/>
            <a:ext cx="82296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2286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1400"/>
              <a:buFont typeface="Rokkitt"/>
              <a:buNone/>
            </a:pPr>
            <a:r>
              <a:rPr b="0" i="0" lang="zh-TW" sz="4600" u="none" cap="none" strike="noStrike">
                <a:solidFill>
                  <a:srgbClr val="E7E9C9"/>
                </a:solidFill>
                <a:latin typeface="Rokkitt"/>
                <a:ea typeface="Rokkitt"/>
                <a:cs typeface="Rokkitt"/>
                <a:sym typeface="Rokkitt"/>
              </a:rPr>
              <a:t>PHP 存取 MySQL 資料庫</a:t>
            </a:r>
            <a:endParaRPr b="0" i="0" sz="4800" u="none" cap="none" strike="noStrike">
              <a:solidFill>
                <a:srgbClr val="E7E9C9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2133600" y="2819400"/>
            <a:ext cx="656023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24687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409350" y="471703"/>
            <a:ext cx="82296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4064" lvl="0" marL="5486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1400"/>
              <a:buFont typeface="Rokkitt"/>
              <a:buNone/>
            </a:pPr>
            <a:r>
              <a:rPr b="0" i="0" lang="zh-TW" sz="4600" u="none" cap="none" strike="noStrike">
                <a:solidFill>
                  <a:srgbClr val="E7E9C9"/>
                </a:solidFill>
                <a:latin typeface="Rokkitt"/>
                <a:ea typeface="Rokkitt"/>
                <a:cs typeface="Rokkitt"/>
                <a:sym typeface="Rokkitt"/>
              </a:rPr>
              <a:t>資料查詢 - 4</a:t>
            </a:r>
            <a:endParaRPr b="0" i="0" sz="4600" u="none" cap="none" strike="noStrike">
              <a:solidFill>
                <a:srgbClr val="E7E9C9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164800" y="1492450"/>
            <a:ext cx="8786400" cy="51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400" u="none" cap="none" strike="noStrike">
                <a:solidFill>
                  <a:srgbClr val="FF9900"/>
                </a:solidFill>
                <a:latin typeface="Rokkitt"/>
                <a:ea typeface="Rokkitt"/>
                <a:cs typeface="Rokkitt"/>
                <a:sym typeface="Rokkitt"/>
              </a:rPr>
              <a:t>$db_host</a:t>
            </a: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= 'db.mis.kuas.edu.tw';</a:t>
            </a:r>
            <a:endParaRPr b="0" i="0" sz="14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400" u="none" cap="none" strike="noStrike">
                <a:solidFill>
                  <a:srgbClr val="FFFF00"/>
                </a:solidFill>
                <a:latin typeface="Rokkitt"/>
                <a:ea typeface="Rokkitt"/>
                <a:cs typeface="Rokkitt"/>
                <a:sym typeface="Rokkitt"/>
              </a:rPr>
              <a:t>$db_name</a:t>
            </a: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= 'cobol';</a:t>
            </a:r>
            <a:endParaRPr b="0" i="0" sz="14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400" u="none" cap="none" strike="noStrike">
                <a:solidFill>
                  <a:srgbClr val="00FF00"/>
                </a:solidFill>
                <a:latin typeface="Rokkitt"/>
                <a:ea typeface="Rokkitt"/>
                <a:cs typeface="Rokkitt"/>
                <a:sym typeface="Rokkitt"/>
              </a:rPr>
              <a:t>$db_user</a:t>
            </a: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= 'cobol';</a:t>
            </a:r>
            <a:endParaRPr b="0" i="0" sz="14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400" u="none" cap="none" strike="noStrike">
                <a:solidFill>
                  <a:srgbClr val="00FFFF"/>
                </a:solidFill>
                <a:latin typeface="Rokkitt"/>
                <a:ea typeface="Rokkitt"/>
                <a:cs typeface="Rokkitt"/>
                <a:sym typeface="Rokkitt"/>
              </a:rPr>
              <a:t>$db_password</a:t>
            </a: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= '1234';</a:t>
            </a:r>
            <a:endParaRPr b="0" i="0" sz="14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400" u="none" cap="none" strike="noStrike">
                <a:solidFill>
                  <a:srgbClr val="4A86E8"/>
                </a:solidFill>
                <a:latin typeface="Rokkitt"/>
                <a:ea typeface="Rokkitt"/>
                <a:cs typeface="Rokkitt"/>
                <a:sym typeface="Rokkitt"/>
              </a:rPr>
              <a:t>$dsn</a:t>
            </a: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= "mysql:host=</a:t>
            </a:r>
            <a:r>
              <a:rPr b="0" i="0" lang="zh-TW" sz="1400" u="none" cap="none" strike="noStrike">
                <a:solidFill>
                  <a:srgbClr val="FF9900"/>
                </a:solidFill>
                <a:latin typeface="Rokkitt"/>
                <a:ea typeface="Rokkitt"/>
                <a:cs typeface="Rokkitt"/>
                <a:sym typeface="Rokkitt"/>
              </a:rPr>
              <a:t>$db_host</a:t>
            </a: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;dbname=</a:t>
            </a:r>
            <a:r>
              <a:rPr b="0" i="0" lang="zh-TW" sz="1400" u="none" cap="none" strike="noStrike">
                <a:solidFill>
                  <a:srgbClr val="FFFF00"/>
                </a:solidFill>
                <a:latin typeface="Rokkitt"/>
                <a:ea typeface="Rokkitt"/>
                <a:cs typeface="Rokkitt"/>
                <a:sym typeface="Rokkitt"/>
              </a:rPr>
              <a:t>$db_name</a:t>
            </a: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;charset=utf8";</a:t>
            </a:r>
            <a:endParaRPr b="0" i="0" sz="14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400" u="none" cap="none" strike="noStrike">
                <a:solidFill>
                  <a:srgbClr val="9900FF"/>
                </a:solidFill>
                <a:latin typeface="Rokkitt"/>
                <a:ea typeface="Rokkitt"/>
                <a:cs typeface="Rokkitt"/>
                <a:sym typeface="Rokkitt"/>
              </a:rPr>
              <a:t>try {</a:t>
            </a:r>
            <a:endParaRPr b="0" i="0" sz="1400" u="none" cap="none" strike="noStrike">
              <a:solidFill>
                <a:srgbClr val="9900FF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   </a:t>
            </a:r>
            <a:r>
              <a:rPr b="0" i="0" lang="zh-TW" sz="1400" u="none" cap="none" strike="noStrike">
                <a:solidFill>
                  <a:srgbClr val="FF0000"/>
                </a:solidFill>
                <a:latin typeface="Rokkitt"/>
                <a:ea typeface="Rokkitt"/>
                <a:cs typeface="Rokkitt"/>
                <a:sym typeface="Rokkitt"/>
              </a:rPr>
              <a:t>$conn</a:t>
            </a: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= new PDO(</a:t>
            </a:r>
            <a:r>
              <a:rPr b="0" i="0" lang="zh-TW" sz="1400" u="none" cap="none" strike="noStrike">
                <a:solidFill>
                  <a:srgbClr val="4A86E8"/>
                </a:solidFill>
                <a:latin typeface="Rokkitt"/>
                <a:ea typeface="Rokkitt"/>
                <a:cs typeface="Rokkitt"/>
                <a:sym typeface="Rokkitt"/>
              </a:rPr>
              <a:t>$dsn</a:t>
            </a: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, </a:t>
            </a:r>
            <a:r>
              <a:rPr b="0" i="0" lang="zh-TW" sz="1400" u="none" cap="none" strike="noStrike">
                <a:solidFill>
                  <a:srgbClr val="00FF00"/>
                </a:solidFill>
                <a:latin typeface="Rokkitt"/>
                <a:ea typeface="Rokkitt"/>
                <a:cs typeface="Rokkitt"/>
                <a:sym typeface="Rokkitt"/>
              </a:rPr>
              <a:t>$db_user</a:t>
            </a: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, </a:t>
            </a:r>
            <a:r>
              <a:rPr b="0" i="0" lang="zh-TW" sz="1400" u="none" cap="none" strike="noStrike">
                <a:solidFill>
                  <a:srgbClr val="00FFFF"/>
                </a:solidFill>
                <a:latin typeface="Rokkitt"/>
                <a:ea typeface="Rokkitt"/>
                <a:cs typeface="Rokkitt"/>
                <a:sym typeface="Rokkitt"/>
              </a:rPr>
              <a:t>$db_password</a:t>
            </a: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);</a:t>
            </a:r>
            <a:endParaRPr b="0" i="0" sz="14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   $sql = "SELECT id, name, addr, birth FROM `student_profile`";</a:t>
            </a:r>
            <a:b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</a:b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   </a:t>
            </a:r>
            <a:r>
              <a:rPr b="0" i="0" lang="zh-TW" sz="1400" u="none" cap="none" strike="noStrike">
                <a:solidFill>
                  <a:srgbClr val="EA9999"/>
                </a:solidFill>
                <a:latin typeface="Rokkitt"/>
                <a:ea typeface="Rokkitt"/>
                <a:cs typeface="Rokkitt"/>
                <a:sym typeface="Rokkitt"/>
              </a:rPr>
              <a:t>$stmt</a:t>
            </a: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= </a:t>
            </a:r>
            <a:r>
              <a:rPr b="0" i="0" lang="zh-TW" sz="1400" u="none" cap="none" strike="noStrike">
                <a:solidFill>
                  <a:srgbClr val="FF0000"/>
                </a:solidFill>
                <a:latin typeface="Rokkitt"/>
                <a:ea typeface="Rokkitt"/>
                <a:cs typeface="Rokkitt"/>
                <a:sym typeface="Rokkitt"/>
              </a:rPr>
              <a:t>$conn</a:t>
            </a: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-&gt;prepare($sql);</a:t>
            </a:r>
            <a:b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</a:b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   </a:t>
            </a:r>
            <a:r>
              <a:rPr b="0" i="0" lang="zh-TW" sz="1400" u="none" cap="none" strike="noStrike">
                <a:solidFill>
                  <a:srgbClr val="A61C00"/>
                </a:solidFill>
                <a:latin typeface="Rokkitt"/>
                <a:ea typeface="Rokkitt"/>
                <a:cs typeface="Rokkitt"/>
                <a:sym typeface="Rokkitt"/>
              </a:rPr>
              <a:t>$result</a:t>
            </a: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= </a:t>
            </a:r>
            <a:r>
              <a:rPr b="0" i="0" lang="zh-TW" sz="1400" u="none" cap="none" strike="noStrike">
                <a:solidFill>
                  <a:srgbClr val="EA9999"/>
                </a:solidFill>
                <a:latin typeface="Rokkitt"/>
                <a:ea typeface="Rokkitt"/>
                <a:cs typeface="Rokkitt"/>
                <a:sym typeface="Rokkitt"/>
              </a:rPr>
              <a:t>$stmt</a:t>
            </a: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-&gt;execute();</a:t>
            </a:r>
            <a:b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</a:b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   if(</a:t>
            </a:r>
            <a:r>
              <a:rPr b="0" i="0" lang="zh-TW" sz="1400" u="none" cap="none" strike="noStrike">
                <a:solidFill>
                  <a:srgbClr val="A61C00"/>
                </a:solidFill>
                <a:latin typeface="Rokkitt"/>
                <a:ea typeface="Rokkitt"/>
                <a:cs typeface="Rokkitt"/>
                <a:sym typeface="Rokkitt"/>
              </a:rPr>
              <a:t>$result</a:t>
            </a: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) {</a:t>
            </a:r>
            <a:b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</a:b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       $rows = </a:t>
            </a:r>
            <a:r>
              <a:rPr b="0" i="0" lang="zh-TW" sz="1400" u="none" cap="none" strike="noStrike">
                <a:solidFill>
                  <a:srgbClr val="EA9999"/>
                </a:solidFill>
                <a:latin typeface="Rokkitt"/>
                <a:ea typeface="Rokkitt"/>
                <a:cs typeface="Rokkitt"/>
                <a:sym typeface="Rokkitt"/>
              </a:rPr>
              <a:t>$stmt</a:t>
            </a: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-&gt;fetchAll();</a:t>
            </a:r>
            <a:endParaRPr b="0" i="0" sz="14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       $msg = "&lt;table border&gt;\n";</a:t>
            </a:r>
            <a:endParaRPr b="0" i="0" sz="14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       </a:t>
            </a:r>
            <a:r>
              <a:rPr b="0" i="0" lang="zh-TW" sz="1400" u="none" cap="none" strike="noStrike">
                <a:solidFill>
                  <a:srgbClr val="980000"/>
                </a:solidFill>
                <a:latin typeface="Rokkitt"/>
                <a:ea typeface="Rokkitt"/>
                <a:cs typeface="Rokkitt"/>
                <a:sym typeface="Rokkitt"/>
              </a:rPr>
              <a:t>foreach ($rows as $row) {</a:t>
            </a:r>
            <a:endParaRPr b="0" i="0" sz="1400" u="none" cap="none" strike="noStrike">
              <a:solidFill>
                <a:srgbClr val="980000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400" u="none" cap="none" strike="noStrike">
                <a:solidFill>
                  <a:srgbClr val="980000"/>
                </a:solidFill>
                <a:latin typeface="Rokkitt"/>
                <a:ea typeface="Rokkitt"/>
                <a:cs typeface="Rokkitt"/>
                <a:sym typeface="Rokkitt"/>
              </a:rPr>
              <a:t>            $msg .= "\t&lt;tr&gt;&lt;td&gt;" . $row['id'] . "&lt;/td&gt;&lt;td&gt;" . $row['name'] . "&lt;/td&gt;&lt;td&gt;" . $row['birth'] . "&lt;/td&gt;&lt;/tr&gt;";</a:t>
            </a:r>
            <a:endParaRPr b="0" i="0" sz="1400" u="none" cap="none" strike="noStrike">
              <a:solidFill>
                <a:srgbClr val="980000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400" u="none" cap="none" strike="noStrike">
                <a:solidFill>
                  <a:srgbClr val="980000"/>
                </a:solidFill>
                <a:latin typeface="Rokkitt"/>
                <a:ea typeface="Rokkitt"/>
                <a:cs typeface="Rokkitt"/>
                <a:sym typeface="Rokkitt"/>
              </a:rPr>
              <a:t>        }</a:t>
            </a:r>
            <a:endParaRPr b="0" i="0" sz="1400" u="none" cap="none" strike="noStrike">
              <a:solidFill>
                <a:srgbClr val="980000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       $msg .= "&lt;/table&gt;\n";</a:t>
            </a:r>
            <a:b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</a:b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   }</a:t>
            </a:r>
            <a:b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</a:b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   else {</a:t>
            </a:r>
            <a:b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</a:b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       echo “執行錯誤”;</a:t>
            </a:r>
            <a:b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</a:b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   }</a:t>
            </a:r>
            <a:endParaRPr b="0" i="0" sz="14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400" u="none" cap="none" strike="noStrike">
                <a:solidFill>
                  <a:srgbClr val="9900FF"/>
                </a:solidFill>
                <a:latin typeface="Rokkitt"/>
                <a:ea typeface="Rokkitt"/>
                <a:cs typeface="Rokkitt"/>
                <a:sym typeface="Rokkitt"/>
              </a:rPr>
              <a:t>} catch (PDOException $e) {</a:t>
            </a:r>
            <a:endParaRPr b="0" i="0" sz="1400" u="none" cap="none" strike="noStrike">
              <a:solidFill>
                <a:srgbClr val="9900FF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400" u="none" cap="none" strike="noStrike">
                <a:solidFill>
                  <a:srgbClr val="9900FF"/>
                </a:solidFill>
                <a:latin typeface="Rokkitt"/>
                <a:ea typeface="Rokkitt"/>
                <a:cs typeface="Rokkitt"/>
                <a:sym typeface="Rokkitt"/>
              </a:rPr>
              <a:t>    echo $e-&gt;getMessage();</a:t>
            </a:r>
            <a:endParaRPr b="0" i="0" sz="1400" u="none" cap="none" strike="noStrike">
              <a:solidFill>
                <a:srgbClr val="9900FF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400" u="none" cap="none" strike="noStrike">
                <a:solidFill>
                  <a:srgbClr val="9900FF"/>
                </a:solidFill>
                <a:latin typeface="Rokkitt"/>
                <a:ea typeface="Rokkitt"/>
                <a:cs typeface="Rokkitt"/>
                <a:sym typeface="Rokkitt"/>
              </a:rPr>
              <a:t>}</a:t>
            </a:r>
            <a:endParaRPr b="0" i="0" sz="1400" u="none" cap="none" strike="noStrike">
              <a:solidFill>
                <a:srgbClr val="9900FF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86" name="Google Shape;186;p22"/>
          <p:cNvSpPr txBox="1"/>
          <p:nvPr>
            <p:ph idx="12" type="sldNum"/>
          </p:nvPr>
        </p:nvSpPr>
        <p:spPr>
          <a:xfrm>
            <a:off x="8638952" y="6514568"/>
            <a:ext cx="464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zh-TW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rgbClr val="DFE0D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/>
        </p:nvSpPr>
        <p:spPr>
          <a:xfrm>
            <a:off x="601335" y="4562267"/>
            <a:ext cx="21267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編號具有auto_increment屬性，所以新增時會自動累加編號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23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4064" lvl="0" marL="5486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1400"/>
              <a:buFont typeface="Rokkitt"/>
              <a:buNone/>
            </a:pPr>
            <a:r>
              <a:rPr b="0" i="0" lang="zh-TW" sz="4600" u="none" cap="none" strike="noStrike">
                <a:solidFill>
                  <a:srgbClr val="E7E9C9"/>
                </a:solidFill>
                <a:latin typeface="Rokkitt"/>
                <a:ea typeface="Rokkitt"/>
                <a:cs typeface="Rokkitt"/>
                <a:sym typeface="Rokkitt"/>
              </a:rPr>
              <a:t>新增資料</a:t>
            </a:r>
            <a:endParaRPr b="0" i="0" sz="4600" u="none" cap="none" strike="noStrike">
              <a:solidFill>
                <a:srgbClr val="E7E9C9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366900" y="1796263"/>
            <a:ext cx="8506500" cy="27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</a:pPr>
            <a:r>
              <a:rPr b="0" i="0" lang="zh-TW" sz="2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SQL指令：</a:t>
            </a:r>
            <a:endParaRPr b="0" i="0" sz="24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-199390" lvl="1" marL="64008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zh-TW" sz="18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$sql = “INSERT INTO `</a:t>
            </a:r>
            <a:r>
              <a:rPr b="0" i="0" lang="zh-TW" sz="1800" u="none" cap="none" strike="noStrike">
                <a:solidFill>
                  <a:srgbClr val="FF0000"/>
                </a:solidFill>
                <a:latin typeface="Rokkitt"/>
                <a:ea typeface="Rokkitt"/>
                <a:cs typeface="Rokkitt"/>
                <a:sym typeface="Rokkitt"/>
              </a:rPr>
              <a:t>student_profile`</a:t>
            </a:r>
            <a:r>
              <a:rPr b="0" i="0" lang="zh-TW" sz="18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(</a:t>
            </a:r>
            <a:r>
              <a:rPr b="0" i="0" lang="zh-TW" sz="1800" u="none" cap="none" strike="noStrike">
                <a:solidFill>
                  <a:srgbClr val="FF9900"/>
                </a:solidFill>
                <a:latin typeface="Rokkitt"/>
                <a:ea typeface="Rokkitt"/>
                <a:cs typeface="Rokkitt"/>
                <a:sym typeface="Rokkitt"/>
              </a:rPr>
              <a:t>`id`,</a:t>
            </a:r>
            <a:r>
              <a:rPr b="0" i="0" lang="zh-TW" sz="18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</a:t>
            </a:r>
            <a:r>
              <a:rPr b="0" i="0" lang="zh-TW" sz="1800" u="none" cap="none" strike="noStrike">
                <a:solidFill>
                  <a:srgbClr val="FF9900"/>
                </a:solidFill>
                <a:latin typeface="Rokkitt"/>
                <a:ea typeface="Rokkitt"/>
                <a:cs typeface="Rokkitt"/>
                <a:sym typeface="Rokkitt"/>
              </a:rPr>
              <a:t>`name`, `addr`, `birth`</a:t>
            </a:r>
            <a:r>
              <a:rPr b="0" i="0" lang="zh-TW" sz="18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) VALUES (</a:t>
            </a:r>
            <a:r>
              <a:rPr b="0" i="0" lang="zh-TW" sz="1800" u="none" cap="none" strike="noStrike">
                <a:solidFill>
                  <a:srgbClr val="FFFF00"/>
                </a:solidFill>
                <a:latin typeface="Rokkitt"/>
                <a:ea typeface="Rokkitt"/>
                <a:cs typeface="Rokkitt"/>
                <a:sym typeface="Rokkitt"/>
              </a:rPr>
              <a:t>'1106137105’, ’王小明', '高雄市', '05//07/2014')”;</a:t>
            </a:r>
            <a:endParaRPr b="0" i="0" sz="18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-292100" lvl="0" marL="292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</a:pPr>
            <a:r>
              <a:rPr b="0" i="0" lang="zh-TW" sz="2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$count = $stmt-&gt;rowCount();</a:t>
            </a:r>
            <a:endParaRPr b="0" i="0" sz="24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-233680" lvl="1" marL="64008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165"/>
              <a:buFont typeface="Rokkitt"/>
              <a:buChar char="•"/>
            </a:pPr>
            <a:r>
              <a:rPr b="0" i="0" lang="zh-TW" sz="18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$count表示剛才新增了多少筆記錄</a:t>
            </a:r>
            <a:endParaRPr b="0" i="0" sz="18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-292100" lvl="0" marL="292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</a:pPr>
            <a:r>
              <a:rPr b="0" i="0" lang="zh-TW" sz="2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取得剛才新增訂單的編號 (建立關聯時會用到) </a:t>
            </a:r>
            <a:endParaRPr b="0" i="0" sz="24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-233680" lvl="1" marL="64008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165"/>
              <a:buFont typeface="Rokkitt"/>
              <a:buChar char="•"/>
            </a:pPr>
            <a:r>
              <a:rPr b="0" i="0" lang="zh-TW" sz="18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$id = $conn-&gt;lastInsertId();</a:t>
            </a:r>
            <a:endParaRPr b="0" i="0" sz="18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94" name="Google Shape;194;p23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zh-TW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5" name="Google Shape;195;p23"/>
          <p:cNvGraphicFramePr/>
          <p:nvPr/>
        </p:nvGraphicFramePr>
        <p:xfrm>
          <a:off x="2984292" y="46314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{8B4186B8-AD88-410D-BEE1-575C26807607}</a:tableStyleId>
              </a:tblPr>
              <a:tblGrid>
                <a:gridCol w="1332150"/>
                <a:gridCol w="1332150"/>
                <a:gridCol w="1152125"/>
                <a:gridCol w="1512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編號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姓名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住址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生日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林小華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台北市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kkitt"/>
                        <a:buNone/>
                      </a:pPr>
                      <a:r>
                        <a:rPr lang="zh-TW" sz="1800" u="none" cap="none" strike="noStrike"/>
                        <a:t>01/24/2009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陳小文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台中市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kkitt"/>
                        <a:buNone/>
                      </a:pPr>
                      <a:r>
                        <a:rPr lang="zh-TW" sz="1800" u="none" cap="none" strike="noStrike"/>
                        <a:t>02/19/2012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王小明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高雄市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05/07/2014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96" name="Google Shape;196;p23"/>
          <p:cNvCxnSpPr/>
          <p:nvPr/>
        </p:nvCxnSpPr>
        <p:spPr>
          <a:xfrm>
            <a:off x="2250686" y="4785992"/>
            <a:ext cx="504000" cy="0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97" name="Google Shape;197;p23"/>
          <p:cNvSpPr txBox="1"/>
          <p:nvPr/>
        </p:nvSpPr>
        <p:spPr>
          <a:xfrm>
            <a:off x="921955" y="5829654"/>
            <a:ext cx="148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新增的記錄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8" name="Google Shape;198;p23"/>
          <p:cNvCxnSpPr/>
          <p:nvPr/>
        </p:nvCxnSpPr>
        <p:spPr>
          <a:xfrm>
            <a:off x="2223925" y="6014320"/>
            <a:ext cx="504000" cy="0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99" name="Google Shape;199;p23"/>
          <p:cNvSpPr txBox="1"/>
          <p:nvPr/>
        </p:nvSpPr>
        <p:spPr>
          <a:xfrm>
            <a:off x="366900" y="1220275"/>
            <a:ext cx="3448500" cy="576000"/>
          </a:xfrm>
          <a:prstGeom prst="rect">
            <a:avLst/>
          </a:prstGeom>
          <a:solidFill>
            <a:srgbClr val="FFC000">
              <a:alpha val="6745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60"/>
              <a:buFont typeface="Noto Sans Symbols"/>
              <a:buNone/>
            </a:pPr>
            <a:r>
              <a:rPr b="0" i="0" lang="zh-TW" sz="296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do_insert_action.php</a:t>
            </a:r>
            <a:endParaRPr b="0" i="0" sz="296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409350" y="471703"/>
            <a:ext cx="82296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4064" lvl="0" marL="5486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1400"/>
              <a:buFont typeface="Rokkitt"/>
              <a:buNone/>
            </a:pPr>
            <a:r>
              <a:rPr b="0" i="0" lang="zh-TW" sz="4600" u="none" cap="none" strike="noStrike">
                <a:solidFill>
                  <a:srgbClr val="E7E9C9"/>
                </a:solidFill>
                <a:latin typeface="Rokkitt"/>
                <a:ea typeface="Rokkitt"/>
                <a:cs typeface="Rokkitt"/>
                <a:sym typeface="Rokkitt"/>
              </a:rPr>
              <a:t>新增資料 - 1</a:t>
            </a:r>
            <a:endParaRPr b="0" i="0" sz="4600" u="none" cap="none" strike="noStrike">
              <a:solidFill>
                <a:srgbClr val="E7E9C9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164800" y="1492450"/>
            <a:ext cx="8786400" cy="51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400" u="none" cap="none" strike="noStrike">
                <a:solidFill>
                  <a:srgbClr val="FF9900"/>
                </a:solidFill>
                <a:latin typeface="Rokkitt"/>
                <a:ea typeface="Rokkitt"/>
                <a:cs typeface="Rokkitt"/>
                <a:sym typeface="Rokkitt"/>
              </a:rPr>
              <a:t>$db_host</a:t>
            </a: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= 'db.mis.kuas.edu.tw';</a:t>
            </a:r>
            <a:endParaRPr b="0" i="0" sz="14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400" u="none" cap="none" strike="noStrike">
                <a:solidFill>
                  <a:srgbClr val="FFFF00"/>
                </a:solidFill>
                <a:latin typeface="Rokkitt"/>
                <a:ea typeface="Rokkitt"/>
                <a:cs typeface="Rokkitt"/>
                <a:sym typeface="Rokkitt"/>
              </a:rPr>
              <a:t>$db_name</a:t>
            </a: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= 'cobol';</a:t>
            </a:r>
            <a:endParaRPr b="0" i="0" sz="14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400" u="none" cap="none" strike="noStrike">
                <a:solidFill>
                  <a:srgbClr val="00FF00"/>
                </a:solidFill>
                <a:latin typeface="Rokkitt"/>
                <a:ea typeface="Rokkitt"/>
                <a:cs typeface="Rokkitt"/>
                <a:sym typeface="Rokkitt"/>
              </a:rPr>
              <a:t>$db_user</a:t>
            </a: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= 'cobol';</a:t>
            </a:r>
            <a:endParaRPr b="0" i="0" sz="14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400" u="none" cap="none" strike="noStrike">
                <a:solidFill>
                  <a:srgbClr val="00FFFF"/>
                </a:solidFill>
                <a:latin typeface="Rokkitt"/>
                <a:ea typeface="Rokkitt"/>
                <a:cs typeface="Rokkitt"/>
                <a:sym typeface="Rokkitt"/>
              </a:rPr>
              <a:t>$db_password</a:t>
            </a: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= '1234';</a:t>
            </a:r>
            <a:endParaRPr b="0" i="0" sz="14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400" u="none" cap="none" strike="noStrike">
                <a:solidFill>
                  <a:srgbClr val="4A86E8"/>
                </a:solidFill>
                <a:latin typeface="Rokkitt"/>
                <a:ea typeface="Rokkitt"/>
                <a:cs typeface="Rokkitt"/>
                <a:sym typeface="Rokkitt"/>
              </a:rPr>
              <a:t>$dsn</a:t>
            </a: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= "mysql:host=</a:t>
            </a:r>
            <a:r>
              <a:rPr b="0" i="0" lang="zh-TW" sz="1400" u="none" cap="none" strike="noStrike">
                <a:solidFill>
                  <a:srgbClr val="FF9900"/>
                </a:solidFill>
                <a:latin typeface="Rokkitt"/>
                <a:ea typeface="Rokkitt"/>
                <a:cs typeface="Rokkitt"/>
                <a:sym typeface="Rokkitt"/>
              </a:rPr>
              <a:t>$db_host</a:t>
            </a: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;dbname=</a:t>
            </a:r>
            <a:r>
              <a:rPr b="0" i="0" lang="zh-TW" sz="1400" u="none" cap="none" strike="noStrike">
                <a:solidFill>
                  <a:srgbClr val="FFFF00"/>
                </a:solidFill>
                <a:latin typeface="Rokkitt"/>
                <a:ea typeface="Rokkitt"/>
                <a:cs typeface="Rokkitt"/>
                <a:sym typeface="Rokkitt"/>
              </a:rPr>
              <a:t>$db_name</a:t>
            </a: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;charset=utf8";</a:t>
            </a:r>
            <a:endParaRPr b="0" i="0" sz="14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400" u="none" cap="none" strike="noStrike">
                <a:solidFill>
                  <a:srgbClr val="9900FF"/>
                </a:solidFill>
                <a:latin typeface="Rokkitt"/>
                <a:ea typeface="Rokkitt"/>
                <a:cs typeface="Rokkitt"/>
                <a:sym typeface="Rokkitt"/>
              </a:rPr>
              <a:t>try {</a:t>
            </a:r>
            <a:endParaRPr b="0" i="0" sz="1400" u="none" cap="none" strike="noStrike">
              <a:solidFill>
                <a:srgbClr val="9900FF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   </a:t>
            </a:r>
            <a:r>
              <a:rPr b="0" i="0" lang="zh-TW" sz="1400" u="none" cap="none" strike="noStrike">
                <a:solidFill>
                  <a:srgbClr val="FF0000"/>
                </a:solidFill>
                <a:latin typeface="Rokkitt"/>
                <a:ea typeface="Rokkitt"/>
                <a:cs typeface="Rokkitt"/>
                <a:sym typeface="Rokkitt"/>
              </a:rPr>
              <a:t>$conn</a:t>
            </a: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= new PDO(</a:t>
            </a:r>
            <a:r>
              <a:rPr b="0" i="0" lang="zh-TW" sz="1400" u="none" cap="none" strike="noStrike">
                <a:solidFill>
                  <a:srgbClr val="4A86E8"/>
                </a:solidFill>
                <a:latin typeface="Rokkitt"/>
                <a:ea typeface="Rokkitt"/>
                <a:cs typeface="Rokkitt"/>
                <a:sym typeface="Rokkitt"/>
              </a:rPr>
              <a:t>$dsn</a:t>
            </a: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, </a:t>
            </a:r>
            <a:r>
              <a:rPr b="0" i="0" lang="zh-TW" sz="1400" u="none" cap="none" strike="noStrike">
                <a:solidFill>
                  <a:srgbClr val="00FF00"/>
                </a:solidFill>
                <a:latin typeface="Rokkitt"/>
                <a:ea typeface="Rokkitt"/>
                <a:cs typeface="Rokkitt"/>
                <a:sym typeface="Rokkitt"/>
              </a:rPr>
              <a:t>$db_user</a:t>
            </a: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, </a:t>
            </a:r>
            <a:r>
              <a:rPr b="0" i="0" lang="zh-TW" sz="1400" u="none" cap="none" strike="noStrike">
                <a:solidFill>
                  <a:srgbClr val="00FFFF"/>
                </a:solidFill>
                <a:latin typeface="Rokkitt"/>
                <a:ea typeface="Rokkitt"/>
                <a:cs typeface="Rokkitt"/>
                <a:sym typeface="Rokkitt"/>
              </a:rPr>
              <a:t>$db_password</a:t>
            </a: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);</a:t>
            </a:r>
            <a:endParaRPr b="0" i="0" sz="14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   $sql = "INSERT INTO </a:t>
            </a:r>
            <a:r>
              <a:rPr b="0" i="0" lang="zh-TW" sz="1400" u="none" cap="none" strike="noStrike">
                <a:solidFill>
                  <a:srgbClr val="FF0000"/>
                </a:solidFill>
                <a:latin typeface="Rokkitt"/>
                <a:ea typeface="Rokkitt"/>
                <a:cs typeface="Rokkitt"/>
                <a:sym typeface="Rokkitt"/>
              </a:rPr>
              <a:t>`student_profile`</a:t>
            </a: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(</a:t>
            </a:r>
            <a:r>
              <a:rPr b="0" i="0" lang="zh-TW" sz="1400" u="none" cap="none" strike="noStrike">
                <a:solidFill>
                  <a:srgbClr val="FF9900"/>
                </a:solidFill>
                <a:latin typeface="Rokkitt"/>
                <a:ea typeface="Rokkitt"/>
                <a:cs typeface="Rokkitt"/>
                <a:sym typeface="Rokkitt"/>
              </a:rPr>
              <a:t>`id`, `name`, `addr`, `birth`</a:t>
            </a: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) VALUES (</a:t>
            </a:r>
            <a:r>
              <a:rPr b="0" i="0" lang="zh-TW" sz="1400" u="none" cap="none" strike="noStrike">
                <a:solidFill>
                  <a:srgbClr val="FFFF00"/>
                </a:solidFill>
                <a:latin typeface="Rokkitt"/>
                <a:ea typeface="Rokkitt"/>
                <a:cs typeface="Rokkitt"/>
                <a:sym typeface="Rokkitt"/>
              </a:rPr>
              <a:t>'1106137105’, ’王小明', '高雄市', '2014-05-07')</a:t>
            </a: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";</a:t>
            </a:r>
            <a:b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</a:b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   </a:t>
            </a:r>
            <a:r>
              <a:rPr b="0" i="0" lang="zh-TW" sz="1400" u="none" cap="none" strike="noStrike">
                <a:solidFill>
                  <a:srgbClr val="EA9999"/>
                </a:solidFill>
                <a:latin typeface="Rokkitt"/>
                <a:ea typeface="Rokkitt"/>
                <a:cs typeface="Rokkitt"/>
                <a:sym typeface="Rokkitt"/>
              </a:rPr>
              <a:t>$stmt</a:t>
            </a: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= </a:t>
            </a:r>
            <a:r>
              <a:rPr b="0" i="0" lang="zh-TW" sz="1400" u="none" cap="none" strike="noStrike">
                <a:solidFill>
                  <a:srgbClr val="FF0000"/>
                </a:solidFill>
                <a:latin typeface="Rokkitt"/>
                <a:ea typeface="Rokkitt"/>
                <a:cs typeface="Rokkitt"/>
                <a:sym typeface="Rokkitt"/>
              </a:rPr>
              <a:t>$conn</a:t>
            </a: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-&gt;prepare($sql);</a:t>
            </a:r>
            <a:b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</a:b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   </a:t>
            </a:r>
            <a:r>
              <a:rPr b="0" i="0" lang="zh-TW" sz="1400" u="none" cap="none" strike="noStrike">
                <a:solidFill>
                  <a:srgbClr val="A61C00"/>
                </a:solidFill>
                <a:latin typeface="Rokkitt"/>
                <a:ea typeface="Rokkitt"/>
                <a:cs typeface="Rokkitt"/>
                <a:sym typeface="Rokkitt"/>
              </a:rPr>
              <a:t>$result</a:t>
            </a: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= </a:t>
            </a:r>
            <a:r>
              <a:rPr b="0" i="0" lang="zh-TW" sz="1400" u="none" cap="none" strike="noStrike">
                <a:solidFill>
                  <a:srgbClr val="EA9999"/>
                </a:solidFill>
                <a:latin typeface="Rokkitt"/>
                <a:ea typeface="Rokkitt"/>
                <a:cs typeface="Rokkitt"/>
                <a:sym typeface="Rokkitt"/>
              </a:rPr>
              <a:t>$stmt</a:t>
            </a: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-&gt;execute();</a:t>
            </a:r>
            <a:b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</a:b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   if(</a:t>
            </a:r>
            <a:r>
              <a:rPr b="0" i="0" lang="zh-TW" sz="1400" u="none" cap="none" strike="noStrike">
                <a:solidFill>
                  <a:srgbClr val="A61C00"/>
                </a:solidFill>
                <a:latin typeface="Rokkitt"/>
                <a:ea typeface="Rokkitt"/>
                <a:cs typeface="Rokkitt"/>
                <a:sym typeface="Rokkitt"/>
              </a:rPr>
              <a:t>$result</a:t>
            </a: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) {</a:t>
            </a:r>
            <a:b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</a:b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       $count = $stmt-&gt;rowCount();</a:t>
            </a:r>
            <a:endParaRPr b="0" i="0" sz="14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   }</a:t>
            </a:r>
            <a:b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</a:b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   else {</a:t>
            </a:r>
            <a:b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</a:b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       echo “執行錯誤”;</a:t>
            </a:r>
            <a:b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</a:b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   }</a:t>
            </a:r>
            <a:endParaRPr b="0" i="0" sz="14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400" u="none" cap="none" strike="noStrike">
                <a:solidFill>
                  <a:srgbClr val="9900FF"/>
                </a:solidFill>
                <a:latin typeface="Rokkitt"/>
                <a:ea typeface="Rokkitt"/>
                <a:cs typeface="Rokkitt"/>
                <a:sym typeface="Rokkitt"/>
              </a:rPr>
              <a:t>} catch (PDOException $e) {</a:t>
            </a:r>
            <a:endParaRPr b="0" i="0" sz="1400" u="none" cap="none" strike="noStrike">
              <a:solidFill>
                <a:srgbClr val="9900FF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400" u="none" cap="none" strike="noStrike">
                <a:solidFill>
                  <a:srgbClr val="9900FF"/>
                </a:solidFill>
                <a:latin typeface="Rokkitt"/>
                <a:ea typeface="Rokkitt"/>
                <a:cs typeface="Rokkitt"/>
                <a:sym typeface="Rokkitt"/>
              </a:rPr>
              <a:t>    echo $e-&gt;getMessage();</a:t>
            </a:r>
            <a:endParaRPr b="0" i="0" sz="1400" u="none" cap="none" strike="noStrike">
              <a:solidFill>
                <a:srgbClr val="9900FF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400" u="none" cap="none" strike="noStrike">
                <a:solidFill>
                  <a:srgbClr val="9900FF"/>
                </a:solidFill>
                <a:latin typeface="Rokkitt"/>
                <a:ea typeface="Rokkitt"/>
                <a:cs typeface="Rokkitt"/>
                <a:sym typeface="Rokkitt"/>
              </a:rPr>
              <a:t>}</a:t>
            </a:r>
            <a:endParaRPr b="0" i="0" sz="1400" u="none" cap="none" strike="noStrike">
              <a:solidFill>
                <a:srgbClr val="9900FF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206" name="Google Shape;206;p24"/>
          <p:cNvSpPr txBox="1"/>
          <p:nvPr>
            <p:ph idx="12" type="sldNum"/>
          </p:nvPr>
        </p:nvSpPr>
        <p:spPr>
          <a:xfrm>
            <a:off x="8638952" y="6514568"/>
            <a:ext cx="464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zh-TW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rgbClr val="DFE0D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064" lvl="0" marL="5486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1400"/>
              <a:buFont typeface="Rokkitt"/>
              <a:buNone/>
            </a:pPr>
            <a:r>
              <a:rPr b="0" i="0" lang="zh-TW" sz="4600" u="none" cap="none" strike="noStrike">
                <a:solidFill>
                  <a:srgbClr val="E7E9C9"/>
                </a:solidFill>
                <a:latin typeface="Arial"/>
                <a:ea typeface="Arial"/>
                <a:cs typeface="Arial"/>
                <a:sym typeface="Arial"/>
              </a:rPr>
              <a:t>新增資料</a:t>
            </a:r>
            <a:endParaRPr b="0" i="0" sz="4600" u="none" cap="none" strike="noStrike">
              <a:solidFill>
                <a:srgbClr val="E7E9C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5"/>
          <p:cNvSpPr txBox="1"/>
          <p:nvPr>
            <p:ph idx="12" type="sldNum"/>
          </p:nvPr>
        </p:nvSpPr>
        <p:spPr>
          <a:xfrm>
            <a:off x="8638952" y="6514568"/>
            <a:ext cx="464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zh-TW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rgbClr val="DFE0D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5"/>
          <p:cNvSpPr txBox="1"/>
          <p:nvPr/>
        </p:nvSpPr>
        <p:spPr>
          <a:xfrm>
            <a:off x="2530509" y="1848279"/>
            <a:ext cx="4083000" cy="576000"/>
          </a:xfrm>
          <a:prstGeom prst="rect">
            <a:avLst/>
          </a:prstGeom>
          <a:solidFill>
            <a:srgbClr val="FFC000">
              <a:alpha val="6745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rPr b="0" i="0" lang="zh-TW" sz="272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show_insert_page.php</a:t>
            </a:r>
            <a:endParaRPr b="0" i="0" sz="272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215" name="Google Shape;215;p25"/>
          <p:cNvSpPr txBox="1"/>
          <p:nvPr/>
        </p:nvSpPr>
        <p:spPr>
          <a:xfrm>
            <a:off x="3363536" y="3195459"/>
            <a:ext cx="87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姓名：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5"/>
          <p:cNvSpPr txBox="1"/>
          <p:nvPr/>
        </p:nvSpPr>
        <p:spPr>
          <a:xfrm>
            <a:off x="3363536" y="3703514"/>
            <a:ext cx="87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住址：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4240699" y="3703514"/>
            <a:ext cx="1917300" cy="3693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rgbClr val="5376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台北市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5"/>
          <p:cNvSpPr txBox="1"/>
          <p:nvPr/>
        </p:nvSpPr>
        <p:spPr>
          <a:xfrm>
            <a:off x="3385115" y="4203571"/>
            <a:ext cx="87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生日：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5"/>
          <p:cNvSpPr/>
          <p:nvPr/>
        </p:nvSpPr>
        <p:spPr>
          <a:xfrm>
            <a:off x="4262278" y="4203571"/>
            <a:ext cx="1917300" cy="3693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rgbClr val="5376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01/24/2009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4240699" y="3178071"/>
            <a:ext cx="1917300" cy="3693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rgbClr val="5376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林小華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3363536" y="2687384"/>
            <a:ext cx="87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學號：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5"/>
          <p:cNvSpPr/>
          <p:nvPr/>
        </p:nvSpPr>
        <p:spPr>
          <a:xfrm>
            <a:off x="4240699" y="2669996"/>
            <a:ext cx="1917300" cy="3693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rgbClr val="5376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1106137106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5"/>
          <p:cNvSpPr/>
          <p:nvPr/>
        </p:nvSpPr>
        <p:spPr>
          <a:xfrm>
            <a:off x="4183875" y="4737050"/>
            <a:ext cx="1175100" cy="509400"/>
          </a:xfrm>
          <a:prstGeom prst="bevel">
            <a:avLst>
              <a:gd fmla="val 125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新增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>
            <p:ph type="title"/>
          </p:nvPr>
        </p:nvSpPr>
        <p:spPr>
          <a:xfrm>
            <a:off x="409350" y="471703"/>
            <a:ext cx="82296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4064" lvl="0" marL="5486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1400"/>
              <a:buFont typeface="Rokkitt"/>
              <a:buNone/>
            </a:pPr>
            <a:r>
              <a:rPr b="0" i="0" lang="zh-TW" sz="4600" u="none" cap="none" strike="noStrike">
                <a:solidFill>
                  <a:srgbClr val="E7E9C9"/>
                </a:solidFill>
                <a:latin typeface="Rokkitt"/>
                <a:ea typeface="Rokkitt"/>
                <a:cs typeface="Rokkitt"/>
                <a:sym typeface="Rokkitt"/>
              </a:rPr>
              <a:t>新增資料 - 2</a:t>
            </a:r>
            <a:endParaRPr b="0" i="0" sz="4600" u="none" cap="none" strike="noStrike">
              <a:solidFill>
                <a:srgbClr val="E7E9C9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229" name="Google Shape;229;p26"/>
          <p:cNvSpPr txBox="1"/>
          <p:nvPr>
            <p:ph idx="1" type="body"/>
          </p:nvPr>
        </p:nvSpPr>
        <p:spPr>
          <a:xfrm>
            <a:off x="178800" y="1341375"/>
            <a:ext cx="8786400" cy="51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600" u="none" cap="none" strike="noStrike">
                <a:solidFill>
                  <a:srgbClr val="0000FF"/>
                </a:solidFill>
                <a:latin typeface="Rokkitt"/>
                <a:ea typeface="Rokkitt"/>
                <a:cs typeface="Rokkitt"/>
                <a:sym typeface="Rokkitt"/>
              </a:rPr>
              <a:t>//接收參數</a:t>
            </a:r>
            <a:endParaRPr b="0" i="0" sz="1600" u="none" cap="none" strike="noStrike">
              <a:solidFill>
                <a:srgbClr val="0000FF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600" u="none" cap="none" strike="noStrike">
                <a:solidFill>
                  <a:srgbClr val="0000FF"/>
                </a:solidFill>
                <a:latin typeface="Rokkitt"/>
                <a:ea typeface="Rokkitt"/>
                <a:cs typeface="Rokkitt"/>
                <a:sym typeface="Rokkitt"/>
              </a:rPr>
              <a:t>$id = $_POST[‘id’];</a:t>
            </a:r>
            <a:endParaRPr b="0" i="0" sz="1600" u="none" cap="none" strike="noStrike">
              <a:solidFill>
                <a:srgbClr val="0000FF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600" u="none" cap="none" strike="noStrike">
                <a:solidFill>
                  <a:srgbClr val="0000FF"/>
                </a:solidFill>
                <a:latin typeface="Rokkitt"/>
                <a:ea typeface="Rokkitt"/>
                <a:cs typeface="Rokkitt"/>
                <a:sym typeface="Rokkitt"/>
              </a:rPr>
              <a:t>$name = ….;    $birth = …..;     $addr = …..;</a:t>
            </a:r>
            <a:endParaRPr b="0" i="0" sz="1600" u="none" cap="none" strike="noStrike">
              <a:solidFill>
                <a:srgbClr val="0000FF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600" u="none" cap="none" strike="noStrike">
                <a:solidFill>
                  <a:srgbClr val="FF9900"/>
                </a:solidFill>
                <a:latin typeface="Rokkitt"/>
                <a:ea typeface="Rokkitt"/>
                <a:cs typeface="Rokkitt"/>
                <a:sym typeface="Rokkitt"/>
              </a:rPr>
              <a:t>$db_host</a:t>
            </a:r>
            <a:r>
              <a:rPr b="0" i="0" lang="zh-TW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= 'db.mis.kuas.edu.tw';</a:t>
            </a:r>
            <a:endParaRPr b="0" i="0" sz="16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600" u="none" cap="none" strike="noStrike">
                <a:solidFill>
                  <a:srgbClr val="FFFF00"/>
                </a:solidFill>
                <a:latin typeface="Rokkitt"/>
                <a:ea typeface="Rokkitt"/>
                <a:cs typeface="Rokkitt"/>
                <a:sym typeface="Rokkitt"/>
              </a:rPr>
              <a:t>$db_name</a:t>
            </a:r>
            <a:r>
              <a:rPr b="0" i="0" lang="zh-TW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= 'cobol';</a:t>
            </a:r>
            <a:endParaRPr b="0" i="0" sz="16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600" u="none" cap="none" strike="noStrike">
                <a:solidFill>
                  <a:srgbClr val="00FF00"/>
                </a:solidFill>
                <a:latin typeface="Rokkitt"/>
                <a:ea typeface="Rokkitt"/>
                <a:cs typeface="Rokkitt"/>
                <a:sym typeface="Rokkitt"/>
              </a:rPr>
              <a:t>$db_user</a:t>
            </a:r>
            <a:r>
              <a:rPr b="0" i="0" lang="zh-TW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= 'cobol';</a:t>
            </a:r>
            <a:endParaRPr b="0" i="0" sz="16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600" u="none" cap="none" strike="noStrike">
                <a:solidFill>
                  <a:srgbClr val="00FFFF"/>
                </a:solidFill>
                <a:latin typeface="Rokkitt"/>
                <a:ea typeface="Rokkitt"/>
                <a:cs typeface="Rokkitt"/>
                <a:sym typeface="Rokkitt"/>
              </a:rPr>
              <a:t>$db_password</a:t>
            </a:r>
            <a:r>
              <a:rPr b="0" i="0" lang="zh-TW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= '1234';</a:t>
            </a:r>
            <a:endParaRPr b="0" i="0" sz="16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600" u="none" cap="none" strike="noStrike">
                <a:solidFill>
                  <a:srgbClr val="4A86E8"/>
                </a:solidFill>
                <a:latin typeface="Rokkitt"/>
                <a:ea typeface="Rokkitt"/>
                <a:cs typeface="Rokkitt"/>
                <a:sym typeface="Rokkitt"/>
              </a:rPr>
              <a:t>$dsn</a:t>
            </a:r>
            <a:r>
              <a:rPr b="0" i="0" lang="zh-TW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= "mysql:host=</a:t>
            </a:r>
            <a:r>
              <a:rPr b="0" i="0" lang="zh-TW" sz="1600" u="none" cap="none" strike="noStrike">
                <a:solidFill>
                  <a:srgbClr val="FF9900"/>
                </a:solidFill>
                <a:latin typeface="Rokkitt"/>
                <a:ea typeface="Rokkitt"/>
                <a:cs typeface="Rokkitt"/>
                <a:sym typeface="Rokkitt"/>
              </a:rPr>
              <a:t>$db_host</a:t>
            </a:r>
            <a:r>
              <a:rPr b="0" i="0" lang="zh-TW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;dbname=</a:t>
            </a:r>
            <a:r>
              <a:rPr b="0" i="0" lang="zh-TW" sz="1600" u="none" cap="none" strike="noStrike">
                <a:solidFill>
                  <a:srgbClr val="FFFF00"/>
                </a:solidFill>
                <a:latin typeface="Rokkitt"/>
                <a:ea typeface="Rokkitt"/>
                <a:cs typeface="Rokkitt"/>
                <a:sym typeface="Rokkitt"/>
              </a:rPr>
              <a:t>$db_name</a:t>
            </a:r>
            <a:r>
              <a:rPr b="0" i="0" lang="zh-TW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;charset=utf8";</a:t>
            </a:r>
            <a:endParaRPr b="0" i="0" sz="16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600" u="none" cap="none" strike="noStrike">
                <a:solidFill>
                  <a:srgbClr val="9900FF"/>
                </a:solidFill>
                <a:latin typeface="Rokkitt"/>
                <a:ea typeface="Rokkitt"/>
                <a:cs typeface="Rokkitt"/>
                <a:sym typeface="Rokkitt"/>
              </a:rPr>
              <a:t>try {</a:t>
            </a:r>
            <a:endParaRPr b="0" i="0" sz="1600" u="none" cap="none" strike="noStrike">
              <a:solidFill>
                <a:srgbClr val="9900FF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   </a:t>
            </a:r>
            <a:r>
              <a:rPr b="0" i="0" lang="zh-TW" sz="1600" u="none" cap="none" strike="noStrike">
                <a:solidFill>
                  <a:srgbClr val="FF0000"/>
                </a:solidFill>
                <a:latin typeface="Rokkitt"/>
                <a:ea typeface="Rokkitt"/>
                <a:cs typeface="Rokkitt"/>
                <a:sym typeface="Rokkitt"/>
              </a:rPr>
              <a:t>$conn</a:t>
            </a:r>
            <a:r>
              <a:rPr b="0" i="0" lang="zh-TW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= new PDO(</a:t>
            </a:r>
            <a:r>
              <a:rPr b="0" i="0" lang="zh-TW" sz="1600" u="none" cap="none" strike="noStrike">
                <a:solidFill>
                  <a:srgbClr val="4A86E8"/>
                </a:solidFill>
                <a:latin typeface="Rokkitt"/>
                <a:ea typeface="Rokkitt"/>
                <a:cs typeface="Rokkitt"/>
                <a:sym typeface="Rokkitt"/>
              </a:rPr>
              <a:t>$dsn</a:t>
            </a:r>
            <a:r>
              <a:rPr b="0" i="0" lang="zh-TW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, </a:t>
            </a:r>
            <a:r>
              <a:rPr b="0" i="0" lang="zh-TW" sz="1600" u="none" cap="none" strike="noStrike">
                <a:solidFill>
                  <a:srgbClr val="00FF00"/>
                </a:solidFill>
                <a:latin typeface="Rokkitt"/>
                <a:ea typeface="Rokkitt"/>
                <a:cs typeface="Rokkitt"/>
                <a:sym typeface="Rokkitt"/>
              </a:rPr>
              <a:t>$db_user</a:t>
            </a:r>
            <a:r>
              <a:rPr b="0" i="0" lang="zh-TW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, </a:t>
            </a:r>
            <a:r>
              <a:rPr b="0" i="0" lang="zh-TW" sz="1600" u="none" cap="none" strike="noStrike">
                <a:solidFill>
                  <a:srgbClr val="00FFFF"/>
                </a:solidFill>
                <a:latin typeface="Rokkitt"/>
                <a:ea typeface="Rokkitt"/>
                <a:cs typeface="Rokkitt"/>
                <a:sym typeface="Rokkitt"/>
              </a:rPr>
              <a:t>$db_password</a:t>
            </a:r>
            <a:r>
              <a:rPr b="0" i="0" lang="zh-TW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);</a:t>
            </a:r>
            <a:endParaRPr b="0" i="0" sz="16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   $sql = "INSERT INTO </a:t>
            </a:r>
            <a:r>
              <a:rPr b="0" i="0" lang="zh-TW" sz="1600" u="none" cap="none" strike="noStrike">
                <a:solidFill>
                  <a:srgbClr val="FF0000"/>
                </a:solidFill>
                <a:latin typeface="Rokkitt"/>
                <a:ea typeface="Rokkitt"/>
                <a:cs typeface="Rokkitt"/>
                <a:sym typeface="Rokkitt"/>
              </a:rPr>
              <a:t>`student_profile`</a:t>
            </a:r>
            <a:r>
              <a:rPr b="0" i="0" lang="zh-TW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(</a:t>
            </a:r>
            <a:r>
              <a:rPr b="0" i="0" lang="zh-TW" sz="1600" u="none" cap="none" strike="noStrike">
                <a:solidFill>
                  <a:srgbClr val="FF9900"/>
                </a:solidFill>
                <a:latin typeface="Rokkitt"/>
                <a:ea typeface="Rokkitt"/>
                <a:cs typeface="Rokkitt"/>
                <a:sym typeface="Rokkitt"/>
              </a:rPr>
              <a:t>id, name, birth, addr</a:t>
            </a:r>
            <a:r>
              <a:rPr b="0" i="0" lang="zh-TW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) VALUES (</a:t>
            </a:r>
            <a:r>
              <a:rPr b="0" i="0" lang="zh-TW" sz="1600" u="none" cap="none" strike="noStrike">
                <a:solidFill>
                  <a:srgbClr val="FFFF00"/>
                </a:solidFill>
                <a:latin typeface="Rokkitt"/>
                <a:ea typeface="Rokkitt"/>
                <a:cs typeface="Rokkitt"/>
                <a:sym typeface="Rokkitt"/>
              </a:rPr>
              <a:t>?, ?, ?, ?)</a:t>
            </a:r>
            <a:r>
              <a:rPr b="0" i="0" lang="zh-TW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";</a:t>
            </a:r>
            <a:br>
              <a:rPr b="0" i="0" lang="zh-TW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</a:br>
            <a:r>
              <a:rPr b="0" i="0" lang="zh-TW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   </a:t>
            </a:r>
            <a:r>
              <a:rPr b="0" i="0" lang="zh-TW" sz="1600" u="none" cap="none" strike="noStrike">
                <a:solidFill>
                  <a:srgbClr val="EA9999"/>
                </a:solidFill>
                <a:latin typeface="Rokkitt"/>
                <a:ea typeface="Rokkitt"/>
                <a:cs typeface="Rokkitt"/>
                <a:sym typeface="Rokkitt"/>
              </a:rPr>
              <a:t>$stmt</a:t>
            </a:r>
            <a:r>
              <a:rPr b="0" i="0" lang="zh-TW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= </a:t>
            </a:r>
            <a:r>
              <a:rPr b="0" i="0" lang="zh-TW" sz="1600" u="none" cap="none" strike="noStrike">
                <a:solidFill>
                  <a:srgbClr val="FF0000"/>
                </a:solidFill>
                <a:latin typeface="Rokkitt"/>
                <a:ea typeface="Rokkitt"/>
                <a:cs typeface="Rokkitt"/>
                <a:sym typeface="Rokkitt"/>
              </a:rPr>
              <a:t>$conn</a:t>
            </a:r>
            <a:r>
              <a:rPr b="0" i="0" lang="zh-TW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-&gt;prepare($sql);</a:t>
            </a:r>
            <a:br>
              <a:rPr b="0" i="0" lang="zh-TW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</a:br>
            <a:r>
              <a:rPr b="0" i="0" lang="zh-TW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   </a:t>
            </a:r>
            <a:r>
              <a:rPr b="0" i="0" lang="zh-TW" sz="1600" u="none" cap="none" strike="noStrike">
                <a:solidFill>
                  <a:srgbClr val="A61C00"/>
                </a:solidFill>
                <a:latin typeface="Rokkitt"/>
                <a:ea typeface="Rokkitt"/>
                <a:cs typeface="Rokkitt"/>
                <a:sym typeface="Rokkitt"/>
              </a:rPr>
              <a:t>$result</a:t>
            </a:r>
            <a:r>
              <a:rPr b="0" i="0" lang="zh-TW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= </a:t>
            </a:r>
            <a:r>
              <a:rPr b="0" i="0" lang="zh-TW" sz="1600" u="none" cap="none" strike="noStrike">
                <a:solidFill>
                  <a:srgbClr val="EA9999"/>
                </a:solidFill>
                <a:latin typeface="Rokkitt"/>
                <a:ea typeface="Rokkitt"/>
                <a:cs typeface="Rokkitt"/>
                <a:sym typeface="Rokkitt"/>
              </a:rPr>
              <a:t>$stmt</a:t>
            </a:r>
            <a:r>
              <a:rPr b="0" i="0" lang="zh-TW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-&gt;execute(</a:t>
            </a:r>
            <a:r>
              <a:rPr b="0" i="0" lang="zh-TW" sz="1600" u="none" cap="none" strike="noStrike">
                <a:solidFill>
                  <a:srgbClr val="0000FF"/>
                </a:solidFill>
                <a:latin typeface="Rokkitt"/>
                <a:ea typeface="Rokkitt"/>
                <a:cs typeface="Rokkitt"/>
                <a:sym typeface="Rokkitt"/>
              </a:rPr>
              <a:t>array($id, $name, $birth, $addr)</a:t>
            </a:r>
            <a:r>
              <a:rPr b="0" i="0" lang="zh-TW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);</a:t>
            </a:r>
            <a:br>
              <a:rPr b="0" i="0" lang="zh-TW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</a:br>
            <a:r>
              <a:rPr b="0" i="0" lang="zh-TW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   if(</a:t>
            </a:r>
            <a:r>
              <a:rPr b="0" i="0" lang="zh-TW" sz="1600" u="none" cap="none" strike="noStrike">
                <a:solidFill>
                  <a:srgbClr val="A61C00"/>
                </a:solidFill>
                <a:latin typeface="Rokkitt"/>
                <a:ea typeface="Rokkitt"/>
                <a:cs typeface="Rokkitt"/>
                <a:sym typeface="Rokkitt"/>
              </a:rPr>
              <a:t>$result</a:t>
            </a:r>
            <a:r>
              <a:rPr b="0" i="0" lang="zh-TW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) {</a:t>
            </a:r>
            <a:br>
              <a:rPr b="0" i="0" lang="zh-TW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</a:br>
            <a:r>
              <a:rPr b="0" i="0" lang="zh-TW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       $count = $stmt-&gt;rowCount();</a:t>
            </a:r>
            <a:endParaRPr b="0" i="0" sz="16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   }</a:t>
            </a:r>
            <a:br>
              <a:rPr b="0" i="0" lang="zh-TW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</a:br>
            <a:r>
              <a:rPr b="0" i="0" lang="zh-TW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   else {</a:t>
            </a:r>
            <a:br>
              <a:rPr b="0" i="0" lang="zh-TW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</a:br>
            <a:r>
              <a:rPr b="0" i="0" lang="zh-TW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       echo “執行錯誤”;</a:t>
            </a:r>
            <a:br>
              <a:rPr b="0" i="0" lang="zh-TW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</a:br>
            <a:r>
              <a:rPr b="0" i="0" lang="zh-TW" sz="16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   }</a:t>
            </a:r>
            <a:endParaRPr b="0" i="0" sz="16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600" u="none" cap="none" strike="noStrike">
                <a:solidFill>
                  <a:srgbClr val="9900FF"/>
                </a:solidFill>
                <a:latin typeface="Rokkitt"/>
                <a:ea typeface="Rokkitt"/>
                <a:cs typeface="Rokkitt"/>
                <a:sym typeface="Rokkitt"/>
              </a:rPr>
              <a:t>} catch (PDOException $e) {</a:t>
            </a:r>
            <a:endParaRPr b="0" i="0" sz="1600" u="none" cap="none" strike="noStrike">
              <a:solidFill>
                <a:srgbClr val="9900FF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600" u="none" cap="none" strike="noStrike">
                <a:solidFill>
                  <a:srgbClr val="9900FF"/>
                </a:solidFill>
                <a:latin typeface="Rokkitt"/>
                <a:ea typeface="Rokkitt"/>
                <a:cs typeface="Rokkitt"/>
                <a:sym typeface="Rokkitt"/>
              </a:rPr>
              <a:t>    echo $e-&gt;getMessage();</a:t>
            </a:r>
            <a:endParaRPr b="0" i="0" sz="1600" u="none" cap="none" strike="noStrike">
              <a:solidFill>
                <a:srgbClr val="9900FF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600" u="none" cap="none" strike="noStrike">
                <a:solidFill>
                  <a:srgbClr val="9900FF"/>
                </a:solidFill>
                <a:latin typeface="Rokkitt"/>
                <a:ea typeface="Rokkitt"/>
                <a:cs typeface="Rokkitt"/>
                <a:sym typeface="Rokkitt"/>
              </a:rPr>
              <a:t>}</a:t>
            </a:r>
            <a:endParaRPr b="0" i="0" sz="1600" u="none" cap="none" strike="noStrike">
              <a:solidFill>
                <a:srgbClr val="9900FF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230" name="Google Shape;230;p26"/>
          <p:cNvSpPr txBox="1"/>
          <p:nvPr>
            <p:ph idx="12" type="sldNum"/>
          </p:nvPr>
        </p:nvSpPr>
        <p:spPr>
          <a:xfrm>
            <a:off x="8638952" y="6514568"/>
            <a:ext cx="464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zh-TW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rgbClr val="DFE0D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4064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1400"/>
              <a:buFont typeface="Rokkitt"/>
              <a:buNone/>
            </a:pPr>
            <a:r>
              <a:rPr b="0" i="0" lang="zh-TW" sz="4600" u="none" cap="none" strike="noStrike">
                <a:solidFill>
                  <a:srgbClr val="E7E9C9"/>
                </a:solidFill>
                <a:latin typeface="Rokkitt"/>
                <a:ea typeface="Rokkitt"/>
                <a:cs typeface="Rokkitt"/>
                <a:sym typeface="Rokkitt"/>
              </a:rPr>
              <a:t>刪除資料</a:t>
            </a:r>
            <a:endParaRPr b="0" i="0" sz="4600" u="none" cap="none" strike="noStrike">
              <a:solidFill>
                <a:srgbClr val="E7E9C9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236" name="Google Shape;236;p27"/>
          <p:cNvSpPr txBox="1"/>
          <p:nvPr>
            <p:ph idx="1" type="body"/>
          </p:nvPr>
        </p:nvSpPr>
        <p:spPr>
          <a:xfrm>
            <a:off x="302075" y="2204875"/>
            <a:ext cx="8583300" cy="1944300"/>
          </a:xfrm>
          <a:prstGeom prst="rect">
            <a:avLst/>
          </a:prstGeom>
          <a:solidFill>
            <a:schemeClr val="accent1">
              <a:alpha val="2431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36"/>
              <a:buFont typeface="Noto Sans Symbols"/>
              <a:buChar char="⦿"/>
            </a:pPr>
            <a:r>
              <a:rPr b="0" i="0" lang="zh-TW" sz="248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$count = $db-&gt;exec(DELETE 敘述)</a:t>
            </a:r>
            <a:endParaRPr b="0" i="0" sz="248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-233680" lvl="1" marL="64008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14"/>
              <a:buFont typeface="Rokkitt"/>
              <a:buChar char="•"/>
            </a:pPr>
            <a:r>
              <a:rPr b="0" i="0" lang="zh-TW" sz="2015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$count表示剛才刪除了多少筆記錄</a:t>
            </a:r>
            <a:endParaRPr b="0" i="0" sz="2015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-292100" lvl="0" marL="292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36"/>
              <a:buFont typeface="Noto Sans Symbols"/>
              <a:buChar char="⦿"/>
            </a:pPr>
            <a:r>
              <a:rPr b="0" i="0" lang="zh-TW" sz="248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範例：將 </a:t>
            </a:r>
            <a:r>
              <a:rPr b="1" i="0" lang="zh-TW" sz="2480" u="none" cap="none" strike="noStrike">
                <a:solidFill>
                  <a:srgbClr val="FFC000"/>
                </a:solidFill>
                <a:latin typeface="Rokkitt"/>
                <a:ea typeface="Rokkitt"/>
                <a:cs typeface="Rokkitt"/>
                <a:sym typeface="Rokkitt"/>
              </a:rPr>
              <a:t>student_profile</a:t>
            </a:r>
            <a:r>
              <a:rPr b="0" i="0" lang="zh-TW" sz="248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資料表中,</a:t>
            </a:r>
            <a:r>
              <a:rPr b="1" i="0" lang="zh-TW" sz="2480" u="none" cap="none" strike="noStrike">
                <a:solidFill>
                  <a:srgbClr val="FFC000"/>
                </a:solidFill>
                <a:latin typeface="Rokkitt"/>
                <a:ea typeface="Rokkitt"/>
                <a:cs typeface="Rokkitt"/>
                <a:sym typeface="Rokkitt"/>
              </a:rPr>
              <a:t>姓名</a:t>
            </a:r>
            <a:r>
              <a:rPr b="0" i="0" lang="zh-TW" sz="248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欄位值為</a:t>
            </a:r>
            <a:r>
              <a:rPr b="1" i="0" lang="zh-TW" sz="2480" u="none" cap="none" strike="noStrike">
                <a:solidFill>
                  <a:srgbClr val="FFC000"/>
                </a:solidFill>
                <a:latin typeface="Rokkitt"/>
                <a:ea typeface="Rokkitt"/>
                <a:cs typeface="Rokkitt"/>
                <a:sym typeface="Rokkitt"/>
              </a:rPr>
              <a:t>王小明</a:t>
            </a:r>
            <a:r>
              <a:rPr b="0" i="0" lang="zh-TW" sz="248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的記錄刪除：</a:t>
            </a:r>
            <a:endParaRPr b="0" i="0" sz="32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-5080" lvl="1" marL="41148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kkitt"/>
              <a:buNone/>
            </a:pPr>
            <a:r>
              <a:rPr b="0" i="0" lang="zh-TW" sz="2015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$count = $db-&gt;exec("DELETE  FROM student_profile WHERE id='5' ");</a:t>
            </a:r>
            <a:endParaRPr b="0" i="0" sz="26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237" name="Google Shape;237;p27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zh-TW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8" name="Google Shape;238;p27"/>
          <p:cNvGraphicFramePr/>
          <p:nvPr/>
        </p:nvGraphicFramePr>
        <p:xfrm>
          <a:off x="1691680" y="50813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{8B4186B8-AD88-410D-BEE1-575C26807607}</a:tableStyleId>
              </a:tblPr>
              <a:tblGrid>
                <a:gridCol w="1332150"/>
                <a:gridCol w="1332150"/>
                <a:gridCol w="1152125"/>
                <a:gridCol w="1512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姓名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住址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生日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林小華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台北市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kkitt"/>
                        <a:buNone/>
                      </a:pPr>
                      <a:r>
                        <a:rPr lang="zh-TW" sz="1800" u="none" cap="none" strike="noStrike"/>
                        <a:t>01/24/2009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陳小文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台中市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kkitt"/>
                        <a:buNone/>
                      </a:pPr>
                      <a:r>
                        <a:rPr lang="zh-TW" sz="1800" u="none" cap="none" strike="noStrike"/>
                        <a:t>02/19/2012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王小明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高雄市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05/07/2014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39" name="Google Shape;23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9108" y="5532678"/>
            <a:ext cx="288032" cy="284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5509" y="5906294"/>
            <a:ext cx="296416" cy="29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2174" y="6206902"/>
            <a:ext cx="296416" cy="296416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7"/>
          <p:cNvSpPr txBox="1"/>
          <p:nvPr/>
        </p:nvSpPr>
        <p:spPr>
          <a:xfrm>
            <a:off x="427302" y="1484784"/>
            <a:ext cx="4132200" cy="576000"/>
          </a:xfrm>
          <a:prstGeom prst="rect">
            <a:avLst/>
          </a:prstGeom>
          <a:solidFill>
            <a:srgbClr val="FFC000">
              <a:alpha val="6745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60"/>
              <a:buFont typeface="Noto Sans Symbols"/>
              <a:buNone/>
            </a:pPr>
            <a:r>
              <a:rPr b="0" i="0" lang="zh-TW" sz="296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do_delete_action.php</a:t>
            </a:r>
            <a:endParaRPr b="0" i="0" sz="296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243" name="Google Shape;243;p27"/>
          <p:cNvSpPr txBox="1"/>
          <p:nvPr/>
        </p:nvSpPr>
        <p:spPr>
          <a:xfrm>
            <a:off x="307644" y="4437112"/>
            <a:ext cx="4099500" cy="504000"/>
          </a:xfrm>
          <a:prstGeom prst="rect">
            <a:avLst/>
          </a:prstGeom>
          <a:solidFill>
            <a:srgbClr val="FFC000">
              <a:alpha val="6745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60"/>
              <a:buFont typeface="Noto Sans Symbols"/>
              <a:buNone/>
            </a:pPr>
            <a:r>
              <a:rPr b="0" i="0" lang="zh-TW" sz="296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show_delete_list.php</a:t>
            </a:r>
            <a:endParaRPr b="0" i="0" sz="296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244" name="Google Shape;244;p27"/>
          <p:cNvSpPr txBox="1"/>
          <p:nvPr/>
        </p:nvSpPr>
        <p:spPr>
          <a:xfrm>
            <a:off x="785575" y="6218175"/>
            <a:ext cx="9453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value=5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7"/>
          <p:cNvSpPr txBox="1"/>
          <p:nvPr/>
        </p:nvSpPr>
        <p:spPr>
          <a:xfrm>
            <a:off x="785575" y="5837175"/>
            <a:ext cx="9453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value=4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7"/>
          <p:cNvSpPr txBox="1"/>
          <p:nvPr/>
        </p:nvSpPr>
        <p:spPr>
          <a:xfrm>
            <a:off x="785575" y="5456175"/>
            <a:ext cx="9453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value=3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4064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1400"/>
              <a:buFont typeface="Rokkitt"/>
              <a:buNone/>
            </a:pPr>
            <a:r>
              <a:rPr b="0" i="0" lang="zh-TW" sz="4600" u="none" cap="none" strike="noStrike">
                <a:solidFill>
                  <a:srgbClr val="E7E9C9"/>
                </a:solidFill>
                <a:latin typeface="Rokkitt"/>
                <a:ea typeface="Rokkitt"/>
                <a:cs typeface="Rokkitt"/>
                <a:sym typeface="Rokkitt"/>
              </a:rPr>
              <a:t>更新資料</a:t>
            </a:r>
            <a:endParaRPr b="0" i="0" sz="4600" u="none" cap="none" strike="noStrike">
              <a:solidFill>
                <a:srgbClr val="E7E9C9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252" name="Google Shape;252;p28"/>
          <p:cNvSpPr txBox="1"/>
          <p:nvPr>
            <p:ph idx="1" type="body"/>
          </p:nvPr>
        </p:nvSpPr>
        <p:spPr>
          <a:xfrm>
            <a:off x="201375" y="1823875"/>
            <a:ext cx="8619000" cy="22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72"/>
              <a:buFont typeface="Noto Sans Symbols"/>
              <a:buChar char="⦿"/>
            </a:pPr>
            <a:r>
              <a:rPr b="0" i="0" lang="zh-TW" sz="296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$count = $db-&gt;exec(UPDATE 敘述)</a:t>
            </a:r>
            <a:endParaRPr b="0" i="0" sz="296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-233680" lvl="1" marL="64008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165"/>
              <a:buFont typeface="Rokkitt"/>
              <a:buChar char="•"/>
            </a:pPr>
            <a:r>
              <a:rPr b="0" i="0" lang="zh-TW" sz="2405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$count表示剛才更新了多少筆記錄</a:t>
            </a:r>
            <a:endParaRPr b="0" i="0" sz="26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-292100" lvl="0" marL="292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72"/>
              <a:buFont typeface="Noto Sans Symbols"/>
              <a:buChar char="⦿"/>
            </a:pPr>
            <a:r>
              <a:rPr b="0" i="0" lang="zh-TW" sz="296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範例：更新 </a:t>
            </a:r>
            <a:r>
              <a:rPr b="1" i="0" lang="zh-TW" sz="2960" u="none" cap="none" strike="noStrike">
                <a:solidFill>
                  <a:srgbClr val="FFC000"/>
                </a:solidFill>
                <a:latin typeface="Rokkitt"/>
                <a:ea typeface="Rokkitt"/>
                <a:cs typeface="Rokkitt"/>
                <a:sym typeface="Rokkitt"/>
              </a:rPr>
              <a:t>student_profile</a:t>
            </a:r>
            <a:r>
              <a:rPr b="0" i="0" lang="zh-TW" sz="296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資料表中</a:t>
            </a:r>
            <a:r>
              <a:rPr b="1" i="0" lang="zh-TW" sz="2960" u="none" cap="none" strike="noStrike">
                <a:solidFill>
                  <a:srgbClr val="FFC000"/>
                </a:solidFill>
                <a:latin typeface="Rokkitt"/>
                <a:ea typeface="Rokkitt"/>
                <a:cs typeface="Rokkitt"/>
                <a:sym typeface="Rokkitt"/>
              </a:rPr>
              <a:t>學號</a:t>
            </a:r>
            <a:r>
              <a:rPr b="0" i="0" lang="zh-TW" sz="296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為 </a:t>
            </a:r>
            <a:r>
              <a:rPr b="1" i="0" lang="zh-TW" sz="2960" u="none" cap="none" strike="noStrike">
                <a:solidFill>
                  <a:srgbClr val="FFC000"/>
                </a:solidFill>
                <a:latin typeface="Rokkitt"/>
                <a:ea typeface="Rokkitt"/>
                <a:cs typeface="Rokkitt"/>
                <a:sym typeface="Rokkitt"/>
              </a:rPr>
              <a:t>2</a:t>
            </a:r>
            <a:r>
              <a:rPr b="1" i="0" lang="zh-TW" sz="2960" u="none" cap="none" strike="noStrike">
                <a:solidFill>
                  <a:srgbClr val="FF0000"/>
                </a:solidFill>
                <a:latin typeface="Rokkitt"/>
                <a:ea typeface="Rokkitt"/>
                <a:cs typeface="Rokkitt"/>
                <a:sym typeface="Rokkitt"/>
              </a:rPr>
              <a:t> </a:t>
            </a:r>
            <a:r>
              <a:rPr b="0" i="0" lang="zh-TW" sz="296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的記錄, 將</a:t>
            </a:r>
            <a:r>
              <a:rPr b="1" i="0" lang="zh-TW" sz="2960" u="none" cap="none" strike="noStrike">
                <a:solidFill>
                  <a:srgbClr val="FFC000"/>
                </a:solidFill>
                <a:latin typeface="Rokkitt"/>
                <a:ea typeface="Rokkitt"/>
                <a:cs typeface="Rokkitt"/>
                <a:sym typeface="Rokkitt"/>
              </a:rPr>
              <a:t>姓名</a:t>
            </a:r>
            <a:r>
              <a:rPr b="0" i="0" lang="zh-TW" sz="296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改成</a:t>
            </a:r>
            <a:r>
              <a:rPr b="1" i="0" lang="zh-TW" sz="2960" u="none" cap="none" strike="noStrike">
                <a:solidFill>
                  <a:srgbClr val="FFC000"/>
                </a:solidFill>
                <a:latin typeface="Rokkitt"/>
                <a:ea typeface="Rokkitt"/>
                <a:cs typeface="Rokkitt"/>
                <a:sym typeface="Rokkitt"/>
              </a:rPr>
              <a:t>王小青</a:t>
            </a:r>
            <a:r>
              <a:rPr b="0" i="0" lang="zh-TW" sz="296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：</a:t>
            </a:r>
            <a:endParaRPr b="0" i="0" sz="32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-233680" lvl="1" marL="64008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165"/>
              <a:buFont typeface="Rokkitt"/>
              <a:buChar char="•"/>
            </a:pPr>
            <a:r>
              <a:rPr b="0" i="0" lang="zh-TW" sz="2405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$count = $db-&gt;exec("UPDATE  student_profile SET name='王小青' ...  WHERE id=2")</a:t>
            </a:r>
            <a:endParaRPr b="0" i="0" sz="2405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253" name="Google Shape;253;p28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zh-TW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8"/>
          <p:cNvSpPr txBox="1"/>
          <p:nvPr/>
        </p:nvSpPr>
        <p:spPr>
          <a:xfrm>
            <a:off x="274902" y="1332384"/>
            <a:ext cx="4132200" cy="576000"/>
          </a:xfrm>
          <a:prstGeom prst="rect">
            <a:avLst/>
          </a:prstGeom>
          <a:solidFill>
            <a:srgbClr val="FFC000">
              <a:alpha val="6745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60"/>
              <a:buFont typeface="Noto Sans Symbols"/>
              <a:buNone/>
            </a:pPr>
            <a:r>
              <a:rPr b="0" i="0" lang="zh-TW" sz="296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do_update_action.php</a:t>
            </a:r>
            <a:endParaRPr b="0" i="0" sz="296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255" name="Google Shape;255;p28"/>
          <p:cNvSpPr txBox="1"/>
          <p:nvPr/>
        </p:nvSpPr>
        <p:spPr>
          <a:xfrm>
            <a:off x="251520" y="4513312"/>
            <a:ext cx="4099500" cy="504000"/>
          </a:xfrm>
          <a:prstGeom prst="rect">
            <a:avLst/>
          </a:prstGeom>
          <a:solidFill>
            <a:srgbClr val="FFC000">
              <a:alpha val="6745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60"/>
              <a:buFont typeface="Noto Sans Symbols"/>
              <a:buNone/>
            </a:pPr>
            <a:r>
              <a:rPr b="0" i="0" lang="zh-TW" sz="296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show_update_list.php</a:t>
            </a:r>
            <a:endParaRPr b="0" i="0" sz="296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graphicFrame>
        <p:nvGraphicFramePr>
          <p:cNvPr id="256" name="Google Shape;256;p28"/>
          <p:cNvGraphicFramePr/>
          <p:nvPr/>
        </p:nvGraphicFramePr>
        <p:xfrm>
          <a:off x="276080" y="51032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{8B4186B8-AD88-410D-BEE1-575C26807607}</a:tableStyleId>
              </a:tblPr>
              <a:tblGrid>
                <a:gridCol w="499100"/>
                <a:gridCol w="1149250"/>
                <a:gridCol w="946450"/>
                <a:gridCol w="1825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姓名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住址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生日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林小華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台北市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kkitt"/>
                        <a:buNone/>
                      </a:pPr>
                      <a:r>
                        <a:rPr lang="zh-TW" sz="1800" u="none" cap="none" strike="noStrike"/>
                        <a:t>01/24/2009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陳小文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台中市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kkitt"/>
                        <a:buNone/>
                      </a:pPr>
                      <a:r>
                        <a:rPr lang="zh-TW" sz="1800" u="none" cap="none" strike="noStrike"/>
                        <a:t>02/19/2012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王小明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高雄市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05/07/2014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57" name="Google Shape;25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024" y="5560608"/>
            <a:ext cx="288032" cy="284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425" y="5934224"/>
            <a:ext cx="296416" cy="29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8090" y="6234832"/>
            <a:ext cx="296416" cy="29641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8"/>
          <p:cNvSpPr txBox="1"/>
          <p:nvPr/>
        </p:nvSpPr>
        <p:spPr>
          <a:xfrm>
            <a:off x="4809459" y="4407729"/>
            <a:ext cx="4083022" cy="576064"/>
          </a:xfrm>
          <a:prstGeom prst="rect">
            <a:avLst/>
          </a:prstGeom>
          <a:solidFill>
            <a:srgbClr val="FFC000">
              <a:alpha val="6745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rPr b="0" i="0" lang="zh-TW" sz="272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show_update_page.php</a:t>
            </a:r>
            <a:endParaRPr b="0" i="0" sz="272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261" name="Google Shape;261;p28"/>
          <p:cNvSpPr txBox="1"/>
          <p:nvPr/>
        </p:nvSpPr>
        <p:spPr>
          <a:xfrm>
            <a:off x="5711061" y="5157284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姓名：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8"/>
          <p:cNvSpPr/>
          <p:nvPr/>
        </p:nvSpPr>
        <p:spPr>
          <a:xfrm>
            <a:off x="6588224" y="5157284"/>
            <a:ext cx="1917324" cy="369332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rgbClr val="5376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林小華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8"/>
          <p:cNvSpPr txBox="1"/>
          <p:nvPr/>
        </p:nvSpPr>
        <p:spPr>
          <a:xfrm>
            <a:off x="5711061" y="5665339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住址：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8"/>
          <p:cNvSpPr/>
          <p:nvPr/>
        </p:nvSpPr>
        <p:spPr>
          <a:xfrm>
            <a:off x="6588224" y="5665339"/>
            <a:ext cx="1917324" cy="369332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rgbClr val="5376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台北市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8"/>
          <p:cNvSpPr txBox="1"/>
          <p:nvPr/>
        </p:nvSpPr>
        <p:spPr>
          <a:xfrm>
            <a:off x="5732640" y="6165396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生日：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8"/>
          <p:cNvSpPr/>
          <p:nvPr/>
        </p:nvSpPr>
        <p:spPr>
          <a:xfrm>
            <a:off x="6609803" y="6165396"/>
            <a:ext cx="1917324" cy="369332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rgbClr val="5376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01/24/2009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064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1400"/>
              <a:buFont typeface="Rokkitt"/>
              <a:buNone/>
            </a:pPr>
            <a:r>
              <a:rPr b="0" i="0" lang="zh-TW" sz="4600" u="none" cap="none" strike="noStrike">
                <a:solidFill>
                  <a:srgbClr val="E7E9C9"/>
                </a:solidFill>
                <a:latin typeface="Rokkitt"/>
                <a:ea typeface="Rokkitt"/>
                <a:cs typeface="Rokkitt"/>
                <a:sym typeface="Rokkitt"/>
              </a:rPr>
              <a:t>除錯</a:t>
            </a:r>
            <a:endParaRPr b="0" i="0" sz="4600" u="none" cap="none" strike="noStrike">
              <a:solidFill>
                <a:srgbClr val="E7E9C9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273" name="Google Shape;273;p29"/>
          <p:cNvSpPr txBox="1"/>
          <p:nvPr>
            <p:ph idx="1" type="body"/>
          </p:nvPr>
        </p:nvSpPr>
        <p:spPr>
          <a:xfrm>
            <a:off x="457200" y="1646237"/>
            <a:ext cx="82296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0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b="0" i="0" lang="zh-TW" sz="32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利用 phpMyAdmin 確認 PHP 產生的 SQL 無誤</a:t>
            </a:r>
            <a:endParaRPr b="0" i="0" sz="32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-370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b="0" i="0" lang="zh-TW" sz="32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使用以下程式來取得錯誤訊息</a:t>
            </a:r>
            <a:endParaRPr b="0" i="0" sz="32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-37719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kkitt"/>
              <a:buChar char="•"/>
            </a:pPr>
            <a:r>
              <a:rPr b="0" i="0" lang="zh-TW" sz="32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print_r($conn-&gt;errorInfo());</a:t>
            </a:r>
            <a:endParaRPr b="0" i="0" sz="26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274" name="Google Shape;274;p29"/>
          <p:cNvSpPr txBox="1"/>
          <p:nvPr>
            <p:ph idx="12" type="sldNum"/>
          </p:nvPr>
        </p:nvSpPr>
        <p:spPr>
          <a:xfrm>
            <a:off x="8638952" y="6514568"/>
            <a:ext cx="464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zh-TW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rgbClr val="DFE0D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4064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1400"/>
              <a:buFont typeface="Rokkitt"/>
              <a:buNone/>
            </a:pPr>
            <a:r>
              <a:rPr b="0" i="0" lang="zh-TW" sz="4600" u="none" cap="none" strike="noStrike">
                <a:solidFill>
                  <a:srgbClr val="E7E9C9"/>
                </a:solidFill>
                <a:latin typeface="Rokkitt"/>
                <a:ea typeface="Rokkitt"/>
                <a:cs typeface="Rokkitt"/>
                <a:sym typeface="Rokkitt"/>
              </a:rPr>
              <a:t>查詢資料庫注意事項</a:t>
            </a:r>
            <a:endParaRPr b="0" i="0" sz="4600" u="none" cap="none" strike="noStrike">
              <a:solidFill>
                <a:srgbClr val="E7E9C9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280" name="Google Shape;280;p30"/>
          <p:cNvSpPr txBox="1"/>
          <p:nvPr>
            <p:ph idx="1" type="body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b="0" i="0" lang="zh-TW" sz="32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避免使用 SELECT * FROM table，以加快查詢效能。</a:t>
            </a:r>
            <a:endParaRPr b="0" i="0" sz="32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b="0" i="0" lang="zh-TW" sz="32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資料筆數多時應使用分頁查詢，以避免一次查詢大量資料 (需配合程式分頁功能)</a:t>
            </a:r>
            <a:endParaRPr b="0" i="0" sz="32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-233680" lvl="1" marL="640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kkitt"/>
              <a:buChar char="•"/>
            </a:pPr>
            <a:r>
              <a:rPr b="0" i="0" lang="zh-TW" sz="32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SELECT * FROM table LIMIT 0, 20</a:t>
            </a:r>
            <a:endParaRPr b="0" i="0" sz="26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b="0" i="0" lang="zh-TW" sz="32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資料庫查詢可能需耗費大量的時間，若後續程式會持續使用，需將結果儲存到變數，避免重複查詢。</a:t>
            </a:r>
            <a:endParaRPr b="0" i="0" sz="32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-233680" lvl="1" marL="640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kkitt"/>
              <a:buChar char="•"/>
            </a:pPr>
            <a:r>
              <a:rPr b="0" i="0" lang="zh-TW" sz="28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$results = $stmt-&gt;fetchAll();</a:t>
            </a:r>
            <a:endParaRPr b="0" i="0" sz="26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-5080" lvl="1" marL="4114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kkitt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-5080" lvl="1" marL="4114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kkitt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281" name="Google Shape;281;p30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zh-TW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064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1400"/>
              <a:buFont typeface="Rokkitt"/>
              <a:buNone/>
            </a:pPr>
            <a:r>
              <a:rPr b="0" i="0" lang="zh-TW" sz="4600" u="none" cap="none" strike="noStrike">
                <a:solidFill>
                  <a:srgbClr val="E7E9C9"/>
                </a:solidFill>
                <a:latin typeface="Rokkitt"/>
                <a:ea typeface="Rokkitt"/>
                <a:cs typeface="Rokkitt"/>
                <a:sym typeface="Rokkitt"/>
              </a:rPr>
              <a:t>SQL Injection</a:t>
            </a:r>
            <a:endParaRPr b="0" i="0" sz="4600" u="none" cap="none" strike="noStrike">
              <a:solidFill>
                <a:srgbClr val="E7E9C9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288" name="Google Shape;288;p31"/>
          <p:cNvSpPr txBox="1"/>
          <p:nvPr>
            <p:ph idx="1" type="body"/>
          </p:nvPr>
        </p:nvSpPr>
        <p:spPr>
          <a:xfrm>
            <a:off x="457200" y="1646237"/>
            <a:ext cx="82296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32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在傳送給程式的 GET 或 POST 中夾帶夾帶惡意的 SQL 指令，使資料庫誤認為是正常的 SQL 指令而執行，因此遭到破壞或是入侵。</a:t>
            </a:r>
            <a:endParaRPr b="0" i="0" sz="32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289" name="Google Shape;289;p31"/>
          <p:cNvSpPr txBox="1"/>
          <p:nvPr>
            <p:ph idx="12" type="sldNum"/>
          </p:nvPr>
        </p:nvSpPr>
        <p:spPr>
          <a:xfrm>
            <a:off x="8638952" y="6514568"/>
            <a:ext cx="464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zh-TW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rgbClr val="DFE0D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1"/>
          <p:cNvSpPr txBox="1"/>
          <p:nvPr/>
        </p:nvSpPr>
        <p:spPr>
          <a:xfrm>
            <a:off x="401325" y="3413150"/>
            <a:ext cx="87429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SELECT * FROM members WHERE account='</a:t>
            </a:r>
            <a:r>
              <a:rPr b="0" i="0" lang="zh-TW" sz="1800" u="none" cap="none" strike="noStrike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$name</a:t>
            </a:r>
            <a:r>
              <a:rPr b="0" i="0" lang="zh-TW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' AND password='$password'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1"/>
          <p:cNvSpPr txBox="1"/>
          <p:nvPr/>
        </p:nvSpPr>
        <p:spPr>
          <a:xfrm>
            <a:off x="2349975" y="3780050"/>
            <a:ext cx="43542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zh-TW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若 </a:t>
            </a:r>
            <a:r>
              <a:rPr b="0" i="0" lang="zh-TW" sz="2400" u="none" cap="none" strike="noStrike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$name</a:t>
            </a:r>
            <a:r>
              <a:rPr b="0" i="0" lang="zh-TW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代入  </a:t>
            </a:r>
            <a:r>
              <a:rPr b="0" i="0" lang="zh-TW" sz="2400" u="none" cap="none" strike="noStrike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' or 1=1 /*</a:t>
            </a:r>
            <a:endParaRPr b="0" i="0" sz="2400" u="none" cap="none" strike="noStrike">
              <a:solidFill>
                <a:srgbClr val="F1C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1"/>
          <p:cNvSpPr txBox="1"/>
          <p:nvPr/>
        </p:nvSpPr>
        <p:spPr>
          <a:xfrm>
            <a:off x="381000" y="4277975"/>
            <a:ext cx="78627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SELECT * FROM members WHERE account='</a:t>
            </a:r>
            <a:r>
              <a:rPr b="0" i="0" lang="zh-TW" sz="1800" u="none" cap="none" strike="noStrike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' or 1=1 /*</a:t>
            </a:r>
            <a:r>
              <a:rPr b="0" i="0" lang="zh-TW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' AND password=''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1"/>
          <p:cNvSpPr txBox="1"/>
          <p:nvPr/>
        </p:nvSpPr>
        <p:spPr>
          <a:xfrm>
            <a:off x="3188175" y="4721075"/>
            <a:ext cx="24297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zh-TW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資料庫會解讀為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1"/>
          <p:cNvSpPr txBox="1"/>
          <p:nvPr/>
        </p:nvSpPr>
        <p:spPr>
          <a:xfrm>
            <a:off x="457200" y="5240375"/>
            <a:ext cx="82296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SELECT * FROM members WHERE account='' or 1=1</a:t>
            </a:r>
            <a:r>
              <a:rPr b="0" i="0" lang="zh-TW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zh-TW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/*' AND password=''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064" lvl="0" marL="5486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1400"/>
              <a:buFont typeface="Rokkitt"/>
              <a:buNone/>
            </a:pPr>
            <a:r>
              <a:rPr b="0" i="0" lang="zh-TW" sz="4600" u="none" cap="none" strike="noStrike">
                <a:solidFill>
                  <a:srgbClr val="E7E9C9"/>
                </a:solidFill>
                <a:latin typeface="Rokkitt"/>
                <a:ea typeface="Rokkitt"/>
                <a:cs typeface="Rokkitt"/>
                <a:sym typeface="Rokkitt"/>
              </a:rPr>
              <a:t>PHP存取MySQL的方式</a:t>
            </a:r>
            <a:endParaRPr b="0" i="0" sz="4600" u="none" cap="none" strike="noStrike">
              <a:solidFill>
                <a:srgbClr val="E7E9C9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05" name="Google Shape;105;p14"/>
          <p:cNvSpPr txBox="1"/>
          <p:nvPr>
            <p:ph idx="1" type="body"/>
          </p:nvPr>
        </p:nvSpPr>
        <p:spPr>
          <a:xfrm>
            <a:off x="457200" y="1646237"/>
            <a:ext cx="82296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0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❖"/>
            </a:pPr>
            <a:r>
              <a:rPr b="0" i="0" lang="zh-TW" sz="32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MySQL：2012年後不建議使用，php7後不建議使用</a:t>
            </a:r>
            <a:endParaRPr b="0" i="0" sz="32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-370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❖"/>
            </a:pPr>
            <a:r>
              <a:rPr b="0" i="0" lang="zh-TW" sz="32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MySQLi：只適用於MySQL，Object-Oriented, Procedure-oriented</a:t>
            </a:r>
            <a:endParaRPr b="0" i="0" sz="32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-370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❖"/>
            </a:pPr>
            <a:r>
              <a:rPr b="0" i="0" lang="zh-TW" sz="32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PDO：可以在不同的12種DB上使用，Object-oriented</a:t>
            </a:r>
            <a:endParaRPr b="0" i="0" sz="32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8638952" y="6514568"/>
            <a:ext cx="464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zh-TW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rgbClr val="DFE0D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064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1400"/>
              <a:buFont typeface="Rokkitt"/>
              <a:buNone/>
            </a:pPr>
            <a:r>
              <a:rPr b="0" i="0" lang="zh-TW" sz="4600" u="none" cap="none" strike="noStrike">
                <a:solidFill>
                  <a:srgbClr val="E7E9C9"/>
                </a:solidFill>
                <a:latin typeface="Rokkitt"/>
                <a:ea typeface="Rokkitt"/>
                <a:cs typeface="Rokkitt"/>
                <a:sym typeface="Rokkitt"/>
              </a:rPr>
              <a:t>SQL Injection</a:t>
            </a:r>
            <a:endParaRPr b="0" i="0" sz="4600" u="none" cap="none" strike="noStrike">
              <a:solidFill>
                <a:srgbClr val="E7E9C9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301" name="Google Shape;301;p32"/>
          <p:cNvSpPr txBox="1"/>
          <p:nvPr>
            <p:ph idx="1" type="body"/>
          </p:nvPr>
        </p:nvSpPr>
        <p:spPr>
          <a:xfrm>
            <a:off x="457200" y="1646237"/>
            <a:ext cx="82296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4986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32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解決方式：</a:t>
            </a:r>
            <a:endParaRPr b="0" i="0" sz="32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-370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40"/>
              <a:buFont typeface="Noto Sans Symbols"/>
              <a:buAutoNum type="arabicPeriod"/>
            </a:pPr>
            <a:r>
              <a:rPr b="0" i="0" lang="zh-TW" sz="32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傳入的參數使用 addslashes() 函數將特殊字元加上</a:t>
            </a:r>
            <a:r>
              <a:rPr b="0" i="0" lang="zh-TW" sz="3200" u="sng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跳脫字元(\)</a:t>
            </a:r>
            <a:r>
              <a:rPr b="0" i="0" lang="zh-TW" sz="32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來取消特殊符號作用</a:t>
            </a:r>
            <a:endParaRPr b="0" i="0" sz="3200" u="none" cap="none" strike="noStrike">
              <a:solidFill>
                <a:srgbClr val="FFFFFF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-370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40"/>
              <a:buFont typeface="Noto Sans Symbols"/>
              <a:buAutoNum type="arabicPeriod"/>
            </a:pPr>
            <a:r>
              <a:rPr b="0" i="0" lang="zh-TW" sz="32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使用 PDO Prepare Statement 產生 SQL</a:t>
            </a:r>
            <a:endParaRPr b="0" i="0" sz="3200" u="none" cap="none" strike="noStrike">
              <a:solidFill>
                <a:srgbClr val="FFFFFF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302" name="Google Shape;302;p32"/>
          <p:cNvSpPr txBox="1"/>
          <p:nvPr>
            <p:ph idx="12" type="sldNum"/>
          </p:nvPr>
        </p:nvSpPr>
        <p:spPr>
          <a:xfrm>
            <a:off x="8638952" y="6514568"/>
            <a:ext cx="464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zh-TW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rgbClr val="DFE0D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4064" lvl="0" marL="5486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1400"/>
              <a:buFont typeface="Rokkitt"/>
              <a:buNone/>
            </a:pPr>
            <a:r>
              <a:rPr b="0" i="0" lang="zh-TW" sz="4600" u="none" cap="none" strike="noStrike">
                <a:solidFill>
                  <a:srgbClr val="E7E9C9"/>
                </a:solidFill>
                <a:latin typeface="Rokkitt"/>
                <a:ea typeface="Rokkitt"/>
                <a:cs typeface="Rokkitt"/>
                <a:sym typeface="Rokkitt"/>
              </a:rPr>
              <a:t>Prepared Statement─查詢</a:t>
            </a:r>
            <a:endParaRPr b="0" i="0" sz="4600" u="none" cap="none" strike="noStrike">
              <a:solidFill>
                <a:srgbClr val="E7E9C9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308" name="Google Shape;308;p33"/>
          <p:cNvSpPr txBox="1"/>
          <p:nvPr>
            <p:ph idx="1" type="body"/>
          </p:nvPr>
        </p:nvSpPr>
        <p:spPr>
          <a:xfrm>
            <a:off x="136625" y="1484763"/>
            <a:ext cx="8925300" cy="49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8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$conn = new PDO($dsn, $db_user, $db_password);</a:t>
            </a:r>
            <a:endParaRPr b="0" i="0" sz="18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-292100" lvl="0" marL="292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⦿"/>
            </a:pPr>
            <a:r>
              <a:rPr b="0" i="0" lang="zh-TW" sz="18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作法一：</a:t>
            </a:r>
            <a:endParaRPr b="0" i="0" sz="18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$sql = "SELECT name, addr, birth FROM student_profile WHERE id = </a:t>
            </a:r>
            <a:r>
              <a:rPr b="0" i="0" lang="zh-TW" sz="1400" u="none" cap="none" strike="noStrike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b="0" i="0" lang="zh-TW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";</a:t>
            </a:r>
            <a:endParaRPr b="0" i="0" sz="1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$stmt = $conn-&gt;</a:t>
            </a:r>
            <a:r>
              <a:rPr b="0" i="0" lang="zh-TW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prepare</a:t>
            </a:r>
            <a:r>
              <a:rPr b="0" i="0" lang="zh-TW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($sql);</a:t>
            </a:r>
            <a:endParaRPr b="0" i="0" sz="1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$result = $stmt-&gt;execute(array(</a:t>
            </a:r>
            <a:r>
              <a:rPr b="0" i="0" lang="zh-TW" sz="1400" u="none" cap="none" strike="noStrike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"1105137101"</a:t>
            </a:r>
            <a:r>
              <a:rPr b="0" i="0" lang="zh-TW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0" i="0" sz="1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if($result)</a:t>
            </a:r>
            <a:endParaRPr b="0" i="0" sz="1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$dataset</a:t>
            </a:r>
            <a:r>
              <a:rPr b="0" i="0" lang="zh-TW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zh-TW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$stmt-&gt;</a:t>
            </a:r>
            <a:r>
              <a:rPr b="0" i="0" lang="zh-TW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fetchAll</a:t>
            </a:r>
            <a:r>
              <a:rPr b="0" i="0" lang="zh-TW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i="0" sz="1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0" i="0" sz="1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0" i="0" sz="1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echo “執行錯誤”;</a:t>
            </a:r>
            <a:endParaRPr b="0" i="0" sz="1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2532" lvl="0" marL="292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8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-292100" lvl="0" marL="292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⦿"/>
            </a:pPr>
            <a:r>
              <a:rPr b="0" i="0" lang="zh-TW" sz="18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作法二：</a:t>
            </a:r>
            <a:endParaRPr b="0" i="0" sz="18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$sql = "SELECT name, addr, birth FROM student_profile WHERE id = </a:t>
            </a:r>
            <a:r>
              <a:rPr b="0" i="0" lang="zh-TW" sz="1400" u="none" cap="none" strike="noStrike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:id</a:t>
            </a:r>
            <a:r>
              <a:rPr b="0" i="0" lang="zh-TW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";</a:t>
            </a:r>
            <a:endParaRPr b="0" i="0" sz="1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$stmt = $conn-&gt;</a:t>
            </a:r>
            <a:r>
              <a:rPr b="0" i="0" lang="zh-TW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prepare</a:t>
            </a:r>
            <a:r>
              <a:rPr b="0" i="0" lang="zh-TW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($sql);</a:t>
            </a:r>
            <a:endParaRPr b="0" i="0" sz="1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$result = $stmt-&gt;execute(array("</a:t>
            </a:r>
            <a:r>
              <a:rPr b="0" i="0" lang="zh-TW" sz="1400" u="none" cap="none" strike="noStrike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:id</a:t>
            </a:r>
            <a:r>
              <a:rPr b="0" i="0" lang="zh-TW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 =&gt; "</a:t>
            </a:r>
            <a:r>
              <a:rPr b="0" i="0" lang="zh-TW" sz="1400" u="none" cap="none" strike="noStrike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1105137101</a:t>
            </a:r>
            <a:r>
              <a:rPr b="0" i="0" lang="zh-TW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"));</a:t>
            </a:r>
            <a:endParaRPr b="0" i="0" sz="1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if($result)</a:t>
            </a:r>
            <a:endParaRPr b="0" i="0" sz="1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$dataset</a:t>
            </a:r>
            <a:r>
              <a:rPr b="0" i="0" lang="zh-TW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zh-TW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$stmt-&gt;</a:t>
            </a:r>
            <a:r>
              <a:rPr b="0" i="0" lang="zh-TW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fetchAll</a:t>
            </a:r>
            <a:r>
              <a:rPr b="0" i="0" lang="zh-TW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i="0" sz="1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0" i="0" sz="1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echo “執行錯誤”;</a:t>
            </a:r>
            <a:endParaRPr b="0" i="0" sz="1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2532" lvl="0" marL="292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8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309" name="Google Shape;309;p33"/>
          <p:cNvSpPr txBox="1"/>
          <p:nvPr>
            <p:ph idx="12" type="sldNum"/>
          </p:nvPr>
        </p:nvSpPr>
        <p:spPr>
          <a:xfrm>
            <a:off x="8638952" y="6514568"/>
            <a:ext cx="464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zh-TW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rgbClr val="DFE0D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4064" lvl="0" marL="5486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1400"/>
              <a:buFont typeface="Rokkitt"/>
              <a:buNone/>
            </a:pPr>
            <a:r>
              <a:rPr b="0" i="0" lang="zh-TW" sz="4600" u="none" cap="none" strike="noStrike">
                <a:solidFill>
                  <a:srgbClr val="E7E9C9"/>
                </a:solidFill>
                <a:latin typeface="Rokkitt"/>
                <a:ea typeface="Rokkitt"/>
                <a:cs typeface="Rokkitt"/>
                <a:sym typeface="Rokkitt"/>
              </a:rPr>
              <a:t>Prepared Statemen</a:t>
            </a:r>
            <a:r>
              <a:rPr b="0" i="0" lang="zh-TW" sz="3600" u="none" cap="none" strike="noStrike">
                <a:solidFill>
                  <a:srgbClr val="E7E9C9"/>
                </a:solidFill>
                <a:latin typeface="Rokkitt"/>
                <a:ea typeface="Rokkitt"/>
                <a:cs typeface="Rokkitt"/>
                <a:sym typeface="Rokkitt"/>
              </a:rPr>
              <a:t>t─新增</a:t>
            </a:r>
            <a:endParaRPr b="0" i="0" sz="3600" u="none" cap="none" strike="noStrike">
              <a:solidFill>
                <a:srgbClr val="E7E9C9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-4064" lvl="0" marL="5486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1400"/>
              <a:buFont typeface="Rokkitt"/>
              <a:buNone/>
            </a:pPr>
            <a:r>
              <a:rPr b="0" i="0" lang="zh-TW" sz="3600" u="none" cap="none" strike="noStrike">
                <a:solidFill>
                  <a:srgbClr val="E7E9C9"/>
                </a:solidFill>
                <a:latin typeface="Rokkitt"/>
                <a:ea typeface="Rokkitt"/>
                <a:cs typeface="Rokkitt"/>
                <a:sym typeface="Rokkitt"/>
              </a:rPr>
              <a:t>(修改、刪除類似)</a:t>
            </a:r>
            <a:endParaRPr b="0" i="0" sz="3600" u="none" cap="none" strike="noStrike">
              <a:solidFill>
                <a:srgbClr val="E7E9C9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315" name="Google Shape;315;p34"/>
          <p:cNvSpPr txBox="1"/>
          <p:nvPr>
            <p:ph idx="1" type="body"/>
          </p:nvPr>
        </p:nvSpPr>
        <p:spPr>
          <a:xfrm>
            <a:off x="136625" y="1484763"/>
            <a:ext cx="8925300" cy="49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8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$conn = new PDO($dsn, $db_user, $db_password);</a:t>
            </a:r>
            <a:endParaRPr b="0" i="0" sz="18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-292100" lvl="0" marL="292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⦿"/>
            </a:pPr>
            <a:r>
              <a:rPr b="0" i="0" lang="zh-TW" sz="18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作法一：</a:t>
            </a:r>
            <a:endParaRPr b="0" i="0" sz="18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$sql = "INSERT INTO student_profile (name, addr, birth) VALUES (</a:t>
            </a:r>
            <a:r>
              <a:rPr b="0" i="0" lang="zh-TW" sz="1400" u="none" cap="none" strike="noStrike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b="0" i="0" lang="zh-TW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zh-TW" sz="1400" u="none" cap="none" strike="noStrike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b="0" i="0" lang="zh-TW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zh-TW" sz="1400" u="none" cap="none" strike="noStrike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b="0" i="0" lang="zh-TW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)";</a:t>
            </a:r>
            <a:endParaRPr b="0" i="0" sz="1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$stmt = $conn-&gt;</a:t>
            </a:r>
            <a:r>
              <a:rPr b="0" i="0" lang="zh-TW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prepare</a:t>
            </a:r>
            <a:r>
              <a:rPr b="0" i="0" lang="zh-TW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($sql);</a:t>
            </a:r>
            <a:endParaRPr b="0" i="0" sz="1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$result = $stmt-&gt;execute(array(</a:t>
            </a:r>
            <a:r>
              <a:rPr b="0" i="0" lang="zh-TW" sz="1400" u="none" cap="none" strike="noStrike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"王小明"</a:t>
            </a:r>
            <a:r>
              <a:rPr b="0" i="0" lang="zh-TW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zh-TW" sz="1400" u="none" cap="none" strike="noStrike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"高雄市"</a:t>
            </a:r>
            <a:r>
              <a:rPr b="0" i="0" lang="zh-TW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zh-TW" sz="1400" u="none" cap="none" strike="noStrike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"05/07/2014"</a:t>
            </a:r>
            <a:r>
              <a:rPr b="0" i="0" lang="zh-TW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));</a:t>
            </a:r>
            <a:endParaRPr b="0" i="0" sz="1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if($result)</a:t>
            </a:r>
            <a:endParaRPr b="0" i="0" sz="1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echo “執行成功”;</a:t>
            </a:r>
            <a:endParaRPr b="0" i="0" sz="1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0" i="0" sz="1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echo “執行錯誤”;</a:t>
            </a:r>
            <a:endParaRPr b="0" i="0" sz="18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-292100" lvl="0" marL="292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⦿"/>
            </a:pPr>
            <a:r>
              <a:rPr b="0" i="0" lang="zh-TW" sz="18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作法二：</a:t>
            </a:r>
            <a:endParaRPr b="0" i="0" sz="18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$sql = "INSERT INTO student_profile (name, addr, birth) VALUES (</a:t>
            </a:r>
            <a:r>
              <a:rPr b="0" i="0" lang="zh-TW" sz="1400" u="none" cap="none" strike="noStrike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:name</a:t>
            </a:r>
            <a:r>
              <a:rPr b="0" i="0" lang="zh-TW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zh-TW" sz="1400" u="none" cap="none" strike="noStrike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:addr</a:t>
            </a:r>
            <a:r>
              <a:rPr b="0" i="0" lang="zh-TW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zh-TW" sz="1400" u="none" cap="none" strike="noStrike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:birth</a:t>
            </a:r>
            <a:r>
              <a:rPr b="0" i="0" lang="zh-TW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)";</a:t>
            </a:r>
            <a:endParaRPr b="0" i="0" sz="1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$stmt = $conn-&gt;</a:t>
            </a:r>
            <a:r>
              <a:rPr b="0" i="0" lang="zh-TW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prepare</a:t>
            </a:r>
            <a:r>
              <a:rPr b="0" i="0" lang="zh-TW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($sql);</a:t>
            </a:r>
            <a:endParaRPr b="0" i="0" sz="1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$result = $stmt-&gt;execute(array(</a:t>
            </a:r>
            <a:endParaRPr b="0" i="0" sz="1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"</a:t>
            </a:r>
            <a:r>
              <a:rPr b="0" i="0" lang="zh-TW" sz="1400" u="none" cap="none" strike="noStrike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:name</a:t>
            </a:r>
            <a:r>
              <a:rPr b="0" i="0" lang="zh-TW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 =&gt; "王小明",</a:t>
            </a:r>
            <a:endParaRPr b="0" i="0" sz="1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"</a:t>
            </a:r>
            <a:r>
              <a:rPr b="0" i="0" lang="zh-TW" sz="1400" u="none" cap="none" strike="noStrike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:addr</a:t>
            </a:r>
            <a:r>
              <a:rPr b="0" i="0" lang="zh-TW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 =&gt; "高雄市",</a:t>
            </a:r>
            <a:endParaRPr b="0" i="0" sz="1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"</a:t>
            </a:r>
            <a:r>
              <a:rPr b="0" i="0" lang="zh-TW" sz="1400" u="none" cap="none" strike="noStrike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:birth</a:t>
            </a:r>
            <a:r>
              <a:rPr b="0" i="0" lang="zh-TW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 =&gt; "05/07/2014"</a:t>
            </a:r>
            <a:endParaRPr b="0" i="0" sz="1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0" i="0" sz="1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if($result)</a:t>
            </a:r>
            <a:endParaRPr b="0" i="0" sz="1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echo “執行成功”;</a:t>
            </a:r>
            <a:endParaRPr b="0" i="0" sz="1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0" i="0" sz="1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echo “執行錯誤”;</a:t>
            </a:r>
            <a:endParaRPr b="0" i="0" sz="1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6" name="Google Shape;316;p34"/>
          <p:cNvSpPr txBox="1"/>
          <p:nvPr>
            <p:ph idx="12" type="sldNum"/>
          </p:nvPr>
        </p:nvSpPr>
        <p:spPr>
          <a:xfrm>
            <a:off x="8638952" y="6514568"/>
            <a:ext cx="464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zh-TW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rgbClr val="DFE0D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4064" lvl="0" marL="5486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1400"/>
              <a:buFont typeface="Rokkitt"/>
              <a:buNone/>
            </a:pPr>
            <a:r>
              <a:rPr b="0" i="0" lang="zh-TW" sz="4600" u="none" cap="none" strike="noStrike">
                <a:solidFill>
                  <a:srgbClr val="E7E9C9"/>
                </a:solidFill>
                <a:latin typeface="Rokkitt"/>
                <a:ea typeface="Rokkitt"/>
                <a:cs typeface="Rokkitt"/>
                <a:sym typeface="Rokkitt"/>
              </a:rPr>
              <a:t>PDO (PHP Data Object)</a:t>
            </a:r>
            <a:endParaRPr b="0" i="0" sz="4600" u="none" cap="none" strike="noStrike">
              <a:solidFill>
                <a:srgbClr val="E7E9C9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grpSp>
        <p:nvGrpSpPr>
          <p:cNvPr id="112" name="Google Shape;112;p15"/>
          <p:cNvGrpSpPr/>
          <p:nvPr/>
        </p:nvGrpSpPr>
        <p:grpSpPr>
          <a:xfrm>
            <a:off x="847744" y="1700808"/>
            <a:ext cx="7407082" cy="4320479"/>
            <a:chOff x="1860151" y="2348880"/>
            <a:chExt cx="5040560" cy="2592288"/>
          </a:xfrm>
        </p:grpSpPr>
        <p:sp>
          <p:nvSpPr>
            <p:cNvPr id="113" name="Google Shape;113;p15"/>
            <p:cNvSpPr/>
            <p:nvPr/>
          </p:nvSpPr>
          <p:spPr>
            <a:xfrm>
              <a:off x="2025458" y="4005064"/>
              <a:ext cx="1080120" cy="886835"/>
            </a:xfrm>
            <a:prstGeom prst="flowChartMagneticDisk">
              <a:avLst/>
            </a:prstGeom>
            <a:solidFill>
              <a:schemeClr val="accent1"/>
            </a:solidFill>
            <a:ln cap="flat" cmpd="sng" w="38100">
              <a:solidFill>
                <a:srgbClr val="5376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zh-TW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MSSQL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3753650" y="4012990"/>
              <a:ext cx="1080120" cy="886835"/>
            </a:xfrm>
            <a:prstGeom prst="flowChartMagneticDisk">
              <a:avLst/>
            </a:prstGeom>
            <a:solidFill>
              <a:schemeClr val="accent1"/>
            </a:solidFill>
            <a:ln cap="flat" cmpd="sng" w="38100">
              <a:solidFill>
                <a:srgbClr val="5376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zh-TW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MySQL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5481842" y="4054333"/>
              <a:ext cx="1080120" cy="886835"/>
            </a:xfrm>
            <a:prstGeom prst="flowChartMagneticDisk">
              <a:avLst/>
            </a:prstGeom>
            <a:solidFill>
              <a:schemeClr val="accent1"/>
            </a:solidFill>
            <a:ln cap="flat" cmpd="sng" w="38100">
              <a:solidFill>
                <a:srgbClr val="5376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zh-TW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Oracle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1860151" y="3284984"/>
              <a:ext cx="5040560" cy="360040"/>
            </a:xfrm>
            <a:prstGeom prst="roundRect">
              <a:avLst>
                <a:gd fmla="val 16667" name="adj"/>
              </a:avLst>
            </a:prstGeom>
            <a:solidFill>
              <a:srgbClr val="00B050"/>
            </a:solidFill>
            <a:ln cap="flat" cmpd="sng" w="38100">
              <a:solidFill>
                <a:srgbClr val="5376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zh-TW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DB Abstraction Layer (PDO)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797010" y="2348880"/>
              <a:ext cx="993399" cy="504056"/>
            </a:xfrm>
            <a:prstGeom prst="flowChartDocument">
              <a:avLst/>
            </a:prstGeom>
            <a:solidFill>
              <a:srgbClr val="C00000"/>
            </a:solidFill>
            <a:ln cap="flat" cmpd="sng" w="38100">
              <a:solidFill>
                <a:srgbClr val="5376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zh-TW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PHP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4077686" y="2891314"/>
              <a:ext cx="360040" cy="36004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C000"/>
            </a:solidFill>
            <a:ln cap="flat" cmpd="sng" w="38100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9" name="Google Shape;119;p15"/>
            <p:cNvCxnSpPr>
              <a:endCxn id="113" idx="1"/>
            </p:cNvCxnSpPr>
            <p:nvPr/>
          </p:nvCxnSpPr>
          <p:spPr>
            <a:xfrm flipH="1">
              <a:off x="2565518" y="3645064"/>
              <a:ext cx="1188300" cy="360000"/>
            </a:xfrm>
            <a:prstGeom prst="straightConnector1">
              <a:avLst/>
            </a:prstGeom>
            <a:noFill/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20" name="Google Shape;120;p15"/>
            <p:cNvCxnSpPr/>
            <p:nvPr/>
          </p:nvCxnSpPr>
          <p:spPr>
            <a:xfrm>
              <a:off x="4289517" y="3654366"/>
              <a:ext cx="0" cy="360040"/>
            </a:xfrm>
            <a:prstGeom prst="straightConnector1">
              <a:avLst/>
            </a:prstGeom>
            <a:noFill/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21" name="Google Shape;121;p15"/>
            <p:cNvCxnSpPr/>
            <p:nvPr/>
          </p:nvCxnSpPr>
          <p:spPr>
            <a:xfrm>
              <a:off x="5028503" y="3645024"/>
              <a:ext cx="993399" cy="409309"/>
            </a:xfrm>
            <a:prstGeom prst="straightConnector1">
              <a:avLst/>
            </a:prstGeom>
            <a:noFill/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467544" y="188640"/>
            <a:ext cx="8229600" cy="864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4064" lvl="0" marL="5486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1400"/>
              <a:buFont typeface="Times New Roman"/>
              <a:buNone/>
            </a:pPr>
            <a:r>
              <a:rPr b="1" i="0" lang="zh-TW" sz="4600" u="none" cap="none" strike="noStrike">
                <a:solidFill>
                  <a:srgbClr val="E7E9C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PHP 存取 MySQL 流程</a:t>
            </a:r>
            <a:endParaRPr b="1" i="0" sz="4600" u="none" cap="none" strike="noStrike">
              <a:solidFill>
                <a:srgbClr val="E7E9C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8653074" y="6226863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zh-TW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8" name="Google Shape;128;p16"/>
          <p:cNvGrpSpPr/>
          <p:nvPr/>
        </p:nvGrpSpPr>
        <p:grpSpPr>
          <a:xfrm>
            <a:off x="593456" y="1125071"/>
            <a:ext cx="8064900" cy="2443048"/>
            <a:chOff x="539552" y="1700808"/>
            <a:chExt cx="8064900" cy="2443048"/>
          </a:xfrm>
        </p:grpSpPr>
        <p:sp>
          <p:nvSpPr>
            <p:cNvPr id="129" name="Google Shape;129;p16"/>
            <p:cNvSpPr/>
            <p:nvPr/>
          </p:nvSpPr>
          <p:spPr>
            <a:xfrm>
              <a:off x="539552" y="1700808"/>
              <a:ext cx="8064896" cy="504056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539552" y="2204864"/>
              <a:ext cx="8064896" cy="1938992"/>
            </a:xfrm>
            <a:prstGeom prst="rect">
              <a:avLst/>
            </a:prstGeom>
            <a:solidFill>
              <a:srgbClr val="C5DAC7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6"/>
            <p:cNvSpPr txBox="1"/>
            <p:nvPr/>
          </p:nvSpPr>
          <p:spPr>
            <a:xfrm>
              <a:off x="539552" y="1714314"/>
              <a:ext cx="806489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zh-TW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產生PDO物件</a:t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2" name="Google Shape;132;p16"/>
            <p:cNvSpPr txBox="1"/>
            <p:nvPr/>
          </p:nvSpPr>
          <p:spPr>
            <a:xfrm>
              <a:off x="539552" y="2204864"/>
              <a:ext cx="8064900" cy="19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zh-TW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$db_host = 'db.mis.kuas.edu.tw';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zh-TW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$db_name = 'cobol';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zh-TW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$db_user = 'cobol';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zh-TW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$db_password = '1234';</a:t>
              </a:r>
              <a:endPara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zh-TW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$dsn = "mysql:host=$db_host;dbname=$db_name;charset=utf8";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zh-TW" sz="20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$conn</a:t>
              </a:r>
              <a:r>
                <a:rPr b="0" i="0" lang="zh-TW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new PDO($dsn, $db_user, $db_password);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" name="Google Shape;133;p16"/>
          <p:cNvGrpSpPr/>
          <p:nvPr/>
        </p:nvGrpSpPr>
        <p:grpSpPr>
          <a:xfrm>
            <a:off x="629460" y="3671783"/>
            <a:ext cx="8064896" cy="1211942"/>
            <a:chOff x="611560" y="4221088"/>
            <a:chExt cx="8064896" cy="1211942"/>
          </a:xfrm>
        </p:grpSpPr>
        <p:sp>
          <p:nvSpPr>
            <p:cNvPr id="134" name="Google Shape;134;p16"/>
            <p:cNvSpPr/>
            <p:nvPr/>
          </p:nvSpPr>
          <p:spPr>
            <a:xfrm>
              <a:off x="611560" y="4221088"/>
              <a:ext cx="8064896" cy="504056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611560" y="4725144"/>
              <a:ext cx="8064896" cy="707886"/>
            </a:xfrm>
            <a:prstGeom prst="rect">
              <a:avLst/>
            </a:prstGeom>
            <a:solidFill>
              <a:srgbClr val="C5DAC7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6"/>
            <p:cNvSpPr txBox="1"/>
            <p:nvPr/>
          </p:nvSpPr>
          <p:spPr>
            <a:xfrm>
              <a:off x="611560" y="4234594"/>
              <a:ext cx="806489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zh-TW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執行查詢／修改／新增／刪除</a:t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" name="Google Shape;137;p16"/>
            <p:cNvSpPr txBox="1"/>
            <p:nvPr/>
          </p:nvSpPr>
          <p:spPr>
            <a:xfrm>
              <a:off x="611560" y="4725144"/>
              <a:ext cx="7992888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zh-TW" sz="2000" u="none" cap="none" strike="noStrike">
                  <a:solidFill>
                    <a:srgbClr val="CC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$stmt</a:t>
              </a:r>
              <a:r>
                <a:rPr b="0" i="0" lang="zh-TW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</a:t>
              </a:r>
              <a:r>
                <a:rPr b="0" i="0" lang="zh-TW" sz="20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$conn</a:t>
              </a:r>
              <a:r>
                <a:rPr b="0" i="0" lang="zh-TW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-&gt;query("SELECT * FROM student_profile");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zh-TW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$count = </a:t>
              </a:r>
              <a:r>
                <a:rPr b="0" i="0" lang="zh-TW" sz="20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$conn</a:t>
              </a:r>
              <a:r>
                <a:rPr b="0" i="0" lang="zh-TW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-&gt;exec("UPDATE table SET field='value'");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" name="Google Shape;138;p16"/>
          <p:cNvGrpSpPr/>
          <p:nvPr/>
        </p:nvGrpSpPr>
        <p:grpSpPr>
          <a:xfrm>
            <a:off x="602300" y="4976449"/>
            <a:ext cx="8064896" cy="1827495"/>
            <a:chOff x="615338" y="5445224"/>
            <a:chExt cx="8064896" cy="1827495"/>
          </a:xfrm>
        </p:grpSpPr>
        <p:sp>
          <p:nvSpPr>
            <p:cNvPr id="139" name="Google Shape;139;p16"/>
            <p:cNvSpPr/>
            <p:nvPr/>
          </p:nvSpPr>
          <p:spPr>
            <a:xfrm>
              <a:off x="615338" y="5445224"/>
              <a:ext cx="8064896" cy="504056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615338" y="5949279"/>
              <a:ext cx="8064896" cy="1323440"/>
            </a:xfrm>
            <a:prstGeom prst="rect">
              <a:avLst/>
            </a:prstGeom>
            <a:solidFill>
              <a:srgbClr val="C5DAC7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6"/>
            <p:cNvSpPr txBox="1"/>
            <p:nvPr/>
          </p:nvSpPr>
          <p:spPr>
            <a:xfrm>
              <a:off x="615338" y="5458730"/>
              <a:ext cx="806489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zh-TW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顯示查詢結果／檢查執行結果</a:t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2" name="Google Shape;142;p16"/>
            <p:cNvSpPr txBox="1"/>
            <p:nvPr/>
          </p:nvSpPr>
          <p:spPr>
            <a:xfrm>
              <a:off x="615338" y="5949280"/>
              <a:ext cx="7992888" cy="1323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99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$results</a:t>
              </a:r>
              <a:r>
                <a:rPr b="0" i="0" lang="zh-TW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</a:t>
              </a:r>
              <a:r>
                <a:rPr b="0" i="0" lang="zh-TW" sz="14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$stmt</a:t>
              </a:r>
              <a:r>
                <a:rPr b="0" i="0" lang="zh-TW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-&gt;fetchAll();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foreach (</a:t>
              </a:r>
              <a:r>
                <a:rPr b="0" i="0" lang="zh-TW" sz="1400" u="none" cap="none" strike="noStrike">
                  <a:solidFill>
                    <a:srgbClr val="99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$results</a:t>
              </a:r>
              <a:r>
                <a:rPr b="0" i="0" lang="zh-TW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as </a:t>
              </a:r>
              <a:r>
                <a:rPr b="0" i="0" lang="zh-TW" sz="1400" u="none" cap="none" strike="noStrike">
                  <a:solidFill>
                    <a:srgbClr val="BF9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$row</a:t>
              </a:r>
              <a:r>
                <a:rPr b="0" i="0" lang="zh-TW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$msg .= </a:t>
              </a:r>
              <a:r>
                <a:rPr b="0" i="0" lang="zh-TW" sz="1400" u="none" cap="none" strike="noStrike">
                  <a:solidFill>
                    <a:srgbClr val="BF9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$row</a:t>
              </a:r>
              <a:r>
                <a:rPr b="0" i="0" lang="zh-TW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['id'] . " " . </a:t>
              </a:r>
              <a:r>
                <a:rPr b="0" i="0" lang="zh-TW" sz="1400" u="none" cap="none" strike="noStrike">
                  <a:solidFill>
                    <a:srgbClr val="BF9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$row</a:t>
              </a:r>
              <a:r>
                <a:rPr b="0" i="0" lang="zh-TW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['name'] . " " . </a:t>
              </a:r>
              <a:r>
                <a:rPr b="0" i="0" lang="zh-TW" sz="1400" u="none" cap="none" strike="noStrike">
                  <a:solidFill>
                    <a:srgbClr val="BF9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$row</a:t>
              </a:r>
              <a:r>
                <a:rPr b="0" i="0" lang="zh-TW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['birth'] . " &lt;br/&gt;";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if($count&lt;1)   echo 'error';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echo $msg;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064" lvl="0" marL="5486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1400"/>
              <a:buFont typeface="Rokkitt"/>
              <a:buNone/>
            </a:pPr>
            <a:r>
              <a:rPr b="0" i="0" lang="zh-TW" sz="4600" u="none" cap="none" strike="noStrike">
                <a:solidFill>
                  <a:srgbClr val="E7E9C9"/>
                </a:solidFill>
                <a:latin typeface="Rokkitt"/>
                <a:ea typeface="Rokkitt"/>
                <a:cs typeface="Rokkitt"/>
                <a:sym typeface="Rokkitt"/>
              </a:rPr>
              <a:t>建立資料表</a:t>
            </a:r>
            <a:endParaRPr b="0" i="0" sz="4600" u="none" cap="none" strike="noStrike">
              <a:solidFill>
                <a:srgbClr val="E7E9C9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49" name="Google Shape;149;p17"/>
          <p:cNvSpPr txBox="1"/>
          <p:nvPr>
            <p:ph idx="12" type="sldNum"/>
          </p:nvPr>
        </p:nvSpPr>
        <p:spPr>
          <a:xfrm>
            <a:off x="8638952" y="6514568"/>
            <a:ext cx="464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zh-TW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rgbClr val="DFE0D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0" name="Google Shape;150;p17"/>
          <p:cNvGraphicFramePr/>
          <p:nvPr/>
        </p:nvGraphicFramePr>
        <p:xfrm>
          <a:off x="850342" y="35713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{8B4186B8-AD88-410D-BEE1-575C26807607}</a:tableStyleId>
              </a:tblPr>
              <a:tblGrid>
                <a:gridCol w="1188500"/>
                <a:gridCol w="1670100"/>
                <a:gridCol w="1744500"/>
                <a:gridCol w="1114100"/>
                <a:gridCol w="1622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rgbClr val="FFFFFF"/>
                          </a:solidFill>
                        </a:rPr>
                        <a:t>欄位名稱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rgbClr val="FFFFFF"/>
                          </a:solidFill>
                        </a:rPr>
                        <a:t>型態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rgbClr val="FFFFFF"/>
                          </a:solidFill>
                        </a:rPr>
                        <a:t>編碼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rgbClr val="FFFFFF"/>
                          </a:solidFill>
                        </a:rPr>
                        <a:t>PK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rgbClr val="FFFFFF"/>
                          </a:solidFill>
                        </a:rPr>
                        <a:t>A_I (流水號)</a:t>
                      </a:r>
                      <a:endParaRPr b="1"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rgbClr val="000000"/>
                          </a:solidFill>
                        </a:rPr>
                        <a:t>id</a:t>
                      </a:r>
                      <a:endParaRPr b="1"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rgbClr val="000000"/>
                          </a:solidFill>
                        </a:rPr>
                        <a:t>int</a:t>
                      </a:r>
                      <a:endParaRPr b="1"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rgbClr val="000000"/>
                          </a:solidFill>
                        </a:rPr>
                        <a:t>是</a:t>
                      </a:r>
                      <a:endParaRPr b="1"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rgbClr val="000000"/>
                          </a:solidFill>
                        </a:rPr>
                        <a:t>是</a:t>
                      </a:r>
                      <a:endParaRPr b="1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rgbClr val="000000"/>
                          </a:solidFill>
                        </a:rPr>
                        <a:t>name</a:t>
                      </a:r>
                      <a:endParaRPr b="1"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rgbClr val="000000"/>
                          </a:solidFill>
                        </a:rPr>
                        <a:t>varchar(32)</a:t>
                      </a:r>
                      <a:endParaRPr b="1"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rgbClr val="000000"/>
                          </a:solidFill>
                        </a:rPr>
                        <a:t>utf8_gerneral_ci</a:t>
                      </a:r>
                      <a:endParaRPr b="1"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rgbClr val="000000"/>
                          </a:solidFill>
                        </a:rPr>
                        <a:t>addr</a:t>
                      </a:r>
                      <a:endParaRPr b="1"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rgbClr val="000000"/>
                          </a:solidFill>
                        </a:rPr>
                        <a:t>varchar(255)</a:t>
                      </a:r>
                      <a:endParaRPr b="1"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rgbClr val="000000"/>
                          </a:solidFill>
                        </a:rPr>
                        <a:t>utf8_gerneral_ci</a:t>
                      </a:r>
                      <a:endParaRPr b="1"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rgbClr val="000000"/>
                          </a:solidFill>
                        </a:rPr>
                        <a:t>birth</a:t>
                      </a:r>
                      <a:endParaRPr b="1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rgbClr val="000000"/>
                          </a:solidFill>
                        </a:rPr>
                        <a:t>date</a:t>
                      </a:r>
                      <a:endParaRPr b="1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1" name="Google Shape;151;p17"/>
          <p:cNvSpPr txBox="1"/>
          <p:nvPr/>
        </p:nvSpPr>
        <p:spPr>
          <a:xfrm>
            <a:off x="758050" y="1437775"/>
            <a:ext cx="7339800" cy="18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656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60"/>
              <a:buFont typeface="Rokkitt"/>
              <a:buChar char="●"/>
            </a:pPr>
            <a:r>
              <a:rPr b="0" i="0" lang="zh-TW" sz="296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資料表名稱: student_profile</a:t>
            </a:r>
            <a:endParaRPr b="0" i="0" sz="296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-41656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60"/>
              <a:buFont typeface="Rokkitt"/>
              <a:buChar char="●"/>
            </a:pPr>
            <a:r>
              <a:rPr b="0" i="0" lang="zh-TW" sz="296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資料表引擎: InnoDB</a:t>
            </a:r>
            <a:br>
              <a:rPr b="0" i="0" lang="zh-TW" sz="296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</a:b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註: 多人存取時採用 InnoDB (Row-lock) 會比 MyISAM (Table-lock) 有較佳的效能與功能</a:t>
            </a:r>
            <a:endParaRPr b="0" i="0" sz="14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-41656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60"/>
              <a:buFont typeface="Rokkitt"/>
              <a:buChar char="●"/>
            </a:pPr>
            <a:r>
              <a:rPr b="0" i="0" lang="zh-TW" sz="296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資料表編碼: utf8_general_ci </a:t>
            </a:r>
            <a:endParaRPr b="0" i="0" sz="296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4064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1400"/>
              <a:buFont typeface="Rokkitt"/>
              <a:buNone/>
            </a:pPr>
            <a:r>
              <a:rPr b="0" i="0" lang="zh-TW" sz="4600" u="none" cap="none" strike="noStrike">
                <a:solidFill>
                  <a:srgbClr val="E7E9C9"/>
                </a:solidFill>
                <a:latin typeface="Rokkitt"/>
                <a:ea typeface="Rokkitt"/>
                <a:cs typeface="Rokkitt"/>
                <a:sym typeface="Rokkitt"/>
              </a:rPr>
              <a:t>MySQL 資料庫的編碼</a:t>
            </a:r>
            <a:endParaRPr b="0" i="0" sz="4600" u="none" cap="none" strike="noStrike">
              <a:solidFill>
                <a:srgbClr val="E7E9C9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57" name="Google Shape;157;p18"/>
          <p:cNvSpPr txBox="1"/>
          <p:nvPr>
            <p:ph idx="1" type="body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72"/>
              <a:buFont typeface="Noto Sans Symbols"/>
              <a:buChar char="⦿"/>
            </a:pPr>
            <a:r>
              <a:rPr b="0" i="0" lang="zh-TW" sz="296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校對(Collation)：文字編碼、排序方式</a:t>
            </a:r>
            <a:endParaRPr b="0" i="0" sz="296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-292100" lvl="0" marL="292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72"/>
              <a:buFont typeface="Noto Sans Symbols"/>
              <a:buChar char="⦿"/>
            </a:pPr>
            <a:r>
              <a:rPr b="0" i="0" lang="zh-TW" sz="296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為避免 Big5 編碼可能造成的衝碼問題， 所以建議採用 UTF8 編碼 "utf8_general_ci"。</a:t>
            </a:r>
            <a:endParaRPr b="0" i="0" sz="32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-292100" lvl="1" marL="292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72"/>
              <a:buFont typeface="Noto Sans Symbols"/>
              <a:buChar char="⦿"/>
            </a:pPr>
            <a:r>
              <a:rPr b="0" i="0" lang="zh-TW" sz="296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為提供最大彈性，MySQL允許在伺服器、資料庫、資料表、欄位與連線等不同層級設定不同字元集，但預設下層會繼承上一層的設定。</a:t>
            </a:r>
            <a:endParaRPr b="0" i="0" sz="26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-292100" lvl="0" marL="292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72"/>
              <a:buFont typeface="Noto Sans Symbols"/>
              <a:buChar char="⦿"/>
            </a:pPr>
            <a:r>
              <a:rPr b="0" i="0" lang="zh-TW" sz="296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未特別設定時，MySQL 預設會採用 "latin1" 字元集與 "latin1_swedish_ci" 校對。</a:t>
            </a:r>
            <a:endParaRPr b="0" i="0" sz="32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58" name="Google Shape;158;p18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zh-TW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rgbClr val="DFE0D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457200" y="261103"/>
            <a:ext cx="82296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4064" lvl="0" marL="5486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1400"/>
              <a:buFont typeface="Rokkitt"/>
              <a:buNone/>
            </a:pPr>
            <a:r>
              <a:rPr b="0" i="0" lang="zh-TW" sz="4600" u="none" cap="none" strike="noStrike">
                <a:solidFill>
                  <a:srgbClr val="E7E9C9"/>
                </a:solidFill>
                <a:latin typeface="Rokkitt"/>
                <a:ea typeface="Rokkitt"/>
                <a:cs typeface="Rokkitt"/>
                <a:sym typeface="Rokkitt"/>
              </a:rPr>
              <a:t>資料查詢 - 1</a:t>
            </a:r>
            <a:endParaRPr b="0" i="0" sz="4600" u="none" cap="none" strike="noStrike">
              <a:solidFill>
                <a:srgbClr val="E7E9C9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330075" y="1348700"/>
            <a:ext cx="8621100" cy="49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20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&lt;?php</a:t>
            </a:r>
            <a:endParaRPr b="0" i="0" sz="2000" u="none" cap="none" strike="noStrike">
              <a:solidFill>
                <a:srgbClr val="FFFFFF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2000" u="none" cap="none" strike="noStrike">
                <a:solidFill>
                  <a:srgbClr val="FF9900"/>
                </a:solidFill>
                <a:latin typeface="Rokkitt"/>
                <a:ea typeface="Rokkitt"/>
                <a:cs typeface="Rokkitt"/>
                <a:sym typeface="Rokkitt"/>
              </a:rPr>
              <a:t>$db_host</a:t>
            </a:r>
            <a:r>
              <a:rPr b="0" i="0" lang="zh-TW" sz="20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= 'db.mis.kuas.edu.tw';</a:t>
            </a:r>
            <a:endParaRPr b="0" i="0" sz="32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2000" u="none" cap="none" strike="noStrike">
                <a:solidFill>
                  <a:srgbClr val="FFFF00"/>
                </a:solidFill>
                <a:latin typeface="Rokkitt"/>
                <a:ea typeface="Rokkitt"/>
                <a:cs typeface="Rokkitt"/>
                <a:sym typeface="Rokkitt"/>
              </a:rPr>
              <a:t>$db_name</a:t>
            </a:r>
            <a:r>
              <a:rPr b="0" i="0" lang="zh-TW" sz="20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= 'cobol';</a:t>
            </a:r>
            <a:endParaRPr b="0" i="0" sz="32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2000" u="none" cap="none" strike="noStrike">
                <a:solidFill>
                  <a:srgbClr val="00FF00"/>
                </a:solidFill>
                <a:latin typeface="Rokkitt"/>
                <a:ea typeface="Rokkitt"/>
                <a:cs typeface="Rokkitt"/>
                <a:sym typeface="Rokkitt"/>
              </a:rPr>
              <a:t>$db_user</a:t>
            </a:r>
            <a:r>
              <a:rPr b="0" i="0" lang="zh-TW" sz="20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= 'cobol';</a:t>
            </a:r>
            <a:endParaRPr b="0" i="0" sz="32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2000" u="none" cap="none" strike="noStrike">
                <a:solidFill>
                  <a:srgbClr val="00FFFF"/>
                </a:solidFill>
                <a:latin typeface="Rokkitt"/>
                <a:ea typeface="Rokkitt"/>
                <a:cs typeface="Rokkitt"/>
                <a:sym typeface="Rokkitt"/>
              </a:rPr>
              <a:t>$db_password</a:t>
            </a:r>
            <a:r>
              <a:rPr b="0" i="0" lang="zh-TW" sz="20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= '1234';</a:t>
            </a:r>
            <a:endParaRPr b="0" i="0" sz="20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2000" u="none" cap="none" strike="noStrike">
                <a:solidFill>
                  <a:srgbClr val="4A86E8"/>
                </a:solidFill>
                <a:latin typeface="Rokkitt"/>
                <a:ea typeface="Rokkitt"/>
                <a:cs typeface="Rokkitt"/>
                <a:sym typeface="Rokkitt"/>
              </a:rPr>
              <a:t>$dsn</a:t>
            </a:r>
            <a:r>
              <a:rPr b="0" i="0" lang="zh-TW" sz="20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= "mysql:host=</a:t>
            </a:r>
            <a:r>
              <a:rPr b="0" i="0" lang="zh-TW" sz="2000" u="none" cap="none" strike="noStrike">
                <a:solidFill>
                  <a:srgbClr val="FF9900"/>
                </a:solidFill>
                <a:latin typeface="Rokkitt"/>
                <a:ea typeface="Rokkitt"/>
                <a:cs typeface="Rokkitt"/>
                <a:sym typeface="Rokkitt"/>
              </a:rPr>
              <a:t>$db_host</a:t>
            </a:r>
            <a:r>
              <a:rPr b="0" i="0" lang="zh-TW" sz="20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;dbname=</a:t>
            </a:r>
            <a:r>
              <a:rPr b="0" i="0" lang="zh-TW" sz="2000" u="none" cap="none" strike="noStrike">
                <a:solidFill>
                  <a:srgbClr val="FFFF00"/>
                </a:solidFill>
                <a:latin typeface="Rokkitt"/>
                <a:ea typeface="Rokkitt"/>
                <a:cs typeface="Rokkitt"/>
                <a:sym typeface="Rokkitt"/>
              </a:rPr>
              <a:t>$db_name</a:t>
            </a:r>
            <a:r>
              <a:rPr b="0" i="0" lang="zh-TW" sz="20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;charset=utf8";</a:t>
            </a:r>
            <a:endParaRPr b="0" i="0" sz="32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2000" u="none" cap="none" strike="noStrike">
                <a:solidFill>
                  <a:srgbClr val="FF0000"/>
                </a:solidFill>
                <a:latin typeface="Rokkitt"/>
                <a:ea typeface="Rokkitt"/>
                <a:cs typeface="Rokkitt"/>
                <a:sym typeface="Rokkitt"/>
              </a:rPr>
              <a:t>$conn</a:t>
            </a:r>
            <a:r>
              <a:rPr b="0" i="0" lang="zh-TW" sz="20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= new PDO(</a:t>
            </a:r>
            <a:r>
              <a:rPr b="0" i="0" lang="zh-TW" sz="2000" u="none" cap="none" strike="noStrike">
                <a:solidFill>
                  <a:srgbClr val="4A86E8"/>
                </a:solidFill>
                <a:latin typeface="Rokkitt"/>
                <a:ea typeface="Rokkitt"/>
                <a:cs typeface="Rokkitt"/>
                <a:sym typeface="Rokkitt"/>
              </a:rPr>
              <a:t>$dsn</a:t>
            </a:r>
            <a:r>
              <a:rPr b="0" i="0" lang="zh-TW" sz="20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, </a:t>
            </a:r>
            <a:r>
              <a:rPr b="0" i="0" lang="zh-TW" sz="2000" u="none" cap="none" strike="noStrike">
                <a:solidFill>
                  <a:srgbClr val="00FF00"/>
                </a:solidFill>
                <a:latin typeface="Rokkitt"/>
                <a:ea typeface="Rokkitt"/>
                <a:cs typeface="Rokkitt"/>
                <a:sym typeface="Rokkitt"/>
              </a:rPr>
              <a:t>$db_user</a:t>
            </a:r>
            <a:r>
              <a:rPr b="0" i="0" lang="zh-TW" sz="20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, </a:t>
            </a:r>
            <a:r>
              <a:rPr b="0" i="0" lang="zh-TW" sz="2000" u="none" cap="none" strike="noStrike">
                <a:solidFill>
                  <a:srgbClr val="00FFFF"/>
                </a:solidFill>
                <a:latin typeface="Rokkitt"/>
                <a:ea typeface="Rokkitt"/>
                <a:cs typeface="Rokkitt"/>
                <a:sym typeface="Rokkitt"/>
              </a:rPr>
              <a:t>$db_password</a:t>
            </a:r>
            <a:r>
              <a:rPr b="0" i="0" lang="zh-TW" sz="20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);</a:t>
            </a:r>
            <a:endParaRPr b="0" i="0" sz="32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2000" u="none" cap="none" strike="noStrike">
                <a:solidFill>
                  <a:srgbClr val="EA9999"/>
                </a:solidFill>
                <a:latin typeface="Rokkitt"/>
                <a:ea typeface="Rokkitt"/>
                <a:cs typeface="Rokkitt"/>
                <a:sym typeface="Rokkitt"/>
              </a:rPr>
              <a:t>$stmt</a:t>
            </a:r>
            <a:r>
              <a:rPr b="0" i="0" lang="zh-TW" sz="20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= </a:t>
            </a:r>
            <a:r>
              <a:rPr b="0" i="0" lang="zh-TW" sz="2000" u="none" cap="none" strike="noStrike">
                <a:solidFill>
                  <a:srgbClr val="FF0000"/>
                </a:solidFill>
                <a:latin typeface="Rokkitt"/>
                <a:ea typeface="Rokkitt"/>
                <a:cs typeface="Rokkitt"/>
                <a:sym typeface="Rokkitt"/>
              </a:rPr>
              <a:t>$conn</a:t>
            </a:r>
            <a:r>
              <a:rPr b="0" i="0" lang="zh-TW" sz="20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-&gt;query("SELECT * FROM student_profile");</a:t>
            </a:r>
            <a:endParaRPr b="0" i="0" sz="32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2000" u="none" cap="none" strike="noStrike">
                <a:solidFill>
                  <a:srgbClr val="980000"/>
                </a:solidFill>
                <a:latin typeface="Rokkitt"/>
                <a:ea typeface="Rokkitt"/>
                <a:cs typeface="Rokkitt"/>
                <a:sym typeface="Rokkitt"/>
              </a:rPr>
              <a:t>$rows</a:t>
            </a:r>
            <a:r>
              <a:rPr b="0" i="0" lang="zh-TW" sz="20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= </a:t>
            </a:r>
            <a:r>
              <a:rPr b="0" i="0" lang="zh-TW" sz="2000" u="none" cap="none" strike="noStrike">
                <a:solidFill>
                  <a:srgbClr val="EA9999"/>
                </a:solidFill>
                <a:latin typeface="Rokkitt"/>
                <a:ea typeface="Rokkitt"/>
                <a:cs typeface="Rokkitt"/>
                <a:sym typeface="Rokkitt"/>
              </a:rPr>
              <a:t>$stmt</a:t>
            </a:r>
            <a:r>
              <a:rPr b="0" i="0" lang="zh-TW" sz="20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-&gt;fetchAll();</a:t>
            </a:r>
            <a:endParaRPr b="0" i="0" sz="20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20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?&gt;</a:t>
            </a:r>
            <a:endParaRPr b="0" i="0" sz="20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20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&lt;html&gt;</a:t>
            </a:r>
            <a:endParaRPr b="0" i="0" sz="20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20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	&lt;head&gt;&lt;/head&gt;</a:t>
            </a:r>
            <a:endParaRPr b="0" i="0" sz="20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20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	&lt;body&gt;</a:t>
            </a:r>
            <a:endParaRPr b="0" i="0" sz="20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20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		&lt;?php echo </a:t>
            </a:r>
            <a:r>
              <a:rPr b="0" i="0" lang="zh-TW" sz="2000" u="none" cap="none" strike="noStrike">
                <a:solidFill>
                  <a:srgbClr val="980000"/>
                </a:solidFill>
                <a:latin typeface="Rokkitt"/>
                <a:ea typeface="Rokkitt"/>
                <a:cs typeface="Rokkitt"/>
                <a:sym typeface="Rokkitt"/>
              </a:rPr>
              <a:t>$rows</a:t>
            </a:r>
            <a:r>
              <a:rPr b="0" i="0" lang="zh-TW" sz="20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[0][‘id’]?&gt; &lt;?php echo </a:t>
            </a:r>
            <a:r>
              <a:rPr b="0" i="0" lang="zh-TW" sz="2000" u="none" cap="none" strike="noStrike">
                <a:solidFill>
                  <a:srgbClr val="980000"/>
                </a:solidFill>
                <a:latin typeface="Rokkitt"/>
                <a:ea typeface="Rokkitt"/>
                <a:cs typeface="Rokkitt"/>
                <a:sym typeface="Rokkitt"/>
              </a:rPr>
              <a:t>$rows</a:t>
            </a:r>
            <a:r>
              <a:rPr b="0" i="0" lang="zh-TW" sz="20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[0][‘name’]?&gt; …… &lt;br&gt;</a:t>
            </a:r>
            <a:endParaRPr b="0" i="0" sz="20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20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		&lt;?php echo </a:t>
            </a:r>
            <a:r>
              <a:rPr b="0" i="0" lang="zh-TW" sz="2000" u="none" cap="none" strike="noStrike">
                <a:solidFill>
                  <a:srgbClr val="980000"/>
                </a:solidFill>
                <a:latin typeface="Rokkitt"/>
                <a:ea typeface="Rokkitt"/>
                <a:cs typeface="Rokkitt"/>
                <a:sym typeface="Rokkitt"/>
              </a:rPr>
              <a:t>$rows</a:t>
            </a:r>
            <a:r>
              <a:rPr b="0" i="0" lang="zh-TW" sz="20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[1][‘id’]?&gt; &lt;?php echo </a:t>
            </a:r>
            <a:r>
              <a:rPr b="0" i="0" lang="zh-TW" sz="2000" u="none" cap="none" strike="noStrike">
                <a:solidFill>
                  <a:srgbClr val="980000"/>
                </a:solidFill>
                <a:latin typeface="Rokkitt"/>
                <a:ea typeface="Rokkitt"/>
                <a:cs typeface="Rokkitt"/>
                <a:sym typeface="Rokkitt"/>
              </a:rPr>
              <a:t>$rows</a:t>
            </a:r>
            <a:r>
              <a:rPr b="0" i="0" lang="zh-TW" sz="20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[1][‘name’]?&gt; …… &lt;br&gt;</a:t>
            </a:r>
            <a:endParaRPr b="0" i="0" sz="20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20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	&lt;/body&gt;</a:t>
            </a:r>
            <a:endParaRPr b="0" i="0" sz="20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20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&lt;/html&gt;</a:t>
            </a:r>
            <a:endParaRPr b="0" i="0" sz="20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65" name="Google Shape;165;p19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zh-TW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rgbClr val="DFE0D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447725" y="136578"/>
            <a:ext cx="82296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4064" lvl="0" marL="5486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1400"/>
              <a:buFont typeface="Rokkitt"/>
              <a:buNone/>
            </a:pPr>
            <a:r>
              <a:rPr b="0" i="0" lang="zh-TW" sz="4600" u="none" cap="none" strike="noStrike">
                <a:solidFill>
                  <a:srgbClr val="E7E9C9"/>
                </a:solidFill>
                <a:latin typeface="Rokkitt"/>
                <a:ea typeface="Rokkitt"/>
                <a:cs typeface="Rokkitt"/>
                <a:sym typeface="Rokkitt"/>
              </a:rPr>
              <a:t>資料查詢 - 2</a:t>
            </a:r>
            <a:endParaRPr b="0" i="0" sz="4600" u="none" cap="none" strike="noStrike">
              <a:solidFill>
                <a:srgbClr val="E7E9C9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173975" y="1446675"/>
            <a:ext cx="8777100" cy="46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&lt;?php</a:t>
            </a:r>
            <a:endParaRPr b="0" i="0" sz="1400" u="none" cap="none" strike="noStrike">
              <a:solidFill>
                <a:srgbClr val="FFFFFF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400" u="none" cap="none" strike="noStrike">
                <a:solidFill>
                  <a:srgbClr val="FF9900"/>
                </a:solidFill>
                <a:latin typeface="Rokkitt"/>
                <a:ea typeface="Rokkitt"/>
                <a:cs typeface="Rokkitt"/>
                <a:sym typeface="Rokkitt"/>
              </a:rPr>
              <a:t>$db_host</a:t>
            </a: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= 'db.mis.kuas.edu.tw';</a:t>
            </a:r>
            <a:endParaRPr b="0" i="0" sz="14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400" u="none" cap="none" strike="noStrike">
                <a:solidFill>
                  <a:srgbClr val="FFFF00"/>
                </a:solidFill>
                <a:latin typeface="Rokkitt"/>
                <a:ea typeface="Rokkitt"/>
                <a:cs typeface="Rokkitt"/>
                <a:sym typeface="Rokkitt"/>
              </a:rPr>
              <a:t>$db_name</a:t>
            </a: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= 'cobol';</a:t>
            </a:r>
            <a:endParaRPr b="0" i="0" sz="14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400" u="none" cap="none" strike="noStrike">
                <a:solidFill>
                  <a:srgbClr val="00FF00"/>
                </a:solidFill>
                <a:latin typeface="Rokkitt"/>
                <a:ea typeface="Rokkitt"/>
                <a:cs typeface="Rokkitt"/>
                <a:sym typeface="Rokkitt"/>
              </a:rPr>
              <a:t>$db_user</a:t>
            </a: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= 'cobol';</a:t>
            </a:r>
            <a:endParaRPr b="0" i="0" sz="14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400" u="none" cap="none" strike="noStrike">
                <a:solidFill>
                  <a:srgbClr val="00FFFF"/>
                </a:solidFill>
                <a:latin typeface="Rokkitt"/>
                <a:ea typeface="Rokkitt"/>
                <a:cs typeface="Rokkitt"/>
                <a:sym typeface="Rokkitt"/>
              </a:rPr>
              <a:t>$db_password</a:t>
            </a: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= '1234';</a:t>
            </a:r>
            <a:endParaRPr b="0" i="0" sz="14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400" u="none" cap="none" strike="noStrike">
                <a:solidFill>
                  <a:srgbClr val="4A86E8"/>
                </a:solidFill>
                <a:latin typeface="Rokkitt"/>
                <a:ea typeface="Rokkitt"/>
                <a:cs typeface="Rokkitt"/>
                <a:sym typeface="Rokkitt"/>
              </a:rPr>
              <a:t>$dsn</a:t>
            </a: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= "mysql:host=</a:t>
            </a:r>
            <a:r>
              <a:rPr b="0" i="0" lang="zh-TW" sz="1400" u="none" cap="none" strike="noStrike">
                <a:solidFill>
                  <a:srgbClr val="FF9900"/>
                </a:solidFill>
                <a:latin typeface="Rokkitt"/>
                <a:ea typeface="Rokkitt"/>
                <a:cs typeface="Rokkitt"/>
                <a:sym typeface="Rokkitt"/>
              </a:rPr>
              <a:t>$db_host</a:t>
            </a: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;dbname=</a:t>
            </a:r>
            <a:r>
              <a:rPr b="0" i="0" lang="zh-TW" sz="1400" u="none" cap="none" strike="noStrike">
                <a:solidFill>
                  <a:srgbClr val="FFFF00"/>
                </a:solidFill>
                <a:latin typeface="Rokkitt"/>
                <a:ea typeface="Rokkitt"/>
                <a:cs typeface="Rokkitt"/>
                <a:sym typeface="Rokkitt"/>
              </a:rPr>
              <a:t>$db_name</a:t>
            </a: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;charset=utf8";</a:t>
            </a:r>
            <a:endParaRPr b="0" i="0" sz="14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400" u="none" cap="none" strike="noStrike">
                <a:solidFill>
                  <a:srgbClr val="FF0000"/>
                </a:solidFill>
                <a:latin typeface="Rokkitt"/>
                <a:ea typeface="Rokkitt"/>
                <a:cs typeface="Rokkitt"/>
                <a:sym typeface="Rokkitt"/>
              </a:rPr>
              <a:t>$conn</a:t>
            </a: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= new PDO(</a:t>
            </a:r>
            <a:r>
              <a:rPr b="0" i="0" lang="zh-TW" sz="1400" u="none" cap="none" strike="noStrike">
                <a:solidFill>
                  <a:srgbClr val="4A86E8"/>
                </a:solidFill>
                <a:latin typeface="Rokkitt"/>
                <a:ea typeface="Rokkitt"/>
                <a:cs typeface="Rokkitt"/>
                <a:sym typeface="Rokkitt"/>
              </a:rPr>
              <a:t>$dsn</a:t>
            </a: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, </a:t>
            </a:r>
            <a:r>
              <a:rPr b="0" i="0" lang="zh-TW" sz="1400" u="none" cap="none" strike="noStrike">
                <a:solidFill>
                  <a:srgbClr val="00FF00"/>
                </a:solidFill>
                <a:latin typeface="Rokkitt"/>
                <a:ea typeface="Rokkitt"/>
                <a:cs typeface="Rokkitt"/>
                <a:sym typeface="Rokkitt"/>
              </a:rPr>
              <a:t>$db_user</a:t>
            </a: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, </a:t>
            </a:r>
            <a:r>
              <a:rPr b="0" i="0" lang="zh-TW" sz="1400" u="none" cap="none" strike="noStrike">
                <a:solidFill>
                  <a:srgbClr val="00FFFF"/>
                </a:solidFill>
                <a:latin typeface="Rokkitt"/>
                <a:ea typeface="Rokkitt"/>
                <a:cs typeface="Rokkitt"/>
                <a:sym typeface="Rokkitt"/>
              </a:rPr>
              <a:t>$db_password</a:t>
            </a: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);</a:t>
            </a:r>
            <a:endParaRPr b="0" i="0" sz="14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400" u="none" cap="none" strike="noStrike">
                <a:solidFill>
                  <a:srgbClr val="980000"/>
                </a:solidFill>
                <a:latin typeface="Rokkitt"/>
                <a:ea typeface="Rokkitt"/>
                <a:cs typeface="Rokkitt"/>
                <a:sym typeface="Rokkitt"/>
              </a:rPr>
              <a:t>$sql = "SELECT * FROM student_profile";</a:t>
            </a:r>
            <a:endParaRPr b="0" i="0" sz="14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400" u="none" cap="none" strike="noStrike">
                <a:solidFill>
                  <a:srgbClr val="EA9999"/>
                </a:solidFill>
                <a:latin typeface="Rokkitt"/>
                <a:ea typeface="Rokkitt"/>
                <a:cs typeface="Rokkitt"/>
                <a:sym typeface="Rokkitt"/>
              </a:rPr>
              <a:t>$stmt</a:t>
            </a: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= </a:t>
            </a:r>
            <a:r>
              <a:rPr b="0" i="0" lang="zh-TW" sz="1400" u="none" cap="none" strike="noStrike">
                <a:solidFill>
                  <a:srgbClr val="FF0000"/>
                </a:solidFill>
                <a:latin typeface="Rokkitt"/>
                <a:ea typeface="Rokkitt"/>
                <a:cs typeface="Rokkitt"/>
                <a:sym typeface="Rokkitt"/>
              </a:rPr>
              <a:t>$conn</a:t>
            </a: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-&gt;query(</a:t>
            </a:r>
            <a:r>
              <a:rPr b="0" i="0" lang="zh-TW" sz="1400" u="none" cap="none" strike="noStrike">
                <a:solidFill>
                  <a:srgbClr val="980000"/>
                </a:solidFill>
                <a:latin typeface="Rokkitt"/>
                <a:ea typeface="Rokkitt"/>
                <a:cs typeface="Rokkitt"/>
                <a:sym typeface="Rokkitt"/>
              </a:rPr>
              <a:t>$sql</a:t>
            </a: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);</a:t>
            </a:r>
            <a:endParaRPr b="0" i="0" sz="14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$msg = "&lt;table border&gt;";</a:t>
            </a:r>
            <a:endParaRPr b="0" i="0" sz="14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$rows = </a:t>
            </a:r>
            <a:r>
              <a:rPr b="0" i="0" lang="zh-TW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$stmt-&gt;fetchAll();</a:t>
            </a:r>
            <a:endParaRPr b="0" i="0" sz="1400" u="none" cap="none" strike="noStrike">
              <a:solidFill>
                <a:srgbClr val="FFFFFF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400" u="none" cap="none" strike="noStrike">
                <a:solidFill>
                  <a:srgbClr val="980000"/>
                </a:solidFill>
                <a:latin typeface="Rokkitt"/>
                <a:ea typeface="Rokkitt"/>
                <a:cs typeface="Rokkitt"/>
                <a:sym typeface="Rokkitt"/>
              </a:rPr>
              <a:t>foreach ($rows as $row) {</a:t>
            </a:r>
            <a:endParaRPr b="0" i="0" sz="1400" u="none" cap="none" strike="noStrike">
              <a:solidFill>
                <a:srgbClr val="980000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400" u="none" cap="none" strike="noStrike">
                <a:solidFill>
                  <a:srgbClr val="980000"/>
                </a:solidFill>
                <a:latin typeface="Rokkitt"/>
                <a:ea typeface="Rokkitt"/>
                <a:cs typeface="Rokkitt"/>
                <a:sym typeface="Rokkitt"/>
              </a:rPr>
              <a:t>    $msg .= "&lt;tr&gt;&lt;td&gt;" . $row['id'] . "&lt;/td&gt;&lt;td&gt;" . $row['name'] . "&lt;/td&gt;&lt;td&gt;" . $row['birth'] . "&lt;/td&gt;&lt;/tr&gt;";</a:t>
            </a:r>
            <a:endParaRPr b="0" i="0" sz="1400" u="none" cap="none" strike="noStrike">
              <a:solidFill>
                <a:srgbClr val="980000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400" u="none" cap="none" strike="noStrike">
                <a:solidFill>
                  <a:srgbClr val="980000"/>
                </a:solidFill>
                <a:latin typeface="Rokkitt"/>
                <a:ea typeface="Rokkitt"/>
                <a:cs typeface="Rokkitt"/>
                <a:sym typeface="Rokkitt"/>
              </a:rPr>
              <a:t>}</a:t>
            </a:r>
            <a:endParaRPr b="0" i="0" sz="1400" u="none" cap="none" strike="noStrike">
              <a:solidFill>
                <a:srgbClr val="980000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$msg .= "&lt;/table&gt;\n";</a:t>
            </a:r>
            <a:endParaRPr b="0" i="0" sz="14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?&gt;</a:t>
            </a:r>
            <a:endParaRPr b="0" i="0" sz="14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&lt;html&gt;</a:t>
            </a:r>
            <a:endParaRPr b="0" i="0" sz="14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	&lt;head&gt;&lt;/head&gt;</a:t>
            </a:r>
            <a:endParaRPr b="0" i="0" sz="14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	&lt;body&gt;</a:t>
            </a:r>
            <a:endParaRPr b="0" i="0" sz="14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		&lt;?php echo $msg?&gt;</a:t>
            </a:r>
            <a:endParaRPr b="0" i="0" sz="14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	&lt;/body&gt;</a:t>
            </a:r>
            <a:endParaRPr b="0" i="0" sz="14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&lt;/html&gt;</a:t>
            </a:r>
            <a:endParaRPr b="0" i="0" sz="14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72" name="Google Shape;172;p20"/>
          <p:cNvSpPr txBox="1"/>
          <p:nvPr>
            <p:ph idx="12" type="sldNum"/>
          </p:nvPr>
        </p:nvSpPr>
        <p:spPr>
          <a:xfrm>
            <a:off x="8638952" y="6514568"/>
            <a:ext cx="464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zh-TW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rgbClr val="DFE0D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409350" y="471703"/>
            <a:ext cx="82296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4064" lvl="0" marL="5486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1400"/>
              <a:buFont typeface="Rokkitt"/>
              <a:buNone/>
            </a:pPr>
            <a:r>
              <a:rPr b="0" i="0" lang="zh-TW" sz="4600" u="none" cap="none" strike="noStrike">
                <a:solidFill>
                  <a:srgbClr val="E7E9C9"/>
                </a:solidFill>
                <a:latin typeface="Rokkitt"/>
                <a:ea typeface="Rokkitt"/>
                <a:cs typeface="Rokkitt"/>
                <a:sym typeface="Rokkitt"/>
              </a:rPr>
              <a:t>資料查詢 - 3</a:t>
            </a:r>
            <a:endParaRPr b="0" i="0" sz="4600" u="none" cap="none" strike="noStrike">
              <a:solidFill>
                <a:srgbClr val="E7E9C9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320275" y="1327900"/>
            <a:ext cx="8621100" cy="50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800" u="none" cap="none" strike="noStrike">
                <a:solidFill>
                  <a:srgbClr val="FF9900"/>
                </a:solidFill>
                <a:latin typeface="Rokkitt"/>
                <a:ea typeface="Rokkitt"/>
                <a:cs typeface="Rokkitt"/>
                <a:sym typeface="Rokkitt"/>
              </a:rPr>
              <a:t>$db_host</a:t>
            </a:r>
            <a:r>
              <a:rPr b="0" i="0" lang="zh-TW" sz="18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= 'db.mis.kuas.edu.tw';</a:t>
            </a:r>
            <a:endParaRPr b="0" i="0" sz="18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800" u="none" cap="none" strike="noStrike">
                <a:solidFill>
                  <a:srgbClr val="FFFF00"/>
                </a:solidFill>
                <a:latin typeface="Rokkitt"/>
                <a:ea typeface="Rokkitt"/>
                <a:cs typeface="Rokkitt"/>
                <a:sym typeface="Rokkitt"/>
              </a:rPr>
              <a:t>$db_name</a:t>
            </a:r>
            <a:r>
              <a:rPr b="0" i="0" lang="zh-TW" sz="18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= 'cobol';</a:t>
            </a:r>
            <a:endParaRPr b="0" i="0" sz="18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800" u="none" cap="none" strike="noStrike">
                <a:solidFill>
                  <a:srgbClr val="00FF00"/>
                </a:solidFill>
                <a:latin typeface="Rokkitt"/>
                <a:ea typeface="Rokkitt"/>
                <a:cs typeface="Rokkitt"/>
                <a:sym typeface="Rokkitt"/>
              </a:rPr>
              <a:t>$db_user</a:t>
            </a:r>
            <a:r>
              <a:rPr b="0" i="0" lang="zh-TW" sz="18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= 'cobol';</a:t>
            </a:r>
            <a:endParaRPr b="0" i="0" sz="18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800" u="none" cap="none" strike="noStrike">
                <a:solidFill>
                  <a:srgbClr val="00FFFF"/>
                </a:solidFill>
                <a:latin typeface="Rokkitt"/>
                <a:ea typeface="Rokkitt"/>
                <a:cs typeface="Rokkitt"/>
                <a:sym typeface="Rokkitt"/>
              </a:rPr>
              <a:t>$db_password</a:t>
            </a:r>
            <a:r>
              <a:rPr b="0" i="0" lang="zh-TW" sz="18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= '1234';</a:t>
            </a:r>
            <a:endParaRPr b="0" i="0" sz="18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800" u="none" cap="none" strike="noStrike">
                <a:solidFill>
                  <a:srgbClr val="4A86E8"/>
                </a:solidFill>
                <a:latin typeface="Rokkitt"/>
                <a:ea typeface="Rokkitt"/>
                <a:cs typeface="Rokkitt"/>
                <a:sym typeface="Rokkitt"/>
              </a:rPr>
              <a:t>$dsn</a:t>
            </a:r>
            <a:r>
              <a:rPr b="0" i="0" lang="zh-TW" sz="18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= "mysql:host=</a:t>
            </a:r>
            <a:r>
              <a:rPr b="0" i="0" lang="zh-TW" sz="1800" u="none" cap="none" strike="noStrike">
                <a:solidFill>
                  <a:srgbClr val="FF9900"/>
                </a:solidFill>
                <a:latin typeface="Rokkitt"/>
                <a:ea typeface="Rokkitt"/>
                <a:cs typeface="Rokkitt"/>
                <a:sym typeface="Rokkitt"/>
              </a:rPr>
              <a:t>$db_host</a:t>
            </a:r>
            <a:r>
              <a:rPr b="0" i="0" lang="zh-TW" sz="18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;dbname=</a:t>
            </a:r>
            <a:r>
              <a:rPr b="0" i="0" lang="zh-TW" sz="1800" u="none" cap="none" strike="noStrike">
                <a:solidFill>
                  <a:srgbClr val="FFFF00"/>
                </a:solidFill>
                <a:latin typeface="Rokkitt"/>
                <a:ea typeface="Rokkitt"/>
                <a:cs typeface="Rokkitt"/>
                <a:sym typeface="Rokkitt"/>
              </a:rPr>
              <a:t>$db_name</a:t>
            </a:r>
            <a:r>
              <a:rPr b="0" i="0" lang="zh-TW" sz="18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;charset=utf8";</a:t>
            </a:r>
            <a:endParaRPr b="0" i="0" sz="18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800" u="none" cap="none" strike="noStrike">
                <a:solidFill>
                  <a:srgbClr val="9900FF"/>
                </a:solidFill>
                <a:latin typeface="Rokkitt"/>
                <a:ea typeface="Rokkitt"/>
                <a:cs typeface="Rokkitt"/>
                <a:sym typeface="Rokkitt"/>
              </a:rPr>
              <a:t>try {</a:t>
            </a:r>
            <a:endParaRPr b="0" i="0" sz="1800" u="none" cap="none" strike="noStrike">
              <a:solidFill>
                <a:srgbClr val="9900FF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8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   </a:t>
            </a:r>
            <a:r>
              <a:rPr b="0" i="0" lang="zh-TW" sz="1800" u="none" cap="none" strike="noStrike">
                <a:solidFill>
                  <a:srgbClr val="FF0000"/>
                </a:solidFill>
                <a:latin typeface="Rokkitt"/>
                <a:ea typeface="Rokkitt"/>
                <a:cs typeface="Rokkitt"/>
                <a:sym typeface="Rokkitt"/>
              </a:rPr>
              <a:t>$conn</a:t>
            </a:r>
            <a:r>
              <a:rPr b="0" i="0" lang="zh-TW" sz="18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= new PDO(</a:t>
            </a:r>
            <a:r>
              <a:rPr b="0" i="0" lang="zh-TW" sz="1800" u="none" cap="none" strike="noStrike">
                <a:solidFill>
                  <a:srgbClr val="4A86E8"/>
                </a:solidFill>
                <a:latin typeface="Rokkitt"/>
                <a:ea typeface="Rokkitt"/>
                <a:cs typeface="Rokkitt"/>
                <a:sym typeface="Rokkitt"/>
              </a:rPr>
              <a:t>$dsn</a:t>
            </a:r>
            <a:r>
              <a:rPr b="0" i="0" lang="zh-TW" sz="18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, </a:t>
            </a:r>
            <a:r>
              <a:rPr b="0" i="0" lang="zh-TW" sz="1800" u="none" cap="none" strike="noStrike">
                <a:solidFill>
                  <a:srgbClr val="00FF00"/>
                </a:solidFill>
                <a:latin typeface="Rokkitt"/>
                <a:ea typeface="Rokkitt"/>
                <a:cs typeface="Rokkitt"/>
                <a:sym typeface="Rokkitt"/>
              </a:rPr>
              <a:t>$db_user</a:t>
            </a:r>
            <a:r>
              <a:rPr b="0" i="0" lang="zh-TW" sz="18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, </a:t>
            </a:r>
            <a:r>
              <a:rPr b="0" i="0" lang="zh-TW" sz="1800" u="none" cap="none" strike="noStrike">
                <a:solidFill>
                  <a:srgbClr val="00FFFF"/>
                </a:solidFill>
                <a:latin typeface="Rokkitt"/>
                <a:ea typeface="Rokkitt"/>
                <a:cs typeface="Rokkitt"/>
                <a:sym typeface="Rokkitt"/>
              </a:rPr>
              <a:t>$db_password</a:t>
            </a:r>
            <a:r>
              <a:rPr b="0" i="0" lang="zh-TW" sz="18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);</a:t>
            </a:r>
            <a:endParaRPr b="0" i="0" sz="18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8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   $sql = "SELECT * FROM `student_profile`";</a:t>
            </a:r>
            <a:endParaRPr b="0" i="0" sz="18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8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   </a:t>
            </a:r>
            <a:r>
              <a:rPr b="0" i="0" lang="zh-TW" sz="1800" u="none" cap="none" strike="noStrike">
                <a:solidFill>
                  <a:srgbClr val="EA9999"/>
                </a:solidFill>
                <a:latin typeface="Rokkitt"/>
                <a:ea typeface="Rokkitt"/>
                <a:cs typeface="Rokkitt"/>
                <a:sym typeface="Rokkitt"/>
              </a:rPr>
              <a:t>$stmt</a:t>
            </a:r>
            <a:r>
              <a:rPr b="0" i="0" lang="zh-TW" sz="18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= </a:t>
            </a:r>
            <a:r>
              <a:rPr b="0" i="0" lang="zh-TW" sz="1800" u="none" cap="none" strike="noStrike">
                <a:solidFill>
                  <a:srgbClr val="FF0000"/>
                </a:solidFill>
                <a:latin typeface="Rokkitt"/>
                <a:ea typeface="Rokkitt"/>
                <a:cs typeface="Rokkitt"/>
                <a:sym typeface="Rokkitt"/>
              </a:rPr>
              <a:t>$conn</a:t>
            </a:r>
            <a:r>
              <a:rPr b="0" i="0" lang="zh-TW" sz="18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-&gt;query($sql);</a:t>
            </a:r>
            <a:endParaRPr b="0" i="0" sz="18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8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   $rows = </a:t>
            </a:r>
            <a:r>
              <a:rPr b="0" i="0" lang="zh-TW" sz="1800" u="none" cap="none" strike="noStrike">
                <a:solidFill>
                  <a:srgbClr val="980000"/>
                </a:solidFill>
                <a:latin typeface="Rokkitt"/>
                <a:ea typeface="Rokkitt"/>
                <a:cs typeface="Rokkitt"/>
                <a:sym typeface="Rokkitt"/>
              </a:rPr>
              <a:t>$stmt-&gt;fetchAll();</a:t>
            </a:r>
            <a:endParaRPr b="0" i="0" sz="18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8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   $msg = "&lt;table border&gt;\n";</a:t>
            </a:r>
            <a:endParaRPr b="0" i="0" sz="18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8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   </a:t>
            </a:r>
            <a:r>
              <a:rPr b="0" i="0" lang="zh-TW" sz="1800" u="none" cap="none" strike="noStrike">
                <a:solidFill>
                  <a:srgbClr val="980000"/>
                </a:solidFill>
                <a:latin typeface="Rokkitt"/>
                <a:ea typeface="Rokkitt"/>
                <a:cs typeface="Rokkitt"/>
                <a:sym typeface="Rokkitt"/>
              </a:rPr>
              <a:t>foreach ($rows as $row) {</a:t>
            </a:r>
            <a:endParaRPr b="0" i="0" sz="1800" u="none" cap="none" strike="noStrike">
              <a:solidFill>
                <a:srgbClr val="980000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800" u="none" cap="none" strike="noStrike">
                <a:solidFill>
                  <a:srgbClr val="980000"/>
                </a:solidFill>
                <a:latin typeface="Rokkitt"/>
                <a:ea typeface="Rokkitt"/>
                <a:cs typeface="Rokkitt"/>
                <a:sym typeface="Rokkitt"/>
              </a:rPr>
              <a:t>        $msg .= "\t&lt;tr&gt;&lt;td&gt;" . $row['id'] . "&lt;/td&gt;&lt;td&gt;" . $row['name'] . "&lt;/td&gt;&lt;td&gt;" . $row['birth'] . "&lt;/td&gt;&lt;/tr&gt;";</a:t>
            </a:r>
            <a:endParaRPr b="0" i="0" sz="1800" u="none" cap="none" strike="noStrike">
              <a:solidFill>
                <a:srgbClr val="980000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800" u="none" cap="none" strike="noStrike">
                <a:solidFill>
                  <a:srgbClr val="980000"/>
                </a:solidFill>
                <a:latin typeface="Rokkitt"/>
                <a:ea typeface="Rokkitt"/>
                <a:cs typeface="Rokkitt"/>
                <a:sym typeface="Rokkitt"/>
              </a:rPr>
              <a:t>    }</a:t>
            </a:r>
            <a:endParaRPr b="0" i="0" sz="1800" u="none" cap="none" strike="noStrike">
              <a:solidFill>
                <a:srgbClr val="980000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8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   $msg .= "&lt;/table&gt;\n";</a:t>
            </a:r>
            <a:endParaRPr b="0" i="0" sz="18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800" u="none" cap="none" strike="noStrike">
                <a:solidFill>
                  <a:srgbClr val="9900FF"/>
                </a:solidFill>
                <a:latin typeface="Rokkitt"/>
                <a:ea typeface="Rokkitt"/>
                <a:cs typeface="Rokkitt"/>
                <a:sym typeface="Rokkitt"/>
              </a:rPr>
              <a:t>} catch (PDOException $e) {</a:t>
            </a:r>
            <a:endParaRPr b="0" i="0" sz="1800" u="none" cap="none" strike="noStrike">
              <a:solidFill>
                <a:srgbClr val="9900FF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800" u="none" cap="none" strike="noStrike">
                <a:solidFill>
                  <a:srgbClr val="9900FF"/>
                </a:solidFill>
                <a:latin typeface="Rokkitt"/>
                <a:ea typeface="Rokkitt"/>
                <a:cs typeface="Rokkitt"/>
                <a:sym typeface="Rokkitt"/>
              </a:rPr>
              <a:t>    echo $e-&gt;getMessage();</a:t>
            </a:r>
            <a:endParaRPr b="0" i="0" sz="1800" u="none" cap="none" strike="noStrike">
              <a:solidFill>
                <a:srgbClr val="9900FF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zh-TW" sz="1800" u="none" cap="none" strike="noStrike">
                <a:solidFill>
                  <a:srgbClr val="9900FF"/>
                </a:solidFill>
                <a:latin typeface="Rokkitt"/>
                <a:ea typeface="Rokkitt"/>
                <a:cs typeface="Rokkitt"/>
                <a:sym typeface="Rokkitt"/>
              </a:rPr>
              <a:t>}</a:t>
            </a:r>
            <a:endParaRPr b="0" i="0" sz="1800" u="none" cap="none" strike="noStrike">
              <a:solidFill>
                <a:srgbClr val="9900FF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79" name="Google Shape;179;p21"/>
          <p:cNvSpPr txBox="1"/>
          <p:nvPr>
            <p:ph idx="12" type="sldNum"/>
          </p:nvPr>
        </p:nvSpPr>
        <p:spPr>
          <a:xfrm>
            <a:off x="8638952" y="6514568"/>
            <a:ext cx="464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zh-TW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rgbClr val="DFE0D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沉穩">
  <a:themeElements>
    <a:clrScheme name="沉穩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