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367" r:id="rId3"/>
    <p:sldId id="376" r:id="rId4"/>
    <p:sldId id="373" r:id="rId5"/>
    <p:sldId id="377" r:id="rId6"/>
    <p:sldId id="378" r:id="rId7"/>
    <p:sldId id="369" r:id="rId8"/>
    <p:sldId id="372" r:id="rId9"/>
    <p:sldId id="3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83145" autoAdjust="0"/>
  </p:normalViewPr>
  <p:slideViewPr>
    <p:cSldViewPr>
      <p:cViewPr varScale="1">
        <p:scale>
          <a:sx n="124" d="100"/>
          <a:sy n="124" d="100"/>
        </p:scale>
        <p:origin x="302" y="101"/>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2/19/2024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2/19/2024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2/19/2024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dafrui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6" Type="http://schemas.openxmlformats.org/officeDocument/2006/relationships/hyperlink" Target="https://www.mouser.com/" TargetMode="External"/><Relationship Id="rId5" Type="http://schemas.openxmlformats.org/officeDocument/2006/relationships/hyperlink" Target="https://www.digikey.com/" TargetMode="External"/><Relationship Id="rId4" Type="http://schemas.openxmlformats.org/officeDocument/2006/relationships/hyperlink" Target="https://www.sparkfu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PowerBoost</a:t>
            </a:r>
            <a:r>
              <a:rPr lang="en-US" sz="900" dirty="0"/>
              <a:t> 1000c</a:t>
            </a:r>
          </a:p>
        </p:txBody>
      </p:sp>
      <p:sp>
        <p:nvSpPr>
          <p:cNvPr id="21" name="Rectangle: Rounded Corners 20">
            <a:extLst>
              <a:ext uri="{FF2B5EF4-FFF2-40B4-BE49-F238E27FC236}">
                <a16:creationId xmlns:a16="http://schemas.microsoft.com/office/drawing/2014/main" id="{AD321DA4-A9B3-3CDE-D624-7AEFD5E53124}"/>
              </a:ext>
            </a:extLst>
          </p:cNvPr>
          <p:cNvSpPr/>
          <p:nvPr/>
        </p:nvSpPr>
        <p:spPr>
          <a:xfrm>
            <a:off x="2588260" y="6039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Battery</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30" name="Rectangle: Rounded Corners 29">
            <a:extLst>
              <a:ext uri="{FF2B5EF4-FFF2-40B4-BE49-F238E27FC236}">
                <a16:creationId xmlns:a16="http://schemas.microsoft.com/office/drawing/2014/main" id="{CCE713E1-A96B-339D-D1C9-6AE02EFB1854}"/>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31" name="Rectangle: Rounded Corners 30">
            <a:extLst>
              <a:ext uri="{FF2B5EF4-FFF2-40B4-BE49-F238E27FC236}">
                <a16:creationId xmlns:a16="http://schemas.microsoft.com/office/drawing/2014/main" id="{B547B9BF-E00A-FAB9-68F4-04C281B1F599}"/>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2</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(P2.1)</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(P2.2)</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(P2.4)</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(P2.6)</a:t>
            </a:r>
          </a:p>
        </p:txBody>
      </p:sp>
      <p:sp>
        <p:nvSpPr>
          <p:cNvPr id="46" name="TextBox 45">
            <a:extLst>
              <a:ext uri="{FF2B5EF4-FFF2-40B4-BE49-F238E27FC236}">
                <a16:creationId xmlns:a16="http://schemas.microsoft.com/office/drawing/2014/main" id="{56058B2F-1A36-B4C4-B712-9F2959CB6C73}"/>
              </a:ext>
            </a:extLst>
          </p:cNvPr>
          <p:cNvSpPr txBox="1"/>
          <p:nvPr/>
        </p:nvSpPr>
        <p:spPr>
          <a:xfrm>
            <a:off x="7048500" y="2966294"/>
            <a:ext cx="685800" cy="200055"/>
          </a:xfrm>
          <a:prstGeom prst="rect">
            <a:avLst/>
          </a:prstGeom>
          <a:noFill/>
        </p:spPr>
        <p:txBody>
          <a:bodyPr wrap="square" rtlCol="0">
            <a:spAutoFit/>
          </a:bodyPr>
          <a:lstStyle/>
          <a:p>
            <a:r>
              <a:rPr lang="en-US" sz="700" b="1" dirty="0"/>
              <a:t>GPIO (P2.8)</a:t>
            </a:r>
          </a:p>
        </p:txBody>
      </p:sp>
      <p:sp>
        <p:nvSpPr>
          <p:cNvPr id="47" name="TextBox 46">
            <a:extLst>
              <a:ext uri="{FF2B5EF4-FFF2-40B4-BE49-F238E27FC236}">
                <a16:creationId xmlns:a16="http://schemas.microsoft.com/office/drawing/2014/main" id="{FAD37C54-F331-8BEA-7C01-459E77965D46}"/>
              </a:ext>
            </a:extLst>
          </p:cNvPr>
          <p:cNvSpPr txBox="1"/>
          <p:nvPr/>
        </p:nvSpPr>
        <p:spPr>
          <a:xfrm>
            <a:off x="7021830" y="3284280"/>
            <a:ext cx="838200" cy="200055"/>
          </a:xfrm>
          <a:prstGeom prst="rect">
            <a:avLst/>
          </a:prstGeom>
          <a:noFill/>
        </p:spPr>
        <p:txBody>
          <a:bodyPr wrap="square" rtlCol="0">
            <a:spAutoFit/>
          </a:bodyPr>
          <a:lstStyle/>
          <a:p>
            <a:r>
              <a:rPr lang="en-US" sz="700" b="1" dirty="0"/>
              <a:t>GPIO (P2.10)</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0" name="Straight Arrow Connector 49">
            <a:extLst>
              <a:ext uri="{FF2B5EF4-FFF2-40B4-BE49-F238E27FC236}">
                <a16:creationId xmlns:a16="http://schemas.microsoft.com/office/drawing/2014/main" id="{F0501E74-8477-F70A-DB64-94499C2CDEBA}"/>
              </a:ext>
            </a:extLst>
          </p:cNvPr>
          <p:cNvCxnSpPr>
            <a:stCxn id="21" idx="2"/>
            <a:endCxn id="17" idx="0"/>
          </p:cNvCxnSpPr>
          <p:nvPr/>
        </p:nvCxnSpPr>
        <p:spPr>
          <a:xfrm>
            <a:off x="3255010" y="1023050"/>
            <a:ext cx="0" cy="64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3CA9FBD-93ED-8171-B565-CB7E2F4A2A0C}"/>
              </a:ext>
            </a:extLst>
          </p:cNvPr>
          <p:cNvCxnSpPr/>
          <p:nvPr/>
        </p:nvCxnSpPr>
        <p:spPr>
          <a:xfrm>
            <a:off x="7677150" y="30861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B9C8888-DE11-A0F9-E658-977944CD1598}"/>
              </a:ext>
            </a:extLst>
          </p:cNvPr>
          <p:cNvCxnSpPr/>
          <p:nvPr/>
        </p:nvCxnSpPr>
        <p:spPr>
          <a:xfrm>
            <a:off x="7677150" y="33909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421028B2-A96E-93DF-F119-A0FA8A99B09D}"/>
              </a:ext>
            </a:extLst>
          </p:cNvPr>
          <p:cNvSpPr/>
          <p:nvPr/>
        </p:nvSpPr>
        <p:spPr>
          <a:xfrm>
            <a:off x="800100" y="2438400"/>
            <a:ext cx="1524000" cy="72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USB Hub</a:t>
            </a:r>
          </a:p>
          <a:p>
            <a:pPr algn="ctr"/>
            <a:r>
              <a:rPr lang="en-US" sz="900" dirty="0"/>
              <a:t>(&lt;900 mA)</a:t>
            </a:r>
          </a:p>
        </p:txBody>
      </p:sp>
      <p:sp>
        <p:nvSpPr>
          <p:cNvPr id="66" name="Rectangle: Rounded Corners 65">
            <a:extLst>
              <a:ext uri="{FF2B5EF4-FFF2-40B4-BE49-F238E27FC236}">
                <a16:creationId xmlns:a16="http://schemas.microsoft.com/office/drawing/2014/main" id="{F2FFDEB6-63A9-5A59-9365-8D8895CAE0C6}"/>
              </a:ext>
            </a:extLst>
          </p:cNvPr>
          <p:cNvSpPr/>
          <p:nvPr/>
        </p:nvSpPr>
        <p:spPr>
          <a:xfrm>
            <a:off x="895349" y="36004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cxnSp>
        <p:nvCxnSpPr>
          <p:cNvPr id="67" name="Connector: Elbow 66">
            <a:extLst>
              <a:ext uri="{FF2B5EF4-FFF2-40B4-BE49-F238E27FC236}">
                <a16:creationId xmlns:a16="http://schemas.microsoft.com/office/drawing/2014/main" id="{40D33987-C668-B659-143D-19EF500159A5}"/>
              </a:ext>
            </a:extLst>
          </p:cNvPr>
          <p:cNvCxnSpPr/>
          <p:nvPr/>
        </p:nvCxnSpPr>
        <p:spPr>
          <a:xfrm rot="10800000" flipV="1">
            <a:off x="1562100" y="813500"/>
            <a:ext cx="1026160" cy="162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41AC39B-6122-777B-609F-2F4B79189291}"/>
              </a:ext>
            </a:extLst>
          </p:cNvPr>
          <p:cNvCxnSpPr/>
          <p:nvPr/>
        </p:nvCxnSpPr>
        <p:spPr>
          <a:xfrm flipH="1">
            <a:off x="1562099" y="3162300"/>
            <a:ext cx="1" cy="438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04ED79F3-0497-3FF6-A067-D44690ABACB7}"/>
              </a:ext>
            </a:extLst>
          </p:cNvPr>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PowerBoost</a:t>
            </a:r>
            <a:r>
              <a:rPr lang="en-US" sz="900" dirty="0"/>
              <a:t> 1000c</a:t>
            </a:r>
          </a:p>
        </p:txBody>
      </p:sp>
      <p:sp>
        <p:nvSpPr>
          <p:cNvPr id="13" name="Rectangle: Rounded Corners 12">
            <a:extLst>
              <a:ext uri="{FF2B5EF4-FFF2-40B4-BE49-F238E27FC236}">
                <a16:creationId xmlns:a16="http://schemas.microsoft.com/office/drawing/2014/main" id="{3D8E4058-E850-FEAC-D80A-9884FBA9DACC}"/>
              </a:ext>
            </a:extLst>
          </p:cNvPr>
          <p:cNvSpPr/>
          <p:nvPr/>
        </p:nvSpPr>
        <p:spPr>
          <a:xfrm>
            <a:off x="2588260" y="6039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Battery</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2" name="Rectangle: Rounded Corners 21">
            <a:extLst>
              <a:ext uri="{FF2B5EF4-FFF2-40B4-BE49-F238E27FC236}">
                <a16:creationId xmlns:a16="http://schemas.microsoft.com/office/drawing/2014/main" id="{AB1A5F40-2454-AB9D-2D4F-C6A19150D46A}"/>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custom 2</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(P2.1)</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(P2.2)</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(P2.4)</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(P2.6)</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89420" y="2966294"/>
            <a:ext cx="944880" cy="200055"/>
          </a:xfrm>
          <a:prstGeom prst="rect">
            <a:avLst/>
          </a:prstGeom>
          <a:noFill/>
        </p:spPr>
        <p:txBody>
          <a:bodyPr wrap="square" rtlCol="0">
            <a:spAutoFit/>
          </a:bodyPr>
          <a:lstStyle/>
          <a:p>
            <a:r>
              <a:rPr lang="en-US" sz="700" b="1" dirty="0"/>
              <a:t>3.3 V GPIO (P2.8)</a:t>
            </a:r>
          </a:p>
        </p:txBody>
      </p:sp>
      <p:sp>
        <p:nvSpPr>
          <p:cNvPr id="34" name="TextBox 33">
            <a:extLst>
              <a:ext uri="{FF2B5EF4-FFF2-40B4-BE49-F238E27FC236}">
                <a16:creationId xmlns:a16="http://schemas.microsoft.com/office/drawing/2014/main" id="{1CFAB10A-DE73-2F2A-D14D-F4176190FC61}"/>
              </a:ext>
            </a:extLst>
          </p:cNvPr>
          <p:cNvSpPr txBox="1"/>
          <p:nvPr/>
        </p:nvSpPr>
        <p:spPr>
          <a:xfrm>
            <a:off x="6781800" y="3284280"/>
            <a:ext cx="107823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38" name="Rectangle: Rounded Corners 37">
            <a:extLst>
              <a:ext uri="{FF2B5EF4-FFF2-40B4-BE49-F238E27FC236}">
                <a16:creationId xmlns:a16="http://schemas.microsoft.com/office/drawing/2014/main" id="{1929BBE6-BB36-170B-6909-0177403430D5}"/>
              </a:ext>
            </a:extLst>
          </p:cNvPr>
          <p:cNvSpPr/>
          <p:nvPr/>
        </p:nvSpPr>
        <p:spPr>
          <a:xfrm>
            <a:off x="800100" y="2438400"/>
            <a:ext cx="1524000" cy="72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USB Hub</a:t>
            </a:r>
          </a:p>
          <a:p>
            <a:pPr algn="ctr"/>
            <a:r>
              <a:rPr lang="en-US" sz="900" dirty="0"/>
              <a:t>(&lt;900 mA)</a:t>
            </a:r>
          </a:p>
        </p:txBody>
      </p:sp>
      <p:sp>
        <p:nvSpPr>
          <p:cNvPr id="39" name="TextBox 38">
            <a:extLst>
              <a:ext uri="{FF2B5EF4-FFF2-40B4-BE49-F238E27FC236}">
                <a16:creationId xmlns:a16="http://schemas.microsoft.com/office/drawing/2014/main" id="{6D961087-E49E-28C2-D7EB-C3732966FCD1}"/>
              </a:ext>
            </a:extLst>
          </p:cNvPr>
          <p:cNvSpPr txBox="1"/>
          <p:nvPr/>
        </p:nvSpPr>
        <p:spPr>
          <a:xfrm>
            <a:off x="4484473" y="2715924"/>
            <a:ext cx="1028698" cy="200055"/>
          </a:xfrm>
          <a:prstGeom prst="rect">
            <a:avLst/>
          </a:prstGeom>
          <a:noFill/>
        </p:spPr>
        <p:txBody>
          <a:bodyPr wrap="square" rtlCol="0">
            <a:spAutoFit/>
          </a:bodyPr>
          <a:lstStyle/>
          <a:p>
            <a:r>
              <a:rPr lang="en-US" sz="700" b="1" dirty="0"/>
              <a:t>USB Port (USB1)</a:t>
            </a:r>
          </a:p>
        </p:txBody>
      </p:sp>
      <p:sp>
        <p:nvSpPr>
          <p:cNvPr id="47" name="TextBox 46">
            <a:extLst>
              <a:ext uri="{FF2B5EF4-FFF2-40B4-BE49-F238E27FC236}">
                <a16:creationId xmlns:a16="http://schemas.microsoft.com/office/drawing/2014/main" id="{48606B8A-3C7F-C511-AE32-F511A7EE8C09}"/>
              </a:ext>
            </a:extLst>
          </p:cNvPr>
          <p:cNvSpPr txBox="1"/>
          <p:nvPr/>
        </p:nvSpPr>
        <p:spPr>
          <a:xfrm>
            <a:off x="1251711" y="1552545"/>
            <a:ext cx="704850" cy="200055"/>
          </a:xfrm>
          <a:prstGeom prst="rect">
            <a:avLst/>
          </a:prstGeom>
          <a:noFill/>
        </p:spPr>
        <p:txBody>
          <a:bodyPr wrap="square" rtlCol="0">
            <a:spAutoFit/>
          </a:bodyPr>
          <a:lstStyle/>
          <a:p>
            <a:r>
              <a:rPr lang="en-US" sz="700" b="1" dirty="0"/>
              <a:t>5 V</a:t>
            </a:r>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91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sp>
        <p:nvSpPr>
          <p:cNvPr id="50" name="Rectangle: Rounded Corners 49">
            <a:extLst>
              <a:ext uri="{FF2B5EF4-FFF2-40B4-BE49-F238E27FC236}">
                <a16:creationId xmlns:a16="http://schemas.microsoft.com/office/drawing/2014/main" id="{2F362D48-2417-EB35-AF7A-FE350B117746}"/>
              </a:ext>
            </a:extLst>
          </p:cNvPr>
          <p:cNvSpPr/>
          <p:nvPr/>
        </p:nvSpPr>
        <p:spPr>
          <a:xfrm>
            <a:off x="895349" y="36004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sp>
        <p:nvSpPr>
          <p:cNvPr id="55" name="TextBox 54">
            <a:extLst>
              <a:ext uri="{FF2B5EF4-FFF2-40B4-BE49-F238E27FC236}">
                <a16:creationId xmlns:a16="http://schemas.microsoft.com/office/drawing/2014/main" id="{155B099A-C1F7-2826-8F3A-BA6F8491CDDF}"/>
              </a:ext>
            </a:extLst>
          </p:cNvPr>
          <p:cNvSpPr txBox="1"/>
          <p:nvPr/>
        </p:nvSpPr>
        <p:spPr>
          <a:xfrm>
            <a:off x="1104899" y="3214567"/>
            <a:ext cx="704850" cy="307777"/>
          </a:xfrm>
          <a:prstGeom prst="rect">
            <a:avLst/>
          </a:prstGeom>
          <a:noFill/>
        </p:spPr>
        <p:txBody>
          <a:bodyPr wrap="square" rtlCol="0">
            <a:spAutoFit/>
          </a:bodyPr>
          <a:lstStyle/>
          <a:p>
            <a:r>
              <a:rPr lang="en-US" sz="700" b="1" dirty="0"/>
              <a:t>5 V</a:t>
            </a:r>
          </a:p>
          <a:p>
            <a:r>
              <a:rPr lang="en-US" sz="700" b="1" dirty="0"/>
              <a:t>350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C8BE9E8-AA7E-5D38-D179-D2A6547B07BC}"/>
              </a:ext>
            </a:extLst>
          </p:cNvPr>
          <p:cNvCxnSpPr/>
          <p:nvPr/>
        </p:nvCxnSpPr>
        <p:spPr>
          <a:xfrm>
            <a:off x="3009900" y="1023050"/>
            <a:ext cx="0" cy="64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557B969-AD56-7179-CDCE-F97837B91389}"/>
              </a:ext>
            </a:extLst>
          </p:cNvPr>
          <p:cNvCxnSpPr/>
          <p:nvPr/>
        </p:nvCxnSpPr>
        <p:spPr>
          <a:xfrm>
            <a:off x="3467100" y="1023050"/>
            <a:ext cx="0" cy="642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6D46D07C-F5AE-771F-660F-E770399EAF30}"/>
              </a:ext>
            </a:extLst>
          </p:cNvPr>
          <p:cNvCxnSpPr>
            <a:stCxn id="13" idx="1"/>
            <a:endCxn id="38" idx="0"/>
          </p:cNvCxnSpPr>
          <p:nvPr/>
        </p:nvCxnSpPr>
        <p:spPr>
          <a:xfrm rot="10800000" flipV="1">
            <a:off x="1562100" y="813500"/>
            <a:ext cx="1026160" cy="1624899"/>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BA6D243-E379-5784-9D50-512531DFCE2C}"/>
              </a:ext>
            </a:extLst>
          </p:cNvPr>
          <p:cNvCxnSpPr>
            <a:stCxn id="38" idx="2"/>
            <a:endCxn id="50" idx="0"/>
          </p:cNvCxnSpPr>
          <p:nvPr/>
        </p:nvCxnSpPr>
        <p:spPr>
          <a:xfrm flipH="1">
            <a:off x="1562099" y="3162300"/>
            <a:ext cx="1" cy="438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98C9C4-9102-BC18-CB70-02E7965ECDA0}"/>
              </a:ext>
            </a:extLst>
          </p:cNvPr>
          <p:cNvCxnSpPr/>
          <p:nvPr/>
        </p:nvCxnSpPr>
        <p:spPr>
          <a:xfrm>
            <a:off x="7682865" y="34011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B82E41-6A50-0FF3-2BED-6913203B2503}"/>
              </a:ext>
            </a:extLst>
          </p:cNvPr>
          <p:cNvCxnSpPr>
            <a:stCxn id="38" idx="3"/>
            <a:endCxn id="39" idx="1"/>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7CC2F5FB-517F-49F1-550F-B15915F35BA1}"/>
              </a:ext>
            </a:extLst>
          </p:cNvPr>
          <p:cNvSpPr txBox="1"/>
          <p:nvPr/>
        </p:nvSpPr>
        <p:spPr>
          <a:xfrm>
            <a:off x="2983333" y="2623250"/>
            <a:ext cx="704850" cy="200055"/>
          </a:xfrm>
          <a:prstGeom prst="rect">
            <a:avLst/>
          </a:prstGeom>
          <a:noFill/>
        </p:spPr>
        <p:txBody>
          <a:bodyPr wrap="square" rtlCol="0">
            <a:spAutoFit/>
          </a:bodyPr>
          <a:lstStyle/>
          <a:p>
            <a:r>
              <a:rPr lang="en-US" sz="700" b="1" dirty="0"/>
              <a:t>5 V</a:t>
            </a:r>
          </a:p>
        </p:txBody>
      </p: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585616037"/>
              </p:ext>
            </p:extLst>
          </p:nvPr>
        </p:nvGraphicFramePr>
        <p:xfrm>
          <a:off x="609600" y="1295400"/>
          <a:ext cx="10972800" cy="323596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t>SPI Screen</a:t>
                      </a:r>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t>USB Hub (only need 1 port)</a:t>
                      </a:r>
                    </a:p>
                  </a:txBody>
                  <a:tcPr/>
                </a:tc>
                <a:tc>
                  <a:txBody>
                    <a:bodyPr/>
                    <a:lstStyle/>
                    <a:p>
                      <a:r>
                        <a:rPr lang="en-US" dirty="0"/>
                        <a:t>No</a:t>
                      </a:r>
                    </a:p>
                  </a:txBody>
                  <a:tcPr/>
                </a:tc>
                <a:tc>
                  <a:txBody>
                    <a:bodyPr/>
                    <a:lstStyle/>
                    <a:p>
                      <a:r>
                        <a:rPr lang="en-US" dirty="0"/>
                        <a:t>19.99</a:t>
                      </a:r>
                    </a:p>
                  </a:txBody>
                  <a:tcPr/>
                </a:tc>
                <a:extLst>
                  <a:ext uri="{0D108BD9-81ED-4DB2-BD59-A6C34878D82A}">
                    <a16:rowId xmlns:a16="http://schemas.microsoft.com/office/drawing/2014/main" val="2595126612"/>
                  </a:ext>
                </a:extLst>
              </a:tr>
              <a:tr h="370840">
                <a:tc>
                  <a:txBody>
                    <a:bodyPr/>
                    <a:lstStyle/>
                    <a:p>
                      <a:r>
                        <a:rPr lang="en-US" dirty="0"/>
                        <a:t>Bela Mini </a:t>
                      </a:r>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a:t>USB Audio</a:t>
                      </a:r>
                    </a:p>
                  </a:txBody>
                  <a:tcPr/>
                </a:tc>
                <a:tc>
                  <a:txBody>
                    <a:bodyPr/>
                    <a:lstStyle/>
                    <a:p>
                      <a:r>
                        <a:rPr lang="en-US" dirty="0"/>
                        <a:t>Yes</a:t>
                      </a:r>
                    </a:p>
                  </a:txBody>
                  <a:tcPr/>
                </a:tc>
                <a:tc>
                  <a:txBody>
                    <a:bodyPr/>
                    <a:lstStyle/>
                    <a:p>
                      <a:r>
                        <a:rPr lang="en-US" dirty="0"/>
                        <a:t>8.99</a:t>
                      </a:r>
                    </a:p>
                  </a:txBody>
                  <a:tcPr/>
                </a:tc>
                <a:extLst>
                  <a:ext uri="{0D108BD9-81ED-4DB2-BD59-A6C34878D82A}">
                    <a16:rowId xmlns:a16="http://schemas.microsoft.com/office/drawing/2014/main" val="3862840897"/>
                  </a:ext>
                </a:extLst>
              </a:tr>
              <a:tr h="370840">
                <a:tc>
                  <a:txBody>
                    <a:bodyPr/>
                    <a:lstStyle/>
                    <a:p>
                      <a:r>
                        <a:rPr lang="en-US" dirty="0" err="1"/>
                        <a:t>PowerBoost</a:t>
                      </a:r>
                      <a:r>
                        <a:rPr lang="en-US" dirty="0"/>
                        <a:t> 1000c</a:t>
                      </a:r>
                    </a:p>
                  </a:txBody>
                  <a:tcPr/>
                </a:tc>
                <a:tc>
                  <a:txBody>
                    <a:bodyPr/>
                    <a:lstStyle/>
                    <a:p>
                      <a:r>
                        <a:rPr lang="en-US" dirty="0"/>
                        <a:t>No</a:t>
                      </a:r>
                    </a:p>
                  </a:txBody>
                  <a:tcPr/>
                </a:tc>
                <a:tc>
                  <a:txBody>
                    <a:bodyPr/>
                    <a:lstStyle/>
                    <a:p>
                      <a:r>
                        <a:rPr lang="en-US" dirty="0"/>
                        <a:t>19.95</a:t>
                      </a:r>
                    </a:p>
                  </a:txBody>
                  <a:tcPr/>
                </a:tc>
                <a:extLst>
                  <a:ext uri="{0D108BD9-81ED-4DB2-BD59-A6C34878D82A}">
                    <a16:rowId xmlns:a16="http://schemas.microsoft.com/office/drawing/2014/main" val="16983561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r>
                        <a:rPr lang="en-US" dirty="0"/>
                        <a:t>Total</a:t>
                      </a:r>
                    </a:p>
                  </a:txBody>
                  <a:tcPr/>
                </a:tc>
                <a:tc>
                  <a:txBody>
                    <a:bodyPr/>
                    <a:lstStyle/>
                    <a:p>
                      <a:endParaRPr lang="en-US" dirty="0"/>
                    </a:p>
                  </a:txBody>
                  <a:tcPr/>
                </a:tc>
                <a:tc>
                  <a:txBody>
                    <a:bodyPr/>
                    <a:lstStyle/>
                    <a:p>
                      <a:r>
                        <a:rPr lang="en-US" dirty="0"/>
                        <a:t>167.88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53B4-427E-EA03-96F0-1205BE858625}"/>
              </a:ext>
            </a:extLst>
          </p:cNvPr>
          <p:cNvSpPr>
            <a:spLocks noGrp="1"/>
          </p:cNvSpPr>
          <p:nvPr>
            <p:ph type="title"/>
          </p:nvPr>
        </p:nvSpPr>
        <p:spPr/>
        <p:txBody>
          <a:bodyPr/>
          <a:lstStyle/>
          <a:p>
            <a:r>
              <a:rPr lang="en-US" dirty="0"/>
              <a:t>Component Selection (Remove slide for submission)</a:t>
            </a:r>
          </a:p>
        </p:txBody>
      </p:sp>
      <p:sp>
        <p:nvSpPr>
          <p:cNvPr id="3" name="Content Placeholder 2">
            <a:extLst>
              <a:ext uri="{FF2B5EF4-FFF2-40B4-BE49-F238E27FC236}">
                <a16:creationId xmlns:a16="http://schemas.microsoft.com/office/drawing/2014/main" id="{B543A702-BE4B-FD4F-F718-52B4ADE0FE88}"/>
              </a:ext>
            </a:extLst>
          </p:cNvPr>
          <p:cNvSpPr>
            <a:spLocks noGrp="1"/>
          </p:cNvSpPr>
          <p:nvPr>
            <p:ph idx="1"/>
          </p:nvPr>
        </p:nvSpPr>
        <p:spPr/>
        <p:txBody>
          <a:bodyPr/>
          <a:lstStyle/>
          <a:p>
            <a:r>
              <a:rPr lang="en-US" dirty="0"/>
              <a:t>All components must be from either:  </a:t>
            </a:r>
            <a:r>
              <a:rPr lang="en-US" dirty="0">
                <a:hlinkClick r:id="rId2"/>
              </a:rPr>
              <a:t>Amazon</a:t>
            </a:r>
            <a:r>
              <a:rPr lang="en-US" dirty="0"/>
              <a:t>, </a:t>
            </a:r>
            <a:r>
              <a:rPr lang="en-US" dirty="0">
                <a:hlinkClick r:id="rId3"/>
              </a:rPr>
              <a:t>Adafruit</a:t>
            </a:r>
            <a:r>
              <a:rPr lang="en-US" dirty="0"/>
              <a:t>, </a:t>
            </a:r>
            <a:r>
              <a:rPr lang="en-US" dirty="0">
                <a:hlinkClick r:id="rId4"/>
              </a:rPr>
              <a:t>Sparkfun</a:t>
            </a:r>
            <a:r>
              <a:rPr lang="en-US" dirty="0"/>
              <a:t>, </a:t>
            </a:r>
            <a:r>
              <a:rPr lang="en-US" dirty="0">
                <a:hlinkClick r:id="rId5"/>
              </a:rPr>
              <a:t>Digi-Key</a:t>
            </a:r>
            <a:r>
              <a:rPr lang="en-US" dirty="0"/>
              <a:t>, or </a:t>
            </a:r>
            <a:r>
              <a:rPr lang="en-US" dirty="0">
                <a:hlinkClick r:id="rId6"/>
              </a:rPr>
              <a:t>Mouser</a:t>
            </a:r>
            <a:endParaRPr lang="en-US" dirty="0"/>
          </a:p>
          <a:p>
            <a:r>
              <a:rPr lang="en-US" dirty="0"/>
              <a:t>Select no more than two (2) components that are not on approved component spreadsheet</a:t>
            </a:r>
          </a:p>
          <a:p>
            <a:pPr lvl="1"/>
            <a:r>
              <a:rPr lang="en-US" dirty="0"/>
              <a:t>See Canvas </a:t>
            </a:r>
            <a:r>
              <a:rPr lang="en-US" dirty="0">
                <a:sym typeface="Wingdings" panose="05000000000000000000" pitchFamily="2" charset="2"/>
              </a:rPr>
              <a:t> Files  assignments  ENGI301_project_01_parts_list.xlsx</a:t>
            </a:r>
          </a:p>
          <a:p>
            <a:pPr lvl="1"/>
            <a:r>
              <a:rPr lang="en-US" dirty="0"/>
              <a:t>If there is a cheaper part that you would like to use, we can discuss in </a:t>
            </a:r>
            <a:r>
              <a:rPr lang="en-US"/>
              <a:t>the project meeting</a:t>
            </a:r>
            <a:endParaRPr lang="en-US" dirty="0"/>
          </a:p>
          <a:p>
            <a:r>
              <a:rPr lang="en-US" dirty="0"/>
              <a:t>All components needed for the project should be listed on Slide 5</a:t>
            </a:r>
          </a:p>
          <a:p>
            <a:r>
              <a:rPr lang="en-US" dirty="0"/>
              <a:t>All components should have links to the website where they can be purchased</a:t>
            </a:r>
          </a:p>
          <a:p>
            <a:pPr lvl="1"/>
            <a:r>
              <a:rPr lang="en-US" dirty="0"/>
              <a:t>Please trim URLs for links to Amazon</a:t>
            </a:r>
          </a:p>
          <a:p>
            <a:r>
              <a:rPr lang="en-US" dirty="0"/>
              <a:t>ENGI301 will supplement $25 to $35 dollars for components</a:t>
            </a:r>
          </a:p>
          <a:p>
            <a:pPr lvl="1"/>
            <a:r>
              <a:rPr lang="en-US" dirty="0"/>
              <a:t>Please indicate what components need to be purchased by ENGI301</a:t>
            </a:r>
          </a:p>
          <a:p>
            <a:endParaRPr lang="en-US" dirty="0"/>
          </a:p>
        </p:txBody>
      </p:sp>
      <p:sp>
        <p:nvSpPr>
          <p:cNvPr id="4" name="TextBox 3">
            <a:extLst>
              <a:ext uri="{FF2B5EF4-FFF2-40B4-BE49-F238E27FC236}">
                <a16:creationId xmlns:a16="http://schemas.microsoft.com/office/drawing/2014/main" id="{C59BE50F-C22E-20BE-3553-2BC61AE40EA1}"/>
              </a:ext>
            </a:extLst>
          </p:cNvPr>
          <p:cNvSpPr txBox="1"/>
          <p:nvPr/>
        </p:nvSpPr>
        <p:spPr>
          <a:xfrm>
            <a:off x="2590800" y="6286500"/>
            <a:ext cx="7083991" cy="369332"/>
          </a:xfrm>
          <a:prstGeom prst="rect">
            <a:avLst/>
          </a:prstGeom>
          <a:noFill/>
        </p:spPr>
        <p:txBody>
          <a:bodyPr wrap="none" rtlCol="0">
            <a:spAutoFit/>
          </a:bodyPr>
          <a:lstStyle/>
          <a:p>
            <a:r>
              <a:rPr lang="en-US" dirty="0"/>
              <a:t>If you have a special request, we can discuss in the project meeting</a:t>
            </a:r>
          </a:p>
        </p:txBody>
      </p:sp>
    </p:spTree>
    <p:extLst>
      <p:ext uri="{BB962C8B-B14F-4D97-AF65-F5344CB8AC3E}">
        <p14:creationId xmlns:p14="http://schemas.microsoft.com/office/powerpoint/2010/main" val="180418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9522</TotalTime>
  <Words>762</Words>
  <Application>Microsoft Office PowerPoint</Application>
  <PresentationFormat>Widescreen</PresentationFormat>
  <Paragraphs>115</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Components / Budget</vt:lpstr>
      <vt:lpstr>Helpful Links</vt:lpstr>
      <vt:lpstr>Component Selection (Remove slide for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415</cp:revision>
  <dcterms:created xsi:type="dcterms:W3CDTF">2018-01-09T20:24:50Z</dcterms:created>
  <dcterms:modified xsi:type="dcterms:W3CDTF">2024-02-20T04:40:45Z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