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61" r:id="rId2"/>
    <p:sldId id="367" r:id="rId3"/>
    <p:sldId id="376" r:id="rId4"/>
    <p:sldId id="373" r:id="rId5"/>
    <p:sldId id="377" r:id="rId6"/>
    <p:sldId id="378" r:id="rId7"/>
    <p:sldId id="379" r:id="rId8"/>
    <p:sldId id="369" r:id="rId9"/>
    <p:sldId id="3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4" autoAdjust="0"/>
    <p:restoredTop sz="83145" autoAdjust="0"/>
  </p:normalViewPr>
  <p:slideViewPr>
    <p:cSldViewPr>
      <p:cViewPr varScale="1">
        <p:scale>
          <a:sx n="124" d="100"/>
          <a:sy n="124" d="100"/>
        </p:scale>
        <p:origin x="302" y="125"/>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3/7/2024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aspects to consider</a:t>
            </a:r>
          </a:p>
          <a:p>
            <a:r>
              <a:rPr lang="en-US" dirty="0"/>
              <a:t>- Adding effects (as an alternative to quality) </a:t>
            </a:r>
            <a:r>
              <a:rPr lang="en-US" dirty="0">
                <a:sym typeface="Wingdings" panose="05000000000000000000" pitchFamily="2" charset="2"/>
              </a:rPr>
              <a:t> reverb, rock, </a:t>
            </a:r>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79503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3/7/2024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3/7/2024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3/7/2024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3/7/2024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3/7/2024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3/7/2024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3/7/2024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3/7/2024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3/7/2024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hackster.io/logan-baldridge/spotify-pod-streaming-music-to-the-pocketbeagle-57a180" TargetMode="External"/><Relationship Id="rId2" Type="http://schemas.openxmlformats.org/officeDocument/2006/relationships/hyperlink" Target="https://www.hackster.io/432580/usb-music-player-with-the-pocketbeagle-0b16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dafruit.com/product/5423" TargetMode="External"/><Relationship Id="rId2" Type="http://schemas.openxmlformats.org/officeDocument/2006/relationships/hyperlink" Target="https://www.adafruit.com/product/1770" TargetMode="External"/><Relationship Id="rId1" Type="http://schemas.openxmlformats.org/officeDocument/2006/relationships/slideLayout" Target="../slideLayouts/slideLayout2.xml"/><Relationship Id="rId5" Type="http://schemas.openxmlformats.org/officeDocument/2006/relationships/hyperlink" Target="https://www.amazon.com/Miady-5000mAh-Portable-Charger-Android/dp/B08T8TDS8S/ref=sr_1_3?crid=3G2XX2P0EOX6U&amp;dib=eyJ2IjoiMSJ9.tvenc5BxHXKlWnPobNgrBrcLSPsVRuMpXposFYp7oubrdpH7K3Y2V51cGyQ1HOZ36t1QF4xU1hiA9ldLEZ3PgAc0O6GzQ2Kg0GhYTNSTHXY-63-NdTMNt5Zc3oxat6L2LwE3_b-X_omtaD7uBOsVWx7gGWrUXmKB6YNwp-nEcQTC-TDHnQlXcuR0SHM-_xwcUbUE7ANjn6dFmLz8h8SHwKhA5BoWguCG975Ds2IQTkw.Sdblerr4uP69F7WKNLdSHxJaNmkH0PTwxTfbJAFH9Xc&amp;dib_tag=se&amp;keywords=5v+battery+pack&amp;qid=1708576819&amp;sprefix=5v+battery+pack%2Caps%2C122&amp;sr=8-3" TargetMode="External"/><Relationship Id="rId4" Type="http://schemas.openxmlformats.org/officeDocument/2006/relationships/hyperlink" Target="https://blog.bela.io/introducing-bela-mini/"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beagleboard.org/projects/volumio" TargetMode="External"/><Relationship Id="rId2" Type="http://schemas.openxmlformats.org/officeDocument/2006/relationships/hyperlink" Target="https://www.pimusicbox.com/" TargetMode="External"/><Relationship Id="rId1" Type="http://schemas.openxmlformats.org/officeDocument/2006/relationships/slideLayout" Target="../slideLayouts/slideLayout2.xml"/><Relationship Id="rId4" Type="http://schemas.openxmlformats.org/officeDocument/2006/relationships/hyperlink" Target="https://learn.bela.io/products/bela-boards/bela-mini/#:~:text=On%20your%20Bela%20Mini%20cape,slot%20aligned%20on%20the%20oth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err="1"/>
              <a:t>Hifi</a:t>
            </a:r>
            <a:r>
              <a:rPr lang="en-US" sz="6000" dirty="0"/>
              <a:t> Music Player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19 Feb 2024</a:t>
            </a:r>
          </a:p>
          <a:p>
            <a:r>
              <a:rPr lang="en-US" dirty="0"/>
              <a:t>Nithit Bunchatheravate (Ai)</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5905500" cy="4724399"/>
          </a:xfrm>
        </p:spPr>
        <p:txBody>
          <a:bodyPr>
            <a:normAutofit lnSpcReduction="10000"/>
          </a:bodyPr>
          <a:lstStyle/>
          <a:p>
            <a:pPr marL="0" indent="0">
              <a:spcBef>
                <a:spcPts val="1200"/>
              </a:spcBef>
              <a:buNone/>
            </a:pPr>
            <a:r>
              <a:rPr lang="en-US" dirty="0">
                <a:latin typeface="+mj-lt"/>
                <a:cs typeface="Times New Roman" panose="02020603050405020304" pitchFamily="18" charset="0"/>
              </a:rPr>
              <a:t>In a world where music has become a part of everyone’s lifestyle from using airpods with iPhones to custom in-ear monitors with the Sony Walkmans, each individual finetunes their music to their own taste. As an audiophile, the ability to adjust every single aspect of your listening experience is what turns a good music session to a great one. This can be accomplished in one of two ways: tuning the listening devices or utilizing an equalizer (EQ) within the music player. Being able to customize and tune your EQ is a feature missing on most devices (excluding high-end models) and you would have to rely on the streaming service EQ functions. As such, this project aims to implement a detailed EQ with lossless audio files to provide the user with the best listening experience. </a:t>
            </a:r>
          </a:p>
        </p:txBody>
      </p:sp>
      <p:pic>
        <p:nvPicPr>
          <p:cNvPr id="1026" name="Picture 2" descr="New Sony Walkman music players feature stunning good looks, Android 12 |  Ars Technica">
            <a:extLst>
              <a:ext uri="{FF2B5EF4-FFF2-40B4-BE49-F238E27FC236}">
                <a16:creationId xmlns:a16="http://schemas.microsoft.com/office/drawing/2014/main" id="{BD858955-9DCB-80AA-C497-F99672B89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9657" y="1371600"/>
            <a:ext cx="5416083"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AB15-4CF3-EFC6-B858-A33A6E8F00E5}"/>
              </a:ext>
            </a:extLst>
          </p:cNvPr>
          <p:cNvSpPr>
            <a:spLocks noGrp="1"/>
          </p:cNvSpPr>
          <p:nvPr>
            <p:ph type="title"/>
          </p:nvPr>
        </p:nvSpPr>
        <p:spPr/>
        <p:txBody>
          <a:bodyPr/>
          <a:lstStyle/>
          <a:p>
            <a:r>
              <a:rPr lang="en-US" dirty="0"/>
              <a:t>Existing Projects</a:t>
            </a:r>
          </a:p>
        </p:txBody>
      </p:sp>
      <p:sp>
        <p:nvSpPr>
          <p:cNvPr id="3" name="Content Placeholder 2">
            <a:extLst>
              <a:ext uri="{FF2B5EF4-FFF2-40B4-BE49-F238E27FC236}">
                <a16:creationId xmlns:a16="http://schemas.microsoft.com/office/drawing/2014/main" id="{95475B63-B74B-26AD-913D-A759A37052C2}"/>
              </a:ext>
            </a:extLst>
          </p:cNvPr>
          <p:cNvSpPr>
            <a:spLocks noGrp="1"/>
          </p:cNvSpPr>
          <p:nvPr>
            <p:ph idx="1"/>
          </p:nvPr>
        </p:nvSpPr>
        <p:spPr/>
        <p:txBody>
          <a:bodyPr/>
          <a:lstStyle/>
          <a:p>
            <a:r>
              <a:rPr lang="en-US" dirty="0"/>
              <a:t>Music player for USB-Speaker (No DAC)</a:t>
            </a:r>
            <a:endParaRPr lang="en-US" dirty="0">
              <a:latin typeface="+mj-lt"/>
              <a:hlinkClick r:id="rId2">
                <a:extLst>
                  <a:ext uri="{A12FA001-AC4F-418D-AE19-62706E023703}">
                    <ahyp:hlinkClr xmlns:ahyp="http://schemas.microsoft.com/office/drawing/2018/hyperlinkcolor" val="tx"/>
                  </a:ext>
                </a:extLst>
              </a:hlinkClick>
            </a:endParaRPr>
          </a:p>
          <a:p>
            <a:pPr lvl="1"/>
            <a:r>
              <a:rPr lang="en-US" dirty="0">
                <a:solidFill>
                  <a:srgbClr val="9F6715"/>
                </a:solidFill>
                <a:latin typeface="+mj-lt"/>
                <a:hlinkClick r:id="rId2">
                  <a:extLst>
                    <a:ext uri="{A12FA001-AC4F-418D-AE19-62706E023703}">
                      <ahyp:hlinkClr xmlns:ahyp="http://schemas.microsoft.com/office/drawing/2018/hyperlinkcolor" val="tx"/>
                    </a:ext>
                  </a:extLst>
                </a:hlinkClick>
              </a:rPr>
              <a:t>https://www.hackster.io/432580/usb-music-player-with-the-pocketbeagle-0b1624</a:t>
            </a:r>
            <a:endParaRPr lang="en-US" dirty="0">
              <a:solidFill>
                <a:srgbClr val="212529"/>
              </a:solidFill>
              <a:latin typeface="+mj-lt"/>
            </a:endParaRPr>
          </a:p>
          <a:p>
            <a:r>
              <a:rPr lang="en-US" dirty="0">
                <a:latin typeface="+mj-lt"/>
                <a:sym typeface="Wingdings" panose="05000000000000000000" pitchFamily="2" charset="2"/>
              </a:rPr>
              <a:t>Music player with DAC</a:t>
            </a:r>
          </a:p>
          <a:p>
            <a:pPr lvl="1"/>
            <a:r>
              <a:rPr lang="en-US" dirty="0">
                <a:latin typeface="+mj-lt"/>
                <a:hlinkClick r:id="rId3"/>
              </a:rPr>
              <a:t>https://www.hackster.io/logan-baldridge/spotify-pod-streaming-music-to-the-pocketbeagle-57a180</a:t>
            </a:r>
            <a:r>
              <a:rPr lang="en-US" dirty="0">
                <a:latin typeface="+mj-lt"/>
              </a:rPr>
              <a:t> </a:t>
            </a:r>
            <a:endParaRPr lang="en-US" dirty="0">
              <a:latin typeface="+mj-lt"/>
              <a:sym typeface="Wingdings" panose="05000000000000000000" pitchFamily="2" charset="2"/>
            </a:endParaRPr>
          </a:p>
        </p:txBody>
      </p:sp>
    </p:spTree>
    <p:extLst>
      <p:ext uri="{BB962C8B-B14F-4D97-AF65-F5344CB8AC3E}">
        <p14:creationId xmlns:p14="http://schemas.microsoft.com/office/powerpoint/2010/main" val="65155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5FD4-F27D-F33D-94EC-45F5D084C14D}"/>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5749700A-9719-9CAD-63FF-56291C9D143F}"/>
              </a:ext>
            </a:extLst>
          </p:cNvPr>
          <p:cNvSpPr>
            <a:spLocks noGrp="1"/>
          </p:cNvSpPr>
          <p:nvPr>
            <p:ph idx="1"/>
          </p:nvPr>
        </p:nvSpPr>
        <p:spPr/>
        <p:txBody>
          <a:bodyPr/>
          <a:lstStyle/>
          <a:p>
            <a:r>
              <a:rPr lang="en-US" dirty="0"/>
              <a:t>Hardware</a:t>
            </a:r>
          </a:p>
          <a:p>
            <a:pPr lvl="1"/>
            <a:r>
              <a:rPr lang="en-US" dirty="0"/>
              <a:t>Two customizable buttons</a:t>
            </a:r>
          </a:p>
          <a:p>
            <a:pPr lvl="2"/>
            <a:r>
              <a:rPr lang="en-US" dirty="0"/>
              <a:t>Possible programming options include EQ profiles, brightness, shuffle/loop/single loop </a:t>
            </a:r>
            <a:r>
              <a:rPr lang="en-US" dirty="0">
                <a:sym typeface="Wingdings" panose="05000000000000000000" pitchFamily="2" charset="2"/>
              </a:rPr>
              <a:t> gives the user more control and personality into their device so that the listening experience is enhanced</a:t>
            </a:r>
            <a:endParaRPr lang="en-US" dirty="0"/>
          </a:p>
          <a:p>
            <a:r>
              <a:rPr lang="en-US" dirty="0"/>
              <a:t>Software</a:t>
            </a:r>
          </a:p>
          <a:p>
            <a:pPr lvl="1"/>
            <a:r>
              <a:rPr lang="en-US" dirty="0"/>
              <a:t>Personalized equalizer system built into the device (much more specific) </a:t>
            </a:r>
            <a:r>
              <a:rPr lang="en-US" dirty="0">
                <a:sym typeface="Wingdings" panose="05000000000000000000" pitchFamily="2" charset="2"/>
              </a:rPr>
              <a:t> user can finetune their audio to their own liking for different music genres and switch between them using the customizable buttons</a:t>
            </a:r>
            <a:endParaRPr lang="en-US" dirty="0"/>
          </a:p>
        </p:txBody>
      </p:sp>
    </p:spTree>
    <p:extLst>
      <p:ext uri="{BB962C8B-B14F-4D97-AF65-F5344CB8AC3E}">
        <p14:creationId xmlns:p14="http://schemas.microsoft.com/office/powerpoint/2010/main" val="372288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4B72FA-9DDA-885A-825D-C88BDC6BCCA1}"/>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55C34B-74AC-6D05-7A65-1A2AB0FBB28A}"/>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14" name="TextBox 13">
            <a:extLst>
              <a:ext uri="{FF2B5EF4-FFF2-40B4-BE49-F238E27FC236}">
                <a16:creationId xmlns:a16="http://schemas.microsoft.com/office/drawing/2014/main" id="{DC13281C-530E-9385-6092-147368679C53}"/>
              </a:ext>
            </a:extLst>
          </p:cNvPr>
          <p:cNvSpPr txBox="1"/>
          <p:nvPr/>
        </p:nvSpPr>
        <p:spPr>
          <a:xfrm>
            <a:off x="4462780" y="1927022"/>
            <a:ext cx="1028698" cy="200055"/>
          </a:xfrm>
          <a:prstGeom prst="rect">
            <a:avLst/>
          </a:prstGeom>
          <a:noFill/>
        </p:spPr>
        <p:txBody>
          <a:bodyPr wrap="square" rtlCol="0">
            <a:spAutoFit/>
          </a:bodyPr>
          <a:lstStyle/>
          <a:p>
            <a:r>
              <a:rPr lang="en-US" sz="700" b="1" dirty="0"/>
              <a:t>USB Port (USB1)</a:t>
            </a:r>
          </a:p>
        </p:txBody>
      </p:sp>
      <p:sp>
        <p:nvSpPr>
          <p:cNvPr id="17" name="Rectangle: Rounded Corners 16">
            <a:extLst>
              <a:ext uri="{FF2B5EF4-FFF2-40B4-BE49-F238E27FC236}">
                <a16:creationId xmlns:a16="http://schemas.microsoft.com/office/drawing/2014/main" id="{D39F67CB-91E6-B407-0A38-54822A39699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5V Battery Pack</a:t>
            </a:r>
          </a:p>
        </p:txBody>
      </p:sp>
      <p:sp>
        <p:nvSpPr>
          <p:cNvPr id="22" name="Rectangle: Rounded Corners 21">
            <a:extLst>
              <a:ext uri="{FF2B5EF4-FFF2-40B4-BE49-F238E27FC236}">
                <a16:creationId xmlns:a16="http://schemas.microsoft.com/office/drawing/2014/main" id="{1FBA1E28-4CD2-D959-A9C7-42A717FA036D}"/>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with TSC2007 </a:t>
            </a:r>
          </a:p>
        </p:txBody>
      </p:sp>
      <p:sp>
        <p:nvSpPr>
          <p:cNvPr id="25" name="TextBox 24">
            <a:extLst>
              <a:ext uri="{FF2B5EF4-FFF2-40B4-BE49-F238E27FC236}">
                <a16:creationId xmlns:a16="http://schemas.microsoft.com/office/drawing/2014/main" id="{EC573A08-B6FB-4069-F2A3-2D4C34444C77}"/>
              </a:ext>
            </a:extLst>
          </p:cNvPr>
          <p:cNvSpPr txBox="1"/>
          <p:nvPr/>
        </p:nvSpPr>
        <p:spPr>
          <a:xfrm>
            <a:off x="4495798" y="3962400"/>
            <a:ext cx="990600" cy="738664"/>
          </a:xfrm>
          <a:prstGeom prst="rect">
            <a:avLst/>
          </a:prstGeom>
          <a:noFill/>
        </p:spPr>
        <p:txBody>
          <a:bodyPr wrap="square" rtlCol="0">
            <a:spAutoFit/>
          </a:bodyPr>
          <a:lstStyle/>
          <a:p>
            <a:r>
              <a:rPr lang="en-US" sz="700" b="1" dirty="0"/>
              <a:t>D/C (P1.4)</a:t>
            </a:r>
          </a:p>
          <a:p>
            <a:r>
              <a:rPr lang="en-US" sz="700" b="1" dirty="0"/>
              <a:t>CS (P1.6)</a:t>
            </a:r>
          </a:p>
          <a:p>
            <a:r>
              <a:rPr lang="en-US" sz="700" b="1" dirty="0"/>
              <a:t>CLK (P1.8)</a:t>
            </a:r>
          </a:p>
          <a:p>
            <a:r>
              <a:rPr lang="en-US" sz="700" b="1" dirty="0"/>
              <a:t>MISO (P1.10)</a:t>
            </a:r>
          </a:p>
          <a:p>
            <a:r>
              <a:rPr lang="en-US" sz="700" b="1" dirty="0"/>
              <a:t>MOSI (P1.12)</a:t>
            </a:r>
          </a:p>
          <a:p>
            <a:endParaRPr lang="en-US" sz="700" b="1" dirty="0"/>
          </a:p>
        </p:txBody>
      </p:sp>
      <p:sp>
        <p:nvSpPr>
          <p:cNvPr id="26" name="Rectangle: Rounded Corners 25">
            <a:extLst>
              <a:ext uri="{FF2B5EF4-FFF2-40B4-BE49-F238E27FC236}">
                <a16:creationId xmlns:a16="http://schemas.microsoft.com/office/drawing/2014/main" id="{1D4D59AF-35E7-C71E-2AC1-FB072B5059E6}"/>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27" name="Rectangle: Rounded Corners 26">
            <a:extLst>
              <a:ext uri="{FF2B5EF4-FFF2-40B4-BE49-F238E27FC236}">
                <a16:creationId xmlns:a16="http://schemas.microsoft.com/office/drawing/2014/main" id="{1363FC03-3160-D6F2-A1A0-4D4A1F8AE71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28" name="Rectangle: Rounded Corners 27">
            <a:extLst>
              <a:ext uri="{FF2B5EF4-FFF2-40B4-BE49-F238E27FC236}">
                <a16:creationId xmlns:a16="http://schemas.microsoft.com/office/drawing/2014/main" id="{F067833A-A706-94DD-2AE0-99E34A47D07E}"/>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9" name="Rectangle: Rounded Corners 28">
            <a:extLst>
              <a:ext uri="{FF2B5EF4-FFF2-40B4-BE49-F238E27FC236}">
                <a16:creationId xmlns:a16="http://schemas.microsoft.com/office/drawing/2014/main" id="{FF9858CA-D14D-4329-60A7-75FE4AAAC21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30" name="Rectangle: Rounded Corners 29">
            <a:extLst>
              <a:ext uri="{FF2B5EF4-FFF2-40B4-BE49-F238E27FC236}">
                <a16:creationId xmlns:a16="http://schemas.microsoft.com/office/drawing/2014/main" id="{CCE713E1-A96B-339D-D1C9-6AE02EFB1854}"/>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31" name="Rectangle: Rounded Corners 30">
            <a:extLst>
              <a:ext uri="{FF2B5EF4-FFF2-40B4-BE49-F238E27FC236}">
                <a16:creationId xmlns:a16="http://schemas.microsoft.com/office/drawing/2014/main" id="{B547B9BF-E00A-FAB9-68F4-04C281B1F599}"/>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2</a:t>
            </a:r>
          </a:p>
        </p:txBody>
      </p:sp>
      <p:sp>
        <p:nvSpPr>
          <p:cNvPr id="42" name="TextBox 41">
            <a:extLst>
              <a:ext uri="{FF2B5EF4-FFF2-40B4-BE49-F238E27FC236}">
                <a16:creationId xmlns:a16="http://schemas.microsoft.com/office/drawing/2014/main" id="{225BB5BA-6FEB-5DA9-25D1-6F41E82D1B4E}"/>
              </a:ext>
            </a:extLst>
          </p:cNvPr>
          <p:cNvSpPr txBox="1"/>
          <p:nvPr/>
        </p:nvSpPr>
        <p:spPr>
          <a:xfrm>
            <a:off x="7040880" y="1798542"/>
            <a:ext cx="685800" cy="200055"/>
          </a:xfrm>
          <a:prstGeom prst="rect">
            <a:avLst/>
          </a:prstGeom>
          <a:noFill/>
        </p:spPr>
        <p:txBody>
          <a:bodyPr wrap="square" rtlCol="0">
            <a:spAutoFit/>
          </a:bodyPr>
          <a:lstStyle/>
          <a:p>
            <a:r>
              <a:rPr lang="en-US" sz="700" b="1" dirty="0"/>
              <a:t>GPIO (P2.1)</a:t>
            </a:r>
          </a:p>
        </p:txBody>
      </p:sp>
      <p:sp>
        <p:nvSpPr>
          <p:cNvPr id="43" name="TextBox 42">
            <a:extLst>
              <a:ext uri="{FF2B5EF4-FFF2-40B4-BE49-F238E27FC236}">
                <a16:creationId xmlns:a16="http://schemas.microsoft.com/office/drawing/2014/main" id="{3A7F020D-8CCC-FA42-F807-E40050E17C6D}"/>
              </a:ext>
            </a:extLst>
          </p:cNvPr>
          <p:cNvSpPr txBox="1"/>
          <p:nvPr/>
        </p:nvSpPr>
        <p:spPr>
          <a:xfrm>
            <a:off x="7048500" y="2098901"/>
            <a:ext cx="685800" cy="200055"/>
          </a:xfrm>
          <a:prstGeom prst="rect">
            <a:avLst/>
          </a:prstGeom>
          <a:noFill/>
        </p:spPr>
        <p:txBody>
          <a:bodyPr wrap="square" rtlCol="0">
            <a:spAutoFit/>
          </a:bodyPr>
          <a:lstStyle/>
          <a:p>
            <a:r>
              <a:rPr lang="en-US" sz="700" b="1" dirty="0"/>
              <a:t>GPIO (P2.2)</a:t>
            </a:r>
          </a:p>
        </p:txBody>
      </p:sp>
      <p:sp>
        <p:nvSpPr>
          <p:cNvPr id="44" name="TextBox 43">
            <a:extLst>
              <a:ext uri="{FF2B5EF4-FFF2-40B4-BE49-F238E27FC236}">
                <a16:creationId xmlns:a16="http://schemas.microsoft.com/office/drawing/2014/main" id="{55517E36-FEA3-F285-20E1-BD32434C37C9}"/>
              </a:ext>
            </a:extLst>
          </p:cNvPr>
          <p:cNvSpPr txBox="1"/>
          <p:nvPr/>
        </p:nvSpPr>
        <p:spPr>
          <a:xfrm>
            <a:off x="7048500" y="2400253"/>
            <a:ext cx="685800" cy="200055"/>
          </a:xfrm>
          <a:prstGeom prst="rect">
            <a:avLst/>
          </a:prstGeom>
          <a:noFill/>
        </p:spPr>
        <p:txBody>
          <a:bodyPr wrap="square" rtlCol="0">
            <a:spAutoFit/>
          </a:bodyPr>
          <a:lstStyle/>
          <a:p>
            <a:r>
              <a:rPr lang="en-US" sz="700" b="1" dirty="0"/>
              <a:t>GPIO (P2.4)</a:t>
            </a:r>
          </a:p>
        </p:txBody>
      </p:sp>
      <p:sp>
        <p:nvSpPr>
          <p:cNvPr id="45" name="TextBox 44">
            <a:extLst>
              <a:ext uri="{FF2B5EF4-FFF2-40B4-BE49-F238E27FC236}">
                <a16:creationId xmlns:a16="http://schemas.microsoft.com/office/drawing/2014/main" id="{7341D88D-18C2-4862-2EB4-4AC19EAC309A}"/>
              </a:ext>
            </a:extLst>
          </p:cNvPr>
          <p:cNvSpPr txBox="1"/>
          <p:nvPr/>
        </p:nvSpPr>
        <p:spPr>
          <a:xfrm>
            <a:off x="7048500" y="2715924"/>
            <a:ext cx="685800" cy="200055"/>
          </a:xfrm>
          <a:prstGeom prst="rect">
            <a:avLst/>
          </a:prstGeom>
          <a:noFill/>
        </p:spPr>
        <p:txBody>
          <a:bodyPr wrap="square" rtlCol="0">
            <a:spAutoFit/>
          </a:bodyPr>
          <a:lstStyle/>
          <a:p>
            <a:r>
              <a:rPr lang="en-US" sz="700" b="1" dirty="0"/>
              <a:t>GPIO (P2.6)</a:t>
            </a:r>
          </a:p>
        </p:txBody>
      </p:sp>
      <p:sp>
        <p:nvSpPr>
          <p:cNvPr id="46" name="TextBox 45">
            <a:extLst>
              <a:ext uri="{FF2B5EF4-FFF2-40B4-BE49-F238E27FC236}">
                <a16:creationId xmlns:a16="http://schemas.microsoft.com/office/drawing/2014/main" id="{56058B2F-1A36-B4C4-B712-9F2959CB6C73}"/>
              </a:ext>
            </a:extLst>
          </p:cNvPr>
          <p:cNvSpPr txBox="1"/>
          <p:nvPr/>
        </p:nvSpPr>
        <p:spPr>
          <a:xfrm>
            <a:off x="7048500" y="2966294"/>
            <a:ext cx="685800" cy="200055"/>
          </a:xfrm>
          <a:prstGeom prst="rect">
            <a:avLst/>
          </a:prstGeom>
          <a:noFill/>
        </p:spPr>
        <p:txBody>
          <a:bodyPr wrap="square" rtlCol="0">
            <a:spAutoFit/>
          </a:bodyPr>
          <a:lstStyle/>
          <a:p>
            <a:r>
              <a:rPr lang="en-US" sz="700" b="1" dirty="0"/>
              <a:t>GPIO (P2.8)</a:t>
            </a:r>
          </a:p>
        </p:txBody>
      </p:sp>
      <p:sp>
        <p:nvSpPr>
          <p:cNvPr id="47" name="TextBox 46">
            <a:extLst>
              <a:ext uri="{FF2B5EF4-FFF2-40B4-BE49-F238E27FC236}">
                <a16:creationId xmlns:a16="http://schemas.microsoft.com/office/drawing/2014/main" id="{FAD37C54-F331-8BEA-7C01-459E77965D46}"/>
              </a:ext>
            </a:extLst>
          </p:cNvPr>
          <p:cNvSpPr txBox="1"/>
          <p:nvPr/>
        </p:nvSpPr>
        <p:spPr>
          <a:xfrm>
            <a:off x="7021830" y="3284280"/>
            <a:ext cx="838200" cy="200055"/>
          </a:xfrm>
          <a:prstGeom prst="rect">
            <a:avLst/>
          </a:prstGeom>
          <a:noFill/>
        </p:spPr>
        <p:txBody>
          <a:bodyPr wrap="square" rtlCol="0">
            <a:spAutoFit/>
          </a:bodyPr>
          <a:lstStyle/>
          <a:p>
            <a:r>
              <a:rPr lang="en-US" sz="700" b="1" dirty="0"/>
              <a:t>GPIO (P2.10)</a:t>
            </a:r>
          </a:p>
        </p:txBody>
      </p:sp>
      <p:sp>
        <p:nvSpPr>
          <p:cNvPr id="48" name="TextBox 47">
            <a:extLst>
              <a:ext uri="{FF2B5EF4-FFF2-40B4-BE49-F238E27FC236}">
                <a16:creationId xmlns:a16="http://schemas.microsoft.com/office/drawing/2014/main" id="{F0A7CE4F-B62F-2A06-25AF-A01607123B21}"/>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cxnSp>
        <p:nvCxnSpPr>
          <p:cNvPr id="52" name="Straight Arrow Connector 51">
            <a:extLst>
              <a:ext uri="{FF2B5EF4-FFF2-40B4-BE49-F238E27FC236}">
                <a16:creationId xmlns:a16="http://schemas.microsoft.com/office/drawing/2014/main" id="{42BA6F30-0EA5-9EB4-6295-95F1DC22BB7C}"/>
              </a:ext>
            </a:extLst>
          </p:cNvPr>
          <p:cNvCxnSpPr>
            <a:cxnSpLocks/>
            <a:stCxn id="17" idx="3"/>
            <a:endCxn id="14" idx="1"/>
          </p:cNvCxnSpPr>
          <p:nvPr/>
        </p:nvCxnSpPr>
        <p:spPr>
          <a:xfrm>
            <a:off x="3807460" y="2027050"/>
            <a:ext cx="6553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15A1A75A-F93C-1E5D-9EF0-CB938DD56791}"/>
              </a:ext>
            </a:extLst>
          </p:cNvPr>
          <p:cNvCxnSpPr/>
          <p:nvPr/>
        </p:nvCxnSpPr>
        <p:spPr>
          <a:xfrm flipH="1">
            <a:off x="3962400" y="4229100"/>
            <a:ext cx="552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0D75A2C8-2EB1-F666-0969-FEF22C35BB95}"/>
              </a:ext>
            </a:extLst>
          </p:cNvPr>
          <p:cNvCxnSpPr/>
          <p:nvPr/>
        </p:nvCxnSpPr>
        <p:spPr>
          <a:xfrm>
            <a:off x="7677150" y="1884572"/>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3256FF7-037D-CA7E-7B01-EE11CB963A1A}"/>
              </a:ext>
            </a:extLst>
          </p:cNvPr>
          <p:cNvCxnSpPr/>
          <p:nvPr/>
        </p:nvCxnSpPr>
        <p:spPr>
          <a:xfrm>
            <a:off x="7677150" y="22098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4C606B-7FF1-4870-938A-4136EAE5EB9F}"/>
              </a:ext>
            </a:extLst>
          </p:cNvPr>
          <p:cNvCxnSpPr/>
          <p:nvPr/>
        </p:nvCxnSpPr>
        <p:spPr>
          <a:xfrm>
            <a:off x="7677150" y="25146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58B0B7DA-FF37-988D-92F3-4BB4DBE55039}"/>
              </a:ext>
            </a:extLst>
          </p:cNvPr>
          <p:cNvCxnSpPr/>
          <p:nvPr/>
        </p:nvCxnSpPr>
        <p:spPr>
          <a:xfrm>
            <a:off x="7677150" y="27813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3CA9FBD-93ED-8171-B565-CB7E2F4A2A0C}"/>
              </a:ext>
            </a:extLst>
          </p:cNvPr>
          <p:cNvCxnSpPr/>
          <p:nvPr/>
        </p:nvCxnSpPr>
        <p:spPr>
          <a:xfrm>
            <a:off x="7677150" y="30861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B9C8888-DE11-A0F9-E658-977944CD1598}"/>
              </a:ext>
            </a:extLst>
          </p:cNvPr>
          <p:cNvCxnSpPr/>
          <p:nvPr/>
        </p:nvCxnSpPr>
        <p:spPr>
          <a:xfrm>
            <a:off x="7677150" y="3390900"/>
            <a:ext cx="4762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Rounded Corners 65">
            <a:extLst>
              <a:ext uri="{FF2B5EF4-FFF2-40B4-BE49-F238E27FC236}">
                <a16:creationId xmlns:a16="http://schemas.microsoft.com/office/drawing/2014/main" id="{F2FFDEB6-63A9-5A59-9365-8D8895CAE0C6}"/>
              </a:ext>
            </a:extLst>
          </p:cNvPr>
          <p:cNvSpPr/>
          <p:nvPr/>
        </p:nvSpPr>
        <p:spPr>
          <a:xfrm>
            <a:off x="993649" y="2606402"/>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cxnSp>
        <p:nvCxnSpPr>
          <p:cNvPr id="71" name="Straight Arrow Connector 70">
            <a:extLst>
              <a:ext uri="{FF2B5EF4-FFF2-40B4-BE49-F238E27FC236}">
                <a16:creationId xmlns:a16="http://schemas.microsoft.com/office/drawing/2014/main" id="{04ED79F3-0497-3FF6-A067-D44690ABACB7}"/>
              </a:ext>
            </a:extLst>
          </p:cNvPr>
          <p:cNvCxnSpPr/>
          <p:nvPr/>
        </p:nvCxnSpPr>
        <p:spPr>
          <a:xfrm>
            <a:off x="2324100" y="2800350"/>
            <a:ext cx="2160373"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D08B3BE0-E38D-3E7E-EAA4-8A1D915FA7C1}"/>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37BB126E-3F08-59DE-C99E-D7B2A76CAE54}"/>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
        <p:nvSpPr>
          <p:cNvPr id="2" name="TextBox 1">
            <a:extLst>
              <a:ext uri="{FF2B5EF4-FFF2-40B4-BE49-F238E27FC236}">
                <a16:creationId xmlns:a16="http://schemas.microsoft.com/office/drawing/2014/main" id="{5A34B98C-59D5-0B58-DCB5-7B8DDAB8012D}"/>
              </a:ext>
            </a:extLst>
          </p:cNvPr>
          <p:cNvSpPr txBox="1"/>
          <p:nvPr/>
        </p:nvSpPr>
        <p:spPr>
          <a:xfrm>
            <a:off x="4495798" y="2717801"/>
            <a:ext cx="1409702" cy="200055"/>
          </a:xfrm>
          <a:prstGeom prst="rect">
            <a:avLst/>
          </a:prstGeom>
          <a:noFill/>
        </p:spPr>
        <p:txBody>
          <a:bodyPr wrap="square" rtlCol="0">
            <a:spAutoFit/>
          </a:bodyPr>
          <a:lstStyle/>
          <a:p>
            <a:r>
              <a:rPr lang="en-US" sz="700" b="1" dirty="0"/>
              <a:t>USB Port (On BELA mini)</a:t>
            </a:r>
          </a:p>
        </p:txBody>
      </p:sp>
    </p:spTree>
    <p:extLst>
      <p:ext uri="{BB962C8B-B14F-4D97-AF65-F5344CB8AC3E}">
        <p14:creationId xmlns:p14="http://schemas.microsoft.com/office/powerpoint/2010/main" val="41444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66F9B04-6696-90BB-98CE-ACD63D0DC254}"/>
              </a:ext>
            </a:extLst>
          </p:cNvPr>
          <p:cNvSpPr/>
          <p:nvPr/>
        </p:nvSpPr>
        <p:spPr>
          <a:xfrm>
            <a:off x="4514850" y="1371600"/>
            <a:ext cx="3162300" cy="411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829F7BD-C84B-7261-6764-2A500643E973}"/>
              </a:ext>
            </a:extLst>
          </p:cNvPr>
          <p:cNvSpPr txBox="1"/>
          <p:nvPr/>
        </p:nvSpPr>
        <p:spPr>
          <a:xfrm>
            <a:off x="4933950" y="1485900"/>
            <a:ext cx="2324100" cy="369332"/>
          </a:xfrm>
          <a:prstGeom prst="rect">
            <a:avLst/>
          </a:prstGeom>
          <a:noFill/>
        </p:spPr>
        <p:txBody>
          <a:bodyPr wrap="square" rtlCol="0">
            <a:spAutoFit/>
          </a:bodyPr>
          <a:lstStyle/>
          <a:p>
            <a:pPr algn="ctr"/>
            <a:r>
              <a:rPr lang="en-US" dirty="0"/>
              <a:t>Pocket Beagle</a:t>
            </a:r>
          </a:p>
        </p:txBody>
      </p:sp>
      <p:sp>
        <p:nvSpPr>
          <p:cNvPr id="7" name="TextBox 6">
            <a:extLst>
              <a:ext uri="{FF2B5EF4-FFF2-40B4-BE49-F238E27FC236}">
                <a16:creationId xmlns:a16="http://schemas.microsoft.com/office/drawing/2014/main" id="{FE9C068F-18A9-E2F9-3D54-8CAC292117BF}"/>
              </a:ext>
            </a:extLst>
          </p:cNvPr>
          <p:cNvSpPr txBox="1"/>
          <p:nvPr/>
        </p:nvSpPr>
        <p:spPr>
          <a:xfrm>
            <a:off x="4457699" y="1857773"/>
            <a:ext cx="1352551" cy="200055"/>
          </a:xfrm>
          <a:prstGeom prst="rect">
            <a:avLst/>
          </a:prstGeom>
          <a:noFill/>
        </p:spPr>
        <p:txBody>
          <a:bodyPr wrap="square" rtlCol="0">
            <a:spAutoFit/>
          </a:bodyPr>
          <a:lstStyle/>
          <a:p>
            <a:r>
              <a:rPr lang="en-US" sz="700" b="1" dirty="0"/>
              <a:t>3.3 V BAT Vin (P2.14)</a:t>
            </a:r>
          </a:p>
        </p:txBody>
      </p:sp>
      <p:sp>
        <p:nvSpPr>
          <p:cNvPr id="8" name="TextBox 7">
            <a:extLst>
              <a:ext uri="{FF2B5EF4-FFF2-40B4-BE49-F238E27FC236}">
                <a16:creationId xmlns:a16="http://schemas.microsoft.com/office/drawing/2014/main" id="{17264CF2-7FED-CA94-70C5-E6460523FC90}"/>
              </a:ext>
            </a:extLst>
          </p:cNvPr>
          <p:cNvSpPr txBox="1"/>
          <p:nvPr/>
        </p:nvSpPr>
        <p:spPr>
          <a:xfrm>
            <a:off x="4457700" y="2027051"/>
            <a:ext cx="704850" cy="200055"/>
          </a:xfrm>
          <a:prstGeom prst="rect">
            <a:avLst/>
          </a:prstGeom>
          <a:noFill/>
        </p:spPr>
        <p:txBody>
          <a:bodyPr wrap="square" rtlCol="0">
            <a:spAutoFit/>
          </a:bodyPr>
          <a:lstStyle/>
          <a:p>
            <a:r>
              <a:rPr lang="en-US" sz="700" b="1" dirty="0"/>
              <a:t>GND (P2.15)</a:t>
            </a:r>
          </a:p>
        </p:txBody>
      </p:sp>
      <p:sp>
        <p:nvSpPr>
          <p:cNvPr id="10" name="Rectangle: Rounded Corners 9">
            <a:extLst>
              <a:ext uri="{FF2B5EF4-FFF2-40B4-BE49-F238E27FC236}">
                <a16:creationId xmlns:a16="http://schemas.microsoft.com/office/drawing/2014/main" id="{E1733F6D-E51B-64A7-DB41-F134C0D31AF5}"/>
              </a:ext>
            </a:extLst>
          </p:cNvPr>
          <p:cNvSpPr/>
          <p:nvPr/>
        </p:nvSpPr>
        <p:spPr>
          <a:xfrm>
            <a:off x="2702560" y="1665100"/>
            <a:ext cx="1104900" cy="723900"/>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5 V Battery Pack</a:t>
            </a:r>
          </a:p>
        </p:txBody>
      </p:sp>
      <p:sp>
        <p:nvSpPr>
          <p:cNvPr id="14" name="Rectangle: Rounded Corners 13">
            <a:extLst>
              <a:ext uri="{FF2B5EF4-FFF2-40B4-BE49-F238E27FC236}">
                <a16:creationId xmlns:a16="http://schemas.microsoft.com/office/drawing/2014/main" id="{FA30E202-30A0-D260-DBA6-BC61E37F9FFB}"/>
              </a:ext>
            </a:extLst>
          </p:cNvPr>
          <p:cNvSpPr/>
          <p:nvPr/>
        </p:nvSpPr>
        <p:spPr>
          <a:xfrm>
            <a:off x="2552699" y="3162300"/>
            <a:ext cx="1369060" cy="220980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SPI Screen</a:t>
            </a:r>
          </a:p>
          <a:p>
            <a:pPr algn="ctr"/>
            <a:r>
              <a:rPr lang="en-US" sz="900" dirty="0"/>
              <a:t>with TSC2007</a:t>
            </a:r>
          </a:p>
          <a:p>
            <a:pPr algn="ctr"/>
            <a:r>
              <a:rPr lang="en-US" sz="900" dirty="0"/>
              <a:t>(&lt;150 mA)</a:t>
            </a:r>
          </a:p>
        </p:txBody>
      </p:sp>
      <p:sp>
        <p:nvSpPr>
          <p:cNvPr id="16" name="TextBox 15">
            <a:extLst>
              <a:ext uri="{FF2B5EF4-FFF2-40B4-BE49-F238E27FC236}">
                <a16:creationId xmlns:a16="http://schemas.microsoft.com/office/drawing/2014/main" id="{A7E9EE2B-782E-231B-3399-0E03F9F65D22}"/>
              </a:ext>
            </a:extLst>
          </p:cNvPr>
          <p:cNvSpPr txBox="1"/>
          <p:nvPr/>
        </p:nvSpPr>
        <p:spPr>
          <a:xfrm>
            <a:off x="4465320" y="4067145"/>
            <a:ext cx="990600" cy="200055"/>
          </a:xfrm>
          <a:prstGeom prst="rect">
            <a:avLst/>
          </a:prstGeom>
          <a:noFill/>
        </p:spPr>
        <p:txBody>
          <a:bodyPr wrap="square" rtlCol="0">
            <a:spAutoFit/>
          </a:bodyPr>
          <a:lstStyle/>
          <a:p>
            <a:r>
              <a:rPr lang="en-US" sz="700" b="1" dirty="0"/>
              <a:t>3.3 V (P1.14)</a:t>
            </a:r>
          </a:p>
        </p:txBody>
      </p:sp>
      <p:sp>
        <p:nvSpPr>
          <p:cNvPr id="17" name="Rectangle: Rounded Corners 16">
            <a:extLst>
              <a:ext uri="{FF2B5EF4-FFF2-40B4-BE49-F238E27FC236}">
                <a16:creationId xmlns:a16="http://schemas.microsoft.com/office/drawing/2014/main" id="{E8223CE5-526E-81ED-3F21-E89735347A73}"/>
              </a:ext>
            </a:extLst>
          </p:cNvPr>
          <p:cNvSpPr/>
          <p:nvPr/>
        </p:nvSpPr>
        <p:spPr>
          <a:xfrm>
            <a:off x="8153400" y="1752600"/>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on/off</a:t>
            </a:r>
          </a:p>
        </p:txBody>
      </p:sp>
      <p:sp>
        <p:nvSpPr>
          <p:cNvPr id="18" name="Rectangle: Rounded Corners 17">
            <a:extLst>
              <a:ext uri="{FF2B5EF4-FFF2-40B4-BE49-F238E27FC236}">
                <a16:creationId xmlns:a16="http://schemas.microsoft.com/office/drawing/2014/main" id="{4484B411-77EF-AD5E-6A1F-0393E0DEC4DF}"/>
              </a:ext>
            </a:extLst>
          </p:cNvPr>
          <p:cNvSpPr/>
          <p:nvPr/>
        </p:nvSpPr>
        <p:spPr>
          <a:xfrm>
            <a:off x="8153400" y="20578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up</a:t>
            </a:r>
          </a:p>
        </p:txBody>
      </p:sp>
      <p:sp>
        <p:nvSpPr>
          <p:cNvPr id="19" name="Rectangle: Rounded Corners 18">
            <a:extLst>
              <a:ext uri="{FF2B5EF4-FFF2-40B4-BE49-F238E27FC236}">
                <a16:creationId xmlns:a16="http://schemas.microsoft.com/office/drawing/2014/main" id="{DCFC15AF-9078-68BD-7C06-9465EBC5FE05}"/>
              </a:ext>
            </a:extLst>
          </p:cNvPr>
          <p:cNvSpPr/>
          <p:nvPr/>
        </p:nvSpPr>
        <p:spPr>
          <a:xfrm>
            <a:off x="8153400" y="236305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volume down</a:t>
            </a:r>
          </a:p>
        </p:txBody>
      </p:sp>
      <p:sp>
        <p:nvSpPr>
          <p:cNvPr id="20" name="Rectangle: Rounded Corners 19">
            <a:extLst>
              <a:ext uri="{FF2B5EF4-FFF2-40B4-BE49-F238E27FC236}">
                <a16:creationId xmlns:a16="http://schemas.microsoft.com/office/drawing/2014/main" id="{7B047EC3-32DE-FCCA-680B-D47A38AC5A21}"/>
              </a:ext>
            </a:extLst>
          </p:cNvPr>
          <p:cNvSpPr/>
          <p:nvPr/>
        </p:nvSpPr>
        <p:spPr>
          <a:xfrm>
            <a:off x="8153400" y="2668284"/>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play/pause/skip/replay</a:t>
            </a:r>
          </a:p>
        </p:txBody>
      </p:sp>
      <p:sp>
        <p:nvSpPr>
          <p:cNvPr id="21" name="Rectangle: Rounded Corners 20">
            <a:extLst>
              <a:ext uri="{FF2B5EF4-FFF2-40B4-BE49-F238E27FC236}">
                <a16:creationId xmlns:a16="http://schemas.microsoft.com/office/drawing/2014/main" id="{C3A2ACC7-043B-6906-976A-0DDBB363D17C}"/>
              </a:ext>
            </a:extLst>
          </p:cNvPr>
          <p:cNvSpPr/>
          <p:nvPr/>
        </p:nvSpPr>
        <p:spPr>
          <a:xfrm>
            <a:off x="8153400" y="2966106"/>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t>custom 1</a:t>
            </a:r>
          </a:p>
        </p:txBody>
      </p:sp>
      <p:sp>
        <p:nvSpPr>
          <p:cNvPr id="22" name="Rectangle: Rounded Corners 21">
            <a:extLst>
              <a:ext uri="{FF2B5EF4-FFF2-40B4-BE49-F238E27FC236}">
                <a16:creationId xmlns:a16="http://schemas.microsoft.com/office/drawing/2014/main" id="{AB1A5F40-2454-AB9D-2D4F-C6A19150D46A}"/>
              </a:ext>
            </a:extLst>
          </p:cNvPr>
          <p:cNvSpPr/>
          <p:nvPr/>
        </p:nvSpPr>
        <p:spPr>
          <a:xfrm>
            <a:off x="8153400" y="3263928"/>
            <a:ext cx="1104900" cy="2744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custom 2</a:t>
            </a:r>
          </a:p>
        </p:txBody>
      </p:sp>
      <p:sp>
        <p:nvSpPr>
          <p:cNvPr id="29" name="TextBox 28">
            <a:extLst>
              <a:ext uri="{FF2B5EF4-FFF2-40B4-BE49-F238E27FC236}">
                <a16:creationId xmlns:a16="http://schemas.microsoft.com/office/drawing/2014/main" id="{C92221C6-54BA-1312-38C1-A1CBC4251FA4}"/>
              </a:ext>
            </a:extLst>
          </p:cNvPr>
          <p:cNvSpPr txBox="1"/>
          <p:nvPr/>
        </p:nvSpPr>
        <p:spPr>
          <a:xfrm>
            <a:off x="6781800" y="1798542"/>
            <a:ext cx="944880" cy="200055"/>
          </a:xfrm>
          <a:prstGeom prst="rect">
            <a:avLst/>
          </a:prstGeom>
          <a:noFill/>
        </p:spPr>
        <p:txBody>
          <a:bodyPr wrap="square" rtlCol="0">
            <a:spAutoFit/>
          </a:bodyPr>
          <a:lstStyle/>
          <a:p>
            <a:r>
              <a:rPr lang="en-US" sz="700" b="1" dirty="0"/>
              <a:t>3.3 V GPIO (P2.1)</a:t>
            </a:r>
          </a:p>
        </p:txBody>
      </p:sp>
      <p:sp>
        <p:nvSpPr>
          <p:cNvPr id="30" name="TextBox 29">
            <a:extLst>
              <a:ext uri="{FF2B5EF4-FFF2-40B4-BE49-F238E27FC236}">
                <a16:creationId xmlns:a16="http://schemas.microsoft.com/office/drawing/2014/main" id="{0CA5D96B-7AC1-4914-5113-726C5FB36008}"/>
              </a:ext>
            </a:extLst>
          </p:cNvPr>
          <p:cNvSpPr txBox="1"/>
          <p:nvPr/>
        </p:nvSpPr>
        <p:spPr>
          <a:xfrm>
            <a:off x="6789420" y="2098901"/>
            <a:ext cx="944880" cy="200055"/>
          </a:xfrm>
          <a:prstGeom prst="rect">
            <a:avLst/>
          </a:prstGeom>
          <a:noFill/>
        </p:spPr>
        <p:txBody>
          <a:bodyPr wrap="square" rtlCol="0">
            <a:spAutoFit/>
          </a:bodyPr>
          <a:lstStyle/>
          <a:p>
            <a:r>
              <a:rPr lang="en-US" sz="700" b="1" dirty="0"/>
              <a:t>3.3 V GPIO (P2.2)</a:t>
            </a:r>
          </a:p>
        </p:txBody>
      </p:sp>
      <p:sp>
        <p:nvSpPr>
          <p:cNvPr id="31" name="TextBox 30">
            <a:extLst>
              <a:ext uri="{FF2B5EF4-FFF2-40B4-BE49-F238E27FC236}">
                <a16:creationId xmlns:a16="http://schemas.microsoft.com/office/drawing/2014/main" id="{21BD0833-1EF9-3EFD-53E2-5E6B16B542BC}"/>
              </a:ext>
            </a:extLst>
          </p:cNvPr>
          <p:cNvSpPr txBox="1"/>
          <p:nvPr/>
        </p:nvSpPr>
        <p:spPr>
          <a:xfrm>
            <a:off x="6789420" y="2400253"/>
            <a:ext cx="944880" cy="200055"/>
          </a:xfrm>
          <a:prstGeom prst="rect">
            <a:avLst/>
          </a:prstGeom>
          <a:noFill/>
        </p:spPr>
        <p:txBody>
          <a:bodyPr wrap="square" rtlCol="0">
            <a:spAutoFit/>
          </a:bodyPr>
          <a:lstStyle/>
          <a:p>
            <a:r>
              <a:rPr lang="en-US" sz="700" b="1" dirty="0"/>
              <a:t>3.3 V GPIO (P2.4)</a:t>
            </a:r>
          </a:p>
        </p:txBody>
      </p:sp>
      <p:sp>
        <p:nvSpPr>
          <p:cNvPr id="32" name="TextBox 31">
            <a:extLst>
              <a:ext uri="{FF2B5EF4-FFF2-40B4-BE49-F238E27FC236}">
                <a16:creationId xmlns:a16="http://schemas.microsoft.com/office/drawing/2014/main" id="{06EB1F23-53AC-0D51-2B32-E3FFE83A8FB6}"/>
              </a:ext>
            </a:extLst>
          </p:cNvPr>
          <p:cNvSpPr txBox="1"/>
          <p:nvPr/>
        </p:nvSpPr>
        <p:spPr>
          <a:xfrm>
            <a:off x="6789420" y="2715924"/>
            <a:ext cx="944880" cy="200055"/>
          </a:xfrm>
          <a:prstGeom prst="rect">
            <a:avLst/>
          </a:prstGeom>
          <a:noFill/>
        </p:spPr>
        <p:txBody>
          <a:bodyPr wrap="square" rtlCol="0">
            <a:spAutoFit/>
          </a:bodyPr>
          <a:lstStyle/>
          <a:p>
            <a:r>
              <a:rPr lang="en-US" sz="700" b="1" dirty="0"/>
              <a:t>3.3  V GPIO (P2.6)</a:t>
            </a:r>
          </a:p>
        </p:txBody>
      </p:sp>
      <p:sp>
        <p:nvSpPr>
          <p:cNvPr id="33" name="TextBox 32">
            <a:extLst>
              <a:ext uri="{FF2B5EF4-FFF2-40B4-BE49-F238E27FC236}">
                <a16:creationId xmlns:a16="http://schemas.microsoft.com/office/drawing/2014/main" id="{34BA8727-B71D-90E3-B1C5-5B68332AFD3F}"/>
              </a:ext>
            </a:extLst>
          </p:cNvPr>
          <p:cNvSpPr txBox="1"/>
          <p:nvPr/>
        </p:nvSpPr>
        <p:spPr>
          <a:xfrm>
            <a:off x="6789420" y="2966294"/>
            <a:ext cx="944880" cy="200055"/>
          </a:xfrm>
          <a:prstGeom prst="rect">
            <a:avLst/>
          </a:prstGeom>
          <a:noFill/>
        </p:spPr>
        <p:txBody>
          <a:bodyPr wrap="square" rtlCol="0">
            <a:spAutoFit/>
          </a:bodyPr>
          <a:lstStyle/>
          <a:p>
            <a:r>
              <a:rPr lang="en-US" sz="700" b="1" dirty="0"/>
              <a:t>3.3 V GPIO (P2.8)</a:t>
            </a:r>
          </a:p>
        </p:txBody>
      </p:sp>
      <p:sp>
        <p:nvSpPr>
          <p:cNvPr id="34" name="TextBox 33">
            <a:extLst>
              <a:ext uri="{FF2B5EF4-FFF2-40B4-BE49-F238E27FC236}">
                <a16:creationId xmlns:a16="http://schemas.microsoft.com/office/drawing/2014/main" id="{1CFAB10A-DE73-2F2A-D14D-F4176190FC61}"/>
              </a:ext>
            </a:extLst>
          </p:cNvPr>
          <p:cNvSpPr txBox="1"/>
          <p:nvPr/>
        </p:nvSpPr>
        <p:spPr>
          <a:xfrm>
            <a:off x="6781800" y="3284280"/>
            <a:ext cx="1078230" cy="200055"/>
          </a:xfrm>
          <a:prstGeom prst="rect">
            <a:avLst/>
          </a:prstGeom>
          <a:noFill/>
        </p:spPr>
        <p:txBody>
          <a:bodyPr wrap="square" rtlCol="0">
            <a:spAutoFit/>
          </a:bodyPr>
          <a:lstStyle/>
          <a:p>
            <a:r>
              <a:rPr lang="en-US" sz="700" b="1" dirty="0"/>
              <a:t>3.3 V GPIO (P2.10)</a:t>
            </a:r>
          </a:p>
        </p:txBody>
      </p:sp>
      <p:sp>
        <p:nvSpPr>
          <p:cNvPr id="36" name="TextBox 35">
            <a:extLst>
              <a:ext uri="{FF2B5EF4-FFF2-40B4-BE49-F238E27FC236}">
                <a16:creationId xmlns:a16="http://schemas.microsoft.com/office/drawing/2014/main" id="{16F82320-381A-0862-19EC-0678DEEFDC90}"/>
              </a:ext>
            </a:extLst>
          </p:cNvPr>
          <p:cNvSpPr txBox="1"/>
          <p:nvPr/>
        </p:nvSpPr>
        <p:spPr>
          <a:xfrm>
            <a:off x="4457699" y="4319572"/>
            <a:ext cx="990600" cy="200055"/>
          </a:xfrm>
          <a:prstGeom prst="rect">
            <a:avLst/>
          </a:prstGeom>
          <a:noFill/>
        </p:spPr>
        <p:txBody>
          <a:bodyPr wrap="square" rtlCol="0">
            <a:spAutoFit/>
          </a:bodyPr>
          <a:lstStyle/>
          <a:p>
            <a:r>
              <a:rPr lang="en-US" sz="700" b="1" dirty="0"/>
              <a:t>GND (P1.16)</a:t>
            </a:r>
          </a:p>
        </p:txBody>
      </p:sp>
      <p:sp>
        <p:nvSpPr>
          <p:cNvPr id="37" name="TextBox 36">
            <a:extLst>
              <a:ext uri="{FF2B5EF4-FFF2-40B4-BE49-F238E27FC236}">
                <a16:creationId xmlns:a16="http://schemas.microsoft.com/office/drawing/2014/main" id="{A71C6385-4CD1-85C5-A828-1AAC36FFD762}"/>
              </a:ext>
            </a:extLst>
          </p:cNvPr>
          <p:cNvSpPr txBox="1"/>
          <p:nvPr/>
        </p:nvSpPr>
        <p:spPr>
          <a:xfrm>
            <a:off x="685800" y="6324600"/>
            <a:ext cx="5262979" cy="369332"/>
          </a:xfrm>
          <a:prstGeom prst="rect">
            <a:avLst/>
          </a:prstGeom>
          <a:noFill/>
        </p:spPr>
        <p:txBody>
          <a:bodyPr wrap="none" rtlCol="0">
            <a:spAutoFit/>
          </a:bodyPr>
          <a:lstStyle/>
          <a:p>
            <a:r>
              <a:rPr lang="en-US" dirty="0"/>
              <a:t>Note: Bela mini is soldered onto the </a:t>
            </a:r>
            <a:r>
              <a:rPr lang="en-US" dirty="0" err="1"/>
              <a:t>pocketbeagle</a:t>
            </a:r>
            <a:endParaRPr lang="en-US" dirty="0"/>
          </a:p>
        </p:txBody>
      </p:sp>
      <p:sp>
        <p:nvSpPr>
          <p:cNvPr id="39" name="TextBox 38">
            <a:extLst>
              <a:ext uri="{FF2B5EF4-FFF2-40B4-BE49-F238E27FC236}">
                <a16:creationId xmlns:a16="http://schemas.microsoft.com/office/drawing/2014/main" id="{6D961087-E49E-28C2-D7EB-C3732966FCD1}"/>
              </a:ext>
            </a:extLst>
          </p:cNvPr>
          <p:cNvSpPr txBox="1"/>
          <p:nvPr/>
        </p:nvSpPr>
        <p:spPr>
          <a:xfrm>
            <a:off x="4484472" y="2715924"/>
            <a:ext cx="1363877" cy="200055"/>
          </a:xfrm>
          <a:prstGeom prst="rect">
            <a:avLst/>
          </a:prstGeom>
          <a:noFill/>
        </p:spPr>
        <p:txBody>
          <a:bodyPr wrap="square" rtlCol="0">
            <a:spAutoFit/>
          </a:bodyPr>
          <a:lstStyle/>
          <a:p>
            <a:r>
              <a:rPr lang="en-US" sz="700" b="1" dirty="0"/>
              <a:t>USB Port (BELA Mini)</a:t>
            </a:r>
          </a:p>
        </p:txBody>
      </p:sp>
      <p:sp>
        <p:nvSpPr>
          <p:cNvPr id="48" name="Right Brace 47">
            <a:extLst>
              <a:ext uri="{FF2B5EF4-FFF2-40B4-BE49-F238E27FC236}">
                <a16:creationId xmlns:a16="http://schemas.microsoft.com/office/drawing/2014/main" id="{AE0F40CC-7A4F-A0E6-24C4-DC6C8FCB70E2}"/>
              </a:ext>
            </a:extLst>
          </p:cNvPr>
          <p:cNvSpPr/>
          <p:nvPr/>
        </p:nvSpPr>
        <p:spPr>
          <a:xfrm>
            <a:off x="9486900" y="1665100"/>
            <a:ext cx="247650" cy="19163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7B97AD7F-788E-590E-9028-36BC842DCE64}"/>
              </a:ext>
            </a:extLst>
          </p:cNvPr>
          <p:cNvSpPr txBox="1"/>
          <p:nvPr/>
        </p:nvSpPr>
        <p:spPr>
          <a:xfrm>
            <a:off x="9730740" y="2514600"/>
            <a:ext cx="944880" cy="200055"/>
          </a:xfrm>
          <a:prstGeom prst="rect">
            <a:avLst/>
          </a:prstGeom>
          <a:noFill/>
        </p:spPr>
        <p:txBody>
          <a:bodyPr wrap="square" rtlCol="0">
            <a:spAutoFit/>
          </a:bodyPr>
          <a:lstStyle/>
          <a:p>
            <a:r>
              <a:rPr lang="en-US" sz="700" b="1" dirty="0"/>
              <a:t>&lt;6 mA</a:t>
            </a:r>
          </a:p>
        </p:txBody>
      </p:sp>
      <p:sp>
        <p:nvSpPr>
          <p:cNvPr id="50" name="Rectangle: Rounded Corners 49">
            <a:extLst>
              <a:ext uri="{FF2B5EF4-FFF2-40B4-BE49-F238E27FC236}">
                <a16:creationId xmlns:a16="http://schemas.microsoft.com/office/drawing/2014/main" id="{2F362D48-2417-EB35-AF7A-FE350B117746}"/>
              </a:ext>
            </a:extLst>
          </p:cNvPr>
          <p:cNvSpPr/>
          <p:nvPr/>
        </p:nvSpPr>
        <p:spPr>
          <a:xfrm>
            <a:off x="984251" y="2620966"/>
            <a:ext cx="1333499" cy="4190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USB with downloaded music</a:t>
            </a:r>
          </a:p>
        </p:txBody>
      </p:sp>
      <p:sp>
        <p:nvSpPr>
          <p:cNvPr id="55" name="TextBox 54">
            <a:extLst>
              <a:ext uri="{FF2B5EF4-FFF2-40B4-BE49-F238E27FC236}">
                <a16:creationId xmlns:a16="http://schemas.microsoft.com/office/drawing/2014/main" id="{155B099A-C1F7-2826-8F3A-BA6F8491CDDF}"/>
              </a:ext>
            </a:extLst>
          </p:cNvPr>
          <p:cNvSpPr txBox="1"/>
          <p:nvPr/>
        </p:nvSpPr>
        <p:spPr>
          <a:xfrm>
            <a:off x="2887218" y="2500374"/>
            <a:ext cx="704850" cy="307777"/>
          </a:xfrm>
          <a:prstGeom prst="rect">
            <a:avLst/>
          </a:prstGeom>
          <a:noFill/>
        </p:spPr>
        <p:txBody>
          <a:bodyPr wrap="square" rtlCol="0">
            <a:spAutoFit/>
          </a:bodyPr>
          <a:lstStyle/>
          <a:p>
            <a:r>
              <a:rPr lang="en-US" sz="700" b="1" dirty="0"/>
              <a:t>5 V</a:t>
            </a:r>
          </a:p>
          <a:p>
            <a:r>
              <a:rPr lang="en-US" sz="700" b="1" dirty="0"/>
              <a:t>350 mA</a:t>
            </a:r>
          </a:p>
        </p:txBody>
      </p:sp>
      <p:cxnSp>
        <p:nvCxnSpPr>
          <p:cNvPr id="57" name="Straight Arrow Connector 56">
            <a:extLst>
              <a:ext uri="{FF2B5EF4-FFF2-40B4-BE49-F238E27FC236}">
                <a16:creationId xmlns:a16="http://schemas.microsoft.com/office/drawing/2014/main" id="{DFD0865E-19CD-A060-E35D-D2D002D679A0}"/>
              </a:ext>
            </a:extLst>
          </p:cNvPr>
          <p:cNvCxnSpPr/>
          <p:nvPr/>
        </p:nvCxnSpPr>
        <p:spPr>
          <a:xfrm flipH="1">
            <a:off x="3921759" y="4152900"/>
            <a:ext cx="59309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CE52D86-713B-855E-7A52-D91A7BCE8363}"/>
              </a:ext>
            </a:extLst>
          </p:cNvPr>
          <p:cNvCxnSpPr/>
          <p:nvPr/>
        </p:nvCxnSpPr>
        <p:spPr>
          <a:xfrm flipH="1">
            <a:off x="3921759" y="4457700"/>
            <a:ext cx="593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D14EF41D-A005-CF55-D792-8CBE7B2858D2}"/>
              </a:ext>
            </a:extLst>
          </p:cNvPr>
          <p:cNvCxnSpPr/>
          <p:nvPr/>
        </p:nvCxnSpPr>
        <p:spPr>
          <a:xfrm>
            <a:off x="3807460" y="1976261"/>
            <a:ext cx="7073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51B4221-6465-45BE-83C5-4CB7691044C9}"/>
              </a:ext>
            </a:extLst>
          </p:cNvPr>
          <p:cNvCxnSpPr/>
          <p:nvPr/>
        </p:nvCxnSpPr>
        <p:spPr>
          <a:xfrm>
            <a:off x="3807460" y="2137543"/>
            <a:ext cx="707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A54B074F-F457-319E-6B69-1FFCA4D7BDBA}"/>
              </a:ext>
            </a:extLst>
          </p:cNvPr>
          <p:cNvCxnSpPr/>
          <p:nvPr/>
        </p:nvCxnSpPr>
        <p:spPr>
          <a:xfrm>
            <a:off x="7677150" y="190549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045409F-19B9-DBB0-08D9-E7B6E34B9945}"/>
              </a:ext>
            </a:extLst>
          </p:cNvPr>
          <p:cNvCxnSpPr/>
          <p:nvPr/>
        </p:nvCxnSpPr>
        <p:spPr>
          <a:xfrm>
            <a:off x="7677150" y="21950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14AAA48-D672-B8AF-00E4-B00917AC81B9}"/>
              </a:ext>
            </a:extLst>
          </p:cNvPr>
          <p:cNvCxnSpPr/>
          <p:nvPr/>
        </p:nvCxnSpPr>
        <p:spPr>
          <a:xfrm>
            <a:off x="7677150" y="250028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AE649F6-9559-6655-F762-EBCFDB85F1FD}"/>
              </a:ext>
            </a:extLst>
          </p:cNvPr>
          <p:cNvCxnSpPr/>
          <p:nvPr/>
        </p:nvCxnSpPr>
        <p:spPr>
          <a:xfrm>
            <a:off x="7677150" y="2800350"/>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F3D303-470A-939B-F0CA-C1FB101EB0C3}"/>
              </a:ext>
            </a:extLst>
          </p:cNvPr>
          <p:cNvCxnSpPr/>
          <p:nvPr/>
        </p:nvCxnSpPr>
        <p:spPr>
          <a:xfrm>
            <a:off x="7683500" y="3088584"/>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98C9C4-9102-BC18-CB70-02E7965ECDA0}"/>
              </a:ext>
            </a:extLst>
          </p:cNvPr>
          <p:cNvCxnSpPr/>
          <p:nvPr/>
        </p:nvCxnSpPr>
        <p:spPr>
          <a:xfrm>
            <a:off x="7682865" y="3401153"/>
            <a:ext cx="476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6B82E41-6A50-0FF3-2BED-6913203B2503}"/>
              </a:ext>
            </a:extLst>
          </p:cNvPr>
          <p:cNvCxnSpPr>
            <a:cxnSpLocks/>
            <a:endCxn id="39" idx="1"/>
          </p:cNvCxnSpPr>
          <p:nvPr/>
        </p:nvCxnSpPr>
        <p:spPr>
          <a:xfrm>
            <a:off x="2324100" y="2800350"/>
            <a:ext cx="2160372" cy="15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1B890226-9A2C-A500-7B3D-79964032BABD}"/>
              </a:ext>
            </a:extLst>
          </p:cNvPr>
          <p:cNvCxnSpPr/>
          <p:nvPr/>
        </p:nvCxnSpPr>
        <p:spPr>
          <a:xfrm>
            <a:off x="7677150" y="4701064"/>
            <a:ext cx="1771650" cy="0"/>
          </a:xfrm>
          <a:prstGeom prst="line">
            <a:avLst/>
          </a:prstGeom>
        </p:spPr>
        <p:style>
          <a:lnRef idx="1">
            <a:schemeClr val="dk1"/>
          </a:lnRef>
          <a:fillRef idx="0">
            <a:schemeClr val="dk1"/>
          </a:fillRef>
          <a:effectRef idx="0">
            <a:schemeClr val="dk1"/>
          </a:effectRef>
          <a:fontRef idx="minor">
            <a:schemeClr val="tx1"/>
          </a:fontRef>
        </p:style>
      </p:cxnSp>
      <p:sp>
        <p:nvSpPr>
          <p:cNvPr id="84" name="TextBox 83">
            <a:extLst>
              <a:ext uri="{FF2B5EF4-FFF2-40B4-BE49-F238E27FC236}">
                <a16:creationId xmlns:a16="http://schemas.microsoft.com/office/drawing/2014/main" id="{1EF5147B-8FD8-4C34-505E-44A121C2B65A}"/>
              </a:ext>
            </a:extLst>
          </p:cNvPr>
          <p:cNvSpPr txBox="1"/>
          <p:nvPr/>
        </p:nvSpPr>
        <p:spPr>
          <a:xfrm>
            <a:off x="9448800" y="4516398"/>
            <a:ext cx="1600200" cy="369332"/>
          </a:xfrm>
          <a:prstGeom prst="rect">
            <a:avLst/>
          </a:prstGeom>
          <a:noFill/>
        </p:spPr>
        <p:txBody>
          <a:bodyPr wrap="square" rtlCol="0">
            <a:spAutoFit/>
          </a:bodyPr>
          <a:lstStyle/>
          <a:p>
            <a:r>
              <a:rPr lang="en-US" dirty="0"/>
              <a:t>Bela mini</a:t>
            </a:r>
          </a:p>
        </p:txBody>
      </p:sp>
    </p:spTree>
    <p:extLst>
      <p:ext uri="{BB962C8B-B14F-4D97-AF65-F5344CB8AC3E}">
        <p14:creationId xmlns:p14="http://schemas.microsoft.com/office/powerpoint/2010/main" val="23200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a:extLst>
              <a:ext uri="{FF2B5EF4-FFF2-40B4-BE49-F238E27FC236}">
                <a16:creationId xmlns:a16="http://schemas.microsoft.com/office/drawing/2014/main" id="{86C3ACE6-39A6-FEB6-EF58-75D02A1D2273}"/>
              </a:ext>
            </a:extLst>
          </p:cNvPr>
          <p:cNvCxnSpPr/>
          <p:nvPr/>
        </p:nvCxnSpPr>
        <p:spPr>
          <a:xfrm>
            <a:off x="800100" y="838200"/>
            <a:ext cx="6796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6DA74C3-852D-3091-C419-FAE6D0C5B744}"/>
              </a:ext>
            </a:extLst>
          </p:cNvPr>
          <p:cNvSpPr txBox="1"/>
          <p:nvPr/>
        </p:nvSpPr>
        <p:spPr>
          <a:xfrm>
            <a:off x="642036" y="499996"/>
            <a:ext cx="1270682" cy="307777"/>
          </a:xfrm>
          <a:prstGeom prst="rect">
            <a:avLst/>
          </a:prstGeom>
          <a:noFill/>
        </p:spPr>
        <p:txBody>
          <a:bodyPr wrap="square" rtlCol="0">
            <a:spAutoFit/>
          </a:bodyPr>
          <a:lstStyle/>
          <a:p>
            <a:r>
              <a:rPr lang="en-US" sz="1400" dirty="0"/>
              <a:t>Power on</a:t>
            </a:r>
          </a:p>
        </p:txBody>
      </p:sp>
      <p:sp>
        <p:nvSpPr>
          <p:cNvPr id="43" name="Rectangle: Rounded Corners 42">
            <a:extLst>
              <a:ext uri="{FF2B5EF4-FFF2-40B4-BE49-F238E27FC236}">
                <a16:creationId xmlns:a16="http://schemas.microsoft.com/office/drawing/2014/main" id="{A903DA4D-46F3-215F-BA93-32CC3F0D38F6}"/>
              </a:ext>
            </a:extLst>
          </p:cNvPr>
          <p:cNvSpPr/>
          <p:nvPr/>
        </p:nvSpPr>
        <p:spPr>
          <a:xfrm>
            <a:off x="1804083" y="606510"/>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Shows home screen (files with songs and EQ settings)</a:t>
            </a:r>
          </a:p>
        </p:txBody>
      </p:sp>
      <p:sp>
        <p:nvSpPr>
          <p:cNvPr id="44" name="Rectangle: Rounded Corners 43">
            <a:extLst>
              <a:ext uri="{FF2B5EF4-FFF2-40B4-BE49-F238E27FC236}">
                <a16:creationId xmlns:a16="http://schemas.microsoft.com/office/drawing/2014/main" id="{B7F1629B-2B6E-192C-BD5D-6682BBE19BE1}"/>
              </a:ext>
            </a:extLst>
          </p:cNvPr>
          <p:cNvSpPr/>
          <p:nvPr/>
        </p:nvSpPr>
        <p:spPr>
          <a:xfrm>
            <a:off x="1804085" y="2351903"/>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touch screen to select song file</a:t>
            </a:r>
          </a:p>
        </p:txBody>
      </p:sp>
      <p:sp>
        <p:nvSpPr>
          <p:cNvPr id="45" name="Rectangle: Rounded Corners 44">
            <a:extLst>
              <a:ext uri="{FF2B5EF4-FFF2-40B4-BE49-F238E27FC236}">
                <a16:creationId xmlns:a16="http://schemas.microsoft.com/office/drawing/2014/main" id="{08F0A19D-D5D6-ABE2-26BE-4361FB1F65AD}"/>
              </a:ext>
            </a:extLst>
          </p:cNvPr>
          <p:cNvSpPr/>
          <p:nvPr/>
        </p:nvSpPr>
        <p:spPr>
          <a:xfrm>
            <a:off x="1804084" y="306035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Song plays</a:t>
            </a:r>
          </a:p>
        </p:txBody>
      </p:sp>
      <p:cxnSp>
        <p:nvCxnSpPr>
          <p:cNvPr id="46" name="Straight Arrow Connector 45">
            <a:extLst>
              <a:ext uri="{FF2B5EF4-FFF2-40B4-BE49-F238E27FC236}">
                <a16:creationId xmlns:a16="http://schemas.microsoft.com/office/drawing/2014/main" id="{5BF4E811-B7E8-08D8-FA2D-A356C8F7EE0A}"/>
              </a:ext>
            </a:extLst>
          </p:cNvPr>
          <p:cNvCxnSpPr/>
          <p:nvPr/>
        </p:nvCxnSpPr>
        <p:spPr>
          <a:xfrm flipH="1">
            <a:off x="2857497" y="2710228"/>
            <a:ext cx="1" cy="350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71C7A860-C336-C888-F106-1FE293092153}"/>
              </a:ext>
            </a:extLst>
          </p:cNvPr>
          <p:cNvCxnSpPr>
            <a:cxnSpLocks/>
            <a:stCxn id="45" idx="1"/>
            <a:endCxn id="48" idx="0"/>
          </p:cNvCxnSpPr>
          <p:nvPr/>
        </p:nvCxnSpPr>
        <p:spPr>
          <a:xfrm rot="10800000" flipV="1">
            <a:off x="1204784" y="3239519"/>
            <a:ext cx="599301" cy="1569307"/>
          </a:xfrm>
          <a:prstGeom prst="bentConnector2">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48" name="Rectangle: Rounded Corners 47">
            <a:extLst>
              <a:ext uri="{FF2B5EF4-FFF2-40B4-BE49-F238E27FC236}">
                <a16:creationId xmlns:a16="http://schemas.microsoft.com/office/drawing/2014/main" id="{D370F753-00AC-F2B1-ABEE-C84427C53F03}"/>
              </a:ext>
            </a:extLst>
          </p:cNvPr>
          <p:cNvSpPr/>
          <p:nvPr/>
        </p:nvSpPr>
        <p:spPr>
          <a:xfrm>
            <a:off x="151369" y="480882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Play/pause/skip/replay button pressed</a:t>
            </a:r>
          </a:p>
        </p:txBody>
      </p:sp>
      <p:sp>
        <p:nvSpPr>
          <p:cNvPr id="49" name="Rectangle: Rounded Corners 48">
            <a:extLst>
              <a:ext uri="{FF2B5EF4-FFF2-40B4-BE49-F238E27FC236}">
                <a16:creationId xmlns:a16="http://schemas.microsoft.com/office/drawing/2014/main" id="{37300B5C-EBB9-F10D-6D91-7453DC5B13FB}"/>
              </a:ext>
            </a:extLst>
          </p:cNvPr>
          <p:cNvSpPr/>
          <p:nvPr/>
        </p:nvSpPr>
        <p:spPr>
          <a:xfrm>
            <a:off x="151369" y="546167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Song play, pauses, skips, or replays</a:t>
            </a:r>
          </a:p>
        </p:txBody>
      </p:sp>
      <p:cxnSp>
        <p:nvCxnSpPr>
          <p:cNvPr id="50" name="Straight Arrow Connector 49">
            <a:extLst>
              <a:ext uri="{FF2B5EF4-FFF2-40B4-BE49-F238E27FC236}">
                <a16:creationId xmlns:a16="http://schemas.microsoft.com/office/drawing/2014/main" id="{5D70A52D-6C81-65F6-D9C1-BD99C8A2DF71}"/>
              </a:ext>
            </a:extLst>
          </p:cNvPr>
          <p:cNvCxnSpPr>
            <a:stCxn id="48" idx="2"/>
            <a:endCxn id="49" idx="0"/>
          </p:cNvCxnSpPr>
          <p:nvPr/>
        </p:nvCxnSpPr>
        <p:spPr>
          <a:xfrm>
            <a:off x="1204783" y="5167152"/>
            <a:ext cx="0" cy="294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Rounded Corners 50">
            <a:extLst>
              <a:ext uri="{FF2B5EF4-FFF2-40B4-BE49-F238E27FC236}">
                <a16:creationId xmlns:a16="http://schemas.microsoft.com/office/drawing/2014/main" id="{4EAAD231-F047-DAD7-E50F-C9194DC5E481}"/>
              </a:ext>
            </a:extLst>
          </p:cNvPr>
          <p:cNvSpPr/>
          <p:nvPr/>
        </p:nvSpPr>
        <p:spPr>
          <a:xfrm>
            <a:off x="4633784" y="1093574"/>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touch screen to select EQ settings</a:t>
            </a:r>
          </a:p>
        </p:txBody>
      </p:sp>
      <p:sp>
        <p:nvSpPr>
          <p:cNvPr id="52" name="Rectangle: Rounded Corners 51">
            <a:extLst>
              <a:ext uri="{FF2B5EF4-FFF2-40B4-BE49-F238E27FC236}">
                <a16:creationId xmlns:a16="http://schemas.microsoft.com/office/drawing/2014/main" id="{39DF0F8C-C69B-3D06-544A-E5861887C6AB}"/>
              </a:ext>
            </a:extLst>
          </p:cNvPr>
          <p:cNvSpPr/>
          <p:nvPr/>
        </p:nvSpPr>
        <p:spPr>
          <a:xfrm>
            <a:off x="4633784" y="2351903"/>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Edit EQ settings using touch screen</a:t>
            </a:r>
          </a:p>
        </p:txBody>
      </p:sp>
      <p:cxnSp>
        <p:nvCxnSpPr>
          <p:cNvPr id="53" name="Straight Arrow Connector 52">
            <a:extLst>
              <a:ext uri="{FF2B5EF4-FFF2-40B4-BE49-F238E27FC236}">
                <a16:creationId xmlns:a16="http://schemas.microsoft.com/office/drawing/2014/main" id="{19A806FC-5B24-FA8D-1178-62F649A1227B}"/>
              </a:ext>
            </a:extLst>
          </p:cNvPr>
          <p:cNvCxnSpPr>
            <a:cxnSpLocks/>
            <a:stCxn id="55" idx="2"/>
            <a:endCxn id="52" idx="0"/>
          </p:cNvCxnSpPr>
          <p:nvPr/>
        </p:nvCxnSpPr>
        <p:spPr>
          <a:xfrm>
            <a:off x="5687197" y="2067702"/>
            <a:ext cx="1" cy="284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Rounded Corners 53">
            <a:extLst>
              <a:ext uri="{FF2B5EF4-FFF2-40B4-BE49-F238E27FC236}">
                <a16:creationId xmlns:a16="http://schemas.microsoft.com/office/drawing/2014/main" id="{175F9B65-80D2-1EEF-F2C4-322CD9B93469}"/>
              </a:ext>
            </a:extLst>
          </p:cNvPr>
          <p:cNvSpPr/>
          <p:nvPr/>
        </p:nvSpPr>
        <p:spPr>
          <a:xfrm>
            <a:off x="1804083" y="1709378"/>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Opens the song files screen</a:t>
            </a:r>
          </a:p>
        </p:txBody>
      </p:sp>
      <p:sp>
        <p:nvSpPr>
          <p:cNvPr id="55" name="Rectangle: Rounded Corners 54">
            <a:extLst>
              <a:ext uri="{FF2B5EF4-FFF2-40B4-BE49-F238E27FC236}">
                <a16:creationId xmlns:a16="http://schemas.microsoft.com/office/drawing/2014/main" id="{0B4B2C40-EF2F-15F6-38F5-B0C142BDAD5A}"/>
              </a:ext>
            </a:extLst>
          </p:cNvPr>
          <p:cNvSpPr/>
          <p:nvPr/>
        </p:nvSpPr>
        <p:spPr>
          <a:xfrm>
            <a:off x="4633783" y="170937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Opens the EQ settings screen</a:t>
            </a:r>
          </a:p>
        </p:txBody>
      </p:sp>
      <p:cxnSp>
        <p:nvCxnSpPr>
          <p:cNvPr id="56" name="Connector: Elbow 55">
            <a:extLst>
              <a:ext uri="{FF2B5EF4-FFF2-40B4-BE49-F238E27FC236}">
                <a16:creationId xmlns:a16="http://schemas.microsoft.com/office/drawing/2014/main" id="{6ABE4558-095B-2EA6-4682-B0C3B708830C}"/>
              </a:ext>
            </a:extLst>
          </p:cNvPr>
          <p:cNvCxnSpPr>
            <a:stCxn id="54" idx="2"/>
            <a:endCxn id="44" idx="0"/>
          </p:cNvCxnSpPr>
          <p:nvPr/>
        </p:nvCxnSpPr>
        <p:spPr>
          <a:xfrm rot="16200000" flipH="1">
            <a:off x="2715398" y="2209802"/>
            <a:ext cx="284200" cy="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36AE461C-B02F-07CA-C397-58FE58F6FC83}"/>
              </a:ext>
            </a:extLst>
          </p:cNvPr>
          <p:cNvCxnSpPr>
            <a:stCxn id="51" idx="2"/>
            <a:endCxn id="55" idx="0"/>
          </p:cNvCxnSpPr>
          <p:nvPr/>
        </p:nvCxnSpPr>
        <p:spPr>
          <a:xfrm flipH="1">
            <a:off x="5687197" y="1451899"/>
            <a:ext cx="1" cy="257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Rounded Corners 57">
            <a:extLst>
              <a:ext uri="{FF2B5EF4-FFF2-40B4-BE49-F238E27FC236}">
                <a16:creationId xmlns:a16="http://schemas.microsoft.com/office/drawing/2014/main" id="{94F990A1-07D3-C267-CB80-125F4FF653C5}"/>
              </a:ext>
            </a:extLst>
          </p:cNvPr>
          <p:cNvSpPr/>
          <p:nvPr/>
        </p:nvSpPr>
        <p:spPr>
          <a:xfrm>
            <a:off x="4633782" y="306035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Press back button on touch screen</a:t>
            </a:r>
          </a:p>
        </p:txBody>
      </p:sp>
      <p:cxnSp>
        <p:nvCxnSpPr>
          <p:cNvPr id="59" name="Straight Arrow Connector 58">
            <a:extLst>
              <a:ext uri="{FF2B5EF4-FFF2-40B4-BE49-F238E27FC236}">
                <a16:creationId xmlns:a16="http://schemas.microsoft.com/office/drawing/2014/main" id="{C74932B3-91A5-4F48-2A7D-5E7DC8478CC0}"/>
              </a:ext>
            </a:extLst>
          </p:cNvPr>
          <p:cNvCxnSpPr>
            <a:stCxn id="52" idx="2"/>
            <a:endCxn id="58" idx="0"/>
          </p:cNvCxnSpPr>
          <p:nvPr/>
        </p:nvCxnSpPr>
        <p:spPr>
          <a:xfrm flipH="1">
            <a:off x="5687196" y="2710228"/>
            <a:ext cx="2" cy="350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0C58C12A-00A2-F992-F535-ED551C3B3C69}"/>
              </a:ext>
            </a:extLst>
          </p:cNvPr>
          <p:cNvCxnSpPr>
            <a:stCxn id="58" idx="1"/>
            <a:endCxn id="43" idx="0"/>
          </p:cNvCxnSpPr>
          <p:nvPr/>
        </p:nvCxnSpPr>
        <p:spPr>
          <a:xfrm rot="10800000">
            <a:off x="2857498" y="606511"/>
            <a:ext cx="1776285" cy="2633009"/>
          </a:xfrm>
          <a:prstGeom prst="bentConnector4">
            <a:avLst>
              <a:gd name="adj1" fmla="val 20348"/>
              <a:gd name="adj2" fmla="val 108682"/>
            </a:avLst>
          </a:prstGeom>
          <a:ln w="19050">
            <a:tailEnd type="triangle"/>
          </a:ln>
        </p:spPr>
        <p:style>
          <a:lnRef idx="1">
            <a:schemeClr val="accent3"/>
          </a:lnRef>
          <a:fillRef idx="0">
            <a:schemeClr val="accent3"/>
          </a:fillRef>
          <a:effectRef idx="0">
            <a:schemeClr val="accent3"/>
          </a:effectRef>
          <a:fontRef idx="minor">
            <a:schemeClr val="tx1"/>
          </a:fontRef>
        </p:style>
      </p:cxnSp>
      <p:cxnSp>
        <p:nvCxnSpPr>
          <p:cNvPr id="61" name="Straight Arrow Connector 60">
            <a:extLst>
              <a:ext uri="{FF2B5EF4-FFF2-40B4-BE49-F238E27FC236}">
                <a16:creationId xmlns:a16="http://schemas.microsoft.com/office/drawing/2014/main" id="{A933005D-E264-A52D-17C7-D3B5FB7F0B60}"/>
              </a:ext>
            </a:extLst>
          </p:cNvPr>
          <p:cNvCxnSpPr>
            <a:stCxn id="55" idx="3"/>
          </p:cNvCxnSpPr>
          <p:nvPr/>
        </p:nvCxnSpPr>
        <p:spPr>
          <a:xfrm flipV="1">
            <a:off x="6740610" y="1888539"/>
            <a:ext cx="704336" cy="1"/>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62" name="Rectangle: Rounded Corners 61">
            <a:extLst>
              <a:ext uri="{FF2B5EF4-FFF2-40B4-BE49-F238E27FC236}">
                <a16:creationId xmlns:a16="http://schemas.microsoft.com/office/drawing/2014/main" id="{DFC85D86-B2D2-8FEC-D08C-F5528498FFCA}"/>
              </a:ext>
            </a:extLst>
          </p:cNvPr>
          <p:cNvSpPr/>
          <p:nvPr/>
        </p:nvSpPr>
        <p:spPr>
          <a:xfrm>
            <a:off x="7444943" y="1700150"/>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Press on custom EQ button (hardware)</a:t>
            </a:r>
          </a:p>
        </p:txBody>
      </p:sp>
      <p:cxnSp>
        <p:nvCxnSpPr>
          <p:cNvPr id="63" name="Straight Arrow Connector 62">
            <a:extLst>
              <a:ext uri="{FF2B5EF4-FFF2-40B4-BE49-F238E27FC236}">
                <a16:creationId xmlns:a16="http://schemas.microsoft.com/office/drawing/2014/main" id="{EA7BDB3B-A4BA-A9CF-90F1-10E1CDACF161}"/>
              </a:ext>
            </a:extLst>
          </p:cNvPr>
          <p:cNvCxnSpPr>
            <a:stCxn id="62" idx="3"/>
          </p:cNvCxnSpPr>
          <p:nvPr/>
        </p:nvCxnSpPr>
        <p:spPr>
          <a:xfrm flipV="1">
            <a:off x="9551770" y="1879312"/>
            <a:ext cx="4139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148F59D1-9267-6BAD-A00C-1F236BED5BC7}"/>
              </a:ext>
            </a:extLst>
          </p:cNvPr>
          <p:cNvSpPr/>
          <p:nvPr/>
        </p:nvSpPr>
        <p:spPr>
          <a:xfrm>
            <a:off x="9965724" y="1700149"/>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Uses custom EQ settings</a:t>
            </a:r>
          </a:p>
        </p:txBody>
      </p:sp>
      <p:cxnSp>
        <p:nvCxnSpPr>
          <p:cNvPr id="65" name="Straight Arrow Connector 64">
            <a:extLst>
              <a:ext uri="{FF2B5EF4-FFF2-40B4-BE49-F238E27FC236}">
                <a16:creationId xmlns:a16="http://schemas.microsoft.com/office/drawing/2014/main" id="{B41D76F8-490B-13B7-85B6-0193DBC6C710}"/>
              </a:ext>
            </a:extLst>
          </p:cNvPr>
          <p:cNvCxnSpPr/>
          <p:nvPr/>
        </p:nvCxnSpPr>
        <p:spPr>
          <a:xfrm flipV="1">
            <a:off x="6740607" y="2530128"/>
            <a:ext cx="704336" cy="1"/>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66" name="Rectangle: Rounded Corners 65">
            <a:extLst>
              <a:ext uri="{FF2B5EF4-FFF2-40B4-BE49-F238E27FC236}">
                <a16:creationId xmlns:a16="http://schemas.microsoft.com/office/drawing/2014/main" id="{278CCB3C-6F1C-ABD1-BEE8-4838E6DFA6B1}"/>
              </a:ext>
            </a:extLst>
          </p:cNvPr>
          <p:cNvSpPr/>
          <p:nvPr/>
        </p:nvSpPr>
        <p:spPr>
          <a:xfrm>
            <a:off x="7444943" y="235096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Press save button on touchscreen</a:t>
            </a:r>
          </a:p>
        </p:txBody>
      </p:sp>
      <p:cxnSp>
        <p:nvCxnSpPr>
          <p:cNvPr id="67" name="Straight Arrow Connector 66">
            <a:extLst>
              <a:ext uri="{FF2B5EF4-FFF2-40B4-BE49-F238E27FC236}">
                <a16:creationId xmlns:a16="http://schemas.microsoft.com/office/drawing/2014/main" id="{4B49D3A0-2365-99EF-A4BE-B22F43EBA4B2}"/>
              </a:ext>
            </a:extLst>
          </p:cNvPr>
          <p:cNvCxnSpPr>
            <a:stCxn id="66" idx="3"/>
          </p:cNvCxnSpPr>
          <p:nvPr/>
        </p:nvCxnSpPr>
        <p:spPr>
          <a:xfrm flipV="1">
            <a:off x="9551770" y="2530128"/>
            <a:ext cx="41395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Rectangle: Rounded Corners 67">
            <a:extLst>
              <a:ext uri="{FF2B5EF4-FFF2-40B4-BE49-F238E27FC236}">
                <a16:creationId xmlns:a16="http://schemas.microsoft.com/office/drawing/2014/main" id="{D82824CA-47BB-EC76-3989-DBB56A66407C}"/>
              </a:ext>
            </a:extLst>
          </p:cNvPr>
          <p:cNvSpPr/>
          <p:nvPr/>
        </p:nvSpPr>
        <p:spPr>
          <a:xfrm>
            <a:off x="9965724" y="2350965"/>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Saves custom EQ settings</a:t>
            </a:r>
          </a:p>
        </p:txBody>
      </p:sp>
      <p:sp>
        <p:nvSpPr>
          <p:cNvPr id="69" name="Rectangle: Rounded Corners 68">
            <a:extLst>
              <a:ext uri="{FF2B5EF4-FFF2-40B4-BE49-F238E27FC236}">
                <a16:creationId xmlns:a16="http://schemas.microsoft.com/office/drawing/2014/main" id="{C622AB9B-F095-26CE-38EB-F9B46132CBD8}"/>
              </a:ext>
            </a:extLst>
          </p:cNvPr>
          <p:cNvSpPr/>
          <p:nvPr/>
        </p:nvSpPr>
        <p:spPr>
          <a:xfrm>
            <a:off x="2526954" y="4808827"/>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Volume up/down button pressed</a:t>
            </a:r>
          </a:p>
        </p:txBody>
      </p:sp>
      <p:sp>
        <p:nvSpPr>
          <p:cNvPr id="70" name="Rectangle: Rounded Corners 69">
            <a:extLst>
              <a:ext uri="{FF2B5EF4-FFF2-40B4-BE49-F238E27FC236}">
                <a16:creationId xmlns:a16="http://schemas.microsoft.com/office/drawing/2014/main" id="{7323946F-4662-E14D-A417-C6B46525980B}"/>
              </a:ext>
            </a:extLst>
          </p:cNvPr>
          <p:cNvSpPr/>
          <p:nvPr/>
        </p:nvSpPr>
        <p:spPr>
          <a:xfrm>
            <a:off x="2526954" y="5461676"/>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Volume increases/decreases by 10%</a:t>
            </a:r>
          </a:p>
        </p:txBody>
      </p:sp>
      <p:cxnSp>
        <p:nvCxnSpPr>
          <p:cNvPr id="71" name="Straight Arrow Connector 70">
            <a:extLst>
              <a:ext uri="{FF2B5EF4-FFF2-40B4-BE49-F238E27FC236}">
                <a16:creationId xmlns:a16="http://schemas.microsoft.com/office/drawing/2014/main" id="{0CC45984-6439-3AC2-19E1-7E360FE0B3B7}"/>
              </a:ext>
            </a:extLst>
          </p:cNvPr>
          <p:cNvCxnSpPr>
            <a:stCxn id="69" idx="2"/>
            <a:endCxn id="70" idx="0"/>
          </p:cNvCxnSpPr>
          <p:nvPr/>
        </p:nvCxnSpPr>
        <p:spPr>
          <a:xfrm>
            <a:off x="3580368" y="5167152"/>
            <a:ext cx="0" cy="2945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FB7971F4-6362-F841-9BA5-C049C98EA28A}"/>
              </a:ext>
            </a:extLst>
          </p:cNvPr>
          <p:cNvCxnSpPr>
            <a:stCxn id="45" idx="1"/>
            <a:endCxn id="69" idx="0"/>
          </p:cNvCxnSpPr>
          <p:nvPr/>
        </p:nvCxnSpPr>
        <p:spPr>
          <a:xfrm rot="10800000" flipH="1" flipV="1">
            <a:off x="1804084" y="3239519"/>
            <a:ext cx="1776284" cy="1569307"/>
          </a:xfrm>
          <a:prstGeom prst="bentConnector4">
            <a:avLst>
              <a:gd name="adj1" fmla="val -20174"/>
              <a:gd name="adj2" fmla="val 55708"/>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73" name="Rectangle: Rounded Corners 72">
            <a:extLst>
              <a:ext uri="{FF2B5EF4-FFF2-40B4-BE49-F238E27FC236}">
                <a16:creationId xmlns:a16="http://schemas.microsoft.com/office/drawing/2014/main" id="{5E24EFCF-6649-342B-9C39-CE01ECF2A5D8}"/>
              </a:ext>
            </a:extLst>
          </p:cNvPr>
          <p:cNvSpPr/>
          <p:nvPr/>
        </p:nvSpPr>
        <p:spPr>
          <a:xfrm>
            <a:off x="1804081" y="1143995"/>
            <a:ext cx="2106827" cy="3583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 touch screen to select song files</a:t>
            </a:r>
          </a:p>
        </p:txBody>
      </p:sp>
      <p:cxnSp>
        <p:nvCxnSpPr>
          <p:cNvPr id="74" name="Straight Arrow Connector 73">
            <a:extLst>
              <a:ext uri="{FF2B5EF4-FFF2-40B4-BE49-F238E27FC236}">
                <a16:creationId xmlns:a16="http://schemas.microsoft.com/office/drawing/2014/main" id="{968399A2-EC8B-1ACD-4DDA-E764D97CE987}"/>
              </a:ext>
            </a:extLst>
          </p:cNvPr>
          <p:cNvCxnSpPr>
            <a:stCxn id="43" idx="2"/>
            <a:endCxn id="73" idx="0"/>
          </p:cNvCxnSpPr>
          <p:nvPr/>
        </p:nvCxnSpPr>
        <p:spPr>
          <a:xfrm flipH="1">
            <a:off x="2857495" y="964835"/>
            <a:ext cx="2" cy="179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2572B3EB-B8BD-7C78-2325-2C6E8F8942BD}"/>
              </a:ext>
            </a:extLst>
          </p:cNvPr>
          <p:cNvCxnSpPr>
            <a:stCxn id="73" idx="2"/>
            <a:endCxn id="54" idx="0"/>
          </p:cNvCxnSpPr>
          <p:nvPr/>
        </p:nvCxnSpPr>
        <p:spPr>
          <a:xfrm>
            <a:off x="2857495" y="1502320"/>
            <a:ext cx="2" cy="207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a16="http://schemas.microsoft.com/office/drawing/2014/main" id="{E5E3DF7B-FE8C-9048-4498-B32F8D7459F9}"/>
              </a:ext>
            </a:extLst>
          </p:cNvPr>
          <p:cNvCxnSpPr>
            <a:stCxn id="43" idx="3"/>
            <a:endCxn id="51" idx="1"/>
          </p:cNvCxnSpPr>
          <p:nvPr/>
        </p:nvCxnSpPr>
        <p:spPr>
          <a:xfrm>
            <a:off x="3910910" y="785673"/>
            <a:ext cx="722874" cy="487064"/>
          </a:xfrm>
          <a:prstGeom prst="bentConnector3">
            <a:avLst>
              <a:gd name="adj1" fmla="val 11539"/>
            </a:avLst>
          </a:prstGeom>
          <a:ln>
            <a:tailEnd type="triangle"/>
          </a:ln>
        </p:spPr>
        <p:style>
          <a:lnRef idx="1">
            <a:schemeClr val="dk1"/>
          </a:lnRef>
          <a:fillRef idx="0">
            <a:schemeClr val="dk1"/>
          </a:fillRef>
          <a:effectRef idx="0">
            <a:schemeClr val="dk1"/>
          </a:effectRef>
          <a:fontRef idx="minor">
            <a:schemeClr val="tx1"/>
          </a:fontRef>
        </p:style>
      </p:cxnSp>
      <p:cxnSp>
        <p:nvCxnSpPr>
          <p:cNvPr id="77" name="Connector: Elbow 76">
            <a:extLst>
              <a:ext uri="{FF2B5EF4-FFF2-40B4-BE49-F238E27FC236}">
                <a16:creationId xmlns:a16="http://schemas.microsoft.com/office/drawing/2014/main" id="{6306E700-97A8-9455-84A4-38A15E7DAE61}"/>
              </a:ext>
            </a:extLst>
          </p:cNvPr>
          <p:cNvCxnSpPr>
            <a:stCxn id="45" idx="2"/>
            <a:endCxn id="58" idx="2"/>
          </p:cNvCxnSpPr>
          <p:nvPr/>
        </p:nvCxnSpPr>
        <p:spPr>
          <a:xfrm rot="5400000" flipH="1" flipV="1">
            <a:off x="4272346" y="2003833"/>
            <a:ext cx="1" cy="2829698"/>
          </a:xfrm>
          <a:prstGeom prst="bentConnector3">
            <a:avLst>
              <a:gd name="adj1" fmla="val -22860000000"/>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Rounded Corners 78">
            <a:extLst>
              <a:ext uri="{FF2B5EF4-FFF2-40B4-BE49-F238E27FC236}">
                <a16:creationId xmlns:a16="http://schemas.microsoft.com/office/drawing/2014/main" id="{D5FC3A60-7324-CA08-B8F6-5512C52A537F}"/>
              </a:ext>
            </a:extLst>
          </p:cNvPr>
          <p:cNvSpPr/>
          <p:nvPr/>
        </p:nvSpPr>
        <p:spPr>
          <a:xfrm>
            <a:off x="1633151" y="229625"/>
            <a:ext cx="2481649" cy="3657600"/>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6E4D4E16-B5D7-9F52-57F6-8279903B8F3A}"/>
              </a:ext>
            </a:extLst>
          </p:cNvPr>
          <p:cNvSpPr/>
          <p:nvPr/>
        </p:nvSpPr>
        <p:spPr>
          <a:xfrm>
            <a:off x="4446369" y="838200"/>
            <a:ext cx="2481649" cy="3046966"/>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A0B5C62E-A6D0-F5C3-9FD3-2D9F8318182D}"/>
              </a:ext>
            </a:extLst>
          </p:cNvPr>
          <p:cNvSpPr/>
          <p:nvPr/>
        </p:nvSpPr>
        <p:spPr>
          <a:xfrm>
            <a:off x="7257531" y="1502320"/>
            <a:ext cx="4934469" cy="1393281"/>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C577431F-4E6A-4067-F996-61CE73E3C1B7}"/>
              </a:ext>
            </a:extLst>
          </p:cNvPr>
          <p:cNvSpPr/>
          <p:nvPr/>
        </p:nvSpPr>
        <p:spPr>
          <a:xfrm>
            <a:off x="59719" y="4658517"/>
            <a:ext cx="4702781" cy="1322126"/>
          </a:xfrm>
          <a:prstGeom prst="roundRect">
            <a:avLst/>
          </a:prstGeom>
          <a:no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0361F556-8D01-0FD9-EB8F-A55E459B0A2B}"/>
              </a:ext>
            </a:extLst>
          </p:cNvPr>
          <p:cNvSpPr txBox="1"/>
          <p:nvPr/>
        </p:nvSpPr>
        <p:spPr>
          <a:xfrm>
            <a:off x="3891349" y="23650"/>
            <a:ext cx="1742302" cy="323165"/>
          </a:xfrm>
          <a:prstGeom prst="rect">
            <a:avLst/>
          </a:prstGeom>
          <a:noFill/>
        </p:spPr>
        <p:txBody>
          <a:bodyPr wrap="square" rtlCol="0">
            <a:spAutoFit/>
          </a:bodyPr>
          <a:lstStyle/>
          <a:p>
            <a:r>
              <a:rPr lang="en-US" sz="1500" b="1" dirty="0"/>
              <a:t>Song File Class</a:t>
            </a:r>
          </a:p>
        </p:txBody>
      </p:sp>
      <p:sp>
        <p:nvSpPr>
          <p:cNvPr id="88" name="TextBox 87">
            <a:extLst>
              <a:ext uri="{FF2B5EF4-FFF2-40B4-BE49-F238E27FC236}">
                <a16:creationId xmlns:a16="http://schemas.microsoft.com/office/drawing/2014/main" id="{9D82AF49-29B5-B2B6-1EC8-31C9091D010F}"/>
              </a:ext>
            </a:extLst>
          </p:cNvPr>
          <p:cNvSpPr txBox="1"/>
          <p:nvPr/>
        </p:nvSpPr>
        <p:spPr>
          <a:xfrm>
            <a:off x="5224849" y="475316"/>
            <a:ext cx="1742302" cy="323165"/>
          </a:xfrm>
          <a:prstGeom prst="rect">
            <a:avLst/>
          </a:prstGeom>
          <a:noFill/>
        </p:spPr>
        <p:txBody>
          <a:bodyPr wrap="square" rtlCol="0">
            <a:spAutoFit/>
          </a:bodyPr>
          <a:lstStyle/>
          <a:p>
            <a:r>
              <a:rPr lang="en-US" sz="1500" b="1" dirty="0"/>
              <a:t>Equalizer Class</a:t>
            </a:r>
          </a:p>
        </p:txBody>
      </p:sp>
      <p:sp>
        <p:nvSpPr>
          <p:cNvPr id="89" name="TextBox 88">
            <a:extLst>
              <a:ext uri="{FF2B5EF4-FFF2-40B4-BE49-F238E27FC236}">
                <a16:creationId xmlns:a16="http://schemas.microsoft.com/office/drawing/2014/main" id="{646AAEEE-786E-F9EF-3D7C-CA4D67D98470}"/>
              </a:ext>
            </a:extLst>
          </p:cNvPr>
          <p:cNvSpPr txBox="1"/>
          <p:nvPr/>
        </p:nvSpPr>
        <p:spPr>
          <a:xfrm>
            <a:off x="7391400" y="1154427"/>
            <a:ext cx="2400300" cy="323165"/>
          </a:xfrm>
          <a:prstGeom prst="rect">
            <a:avLst/>
          </a:prstGeom>
          <a:noFill/>
        </p:spPr>
        <p:txBody>
          <a:bodyPr wrap="square" rtlCol="0">
            <a:spAutoFit/>
          </a:bodyPr>
          <a:lstStyle/>
          <a:p>
            <a:r>
              <a:rPr lang="en-US" sz="1500" b="1" dirty="0"/>
              <a:t>Custom Buttons Class</a:t>
            </a:r>
          </a:p>
        </p:txBody>
      </p:sp>
      <p:sp>
        <p:nvSpPr>
          <p:cNvPr id="90" name="TextBox 89">
            <a:extLst>
              <a:ext uri="{FF2B5EF4-FFF2-40B4-BE49-F238E27FC236}">
                <a16:creationId xmlns:a16="http://schemas.microsoft.com/office/drawing/2014/main" id="{C9AEF2B1-A1A9-4146-0D08-96E2D2BC5A48}"/>
              </a:ext>
            </a:extLst>
          </p:cNvPr>
          <p:cNvSpPr txBox="1"/>
          <p:nvPr/>
        </p:nvSpPr>
        <p:spPr>
          <a:xfrm>
            <a:off x="4775885" y="5640248"/>
            <a:ext cx="2481645" cy="323165"/>
          </a:xfrm>
          <a:prstGeom prst="rect">
            <a:avLst/>
          </a:prstGeom>
          <a:noFill/>
        </p:spPr>
        <p:txBody>
          <a:bodyPr wrap="square" rtlCol="0">
            <a:spAutoFit/>
          </a:bodyPr>
          <a:lstStyle/>
          <a:p>
            <a:r>
              <a:rPr lang="en-US" sz="1500" b="1" dirty="0"/>
              <a:t>Set Buttons Class</a:t>
            </a:r>
          </a:p>
        </p:txBody>
      </p:sp>
    </p:spTree>
    <p:extLst>
      <p:ext uri="{BB962C8B-B14F-4D97-AF65-F5344CB8AC3E}">
        <p14:creationId xmlns:p14="http://schemas.microsoft.com/office/powerpoint/2010/main" val="367652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1185237275"/>
              </p:ext>
            </p:extLst>
          </p:nvPr>
        </p:nvGraphicFramePr>
        <p:xfrm>
          <a:off x="609600" y="1295400"/>
          <a:ext cx="10972800" cy="212344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ENGI301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r>
                        <a:rPr lang="en-US" dirty="0">
                          <a:hlinkClick r:id="rId2"/>
                        </a:rPr>
                        <a:t>SPI Screen</a:t>
                      </a:r>
                      <a:endParaRPr lang="en-US" dirty="0"/>
                    </a:p>
                  </a:txBody>
                  <a:tcPr/>
                </a:tc>
                <a:tc>
                  <a:txBody>
                    <a:bodyPr/>
                    <a:lstStyle/>
                    <a:p>
                      <a:r>
                        <a:rPr lang="en-US" dirty="0"/>
                        <a:t>Yes</a:t>
                      </a:r>
                    </a:p>
                  </a:txBody>
                  <a:tcPr/>
                </a:tc>
                <a:tc>
                  <a:txBody>
                    <a:bodyPr/>
                    <a:lstStyle/>
                    <a:p>
                      <a:r>
                        <a:rPr lang="en-US" dirty="0"/>
                        <a:t>29.95</a:t>
                      </a:r>
                    </a:p>
                  </a:txBody>
                  <a:tcPr/>
                </a:tc>
                <a:extLst>
                  <a:ext uri="{0D108BD9-81ED-4DB2-BD59-A6C34878D82A}">
                    <a16:rowId xmlns:a16="http://schemas.microsoft.com/office/drawing/2014/main" val="33313506"/>
                  </a:ext>
                </a:extLst>
              </a:tr>
              <a:tr h="370840">
                <a:tc>
                  <a:txBody>
                    <a:bodyPr/>
                    <a:lstStyle/>
                    <a:p>
                      <a:r>
                        <a:rPr lang="en-US" dirty="0">
                          <a:hlinkClick r:id="rId3"/>
                        </a:rPr>
                        <a:t>TSC2007</a:t>
                      </a:r>
                      <a:endParaRPr lang="en-US" dirty="0"/>
                    </a:p>
                  </a:txBody>
                  <a:tcPr/>
                </a:tc>
                <a:tc>
                  <a:txBody>
                    <a:bodyPr/>
                    <a:lstStyle/>
                    <a:p>
                      <a:r>
                        <a:rPr lang="en-US" dirty="0"/>
                        <a:t>Yes</a:t>
                      </a:r>
                    </a:p>
                  </a:txBody>
                  <a:tcPr/>
                </a:tc>
                <a:tc>
                  <a:txBody>
                    <a:bodyPr/>
                    <a:lstStyle/>
                    <a:p>
                      <a:r>
                        <a:rPr lang="en-US" dirty="0"/>
                        <a:t>4.95</a:t>
                      </a:r>
                    </a:p>
                  </a:txBody>
                  <a:tcPr/>
                </a:tc>
                <a:extLst>
                  <a:ext uri="{0D108BD9-81ED-4DB2-BD59-A6C34878D82A}">
                    <a16:rowId xmlns:a16="http://schemas.microsoft.com/office/drawing/2014/main" val="2595126612"/>
                  </a:ext>
                </a:extLst>
              </a:tr>
              <a:tr h="370840">
                <a:tc>
                  <a:txBody>
                    <a:bodyPr/>
                    <a:lstStyle/>
                    <a:p>
                      <a:r>
                        <a:rPr lang="en-US" dirty="0">
                          <a:hlinkClick r:id="rId4"/>
                        </a:rPr>
                        <a:t>Bela Mini </a:t>
                      </a:r>
                      <a:endParaRPr lang="en-US" dirty="0"/>
                    </a:p>
                  </a:txBody>
                  <a:tcPr/>
                </a:tc>
                <a:tc>
                  <a:txBody>
                    <a:bodyPr/>
                    <a:lstStyle/>
                    <a:p>
                      <a:r>
                        <a:rPr lang="en-US" dirty="0"/>
                        <a:t>No</a:t>
                      </a:r>
                    </a:p>
                  </a:txBody>
                  <a:tcPr/>
                </a:tc>
                <a:tc>
                  <a:txBody>
                    <a:bodyPr/>
                    <a:lstStyle/>
                    <a:p>
                      <a:r>
                        <a:rPr lang="en-US" dirty="0"/>
                        <a:t>89.00</a:t>
                      </a:r>
                    </a:p>
                  </a:txBody>
                  <a:tcPr/>
                </a:tc>
                <a:extLst>
                  <a:ext uri="{0D108BD9-81ED-4DB2-BD59-A6C34878D82A}">
                    <a16:rowId xmlns:a16="http://schemas.microsoft.com/office/drawing/2014/main" val="1757493575"/>
                  </a:ext>
                </a:extLst>
              </a:tr>
              <a:tr h="370840">
                <a:tc>
                  <a:txBody>
                    <a:bodyPr/>
                    <a:lstStyle/>
                    <a:p>
                      <a:r>
                        <a:rPr lang="en-US" dirty="0">
                          <a:hlinkClick r:id="rId5"/>
                        </a:rPr>
                        <a:t>5V battery pack</a:t>
                      </a:r>
                      <a:endParaRPr lang="en-US" dirty="0"/>
                    </a:p>
                  </a:txBody>
                  <a:tcPr/>
                </a:tc>
                <a:tc>
                  <a:txBody>
                    <a:bodyPr/>
                    <a:lstStyle/>
                    <a:p>
                      <a:r>
                        <a:rPr lang="en-US" dirty="0"/>
                        <a:t>No</a:t>
                      </a:r>
                    </a:p>
                  </a:txBody>
                  <a:tcPr/>
                </a:tc>
                <a:tc>
                  <a:txBody>
                    <a:bodyPr/>
                    <a:lstStyle/>
                    <a:p>
                      <a:r>
                        <a:rPr lang="en-US" dirty="0"/>
                        <a:t>13.99</a:t>
                      </a:r>
                    </a:p>
                  </a:txBody>
                  <a:tcPr/>
                </a:tc>
                <a:extLst>
                  <a:ext uri="{0D108BD9-81ED-4DB2-BD59-A6C34878D82A}">
                    <a16:rowId xmlns:a16="http://schemas.microsoft.com/office/drawing/2014/main" val="1698356184"/>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8E8B-2C9B-5A4C-C649-9106A4E6541B}"/>
              </a:ext>
            </a:extLst>
          </p:cNvPr>
          <p:cNvSpPr>
            <a:spLocks noGrp="1"/>
          </p:cNvSpPr>
          <p:nvPr>
            <p:ph type="title"/>
          </p:nvPr>
        </p:nvSpPr>
        <p:spPr/>
        <p:txBody>
          <a:bodyPr/>
          <a:lstStyle/>
          <a:p>
            <a:r>
              <a:rPr lang="en-US" dirty="0"/>
              <a:t>Helpful Links</a:t>
            </a:r>
          </a:p>
        </p:txBody>
      </p:sp>
      <p:sp>
        <p:nvSpPr>
          <p:cNvPr id="3" name="Content Placeholder 2">
            <a:extLst>
              <a:ext uri="{FF2B5EF4-FFF2-40B4-BE49-F238E27FC236}">
                <a16:creationId xmlns:a16="http://schemas.microsoft.com/office/drawing/2014/main" id="{72CB3CA9-1870-FBA6-FF23-F36954FB4756}"/>
              </a:ext>
            </a:extLst>
          </p:cNvPr>
          <p:cNvSpPr>
            <a:spLocks noGrp="1"/>
          </p:cNvSpPr>
          <p:nvPr>
            <p:ph idx="1"/>
          </p:nvPr>
        </p:nvSpPr>
        <p:spPr/>
        <p:txBody>
          <a:bodyPr/>
          <a:lstStyle/>
          <a:p>
            <a:r>
              <a:rPr lang="en-US" dirty="0">
                <a:latin typeface="+mj-lt"/>
                <a:hlinkClick r:id="rId2"/>
              </a:rPr>
              <a:t>https://www.pimusicbox.com/</a:t>
            </a:r>
            <a:endParaRPr lang="en-US" dirty="0">
              <a:latin typeface="+mj-lt"/>
            </a:endParaRPr>
          </a:p>
          <a:p>
            <a:r>
              <a:rPr lang="en-US" dirty="0">
                <a:latin typeface="+mj-lt"/>
                <a:hlinkClick r:id="rId3"/>
              </a:rPr>
              <a:t>https://www.beagleboard.org/projects/volumio</a:t>
            </a:r>
            <a:r>
              <a:rPr lang="en-US" dirty="0">
                <a:latin typeface="+mj-lt"/>
              </a:rPr>
              <a:t> </a:t>
            </a:r>
            <a:r>
              <a:rPr lang="en-US" dirty="0">
                <a:latin typeface="+mj-lt"/>
                <a:sym typeface="Wingdings" panose="05000000000000000000" pitchFamily="2" charset="2"/>
              </a:rPr>
              <a:t> music control</a:t>
            </a:r>
            <a:endParaRPr lang="en-US" dirty="0">
              <a:latin typeface="+mj-lt"/>
            </a:endParaRPr>
          </a:p>
          <a:p>
            <a:r>
              <a:rPr lang="en-US" dirty="0">
                <a:latin typeface="+mj-lt"/>
                <a:sym typeface="Wingdings" panose="05000000000000000000" pitchFamily="2" charset="2"/>
                <a:hlinkClick r:id="rId4"/>
              </a:rPr>
              <a:t>https://learn.bela.io/products/bela-boards/bela-mini/#:~:text=On%20your%20Bela%20Mini%20cape,slot%20aligned%20on%20the%20other</a:t>
            </a:r>
            <a:r>
              <a:rPr lang="en-US" dirty="0">
                <a:latin typeface="+mj-lt"/>
                <a:sym typeface="Wingdings" panose="05000000000000000000" pitchFamily="2" charset="2"/>
              </a:rPr>
              <a:t>.  attaching </a:t>
            </a:r>
            <a:r>
              <a:rPr lang="en-US" dirty="0" err="1">
                <a:latin typeface="+mj-lt"/>
                <a:sym typeface="Wingdings" panose="05000000000000000000" pitchFamily="2" charset="2"/>
              </a:rPr>
              <a:t>bela</a:t>
            </a:r>
            <a:r>
              <a:rPr lang="en-US" dirty="0">
                <a:latin typeface="+mj-lt"/>
                <a:sym typeface="Wingdings" panose="05000000000000000000" pitchFamily="2" charset="2"/>
              </a:rPr>
              <a:t> to </a:t>
            </a:r>
            <a:r>
              <a:rPr lang="en-US" dirty="0" err="1">
                <a:latin typeface="+mj-lt"/>
                <a:sym typeface="Wingdings" panose="05000000000000000000" pitchFamily="2" charset="2"/>
              </a:rPr>
              <a:t>pocketbeagle</a:t>
            </a:r>
            <a:endParaRPr lang="en-US" dirty="0">
              <a:latin typeface="+mj-lt"/>
              <a:sym typeface="Wingdings" panose="05000000000000000000" pitchFamily="2" charset="2"/>
            </a:endParaRPr>
          </a:p>
          <a:p>
            <a:endParaRPr lang="en-US" dirty="0">
              <a:latin typeface="+mj-lt"/>
            </a:endParaRPr>
          </a:p>
        </p:txBody>
      </p:sp>
    </p:spTree>
    <p:extLst>
      <p:ext uri="{BB962C8B-B14F-4D97-AF65-F5344CB8AC3E}">
        <p14:creationId xmlns:p14="http://schemas.microsoft.com/office/powerpoint/2010/main" val="382294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9618</TotalTime>
  <Words>722</Words>
  <Application>Microsoft Office PowerPoint</Application>
  <PresentationFormat>Widescreen</PresentationFormat>
  <Paragraphs>116</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Diamond Grid 16x9</vt:lpstr>
      <vt:lpstr>ENGI 301  Hifi Music Player Proposal</vt:lpstr>
      <vt:lpstr>Background Information</vt:lpstr>
      <vt:lpstr>Existing Projects</vt:lpstr>
      <vt:lpstr>Improvements</vt:lpstr>
      <vt:lpstr>PowerPoint Presentation</vt:lpstr>
      <vt:lpstr>PowerPoint Presentation</vt:lpstr>
      <vt:lpstr>PowerPoint Presentation</vt:lpstr>
      <vt:lpstr>Components / Budget</vt:lpstr>
      <vt:lpstr>Helpful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Ai Bunchatheravate</cp:lastModifiedBy>
  <cp:revision>424</cp:revision>
  <dcterms:created xsi:type="dcterms:W3CDTF">2018-01-09T20:24:50Z</dcterms:created>
  <dcterms:modified xsi:type="dcterms:W3CDTF">2024-03-07T22:03:27Z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