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61" r:id="rId2"/>
    <p:sldId id="367" r:id="rId3"/>
    <p:sldId id="376" r:id="rId4"/>
    <p:sldId id="373" r:id="rId5"/>
    <p:sldId id="377" r:id="rId6"/>
    <p:sldId id="378" r:id="rId7"/>
    <p:sldId id="369" r:id="rId8"/>
    <p:sldId id="3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4" autoAdjust="0"/>
    <p:restoredTop sz="83145" autoAdjust="0"/>
  </p:normalViewPr>
  <p:slideViewPr>
    <p:cSldViewPr>
      <p:cViewPr varScale="1">
        <p:scale>
          <a:sx n="124" d="100"/>
          <a:sy n="124" d="100"/>
        </p:scale>
        <p:origin x="302" y="125"/>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2/19/2024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aspects to consider</a:t>
            </a:r>
          </a:p>
          <a:p>
            <a:r>
              <a:rPr lang="en-US" dirty="0"/>
              <a:t>- Adding effects (as an alternative to quality) </a:t>
            </a:r>
            <a:r>
              <a:rPr lang="en-US" dirty="0">
                <a:sym typeface="Wingdings" panose="05000000000000000000" pitchFamily="2" charset="2"/>
              </a:rPr>
              <a:t> reverb, rock, </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795038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2/19/2024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2/19/2024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2/19/2024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2/19/2024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2/19/2024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2/19/2024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2/19/2024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2/19/2024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2/19/2024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ackster.io/logan-baldridge/spotify-pod-streaming-music-to-the-pocketbeagle-57a180" TargetMode="External"/><Relationship Id="rId2" Type="http://schemas.openxmlformats.org/officeDocument/2006/relationships/hyperlink" Target="https://www.hackster.io/432580/usb-music-player-with-the-pocketbeagle-0b162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mazon.com/Sabrent-Individual-Switches-Included-HB-UMP3/dp/B00TPMEOYM" TargetMode="External"/><Relationship Id="rId2" Type="http://schemas.openxmlformats.org/officeDocument/2006/relationships/hyperlink" Target="https://www.adafruit.com/product/1770" TargetMode="External"/><Relationship Id="rId1" Type="http://schemas.openxmlformats.org/officeDocument/2006/relationships/slideLayout" Target="../slideLayouts/slideLayout2.xml"/><Relationship Id="rId5" Type="http://schemas.openxmlformats.org/officeDocument/2006/relationships/hyperlink" Target="https://www.adafruit.com/product/2465" TargetMode="External"/><Relationship Id="rId4" Type="http://schemas.openxmlformats.org/officeDocument/2006/relationships/hyperlink" Target="https://blog.bela.io/introducing-bela-mini/"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beagleboard.org/projects/volumio" TargetMode="External"/><Relationship Id="rId2" Type="http://schemas.openxmlformats.org/officeDocument/2006/relationships/hyperlink" Target="https://www.pimusicbox.com/" TargetMode="External"/><Relationship Id="rId1" Type="http://schemas.openxmlformats.org/officeDocument/2006/relationships/slideLayout" Target="../slideLayouts/slideLayout2.xml"/><Relationship Id="rId4" Type="http://schemas.openxmlformats.org/officeDocument/2006/relationships/hyperlink" Target="https://learn.bela.io/products/bela-boards/bela-mini/#:~:text=On%20your%20Bela%20Mini%20cape,slot%20aligned%20on%20the%20oth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err="1"/>
              <a:t>Hifi</a:t>
            </a:r>
            <a:r>
              <a:rPr lang="en-US" sz="6000" dirty="0"/>
              <a:t> Music Player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19 Feb 2024</a:t>
            </a:r>
          </a:p>
          <a:p>
            <a:r>
              <a:rPr lang="en-US" dirty="0"/>
              <a:t>Nithit Bunchatheravate (Ai)</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0"/>
            <a:ext cx="5905500" cy="4724399"/>
          </a:xfrm>
        </p:spPr>
        <p:txBody>
          <a:bodyPr>
            <a:normAutofit lnSpcReduction="10000"/>
          </a:bodyPr>
          <a:lstStyle/>
          <a:p>
            <a:pPr marL="0" indent="0">
              <a:spcBef>
                <a:spcPts val="1200"/>
              </a:spcBef>
              <a:buNone/>
            </a:pPr>
            <a:r>
              <a:rPr lang="en-US" dirty="0">
                <a:latin typeface="+mj-lt"/>
                <a:cs typeface="Times New Roman" panose="02020603050405020304" pitchFamily="18" charset="0"/>
              </a:rPr>
              <a:t>In a world where music has become a part of everyone’s lifestyle from using airpods with iPhones to custom in-ear monitors with the Sony Walkmans, each individual finetunes their music to their own taste. As an audiophile, the ability to adjust every single aspect of your listening experience is what turns a good music session to a great one. This can be accomplished in one of two ways: tuning the listening devices or utilizing an equalizer (EQ) within the music player. Being able to customize and tune your EQ is a feature missing on most devices (excluding high-end models) and you would have to rely on the streaming service EQ functions. As such, this project aims to implement a detailed EQ with lossless audio files to provide the user with the best listening experience. </a:t>
            </a:r>
          </a:p>
        </p:txBody>
      </p:sp>
      <p:pic>
        <p:nvPicPr>
          <p:cNvPr id="1026" name="Picture 2" descr="New Sony Walkman music players feature stunning good looks, Android 12 |  Ars Technica">
            <a:extLst>
              <a:ext uri="{FF2B5EF4-FFF2-40B4-BE49-F238E27FC236}">
                <a16:creationId xmlns:a16="http://schemas.microsoft.com/office/drawing/2014/main" id="{BD858955-9DCB-80AA-C497-F99672B89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9657" y="1371600"/>
            <a:ext cx="5416083"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AB15-4CF3-EFC6-B858-A33A6E8F00E5}"/>
              </a:ext>
            </a:extLst>
          </p:cNvPr>
          <p:cNvSpPr>
            <a:spLocks noGrp="1"/>
          </p:cNvSpPr>
          <p:nvPr>
            <p:ph type="title"/>
          </p:nvPr>
        </p:nvSpPr>
        <p:spPr/>
        <p:txBody>
          <a:bodyPr/>
          <a:lstStyle/>
          <a:p>
            <a:r>
              <a:rPr lang="en-US" dirty="0"/>
              <a:t>Existing Projects</a:t>
            </a:r>
          </a:p>
        </p:txBody>
      </p:sp>
      <p:sp>
        <p:nvSpPr>
          <p:cNvPr id="3" name="Content Placeholder 2">
            <a:extLst>
              <a:ext uri="{FF2B5EF4-FFF2-40B4-BE49-F238E27FC236}">
                <a16:creationId xmlns:a16="http://schemas.microsoft.com/office/drawing/2014/main" id="{95475B63-B74B-26AD-913D-A759A37052C2}"/>
              </a:ext>
            </a:extLst>
          </p:cNvPr>
          <p:cNvSpPr>
            <a:spLocks noGrp="1"/>
          </p:cNvSpPr>
          <p:nvPr>
            <p:ph idx="1"/>
          </p:nvPr>
        </p:nvSpPr>
        <p:spPr/>
        <p:txBody>
          <a:bodyPr/>
          <a:lstStyle/>
          <a:p>
            <a:r>
              <a:rPr lang="en-US" dirty="0"/>
              <a:t>Music player for USB-Speaker (No DAC)</a:t>
            </a:r>
            <a:endParaRPr lang="en-US" dirty="0">
              <a:latin typeface="+mj-lt"/>
              <a:hlinkClick r:id="rId2">
                <a:extLst>
                  <a:ext uri="{A12FA001-AC4F-418D-AE19-62706E023703}">
                    <ahyp:hlinkClr xmlns:ahyp="http://schemas.microsoft.com/office/drawing/2018/hyperlinkcolor" val="tx"/>
                  </a:ext>
                </a:extLst>
              </a:hlinkClick>
            </a:endParaRPr>
          </a:p>
          <a:p>
            <a:pPr lvl="1"/>
            <a:r>
              <a:rPr lang="en-US" dirty="0">
                <a:solidFill>
                  <a:srgbClr val="9F6715"/>
                </a:solidFill>
                <a:latin typeface="+mj-lt"/>
                <a:hlinkClick r:id="rId2">
                  <a:extLst>
                    <a:ext uri="{A12FA001-AC4F-418D-AE19-62706E023703}">
                      <ahyp:hlinkClr xmlns:ahyp="http://schemas.microsoft.com/office/drawing/2018/hyperlinkcolor" val="tx"/>
                    </a:ext>
                  </a:extLst>
                </a:hlinkClick>
              </a:rPr>
              <a:t>https://www.hackster.io/432580/usb-music-player-with-the-pocketbeagle-0b1624</a:t>
            </a:r>
            <a:endParaRPr lang="en-US" dirty="0">
              <a:solidFill>
                <a:srgbClr val="212529"/>
              </a:solidFill>
              <a:latin typeface="+mj-lt"/>
            </a:endParaRPr>
          </a:p>
          <a:p>
            <a:r>
              <a:rPr lang="en-US" dirty="0">
                <a:latin typeface="+mj-lt"/>
                <a:sym typeface="Wingdings" panose="05000000000000000000" pitchFamily="2" charset="2"/>
              </a:rPr>
              <a:t>Music player with DAC</a:t>
            </a:r>
          </a:p>
          <a:p>
            <a:pPr lvl="1"/>
            <a:r>
              <a:rPr lang="en-US" dirty="0">
                <a:latin typeface="+mj-lt"/>
                <a:hlinkClick r:id="rId3"/>
              </a:rPr>
              <a:t>https://www.hackster.io/logan-baldridge/spotify-pod-streaming-music-to-the-pocketbeagle-57a180</a:t>
            </a:r>
            <a:r>
              <a:rPr lang="en-US" dirty="0">
                <a:latin typeface="+mj-lt"/>
              </a:rPr>
              <a:t> </a:t>
            </a:r>
            <a:endParaRPr lang="en-US" dirty="0">
              <a:latin typeface="+mj-lt"/>
              <a:sym typeface="Wingdings" panose="05000000000000000000" pitchFamily="2" charset="2"/>
            </a:endParaRPr>
          </a:p>
        </p:txBody>
      </p:sp>
    </p:spTree>
    <p:extLst>
      <p:ext uri="{BB962C8B-B14F-4D97-AF65-F5344CB8AC3E}">
        <p14:creationId xmlns:p14="http://schemas.microsoft.com/office/powerpoint/2010/main" val="65155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5FD4-F27D-F33D-94EC-45F5D084C14D}"/>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5749700A-9719-9CAD-63FF-56291C9D143F}"/>
              </a:ext>
            </a:extLst>
          </p:cNvPr>
          <p:cNvSpPr>
            <a:spLocks noGrp="1"/>
          </p:cNvSpPr>
          <p:nvPr>
            <p:ph idx="1"/>
          </p:nvPr>
        </p:nvSpPr>
        <p:spPr/>
        <p:txBody>
          <a:bodyPr/>
          <a:lstStyle/>
          <a:p>
            <a:r>
              <a:rPr lang="en-US" dirty="0"/>
              <a:t>Hardware</a:t>
            </a:r>
          </a:p>
          <a:p>
            <a:pPr lvl="1"/>
            <a:r>
              <a:rPr lang="en-US" dirty="0"/>
              <a:t>Two customizable buttons</a:t>
            </a:r>
          </a:p>
          <a:p>
            <a:pPr lvl="2"/>
            <a:r>
              <a:rPr lang="en-US" dirty="0"/>
              <a:t>Possible programming options include EQ profiles, brightness, shuffle/loop/single loop </a:t>
            </a:r>
            <a:r>
              <a:rPr lang="en-US" dirty="0">
                <a:sym typeface="Wingdings" panose="05000000000000000000" pitchFamily="2" charset="2"/>
              </a:rPr>
              <a:t> gives the user more control and personality into their device so that the listening experience is enhanced</a:t>
            </a:r>
            <a:endParaRPr lang="en-US" dirty="0"/>
          </a:p>
          <a:p>
            <a:r>
              <a:rPr lang="en-US" dirty="0"/>
              <a:t>Software</a:t>
            </a:r>
          </a:p>
          <a:p>
            <a:pPr lvl="1"/>
            <a:r>
              <a:rPr lang="en-US" dirty="0"/>
              <a:t>Personalized equalizer system built into the device (much more specific) </a:t>
            </a:r>
            <a:r>
              <a:rPr lang="en-US" dirty="0">
                <a:sym typeface="Wingdings" panose="05000000000000000000" pitchFamily="2" charset="2"/>
              </a:rPr>
              <a:t> user can finetune their audio to their own liking for different music genres and switch between them using the customizable buttons</a:t>
            </a:r>
            <a:endParaRPr lang="en-US" dirty="0"/>
          </a:p>
        </p:txBody>
      </p:sp>
    </p:spTree>
    <p:extLst>
      <p:ext uri="{BB962C8B-B14F-4D97-AF65-F5344CB8AC3E}">
        <p14:creationId xmlns:p14="http://schemas.microsoft.com/office/powerpoint/2010/main" val="372288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74B72FA-9DDA-885A-825D-C88BDC6BCCA1}"/>
              </a:ext>
            </a:extLst>
          </p:cNvPr>
          <p:cNvSpPr/>
          <p:nvPr/>
        </p:nvSpPr>
        <p:spPr>
          <a:xfrm>
            <a:off x="4514850" y="1371600"/>
            <a:ext cx="3162300" cy="411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955C34B-74AC-6D05-7A65-1A2AB0FBB28A}"/>
              </a:ext>
            </a:extLst>
          </p:cNvPr>
          <p:cNvSpPr txBox="1"/>
          <p:nvPr/>
        </p:nvSpPr>
        <p:spPr>
          <a:xfrm>
            <a:off x="4933950" y="1485900"/>
            <a:ext cx="2324100" cy="369332"/>
          </a:xfrm>
          <a:prstGeom prst="rect">
            <a:avLst/>
          </a:prstGeom>
          <a:noFill/>
        </p:spPr>
        <p:txBody>
          <a:bodyPr wrap="square" rtlCol="0">
            <a:spAutoFit/>
          </a:bodyPr>
          <a:lstStyle/>
          <a:p>
            <a:pPr algn="ctr"/>
            <a:r>
              <a:rPr lang="en-US" dirty="0"/>
              <a:t>Pocket Beagle</a:t>
            </a:r>
          </a:p>
        </p:txBody>
      </p:sp>
      <p:sp>
        <p:nvSpPr>
          <p:cNvPr id="14" name="TextBox 13">
            <a:extLst>
              <a:ext uri="{FF2B5EF4-FFF2-40B4-BE49-F238E27FC236}">
                <a16:creationId xmlns:a16="http://schemas.microsoft.com/office/drawing/2014/main" id="{DC13281C-530E-9385-6092-147368679C53}"/>
              </a:ext>
            </a:extLst>
          </p:cNvPr>
          <p:cNvSpPr txBox="1"/>
          <p:nvPr/>
        </p:nvSpPr>
        <p:spPr>
          <a:xfrm>
            <a:off x="4462780" y="1927022"/>
            <a:ext cx="1028698" cy="200055"/>
          </a:xfrm>
          <a:prstGeom prst="rect">
            <a:avLst/>
          </a:prstGeom>
          <a:noFill/>
        </p:spPr>
        <p:txBody>
          <a:bodyPr wrap="square" rtlCol="0">
            <a:spAutoFit/>
          </a:bodyPr>
          <a:lstStyle/>
          <a:p>
            <a:r>
              <a:rPr lang="en-US" sz="700" b="1" dirty="0"/>
              <a:t>USB Port (USB1)</a:t>
            </a:r>
          </a:p>
        </p:txBody>
      </p:sp>
      <p:sp>
        <p:nvSpPr>
          <p:cNvPr id="17" name="Rectangle: Rounded Corners 16">
            <a:extLst>
              <a:ext uri="{FF2B5EF4-FFF2-40B4-BE49-F238E27FC236}">
                <a16:creationId xmlns:a16="http://schemas.microsoft.com/office/drawing/2014/main" id="{D39F67CB-91E6-B407-0A38-54822A396995}"/>
              </a:ext>
            </a:extLst>
          </p:cNvPr>
          <p:cNvSpPr/>
          <p:nvPr/>
        </p:nvSpPr>
        <p:spPr>
          <a:xfrm>
            <a:off x="2702560" y="1665100"/>
            <a:ext cx="1104900" cy="723900"/>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PowerBoost</a:t>
            </a:r>
            <a:r>
              <a:rPr lang="en-US" sz="900" dirty="0"/>
              <a:t> 1000c</a:t>
            </a:r>
          </a:p>
        </p:txBody>
      </p:sp>
      <p:sp>
        <p:nvSpPr>
          <p:cNvPr id="21" name="Rectangle: Rounded Corners 20">
            <a:extLst>
              <a:ext uri="{FF2B5EF4-FFF2-40B4-BE49-F238E27FC236}">
                <a16:creationId xmlns:a16="http://schemas.microsoft.com/office/drawing/2014/main" id="{AD321DA4-A9B3-3CDE-D624-7AEFD5E53124}"/>
              </a:ext>
            </a:extLst>
          </p:cNvPr>
          <p:cNvSpPr/>
          <p:nvPr/>
        </p:nvSpPr>
        <p:spPr>
          <a:xfrm>
            <a:off x="2588260" y="603952"/>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Battery</a:t>
            </a:r>
          </a:p>
        </p:txBody>
      </p:sp>
      <p:sp>
        <p:nvSpPr>
          <p:cNvPr id="22" name="Rectangle: Rounded Corners 21">
            <a:extLst>
              <a:ext uri="{FF2B5EF4-FFF2-40B4-BE49-F238E27FC236}">
                <a16:creationId xmlns:a16="http://schemas.microsoft.com/office/drawing/2014/main" id="{1FBA1E28-4CD2-D959-A9C7-42A717FA036D}"/>
              </a:ext>
            </a:extLst>
          </p:cNvPr>
          <p:cNvSpPr/>
          <p:nvPr/>
        </p:nvSpPr>
        <p:spPr>
          <a:xfrm>
            <a:off x="2552699" y="3162300"/>
            <a:ext cx="1369060" cy="220980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SPI Screen</a:t>
            </a:r>
          </a:p>
        </p:txBody>
      </p:sp>
      <p:sp>
        <p:nvSpPr>
          <p:cNvPr id="25" name="TextBox 24">
            <a:extLst>
              <a:ext uri="{FF2B5EF4-FFF2-40B4-BE49-F238E27FC236}">
                <a16:creationId xmlns:a16="http://schemas.microsoft.com/office/drawing/2014/main" id="{EC573A08-B6FB-4069-F2A3-2D4C34444C77}"/>
              </a:ext>
            </a:extLst>
          </p:cNvPr>
          <p:cNvSpPr txBox="1"/>
          <p:nvPr/>
        </p:nvSpPr>
        <p:spPr>
          <a:xfrm>
            <a:off x="4495798" y="3962400"/>
            <a:ext cx="990600" cy="738664"/>
          </a:xfrm>
          <a:prstGeom prst="rect">
            <a:avLst/>
          </a:prstGeom>
          <a:noFill/>
        </p:spPr>
        <p:txBody>
          <a:bodyPr wrap="square" rtlCol="0">
            <a:spAutoFit/>
          </a:bodyPr>
          <a:lstStyle/>
          <a:p>
            <a:r>
              <a:rPr lang="en-US" sz="700" b="1" dirty="0"/>
              <a:t>D/C (P1.4)</a:t>
            </a:r>
          </a:p>
          <a:p>
            <a:r>
              <a:rPr lang="en-US" sz="700" b="1" dirty="0"/>
              <a:t>CS (P1.6)</a:t>
            </a:r>
          </a:p>
          <a:p>
            <a:r>
              <a:rPr lang="en-US" sz="700" b="1" dirty="0"/>
              <a:t>CLK (P1.8)</a:t>
            </a:r>
          </a:p>
          <a:p>
            <a:r>
              <a:rPr lang="en-US" sz="700" b="1" dirty="0"/>
              <a:t>MISO (P1.10)</a:t>
            </a:r>
          </a:p>
          <a:p>
            <a:r>
              <a:rPr lang="en-US" sz="700" b="1" dirty="0"/>
              <a:t>MOSI (P1.12)</a:t>
            </a:r>
          </a:p>
          <a:p>
            <a:endParaRPr lang="en-US" sz="700" b="1" dirty="0"/>
          </a:p>
        </p:txBody>
      </p:sp>
      <p:sp>
        <p:nvSpPr>
          <p:cNvPr id="26" name="Rectangle: Rounded Corners 25">
            <a:extLst>
              <a:ext uri="{FF2B5EF4-FFF2-40B4-BE49-F238E27FC236}">
                <a16:creationId xmlns:a16="http://schemas.microsoft.com/office/drawing/2014/main" id="{1D4D59AF-35E7-C71E-2AC1-FB072B5059E6}"/>
              </a:ext>
            </a:extLst>
          </p:cNvPr>
          <p:cNvSpPr/>
          <p:nvPr/>
        </p:nvSpPr>
        <p:spPr>
          <a:xfrm>
            <a:off x="8153400" y="1752600"/>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on/off</a:t>
            </a:r>
          </a:p>
        </p:txBody>
      </p:sp>
      <p:sp>
        <p:nvSpPr>
          <p:cNvPr id="27" name="Rectangle: Rounded Corners 26">
            <a:extLst>
              <a:ext uri="{FF2B5EF4-FFF2-40B4-BE49-F238E27FC236}">
                <a16:creationId xmlns:a16="http://schemas.microsoft.com/office/drawing/2014/main" id="{1363FC03-3160-D6F2-A1A0-4D4A1F8AE71F}"/>
              </a:ext>
            </a:extLst>
          </p:cNvPr>
          <p:cNvSpPr/>
          <p:nvPr/>
        </p:nvSpPr>
        <p:spPr>
          <a:xfrm>
            <a:off x="8153400" y="20578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up</a:t>
            </a:r>
          </a:p>
        </p:txBody>
      </p:sp>
      <p:sp>
        <p:nvSpPr>
          <p:cNvPr id="28" name="Rectangle: Rounded Corners 27">
            <a:extLst>
              <a:ext uri="{FF2B5EF4-FFF2-40B4-BE49-F238E27FC236}">
                <a16:creationId xmlns:a16="http://schemas.microsoft.com/office/drawing/2014/main" id="{F067833A-A706-94DD-2AE0-99E34A47D07E}"/>
              </a:ext>
            </a:extLst>
          </p:cNvPr>
          <p:cNvSpPr/>
          <p:nvPr/>
        </p:nvSpPr>
        <p:spPr>
          <a:xfrm>
            <a:off x="8153400" y="236305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down</a:t>
            </a:r>
          </a:p>
        </p:txBody>
      </p:sp>
      <p:sp>
        <p:nvSpPr>
          <p:cNvPr id="29" name="Rectangle: Rounded Corners 28">
            <a:extLst>
              <a:ext uri="{FF2B5EF4-FFF2-40B4-BE49-F238E27FC236}">
                <a16:creationId xmlns:a16="http://schemas.microsoft.com/office/drawing/2014/main" id="{FF9858CA-D14D-4329-60A7-75FE4AAAC211}"/>
              </a:ext>
            </a:extLst>
          </p:cNvPr>
          <p:cNvSpPr/>
          <p:nvPr/>
        </p:nvSpPr>
        <p:spPr>
          <a:xfrm>
            <a:off x="8153400" y="2668284"/>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play/pause/skip/replay</a:t>
            </a:r>
          </a:p>
        </p:txBody>
      </p:sp>
      <p:sp>
        <p:nvSpPr>
          <p:cNvPr id="30" name="Rectangle: Rounded Corners 29">
            <a:extLst>
              <a:ext uri="{FF2B5EF4-FFF2-40B4-BE49-F238E27FC236}">
                <a16:creationId xmlns:a16="http://schemas.microsoft.com/office/drawing/2014/main" id="{CCE713E1-A96B-339D-D1C9-6AE02EFB1854}"/>
              </a:ext>
            </a:extLst>
          </p:cNvPr>
          <p:cNvSpPr/>
          <p:nvPr/>
        </p:nvSpPr>
        <p:spPr>
          <a:xfrm>
            <a:off x="8153400" y="296610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1</a:t>
            </a:r>
          </a:p>
        </p:txBody>
      </p:sp>
      <p:sp>
        <p:nvSpPr>
          <p:cNvPr id="31" name="Rectangle: Rounded Corners 30">
            <a:extLst>
              <a:ext uri="{FF2B5EF4-FFF2-40B4-BE49-F238E27FC236}">
                <a16:creationId xmlns:a16="http://schemas.microsoft.com/office/drawing/2014/main" id="{B547B9BF-E00A-FAB9-68F4-04C281B1F599}"/>
              </a:ext>
            </a:extLst>
          </p:cNvPr>
          <p:cNvSpPr/>
          <p:nvPr/>
        </p:nvSpPr>
        <p:spPr>
          <a:xfrm>
            <a:off x="8153400" y="32639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2</a:t>
            </a:r>
          </a:p>
        </p:txBody>
      </p:sp>
      <p:sp>
        <p:nvSpPr>
          <p:cNvPr id="42" name="TextBox 41">
            <a:extLst>
              <a:ext uri="{FF2B5EF4-FFF2-40B4-BE49-F238E27FC236}">
                <a16:creationId xmlns:a16="http://schemas.microsoft.com/office/drawing/2014/main" id="{225BB5BA-6FEB-5DA9-25D1-6F41E82D1B4E}"/>
              </a:ext>
            </a:extLst>
          </p:cNvPr>
          <p:cNvSpPr txBox="1"/>
          <p:nvPr/>
        </p:nvSpPr>
        <p:spPr>
          <a:xfrm>
            <a:off x="7040880" y="1798542"/>
            <a:ext cx="685800" cy="200055"/>
          </a:xfrm>
          <a:prstGeom prst="rect">
            <a:avLst/>
          </a:prstGeom>
          <a:noFill/>
        </p:spPr>
        <p:txBody>
          <a:bodyPr wrap="square" rtlCol="0">
            <a:spAutoFit/>
          </a:bodyPr>
          <a:lstStyle/>
          <a:p>
            <a:r>
              <a:rPr lang="en-US" sz="700" b="1" dirty="0"/>
              <a:t>GPIO (P2.1)</a:t>
            </a:r>
          </a:p>
        </p:txBody>
      </p:sp>
      <p:sp>
        <p:nvSpPr>
          <p:cNvPr id="43" name="TextBox 42">
            <a:extLst>
              <a:ext uri="{FF2B5EF4-FFF2-40B4-BE49-F238E27FC236}">
                <a16:creationId xmlns:a16="http://schemas.microsoft.com/office/drawing/2014/main" id="{3A7F020D-8CCC-FA42-F807-E40050E17C6D}"/>
              </a:ext>
            </a:extLst>
          </p:cNvPr>
          <p:cNvSpPr txBox="1"/>
          <p:nvPr/>
        </p:nvSpPr>
        <p:spPr>
          <a:xfrm>
            <a:off x="7048500" y="2098901"/>
            <a:ext cx="685800" cy="200055"/>
          </a:xfrm>
          <a:prstGeom prst="rect">
            <a:avLst/>
          </a:prstGeom>
          <a:noFill/>
        </p:spPr>
        <p:txBody>
          <a:bodyPr wrap="square" rtlCol="0">
            <a:spAutoFit/>
          </a:bodyPr>
          <a:lstStyle/>
          <a:p>
            <a:r>
              <a:rPr lang="en-US" sz="700" b="1" dirty="0"/>
              <a:t>GPIO (P2.2)</a:t>
            </a:r>
          </a:p>
        </p:txBody>
      </p:sp>
      <p:sp>
        <p:nvSpPr>
          <p:cNvPr id="44" name="TextBox 43">
            <a:extLst>
              <a:ext uri="{FF2B5EF4-FFF2-40B4-BE49-F238E27FC236}">
                <a16:creationId xmlns:a16="http://schemas.microsoft.com/office/drawing/2014/main" id="{55517E36-FEA3-F285-20E1-BD32434C37C9}"/>
              </a:ext>
            </a:extLst>
          </p:cNvPr>
          <p:cNvSpPr txBox="1"/>
          <p:nvPr/>
        </p:nvSpPr>
        <p:spPr>
          <a:xfrm>
            <a:off x="7048500" y="2400253"/>
            <a:ext cx="685800" cy="200055"/>
          </a:xfrm>
          <a:prstGeom prst="rect">
            <a:avLst/>
          </a:prstGeom>
          <a:noFill/>
        </p:spPr>
        <p:txBody>
          <a:bodyPr wrap="square" rtlCol="0">
            <a:spAutoFit/>
          </a:bodyPr>
          <a:lstStyle/>
          <a:p>
            <a:r>
              <a:rPr lang="en-US" sz="700" b="1" dirty="0"/>
              <a:t>GPIO (P2.4)</a:t>
            </a:r>
          </a:p>
        </p:txBody>
      </p:sp>
      <p:sp>
        <p:nvSpPr>
          <p:cNvPr id="45" name="TextBox 44">
            <a:extLst>
              <a:ext uri="{FF2B5EF4-FFF2-40B4-BE49-F238E27FC236}">
                <a16:creationId xmlns:a16="http://schemas.microsoft.com/office/drawing/2014/main" id="{7341D88D-18C2-4862-2EB4-4AC19EAC309A}"/>
              </a:ext>
            </a:extLst>
          </p:cNvPr>
          <p:cNvSpPr txBox="1"/>
          <p:nvPr/>
        </p:nvSpPr>
        <p:spPr>
          <a:xfrm>
            <a:off x="7048500" y="2715924"/>
            <a:ext cx="685800" cy="200055"/>
          </a:xfrm>
          <a:prstGeom prst="rect">
            <a:avLst/>
          </a:prstGeom>
          <a:noFill/>
        </p:spPr>
        <p:txBody>
          <a:bodyPr wrap="square" rtlCol="0">
            <a:spAutoFit/>
          </a:bodyPr>
          <a:lstStyle/>
          <a:p>
            <a:r>
              <a:rPr lang="en-US" sz="700" b="1" dirty="0"/>
              <a:t>GPIO (P2.6)</a:t>
            </a:r>
          </a:p>
        </p:txBody>
      </p:sp>
      <p:sp>
        <p:nvSpPr>
          <p:cNvPr id="46" name="TextBox 45">
            <a:extLst>
              <a:ext uri="{FF2B5EF4-FFF2-40B4-BE49-F238E27FC236}">
                <a16:creationId xmlns:a16="http://schemas.microsoft.com/office/drawing/2014/main" id="{56058B2F-1A36-B4C4-B712-9F2959CB6C73}"/>
              </a:ext>
            </a:extLst>
          </p:cNvPr>
          <p:cNvSpPr txBox="1"/>
          <p:nvPr/>
        </p:nvSpPr>
        <p:spPr>
          <a:xfrm>
            <a:off x="7048500" y="2966294"/>
            <a:ext cx="685800" cy="200055"/>
          </a:xfrm>
          <a:prstGeom prst="rect">
            <a:avLst/>
          </a:prstGeom>
          <a:noFill/>
        </p:spPr>
        <p:txBody>
          <a:bodyPr wrap="square" rtlCol="0">
            <a:spAutoFit/>
          </a:bodyPr>
          <a:lstStyle/>
          <a:p>
            <a:r>
              <a:rPr lang="en-US" sz="700" b="1" dirty="0"/>
              <a:t>GPIO (P2.8)</a:t>
            </a:r>
          </a:p>
        </p:txBody>
      </p:sp>
      <p:sp>
        <p:nvSpPr>
          <p:cNvPr id="47" name="TextBox 46">
            <a:extLst>
              <a:ext uri="{FF2B5EF4-FFF2-40B4-BE49-F238E27FC236}">
                <a16:creationId xmlns:a16="http://schemas.microsoft.com/office/drawing/2014/main" id="{FAD37C54-F331-8BEA-7C01-459E77965D46}"/>
              </a:ext>
            </a:extLst>
          </p:cNvPr>
          <p:cNvSpPr txBox="1"/>
          <p:nvPr/>
        </p:nvSpPr>
        <p:spPr>
          <a:xfrm>
            <a:off x="7021830" y="3284280"/>
            <a:ext cx="838200" cy="200055"/>
          </a:xfrm>
          <a:prstGeom prst="rect">
            <a:avLst/>
          </a:prstGeom>
          <a:noFill/>
        </p:spPr>
        <p:txBody>
          <a:bodyPr wrap="square" rtlCol="0">
            <a:spAutoFit/>
          </a:bodyPr>
          <a:lstStyle/>
          <a:p>
            <a:r>
              <a:rPr lang="en-US" sz="700" b="1" dirty="0"/>
              <a:t>GPIO (P2.10)</a:t>
            </a:r>
          </a:p>
        </p:txBody>
      </p:sp>
      <p:sp>
        <p:nvSpPr>
          <p:cNvPr id="48" name="TextBox 47">
            <a:extLst>
              <a:ext uri="{FF2B5EF4-FFF2-40B4-BE49-F238E27FC236}">
                <a16:creationId xmlns:a16="http://schemas.microsoft.com/office/drawing/2014/main" id="{F0A7CE4F-B62F-2A06-25AF-A01607123B21}"/>
              </a:ext>
            </a:extLst>
          </p:cNvPr>
          <p:cNvSpPr txBox="1"/>
          <p:nvPr/>
        </p:nvSpPr>
        <p:spPr>
          <a:xfrm>
            <a:off x="685800" y="6324600"/>
            <a:ext cx="5262979" cy="369332"/>
          </a:xfrm>
          <a:prstGeom prst="rect">
            <a:avLst/>
          </a:prstGeom>
          <a:noFill/>
        </p:spPr>
        <p:txBody>
          <a:bodyPr wrap="none" rtlCol="0">
            <a:spAutoFit/>
          </a:bodyPr>
          <a:lstStyle/>
          <a:p>
            <a:r>
              <a:rPr lang="en-US" dirty="0"/>
              <a:t>Note: Bela mini is soldered onto the </a:t>
            </a:r>
            <a:r>
              <a:rPr lang="en-US" dirty="0" err="1"/>
              <a:t>pocketbeagle</a:t>
            </a:r>
            <a:endParaRPr lang="en-US" dirty="0"/>
          </a:p>
        </p:txBody>
      </p:sp>
      <p:cxnSp>
        <p:nvCxnSpPr>
          <p:cNvPr id="50" name="Straight Arrow Connector 49">
            <a:extLst>
              <a:ext uri="{FF2B5EF4-FFF2-40B4-BE49-F238E27FC236}">
                <a16:creationId xmlns:a16="http://schemas.microsoft.com/office/drawing/2014/main" id="{F0501E74-8477-F70A-DB64-94499C2CDEBA}"/>
              </a:ext>
            </a:extLst>
          </p:cNvPr>
          <p:cNvCxnSpPr>
            <a:stCxn id="21" idx="2"/>
            <a:endCxn id="17" idx="0"/>
          </p:cNvCxnSpPr>
          <p:nvPr/>
        </p:nvCxnSpPr>
        <p:spPr>
          <a:xfrm>
            <a:off x="3255010" y="1023050"/>
            <a:ext cx="0" cy="64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42BA6F30-0EA5-9EB4-6295-95F1DC22BB7C}"/>
              </a:ext>
            </a:extLst>
          </p:cNvPr>
          <p:cNvCxnSpPr>
            <a:cxnSpLocks/>
            <a:stCxn id="17" idx="3"/>
            <a:endCxn id="14" idx="1"/>
          </p:cNvCxnSpPr>
          <p:nvPr/>
        </p:nvCxnSpPr>
        <p:spPr>
          <a:xfrm>
            <a:off x="3807460" y="2027050"/>
            <a:ext cx="655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15A1A75A-F93C-1E5D-9EF0-CB938DD56791}"/>
              </a:ext>
            </a:extLst>
          </p:cNvPr>
          <p:cNvCxnSpPr/>
          <p:nvPr/>
        </p:nvCxnSpPr>
        <p:spPr>
          <a:xfrm flipH="1">
            <a:off x="3962400" y="4229100"/>
            <a:ext cx="552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0D75A2C8-2EB1-F666-0969-FEF22C35BB95}"/>
              </a:ext>
            </a:extLst>
          </p:cNvPr>
          <p:cNvCxnSpPr/>
          <p:nvPr/>
        </p:nvCxnSpPr>
        <p:spPr>
          <a:xfrm>
            <a:off x="7677150" y="1884572"/>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83256FF7-037D-CA7E-7B01-EE11CB963A1A}"/>
              </a:ext>
            </a:extLst>
          </p:cNvPr>
          <p:cNvCxnSpPr/>
          <p:nvPr/>
        </p:nvCxnSpPr>
        <p:spPr>
          <a:xfrm>
            <a:off x="7677150" y="22098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4C606B-7FF1-4870-938A-4136EAE5EB9F}"/>
              </a:ext>
            </a:extLst>
          </p:cNvPr>
          <p:cNvCxnSpPr/>
          <p:nvPr/>
        </p:nvCxnSpPr>
        <p:spPr>
          <a:xfrm>
            <a:off x="7677150" y="25146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58B0B7DA-FF37-988D-92F3-4BB4DBE55039}"/>
              </a:ext>
            </a:extLst>
          </p:cNvPr>
          <p:cNvCxnSpPr/>
          <p:nvPr/>
        </p:nvCxnSpPr>
        <p:spPr>
          <a:xfrm>
            <a:off x="7677150" y="27813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3CA9FBD-93ED-8171-B565-CB7E2F4A2A0C}"/>
              </a:ext>
            </a:extLst>
          </p:cNvPr>
          <p:cNvCxnSpPr/>
          <p:nvPr/>
        </p:nvCxnSpPr>
        <p:spPr>
          <a:xfrm>
            <a:off x="7677150" y="30861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1B9C8888-DE11-A0F9-E658-977944CD1598}"/>
              </a:ext>
            </a:extLst>
          </p:cNvPr>
          <p:cNvCxnSpPr/>
          <p:nvPr/>
        </p:nvCxnSpPr>
        <p:spPr>
          <a:xfrm>
            <a:off x="7677150" y="33909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Rectangle: Rounded Corners 64">
            <a:extLst>
              <a:ext uri="{FF2B5EF4-FFF2-40B4-BE49-F238E27FC236}">
                <a16:creationId xmlns:a16="http://schemas.microsoft.com/office/drawing/2014/main" id="{421028B2-A96E-93DF-F119-A0FA8A99B09D}"/>
              </a:ext>
            </a:extLst>
          </p:cNvPr>
          <p:cNvSpPr/>
          <p:nvPr/>
        </p:nvSpPr>
        <p:spPr>
          <a:xfrm>
            <a:off x="800100" y="2438400"/>
            <a:ext cx="1524000" cy="723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USB Hub</a:t>
            </a:r>
          </a:p>
          <a:p>
            <a:pPr algn="ctr"/>
            <a:r>
              <a:rPr lang="en-US" sz="900" dirty="0"/>
              <a:t>(&lt;900 mA)</a:t>
            </a:r>
          </a:p>
        </p:txBody>
      </p:sp>
      <p:sp>
        <p:nvSpPr>
          <p:cNvPr id="66" name="Rectangle: Rounded Corners 65">
            <a:extLst>
              <a:ext uri="{FF2B5EF4-FFF2-40B4-BE49-F238E27FC236}">
                <a16:creationId xmlns:a16="http://schemas.microsoft.com/office/drawing/2014/main" id="{F2FFDEB6-63A9-5A59-9365-8D8895CAE0C6}"/>
              </a:ext>
            </a:extLst>
          </p:cNvPr>
          <p:cNvSpPr/>
          <p:nvPr/>
        </p:nvSpPr>
        <p:spPr>
          <a:xfrm>
            <a:off x="895349" y="3600452"/>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USB with downloaded music</a:t>
            </a:r>
          </a:p>
        </p:txBody>
      </p:sp>
      <p:cxnSp>
        <p:nvCxnSpPr>
          <p:cNvPr id="67" name="Connector: Elbow 66">
            <a:extLst>
              <a:ext uri="{FF2B5EF4-FFF2-40B4-BE49-F238E27FC236}">
                <a16:creationId xmlns:a16="http://schemas.microsoft.com/office/drawing/2014/main" id="{40D33987-C668-B659-143D-19EF500159A5}"/>
              </a:ext>
            </a:extLst>
          </p:cNvPr>
          <p:cNvCxnSpPr/>
          <p:nvPr/>
        </p:nvCxnSpPr>
        <p:spPr>
          <a:xfrm rot="10800000" flipV="1">
            <a:off x="1562100" y="813500"/>
            <a:ext cx="1026160" cy="16248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341AC39B-6122-777B-609F-2F4B79189291}"/>
              </a:ext>
            </a:extLst>
          </p:cNvPr>
          <p:cNvCxnSpPr/>
          <p:nvPr/>
        </p:nvCxnSpPr>
        <p:spPr>
          <a:xfrm flipH="1">
            <a:off x="1562099" y="3162300"/>
            <a:ext cx="1" cy="438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04ED79F3-0497-3FF6-A067-D44690ABACB7}"/>
              </a:ext>
            </a:extLst>
          </p:cNvPr>
          <p:cNvCxnSpPr/>
          <p:nvPr/>
        </p:nvCxnSpPr>
        <p:spPr>
          <a:xfrm>
            <a:off x="2324100" y="2800350"/>
            <a:ext cx="2160373" cy="15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D08B3BE0-E38D-3E7E-EAA4-8A1D915FA7C1}"/>
              </a:ext>
            </a:extLst>
          </p:cNvPr>
          <p:cNvCxnSpPr/>
          <p:nvPr/>
        </p:nvCxnSpPr>
        <p:spPr>
          <a:xfrm>
            <a:off x="7677150" y="4701064"/>
            <a:ext cx="1771650" cy="0"/>
          </a:xfrm>
          <a:prstGeom prst="line">
            <a:avLst/>
          </a:prstGeom>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7BB126E-3F08-59DE-C99E-D7B2A76CAE54}"/>
              </a:ext>
            </a:extLst>
          </p:cNvPr>
          <p:cNvSpPr txBox="1"/>
          <p:nvPr/>
        </p:nvSpPr>
        <p:spPr>
          <a:xfrm>
            <a:off x="9448800" y="4516398"/>
            <a:ext cx="1600200" cy="369332"/>
          </a:xfrm>
          <a:prstGeom prst="rect">
            <a:avLst/>
          </a:prstGeom>
          <a:noFill/>
        </p:spPr>
        <p:txBody>
          <a:bodyPr wrap="square" rtlCol="0">
            <a:spAutoFit/>
          </a:bodyPr>
          <a:lstStyle/>
          <a:p>
            <a:r>
              <a:rPr lang="en-US" dirty="0"/>
              <a:t>Bela mini</a:t>
            </a:r>
          </a:p>
        </p:txBody>
      </p:sp>
    </p:spTree>
    <p:extLst>
      <p:ext uri="{BB962C8B-B14F-4D97-AF65-F5344CB8AC3E}">
        <p14:creationId xmlns:p14="http://schemas.microsoft.com/office/powerpoint/2010/main" val="414447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66F9B04-6696-90BB-98CE-ACD63D0DC254}"/>
              </a:ext>
            </a:extLst>
          </p:cNvPr>
          <p:cNvSpPr/>
          <p:nvPr/>
        </p:nvSpPr>
        <p:spPr>
          <a:xfrm>
            <a:off x="4514850" y="1371600"/>
            <a:ext cx="3162300" cy="411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829F7BD-C84B-7261-6764-2A500643E973}"/>
              </a:ext>
            </a:extLst>
          </p:cNvPr>
          <p:cNvSpPr txBox="1"/>
          <p:nvPr/>
        </p:nvSpPr>
        <p:spPr>
          <a:xfrm>
            <a:off x="4933950" y="1485900"/>
            <a:ext cx="2324100" cy="369332"/>
          </a:xfrm>
          <a:prstGeom prst="rect">
            <a:avLst/>
          </a:prstGeom>
          <a:noFill/>
        </p:spPr>
        <p:txBody>
          <a:bodyPr wrap="square" rtlCol="0">
            <a:spAutoFit/>
          </a:bodyPr>
          <a:lstStyle/>
          <a:p>
            <a:pPr algn="ctr"/>
            <a:r>
              <a:rPr lang="en-US" dirty="0"/>
              <a:t>Pocket Beagle</a:t>
            </a:r>
          </a:p>
        </p:txBody>
      </p:sp>
      <p:sp>
        <p:nvSpPr>
          <p:cNvPr id="7" name="TextBox 6">
            <a:extLst>
              <a:ext uri="{FF2B5EF4-FFF2-40B4-BE49-F238E27FC236}">
                <a16:creationId xmlns:a16="http://schemas.microsoft.com/office/drawing/2014/main" id="{FE9C068F-18A9-E2F9-3D54-8CAC292117BF}"/>
              </a:ext>
            </a:extLst>
          </p:cNvPr>
          <p:cNvSpPr txBox="1"/>
          <p:nvPr/>
        </p:nvSpPr>
        <p:spPr>
          <a:xfrm>
            <a:off x="4457699" y="1857773"/>
            <a:ext cx="1352551" cy="200055"/>
          </a:xfrm>
          <a:prstGeom prst="rect">
            <a:avLst/>
          </a:prstGeom>
          <a:noFill/>
        </p:spPr>
        <p:txBody>
          <a:bodyPr wrap="square" rtlCol="0">
            <a:spAutoFit/>
          </a:bodyPr>
          <a:lstStyle/>
          <a:p>
            <a:r>
              <a:rPr lang="en-US" sz="700" b="1" dirty="0"/>
              <a:t>3.3 V BAT Vin (P2.14)</a:t>
            </a:r>
          </a:p>
        </p:txBody>
      </p:sp>
      <p:sp>
        <p:nvSpPr>
          <p:cNvPr id="8" name="TextBox 7">
            <a:extLst>
              <a:ext uri="{FF2B5EF4-FFF2-40B4-BE49-F238E27FC236}">
                <a16:creationId xmlns:a16="http://schemas.microsoft.com/office/drawing/2014/main" id="{17264CF2-7FED-CA94-70C5-E6460523FC90}"/>
              </a:ext>
            </a:extLst>
          </p:cNvPr>
          <p:cNvSpPr txBox="1"/>
          <p:nvPr/>
        </p:nvSpPr>
        <p:spPr>
          <a:xfrm>
            <a:off x="4457700" y="2027051"/>
            <a:ext cx="704850" cy="200055"/>
          </a:xfrm>
          <a:prstGeom prst="rect">
            <a:avLst/>
          </a:prstGeom>
          <a:noFill/>
        </p:spPr>
        <p:txBody>
          <a:bodyPr wrap="square" rtlCol="0">
            <a:spAutoFit/>
          </a:bodyPr>
          <a:lstStyle/>
          <a:p>
            <a:r>
              <a:rPr lang="en-US" sz="700" b="1" dirty="0"/>
              <a:t>GND (P2.15)</a:t>
            </a:r>
          </a:p>
        </p:txBody>
      </p:sp>
      <p:sp>
        <p:nvSpPr>
          <p:cNvPr id="10" name="Rectangle: Rounded Corners 9">
            <a:extLst>
              <a:ext uri="{FF2B5EF4-FFF2-40B4-BE49-F238E27FC236}">
                <a16:creationId xmlns:a16="http://schemas.microsoft.com/office/drawing/2014/main" id="{E1733F6D-E51B-64A7-DB41-F134C0D31AF5}"/>
              </a:ext>
            </a:extLst>
          </p:cNvPr>
          <p:cNvSpPr/>
          <p:nvPr/>
        </p:nvSpPr>
        <p:spPr>
          <a:xfrm>
            <a:off x="2702560" y="1665100"/>
            <a:ext cx="1104900" cy="723900"/>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t>PowerBoost</a:t>
            </a:r>
            <a:r>
              <a:rPr lang="en-US" sz="900" dirty="0"/>
              <a:t> 1000c</a:t>
            </a:r>
          </a:p>
        </p:txBody>
      </p:sp>
      <p:sp>
        <p:nvSpPr>
          <p:cNvPr id="13" name="Rectangle: Rounded Corners 12">
            <a:extLst>
              <a:ext uri="{FF2B5EF4-FFF2-40B4-BE49-F238E27FC236}">
                <a16:creationId xmlns:a16="http://schemas.microsoft.com/office/drawing/2014/main" id="{3D8E4058-E850-FEAC-D80A-9884FBA9DACC}"/>
              </a:ext>
            </a:extLst>
          </p:cNvPr>
          <p:cNvSpPr/>
          <p:nvPr/>
        </p:nvSpPr>
        <p:spPr>
          <a:xfrm>
            <a:off x="2588260" y="603952"/>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Battery</a:t>
            </a:r>
          </a:p>
        </p:txBody>
      </p:sp>
      <p:sp>
        <p:nvSpPr>
          <p:cNvPr id="14" name="Rectangle: Rounded Corners 13">
            <a:extLst>
              <a:ext uri="{FF2B5EF4-FFF2-40B4-BE49-F238E27FC236}">
                <a16:creationId xmlns:a16="http://schemas.microsoft.com/office/drawing/2014/main" id="{FA30E202-30A0-D260-DBA6-BC61E37F9FFB}"/>
              </a:ext>
            </a:extLst>
          </p:cNvPr>
          <p:cNvSpPr/>
          <p:nvPr/>
        </p:nvSpPr>
        <p:spPr>
          <a:xfrm>
            <a:off x="2552699" y="3162300"/>
            <a:ext cx="1369060" cy="220980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SPI Screen</a:t>
            </a:r>
          </a:p>
          <a:p>
            <a:pPr algn="ctr"/>
            <a:r>
              <a:rPr lang="en-US" sz="900" dirty="0"/>
              <a:t>(&lt;150 mA)</a:t>
            </a:r>
          </a:p>
        </p:txBody>
      </p:sp>
      <p:sp>
        <p:nvSpPr>
          <p:cNvPr id="16" name="TextBox 15">
            <a:extLst>
              <a:ext uri="{FF2B5EF4-FFF2-40B4-BE49-F238E27FC236}">
                <a16:creationId xmlns:a16="http://schemas.microsoft.com/office/drawing/2014/main" id="{A7E9EE2B-782E-231B-3399-0E03F9F65D22}"/>
              </a:ext>
            </a:extLst>
          </p:cNvPr>
          <p:cNvSpPr txBox="1"/>
          <p:nvPr/>
        </p:nvSpPr>
        <p:spPr>
          <a:xfrm>
            <a:off x="4465320" y="4067145"/>
            <a:ext cx="990600" cy="200055"/>
          </a:xfrm>
          <a:prstGeom prst="rect">
            <a:avLst/>
          </a:prstGeom>
          <a:noFill/>
        </p:spPr>
        <p:txBody>
          <a:bodyPr wrap="square" rtlCol="0">
            <a:spAutoFit/>
          </a:bodyPr>
          <a:lstStyle/>
          <a:p>
            <a:r>
              <a:rPr lang="en-US" sz="700" b="1" dirty="0"/>
              <a:t>3.3 V (P1.14)</a:t>
            </a:r>
          </a:p>
        </p:txBody>
      </p:sp>
      <p:sp>
        <p:nvSpPr>
          <p:cNvPr id="17" name="Rectangle: Rounded Corners 16">
            <a:extLst>
              <a:ext uri="{FF2B5EF4-FFF2-40B4-BE49-F238E27FC236}">
                <a16:creationId xmlns:a16="http://schemas.microsoft.com/office/drawing/2014/main" id="{E8223CE5-526E-81ED-3F21-E89735347A73}"/>
              </a:ext>
            </a:extLst>
          </p:cNvPr>
          <p:cNvSpPr/>
          <p:nvPr/>
        </p:nvSpPr>
        <p:spPr>
          <a:xfrm>
            <a:off x="8153400" y="1752600"/>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on/off</a:t>
            </a:r>
          </a:p>
        </p:txBody>
      </p:sp>
      <p:sp>
        <p:nvSpPr>
          <p:cNvPr id="18" name="Rectangle: Rounded Corners 17">
            <a:extLst>
              <a:ext uri="{FF2B5EF4-FFF2-40B4-BE49-F238E27FC236}">
                <a16:creationId xmlns:a16="http://schemas.microsoft.com/office/drawing/2014/main" id="{4484B411-77EF-AD5E-6A1F-0393E0DEC4DF}"/>
              </a:ext>
            </a:extLst>
          </p:cNvPr>
          <p:cNvSpPr/>
          <p:nvPr/>
        </p:nvSpPr>
        <p:spPr>
          <a:xfrm>
            <a:off x="8153400" y="20578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up</a:t>
            </a:r>
          </a:p>
        </p:txBody>
      </p:sp>
      <p:sp>
        <p:nvSpPr>
          <p:cNvPr id="19" name="Rectangle: Rounded Corners 18">
            <a:extLst>
              <a:ext uri="{FF2B5EF4-FFF2-40B4-BE49-F238E27FC236}">
                <a16:creationId xmlns:a16="http://schemas.microsoft.com/office/drawing/2014/main" id="{DCFC15AF-9078-68BD-7C06-9465EBC5FE05}"/>
              </a:ext>
            </a:extLst>
          </p:cNvPr>
          <p:cNvSpPr/>
          <p:nvPr/>
        </p:nvSpPr>
        <p:spPr>
          <a:xfrm>
            <a:off x="8153400" y="236305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down</a:t>
            </a:r>
          </a:p>
        </p:txBody>
      </p:sp>
      <p:sp>
        <p:nvSpPr>
          <p:cNvPr id="20" name="Rectangle: Rounded Corners 19">
            <a:extLst>
              <a:ext uri="{FF2B5EF4-FFF2-40B4-BE49-F238E27FC236}">
                <a16:creationId xmlns:a16="http://schemas.microsoft.com/office/drawing/2014/main" id="{7B047EC3-32DE-FCCA-680B-D47A38AC5A21}"/>
              </a:ext>
            </a:extLst>
          </p:cNvPr>
          <p:cNvSpPr/>
          <p:nvPr/>
        </p:nvSpPr>
        <p:spPr>
          <a:xfrm>
            <a:off x="8153400" y="2668284"/>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play/pause/skip/replay</a:t>
            </a:r>
          </a:p>
        </p:txBody>
      </p:sp>
      <p:sp>
        <p:nvSpPr>
          <p:cNvPr id="21" name="Rectangle: Rounded Corners 20">
            <a:extLst>
              <a:ext uri="{FF2B5EF4-FFF2-40B4-BE49-F238E27FC236}">
                <a16:creationId xmlns:a16="http://schemas.microsoft.com/office/drawing/2014/main" id="{C3A2ACC7-043B-6906-976A-0DDBB363D17C}"/>
              </a:ext>
            </a:extLst>
          </p:cNvPr>
          <p:cNvSpPr/>
          <p:nvPr/>
        </p:nvSpPr>
        <p:spPr>
          <a:xfrm>
            <a:off x="8153400" y="296610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1</a:t>
            </a:r>
          </a:p>
        </p:txBody>
      </p:sp>
      <p:sp>
        <p:nvSpPr>
          <p:cNvPr id="22" name="Rectangle: Rounded Corners 21">
            <a:extLst>
              <a:ext uri="{FF2B5EF4-FFF2-40B4-BE49-F238E27FC236}">
                <a16:creationId xmlns:a16="http://schemas.microsoft.com/office/drawing/2014/main" id="{AB1A5F40-2454-AB9D-2D4F-C6A19150D46A}"/>
              </a:ext>
            </a:extLst>
          </p:cNvPr>
          <p:cNvSpPr/>
          <p:nvPr/>
        </p:nvSpPr>
        <p:spPr>
          <a:xfrm>
            <a:off x="8153400" y="32639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custom 2</a:t>
            </a:r>
          </a:p>
        </p:txBody>
      </p:sp>
      <p:sp>
        <p:nvSpPr>
          <p:cNvPr id="29" name="TextBox 28">
            <a:extLst>
              <a:ext uri="{FF2B5EF4-FFF2-40B4-BE49-F238E27FC236}">
                <a16:creationId xmlns:a16="http://schemas.microsoft.com/office/drawing/2014/main" id="{C92221C6-54BA-1312-38C1-A1CBC4251FA4}"/>
              </a:ext>
            </a:extLst>
          </p:cNvPr>
          <p:cNvSpPr txBox="1"/>
          <p:nvPr/>
        </p:nvSpPr>
        <p:spPr>
          <a:xfrm>
            <a:off x="6781800" y="1798542"/>
            <a:ext cx="944880" cy="200055"/>
          </a:xfrm>
          <a:prstGeom prst="rect">
            <a:avLst/>
          </a:prstGeom>
          <a:noFill/>
        </p:spPr>
        <p:txBody>
          <a:bodyPr wrap="square" rtlCol="0">
            <a:spAutoFit/>
          </a:bodyPr>
          <a:lstStyle/>
          <a:p>
            <a:r>
              <a:rPr lang="en-US" sz="700" b="1" dirty="0"/>
              <a:t>3.3 V GPIO (P2.1)</a:t>
            </a:r>
          </a:p>
        </p:txBody>
      </p:sp>
      <p:sp>
        <p:nvSpPr>
          <p:cNvPr id="30" name="TextBox 29">
            <a:extLst>
              <a:ext uri="{FF2B5EF4-FFF2-40B4-BE49-F238E27FC236}">
                <a16:creationId xmlns:a16="http://schemas.microsoft.com/office/drawing/2014/main" id="{0CA5D96B-7AC1-4914-5113-726C5FB36008}"/>
              </a:ext>
            </a:extLst>
          </p:cNvPr>
          <p:cNvSpPr txBox="1"/>
          <p:nvPr/>
        </p:nvSpPr>
        <p:spPr>
          <a:xfrm>
            <a:off x="6789420" y="2098901"/>
            <a:ext cx="944880" cy="200055"/>
          </a:xfrm>
          <a:prstGeom prst="rect">
            <a:avLst/>
          </a:prstGeom>
          <a:noFill/>
        </p:spPr>
        <p:txBody>
          <a:bodyPr wrap="square" rtlCol="0">
            <a:spAutoFit/>
          </a:bodyPr>
          <a:lstStyle/>
          <a:p>
            <a:r>
              <a:rPr lang="en-US" sz="700" b="1" dirty="0"/>
              <a:t>3.3 V GPIO (P2.2)</a:t>
            </a:r>
          </a:p>
        </p:txBody>
      </p:sp>
      <p:sp>
        <p:nvSpPr>
          <p:cNvPr id="31" name="TextBox 30">
            <a:extLst>
              <a:ext uri="{FF2B5EF4-FFF2-40B4-BE49-F238E27FC236}">
                <a16:creationId xmlns:a16="http://schemas.microsoft.com/office/drawing/2014/main" id="{21BD0833-1EF9-3EFD-53E2-5E6B16B542BC}"/>
              </a:ext>
            </a:extLst>
          </p:cNvPr>
          <p:cNvSpPr txBox="1"/>
          <p:nvPr/>
        </p:nvSpPr>
        <p:spPr>
          <a:xfrm>
            <a:off x="6789420" y="2400253"/>
            <a:ext cx="944880" cy="200055"/>
          </a:xfrm>
          <a:prstGeom prst="rect">
            <a:avLst/>
          </a:prstGeom>
          <a:noFill/>
        </p:spPr>
        <p:txBody>
          <a:bodyPr wrap="square" rtlCol="0">
            <a:spAutoFit/>
          </a:bodyPr>
          <a:lstStyle/>
          <a:p>
            <a:r>
              <a:rPr lang="en-US" sz="700" b="1" dirty="0"/>
              <a:t>3.3 V GPIO (P2.4)</a:t>
            </a:r>
          </a:p>
        </p:txBody>
      </p:sp>
      <p:sp>
        <p:nvSpPr>
          <p:cNvPr id="32" name="TextBox 31">
            <a:extLst>
              <a:ext uri="{FF2B5EF4-FFF2-40B4-BE49-F238E27FC236}">
                <a16:creationId xmlns:a16="http://schemas.microsoft.com/office/drawing/2014/main" id="{06EB1F23-53AC-0D51-2B32-E3FFE83A8FB6}"/>
              </a:ext>
            </a:extLst>
          </p:cNvPr>
          <p:cNvSpPr txBox="1"/>
          <p:nvPr/>
        </p:nvSpPr>
        <p:spPr>
          <a:xfrm>
            <a:off x="6789420" y="2715924"/>
            <a:ext cx="944880" cy="200055"/>
          </a:xfrm>
          <a:prstGeom prst="rect">
            <a:avLst/>
          </a:prstGeom>
          <a:noFill/>
        </p:spPr>
        <p:txBody>
          <a:bodyPr wrap="square" rtlCol="0">
            <a:spAutoFit/>
          </a:bodyPr>
          <a:lstStyle/>
          <a:p>
            <a:r>
              <a:rPr lang="en-US" sz="700" b="1" dirty="0"/>
              <a:t>3.3  V GPIO (P2.6)</a:t>
            </a:r>
          </a:p>
        </p:txBody>
      </p:sp>
      <p:sp>
        <p:nvSpPr>
          <p:cNvPr id="33" name="TextBox 32">
            <a:extLst>
              <a:ext uri="{FF2B5EF4-FFF2-40B4-BE49-F238E27FC236}">
                <a16:creationId xmlns:a16="http://schemas.microsoft.com/office/drawing/2014/main" id="{34BA8727-B71D-90E3-B1C5-5B68332AFD3F}"/>
              </a:ext>
            </a:extLst>
          </p:cNvPr>
          <p:cNvSpPr txBox="1"/>
          <p:nvPr/>
        </p:nvSpPr>
        <p:spPr>
          <a:xfrm>
            <a:off x="6789420" y="2966294"/>
            <a:ext cx="944880" cy="200055"/>
          </a:xfrm>
          <a:prstGeom prst="rect">
            <a:avLst/>
          </a:prstGeom>
          <a:noFill/>
        </p:spPr>
        <p:txBody>
          <a:bodyPr wrap="square" rtlCol="0">
            <a:spAutoFit/>
          </a:bodyPr>
          <a:lstStyle/>
          <a:p>
            <a:r>
              <a:rPr lang="en-US" sz="700" b="1" dirty="0"/>
              <a:t>3.3 V GPIO (P2.8)</a:t>
            </a:r>
          </a:p>
        </p:txBody>
      </p:sp>
      <p:sp>
        <p:nvSpPr>
          <p:cNvPr id="34" name="TextBox 33">
            <a:extLst>
              <a:ext uri="{FF2B5EF4-FFF2-40B4-BE49-F238E27FC236}">
                <a16:creationId xmlns:a16="http://schemas.microsoft.com/office/drawing/2014/main" id="{1CFAB10A-DE73-2F2A-D14D-F4176190FC61}"/>
              </a:ext>
            </a:extLst>
          </p:cNvPr>
          <p:cNvSpPr txBox="1"/>
          <p:nvPr/>
        </p:nvSpPr>
        <p:spPr>
          <a:xfrm>
            <a:off x="6781800" y="3284280"/>
            <a:ext cx="1078230" cy="200055"/>
          </a:xfrm>
          <a:prstGeom prst="rect">
            <a:avLst/>
          </a:prstGeom>
          <a:noFill/>
        </p:spPr>
        <p:txBody>
          <a:bodyPr wrap="square" rtlCol="0">
            <a:spAutoFit/>
          </a:bodyPr>
          <a:lstStyle/>
          <a:p>
            <a:r>
              <a:rPr lang="en-US" sz="700" b="1" dirty="0"/>
              <a:t>3.3 V GPIO (P2.10)</a:t>
            </a:r>
          </a:p>
        </p:txBody>
      </p:sp>
      <p:sp>
        <p:nvSpPr>
          <p:cNvPr id="36" name="TextBox 35">
            <a:extLst>
              <a:ext uri="{FF2B5EF4-FFF2-40B4-BE49-F238E27FC236}">
                <a16:creationId xmlns:a16="http://schemas.microsoft.com/office/drawing/2014/main" id="{16F82320-381A-0862-19EC-0678DEEFDC90}"/>
              </a:ext>
            </a:extLst>
          </p:cNvPr>
          <p:cNvSpPr txBox="1"/>
          <p:nvPr/>
        </p:nvSpPr>
        <p:spPr>
          <a:xfrm>
            <a:off x="4457699" y="4319572"/>
            <a:ext cx="990600" cy="200055"/>
          </a:xfrm>
          <a:prstGeom prst="rect">
            <a:avLst/>
          </a:prstGeom>
          <a:noFill/>
        </p:spPr>
        <p:txBody>
          <a:bodyPr wrap="square" rtlCol="0">
            <a:spAutoFit/>
          </a:bodyPr>
          <a:lstStyle/>
          <a:p>
            <a:r>
              <a:rPr lang="en-US" sz="700" b="1" dirty="0"/>
              <a:t>GND (P1.16)</a:t>
            </a:r>
          </a:p>
        </p:txBody>
      </p:sp>
      <p:sp>
        <p:nvSpPr>
          <p:cNvPr id="37" name="TextBox 36">
            <a:extLst>
              <a:ext uri="{FF2B5EF4-FFF2-40B4-BE49-F238E27FC236}">
                <a16:creationId xmlns:a16="http://schemas.microsoft.com/office/drawing/2014/main" id="{A71C6385-4CD1-85C5-A828-1AAC36FFD762}"/>
              </a:ext>
            </a:extLst>
          </p:cNvPr>
          <p:cNvSpPr txBox="1"/>
          <p:nvPr/>
        </p:nvSpPr>
        <p:spPr>
          <a:xfrm>
            <a:off x="685800" y="6324600"/>
            <a:ext cx="5262979" cy="369332"/>
          </a:xfrm>
          <a:prstGeom prst="rect">
            <a:avLst/>
          </a:prstGeom>
          <a:noFill/>
        </p:spPr>
        <p:txBody>
          <a:bodyPr wrap="none" rtlCol="0">
            <a:spAutoFit/>
          </a:bodyPr>
          <a:lstStyle/>
          <a:p>
            <a:r>
              <a:rPr lang="en-US" dirty="0"/>
              <a:t>Note: Bela mini is soldered onto the </a:t>
            </a:r>
            <a:r>
              <a:rPr lang="en-US" dirty="0" err="1"/>
              <a:t>pocketbeagle</a:t>
            </a:r>
            <a:endParaRPr lang="en-US" dirty="0"/>
          </a:p>
        </p:txBody>
      </p:sp>
      <p:sp>
        <p:nvSpPr>
          <p:cNvPr id="38" name="Rectangle: Rounded Corners 37">
            <a:extLst>
              <a:ext uri="{FF2B5EF4-FFF2-40B4-BE49-F238E27FC236}">
                <a16:creationId xmlns:a16="http://schemas.microsoft.com/office/drawing/2014/main" id="{1929BBE6-BB36-170B-6909-0177403430D5}"/>
              </a:ext>
            </a:extLst>
          </p:cNvPr>
          <p:cNvSpPr/>
          <p:nvPr/>
        </p:nvSpPr>
        <p:spPr>
          <a:xfrm>
            <a:off x="800100" y="2438400"/>
            <a:ext cx="1524000" cy="723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USB Hub</a:t>
            </a:r>
          </a:p>
          <a:p>
            <a:pPr algn="ctr"/>
            <a:r>
              <a:rPr lang="en-US" sz="900" dirty="0"/>
              <a:t>(&lt;900 mA)</a:t>
            </a:r>
          </a:p>
        </p:txBody>
      </p:sp>
      <p:sp>
        <p:nvSpPr>
          <p:cNvPr id="39" name="TextBox 38">
            <a:extLst>
              <a:ext uri="{FF2B5EF4-FFF2-40B4-BE49-F238E27FC236}">
                <a16:creationId xmlns:a16="http://schemas.microsoft.com/office/drawing/2014/main" id="{6D961087-E49E-28C2-D7EB-C3732966FCD1}"/>
              </a:ext>
            </a:extLst>
          </p:cNvPr>
          <p:cNvSpPr txBox="1"/>
          <p:nvPr/>
        </p:nvSpPr>
        <p:spPr>
          <a:xfrm>
            <a:off x="4484473" y="2715924"/>
            <a:ext cx="1028698" cy="200055"/>
          </a:xfrm>
          <a:prstGeom prst="rect">
            <a:avLst/>
          </a:prstGeom>
          <a:noFill/>
        </p:spPr>
        <p:txBody>
          <a:bodyPr wrap="square" rtlCol="0">
            <a:spAutoFit/>
          </a:bodyPr>
          <a:lstStyle/>
          <a:p>
            <a:r>
              <a:rPr lang="en-US" sz="700" b="1" dirty="0"/>
              <a:t>USB Port (USB1)</a:t>
            </a:r>
          </a:p>
        </p:txBody>
      </p:sp>
      <p:sp>
        <p:nvSpPr>
          <p:cNvPr id="47" name="TextBox 46">
            <a:extLst>
              <a:ext uri="{FF2B5EF4-FFF2-40B4-BE49-F238E27FC236}">
                <a16:creationId xmlns:a16="http://schemas.microsoft.com/office/drawing/2014/main" id="{48606B8A-3C7F-C511-AE32-F511A7EE8C09}"/>
              </a:ext>
            </a:extLst>
          </p:cNvPr>
          <p:cNvSpPr txBox="1"/>
          <p:nvPr/>
        </p:nvSpPr>
        <p:spPr>
          <a:xfrm>
            <a:off x="1251711" y="1552545"/>
            <a:ext cx="704850" cy="200055"/>
          </a:xfrm>
          <a:prstGeom prst="rect">
            <a:avLst/>
          </a:prstGeom>
          <a:noFill/>
        </p:spPr>
        <p:txBody>
          <a:bodyPr wrap="square" rtlCol="0">
            <a:spAutoFit/>
          </a:bodyPr>
          <a:lstStyle/>
          <a:p>
            <a:r>
              <a:rPr lang="en-US" sz="700" b="1" dirty="0"/>
              <a:t>5 V</a:t>
            </a:r>
          </a:p>
        </p:txBody>
      </p:sp>
      <p:sp>
        <p:nvSpPr>
          <p:cNvPr id="48" name="Right Brace 47">
            <a:extLst>
              <a:ext uri="{FF2B5EF4-FFF2-40B4-BE49-F238E27FC236}">
                <a16:creationId xmlns:a16="http://schemas.microsoft.com/office/drawing/2014/main" id="{AE0F40CC-7A4F-A0E6-24C4-DC6C8FCB70E2}"/>
              </a:ext>
            </a:extLst>
          </p:cNvPr>
          <p:cNvSpPr/>
          <p:nvPr/>
        </p:nvSpPr>
        <p:spPr>
          <a:xfrm>
            <a:off x="9486900" y="1665100"/>
            <a:ext cx="247650" cy="1916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7B97AD7F-788E-590E-9028-36BC842DCE64}"/>
              </a:ext>
            </a:extLst>
          </p:cNvPr>
          <p:cNvSpPr txBox="1"/>
          <p:nvPr/>
        </p:nvSpPr>
        <p:spPr>
          <a:xfrm>
            <a:off x="9730740" y="2514600"/>
            <a:ext cx="944880" cy="200055"/>
          </a:xfrm>
          <a:prstGeom prst="rect">
            <a:avLst/>
          </a:prstGeom>
          <a:noFill/>
        </p:spPr>
        <p:txBody>
          <a:bodyPr wrap="square" rtlCol="0">
            <a:spAutoFit/>
          </a:bodyPr>
          <a:lstStyle/>
          <a:p>
            <a:r>
              <a:rPr lang="en-US" sz="700" b="1" dirty="0"/>
              <a:t>&lt;6 mA</a:t>
            </a:r>
          </a:p>
        </p:txBody>
      </p:sp>
      <p:sp>
        <p:nvSpPr>
          <p:cNvPr id="50" name="Rectangle: Rounded Corners 49">
            <a:extLst>
              <a:ext uri="{FF2B5EF4-FFF2-40B4-BE49-F238E27FC236}">
                <a16:creationId xmlns:a16="http://schemas.microsoft.com/office/drawing/2014/main" id="{2F362D48-2417-EB35-AF7A-FE350B117746}"/>
              </a:ext>
            </a:extLst>
          </p:cNvPr>
          <p:cNvSpPr/>
          <p:nvPr/>
        </p:nvSpPr>
        <p:spPr>
          <a:xfrm>
            <a:off x="895349" y="3600452"/>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USB with downloaded music</a:t>
            </a:r>
          </a:p>
        </p:txBody>
      </p:sp>
      <p:sp>
        <p:nvSpPr>
          <p:cNvPr id="55" name="TextBox 54">
            <a:extLst>
              <a:ext uri="{FF2B5EF4-FFF2-40B4-BE49-F238E27FC236}">
                <a16:creationId xmlns:a16="http://schemas.microsoft.com/office/drawing/2014/main" id="{155B099A-C1F7-2826-8F3A-BA6F8491CDDF}"/>
              </a:ext>
            </a:extLst>
          </p:cNvPr>
          <p:cNvSpPr txBox="1"/>
          <p:nvPr/>
        </p:nvSpPr>
        <p:spPr>
          <a:xfrm>
            <a:off x="1104899" y="3214567"/>
            <a:ext cx="704850" cy="307777"/>
          </a:xfrm>
          <a:prstGeom prst="rect">
            <a:avLst/>
          </a:prstGeom>
          <a:noFill/>
        </p:spPr>
        <p:txBody>
          <a:bodyPr wrap="square" rtlCol="0">
            <a:spAutoFit/>
          </a:bodyPr>
          <a:lstStyle/>
          <a:p>
            <a:r>
              <a:rPr lang="en-US" sz="700" b="1" dirty="0"/>
              <a:t>5 V</a:t>
            </a:r>
          </a:p>
          <a:p>
            <a:r>
              <a:rPr lang="en-US" sz="700" b="1" dirty="0"/>
              <a:t>350 mA</a:t>
            </a:r>
          </a:p>
        </p:txBody>
      </p:sp>
      <p:cxnSp>
        <p:nvCxnSpPr>
          <p:cNvPr id="57" name="Straight Arrow Connector 56">
            <a:extLst>
              <a:ext uri="{FF2B5EF4-FFF2-40B4-BE49-F238E27FC236}">
                <a16:creationId xmlns:a16="http://schemas.microsoft.com/office/drawing/2014/main" id="{DFD0865E-19CD-A060-E35D-D2D002D679A0}"/>
              </a:ext>
            </a:extLst>
          </p:cNvPr>
          <p:cNvCxnSpPr/>
          <p:nvPr/>
        </p:nvCxnSpPr>
        <p:spPr>
          <a:xfrm flipH="1">
            <a:off x="3921759" y="4152900"/>
            <a:ext cx="59309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CE52D86-713B-855E-7A52-D91A7BCE8363}"/>
              </a:ext>
            </a:extLst>
          </p:cNvPr>
          <p:cNvCxnSpPr/>
          <p:nvPr/>
        </p:nvCxnSpPr>
        <p:spPr>
          <a:xfrm flipH="1">
            <a:off x="3921759" y="4457700"/>
            <a:ext cx="5930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D14EF41D-A005-CF55-D792-8CBE7B2858D2}"/>
              </a:ext>
            </a:extLst>
          </p:cNvPr>
          <p:cNvCxnSpPr/>
          <p:nvPr/>
        </p:nvCxnSpPr>
        <p:spPr>
          <a:xfrm>
            <a:off x="3807460" y="1976261"/>
            <a:ext cx="7073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51B4221-6465-45BE-83C5-4CB7691044C9}"/>
              </a:ext>
            </a:extLst>
          </p:cNvPr>
          <p:cNvCxnSpPr/>
          <p:nvPr/>
        </p:nvCxnSpPr>
        <p:spPr>
          <a:xfrm>
            <a:off x="3807460" y="2137543"/>
            <a:ext cx="7073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2C8BE9E8-AA7E-5D38-D179-D2A6547B07BC}"/>
              </a:ext>
            </a:extLst>
          </p:cNvPr>
          <p:cNvCxnSpPr/>
          <p:nvPr/>
        </p:nvCxnSpPr>
        <p:spPr>
          <a:xfrm>
            <a:off x="3009900" y="1023050"/>
            <a:ext cx="0" cy="64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557B969-AD56-7179-CDCE-F97837B91389}"/>
              </a:ext>
            </a:extLst>
          </p:cNvPr>
          <p:cNvCxnSpPr/>
          <p:nvPr/>
        </p:nvCxnSpPr>
        <p:spPr>
          <a:xfrm>
            <a:off x="3467100" y="1023050"/>
            <a:ext cx="0" cy="6420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6D46D07C-F5AE-771F-660F-E770399EAF30}"/>
              </a:ext>
            </a:extLst>
          </p:cNvPr>
          <p:cNvCxnSpPr>
            <a:stCxn id="13" idx="1"/>
            <a:endCxn id="38" idx="0"/>
          </p:cNvCxnSpPr>
          <p:nvPr/>
        </p:nvCxnSpPr>
        <p:spPr>
          <a:xfrm rot="10800000" flipV="1">
            <a:off x="1562100" y="813500"/>
            <a:ext cx="1026160" cy="1624899"/>
          </a:xfrm>
          <a:prstGeom prst="bentConnector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0BA6D243-E379-5784-9D50-512531DFCE2C}"/>
              </a:ext>
            </a:extLst>
          </p:cNvPr>
          <p:cNvCxnSpPr>
            <a:stCxn id="38" idx="2"/>
            <a:endCxn id="50" idx="0"/>
          </p:cNvCxnSpPr>
          <p:nvPr/>
        </p:nvCxnSpPr>
        <p:spPr>
          <a:xfrm flipH="1">
            <a:off x="1562099" y="3162300"/>
            <a:ext cx="1" cy="4381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54B074F-F457-319E-6B69-1FFCA4D7BDBA}"/>
              </a:ext>
            </a:extLst>
          </p:cNvPr>
          <p:cNvCxnSpPr/>
          <p:nvPr/>
        </p:nvCxnSpPr>
        <p:spPr>
          <a:xfrm>
            <a:off x="7677150" y="190549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045409F-19B9-DBB0-08D9-E7B6E34B9945}"/>
              </a:ext>
            </a:extLst>
          </p:cNvPr>
          <p:cNvCxnSpPr/>
          <p:nvPr/>
        </p:nvCxnSpPr>
        <p:spPr>
          <a:xfrm>
            <a:off x="7677150" y="219505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14AAA48-D672-B8AF-00E4-B00917AC81B9}"/>
              </a:ext>
            </a:extLst>
          </p:cNvPr>
          <p:cNvCxnSpPr/>
          <p:nvPr/>
        </p:nvCxnSpPr>
        <p:spPr>
          <a:xfrm>
            <a:off x="7677150" y="2500280"/>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AE649F6-9559-6655-F762-EBCFDB85F1FD}"/>
              </a:ext>
            </a:extLst>
          </p:cNvPr>
          <p:cNvCxnSpPr/>
          <p:nvPr/>
        </p:nvCxnSpPr>
        <p:spPr>
          <a:xfrm>
            <a:off x="7677150" y="2800350"/>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AF3D303-470A-939B-F0CA-C1FB101EB0C3}"/>
              </a:ext>
            </a:extLst>
          </p:cNvPr>
          <p:cNvCxnSpPr/>
          <p:nvPr/>
        </p:nvCxnSpPr>
        <p:spPr>
          <a:xfrm>
            <a:off x="7683500" y="3088584"/>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298C9C4-9102-BC18-CB70-02E7965ECDA0}"/>
              </a:ext>
            </a:extLst>
          </p:cNvPr>
          <p:cNvCxnSpPr/>
          <p:nvPr/>
        </p:nvCxnSpPr>
        <p:spPr>
          <a:xfrm>
            <a:off x="7682865" y="340115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6B82E41-6A50-0FF3-2BED-6913203B2503}"/>
              </a:ext>
            </a:extLst>
          </p:cNvPr>
          <p:cNvCxnSpPr>
            <a:stCxn id="38" idx="3"/>
            <a:endCxn id="39" idx="1"/>
          </p:cNvCxnSpPr>
          <p:nvPr/>
        </p:nvCxnSpPr>
        <p:spPr>
          <a:xfrm>
            <a:off x="2324100" y="2800350"/>
            <a:ext cx="2160373" cy="15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TextBox 81">
            <a:extLst>
              <a:ext uri="{FF2B5EF4-FFF2-40B4-BE49-F238E27FC236}">
                <a16:creationId xmlns:a16="http://schemas.microsoft.com/office/drawing/2014/main" id="{7CC2F5FB-517F-49F1-550F-B15915F35BA1}"/>
              </a:ext>
            </a:extLst>
          </p:cNvPr>
          <p:cNvSpPr txBox="1"/>
          <p:nvPr/>
        </p:nvSpPr>
        <p:spPr>
          <a:xfrm>
            <a:off x="2983333" y="2623250"/>
            <a:ext cx="704850" cy="200055"/>
          </a:xfrm>
          <a:prstGeom prst="rect">
            <a:avLst/>
          </a:prstGeom>
          <a:noFill/>
        </p:spPr>
        <p:txBody>
          <a:bodyPr wrap="square" rtlCol="0">
            <a:spAutoFit/>
          </a:bodyPr>
          <a:lstStyle/>
          <a:p>
            <a:r>
              <a:rPr lang="en-US" sz="700" b="1" dirty="0"/>
              <a:t>5 V</a:t>
            </a:r>
          </a:p>
        </p:txBody>
      </p:sp>
      <p:cxnSp>
        <p:nvCxnSpPr>
          <p:cNvPr id="83" name="Straight Connector 82">
            <a:extLst>
              <a:ext uri="{FF2B5EF4-FFF2-40B4-BE49-F238E27FC236}">
                <a16:creationId xmlns:a16="http://schemas.microsoft.com/office/drawing/2014/main" id="{1B890226-9A2C-A500-7B3D-79964032BABD}"/>
              </a:ext>
            </a:extLst>
          </p:cNvPr>
          <p:cNvCxnSpPr/>
          <p:nvPr/>
        </p:nvCxnSpPr>
        <p:spPr>
          <a:xfrm>
            <a:off x="7677150" y="4701064"/>
            <a:ext cx="1771650" cy="0"/>
          </a:xfrm>
          <a:prstGeom prst="line">
            <a:avLst/>
          </a:prstGeom>
        </p:spPr>
        <p:style>
          <a:lnRef idx="1">
            <a:schemeClr val="dk1"/>
          </a:lnRef>
          <a:fillRef idx="0">
            <a:schemeClr val="dk1"/>
          </a:fillRef>
          <a:effectRef idx="0">
            <a:schemeClr val="dk1"/>
          </a:effectRef>
          <a:fontRef idx="minor">
            <a:schemeClr val="tx1"/>
          </a:fontRef>
        </p:style>
      </p:cxnSp>
      <p:sp>
        <p:nvSpPr>
          <p:cNvPr id="84" name="TextBox 83">
            <a:extLst>
              <a:ext uri="{FF2B5EF4-FFF2-40B4-BE49-F238E27FC236}">
                <a16:creationId xmlns:a16="http://schemas.microsoft.com/office/drawing/2014/main" id="{1EF5147B-8FD8-4C34-505E-44A121C2B65A}"/>
              </a:ext>
            </a:extLst>
          </p:cNvPr>
          <p:cNvSpPr txBox="1"/>
          <p:nvPr/>
        </p:nvSpPr>
        <p:spPr>
          <a:xfrm>
            <a:off x="9448800" y="4516398"/>
            <a:ext cx="1600200" cy="369332"/>
          </a:xfrm>
          <a:prstGeom prst="rect">
            <a:avLst/>
          </a:prstGeom>
          <a:noFill/>
        </p:spPr>
        <p:txBody>
          <a:bodyPr wrap="square" rtlCol="0">
            <a:spAutoFit/>
          </a:bodyPr>
          <a:lstStyle/>
          <a:p>
            <a:r>
              <a:rPr lang="en-US" dirty="0"/>
              <a:t>Bela mini</a:t>
            </a:r>
          </a:p>
        </p:txBody>
      </p:sp>
    </p:spTree>
    <p:extLst>
      <p:ext uri="{BB962C8B-B14F-4D97-AF65-F5344CB8AC3E}">
        <p14:creationId xmlns:p14="http://schemas.microsoft.com/office/powerpoint/2010/main" val="23200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2811017327"/>
              </p:ext>
            </p:extLst>
          </p:nvPr>
        </p:nvGraphicFramePr>
        <p:xfrm>
          <a:off x="609600" y="1295400"/>
          <a:ext cx="10972800" cy="286512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pPr algn="ctr"/>
                      <a:r>
                        <a:rPr lang="en-US" dirty="0"/>
                        <a:t>ENGI301</a:t>
                      </a:r>
                    </a:p>
                    <a:p>
                      <a:pPr algn="ctr"/>
                      <a:r>
                        <a:rPr lang="en-US" dirty="0"/>
                        <a:t> to Buy?</a:t>
                      </a:r>
                    </a:p>
                  </a:txBody>
                  <a:tcPr/>
                </a:tc>
                <a:tc>
                  <a:txBody>
                    <a:bodyPr/>
                    <a:lstStyle/>
                    <a:p>
                      <a:pPr algn="ctr"/>
                      <a:r>
                        <a:rPr lang="en-US" dirty="0"/>
                        <a:t>Cost</a:t>
                      </a:r>
                    </a:p>
                  </a:txBody>
                  <a:tcPr/>
                </a:tc>
                <a:extLst>
                  <a:ext uri="{0D108BD9-81ED-4DB2-BD59-A6C34878D82A}">
                    <a16:rowId xmlns:a16="http://schemas.microsoft.com/office/drawing/2014/main" val="1606800787"/>
                  </a:ext>
                </a:extLst>
              </a:tr>
              <a:tr h="370840">
                <a:tc>
                  <a:txBody>
                    <a:bodyPr/>
                    <a:lstStyle/>
                    <a:p>
                      <a:r>
                        <a:rPr lang="en-US" dirty="0">
                          <a:hlinkClick r:id="rId2"/>
                        </a:rPr>
                        <a:t>SPI Screen</a:t>
                      </a:r>
                      <a:endParaRPr lang="en-US" dirty="0"/>
                    </a:p>
                  </a:txBody>
                  <a:tcPr/>
                </a:tc>
                <a:tc>
                  <a:txBody>
                    <a:bodyPr/>
                    <a:lstStyle/>
                    <a:p>
                      <a:r>
                        <a:rPr lang="en-US" dirty="0"/>
                        <a:t>Yes</a:t>
                      </a:r>
                    </a:p>
                  </a:txBody>
                  <a:tcPr/>
                </a:tc>
                <a:tc>
                  <a:txBody>
                    <a:bodyPr/>
                    <a:lstStyle/>
                    <a:p>
                      <a:r>
                        <a:rPr lang="en-US" dirty="0"/>
                        <a:t>29.95</a:t>
                      </a:r>
                    </a:p>
                  </a:txBody>
                  <a:tcPr/>
                </a:tc>
                <a:extLst>
                  <a:ext uri="{0D108BD9-81ED-4DB2-BD59-A6C34878D82A}">
                    <a16:rowId xmlns:a16="http://schemas.microsoft.com/office/drawing/2014/main" val="33313506"/>
                  </a:ext>
                </a:extLst>
              </a:tr>
              <a:tr h="370840">
                <a:tc>
                  <a:txBody>
                    <a:bodyPr/>
                    <a:lstStyle/>
                    <a:p>
                      <a:r>
                        <a:rPr lang="en-US" dirty="0">
                          <a:hlinkClick r:id="rId3"/>
                        </a:rPr>
                        <a:t>USB Hub (only need 1 port)</a:t>
                      </a:r>
                      <a:endParaRPr lang="en-US" dirty="0"/>
                    </a:p>
                  </a:txBody>
                  <a:tcPr/>
                </a:tc>
                <a:tc>
                  <a:txBody>
                    <a:bodyPr/>
                    <a:lstStyle/>
                    <a:p>
                      <a:r>
                        <a:rPr lang="en-US" dirty="0"/>
                        <a:t>No</a:t>
                      </a:r>
                    </a:p>
                  </a:txBody>
                  <a:tcPr/>
                </a:tc>
                <a:tc>
                  <a:txBody>
                    <a:bodyPr/>
                    <a:lstStyle/>
                    <a:p>
                      <a:r>
                        <a:rPr lang="en-US" dirty="0"/>
                        <a:t>19.99</a:t>
                      </a:r>
                    </a:p>
                  </a:txBody>
                  <a:tcPr/>
                </a:tc>
                <a:extLst>
                  <a:ext uri="{0D108BD9-81ED-4DB2-BD59-A6C34878D82A}">
                    <a16:rowId xmlns:a16="http://schemas.microsoft.com/office/drawing/2014/main" val="2595126612"/>
                  </a:ext>
                </a:extLst>
              </a:tr>
              <a:tr h="370840">
                <a:tc>
                  <a:txBody>
                    <a:bodyPr/>
                    <a:lstStyle/>
                    <a:p>
                      <a:r>
                        <a:rPr lang="en-US" dirty="0">
                          <a:hlinkClick r:id="rId4"/>
                        </a:rPr>
                        <a:t>Bela Mini </a:t>
                      </a:r>
                      <a:endParaRPr lang="en-US" dirty="0"/>
                    </a:p>
                  </a:txBody>
                  <a:tcPr/>
                </a:tc>
                <a:tc>
                  <a:txBody>
                    <a:bodyPr/>
                    <a:lstStyle/>
                    <a:p>
                      <a:r>
                        <a:rPr lang="en-US" dirty="0"/>
                        <a:t>No</a:t>
                      </a:r>
                    </a:p>
                  </a:txBody>
                  <a:tcPr/>
                </a:tc>
                <a:tc>
                  <a:txBody>
                    <a:bodyPr/>
                    <a:lstStyle/>
                    <a:p>
                      <a:r>
                        <a:rPr lang="en-US" dirty="0"/>
                        <a:t>89.00</a:t>
                      </a:r>
                    </a:p>
                  </a:txBody>
                  <a:tcPr/>
                </a:tc>
                <a:extLst>
                  <a:ext uri="{0D108BD9-81ED-4DB2-BD59-A6C34878D82A}">
                    <a16:rowId xmlns:a16="http://schemas.microsoft.com/office/drawing/2014/main" val="1757493575"/>
                  </a:ext>
                </a:extLst>
              </a:tr>
              <a:tr h="370840">
                <a:tc>
                  <a:txBody>
                    <a:bodyPr/>
                    <a:lstStyle/>
                    <a:p>
                      <a:r>
                        <a:rPr lang="en-US" dirty="0" err="1">
                          <a:hlinkClick r:id="rId5"/>
                        </a:rPr>
                        <a:t>PowerBoost</a:t>
                      </a:r>
                      <a:r>
                        <a:rPr lang="en-US" dirty="0">
                          <a:hlinkClick r:id="rId5"/>
                        </a:rPr>
                        <a:t> 1000c</a:t>
                      </a:r>
                      <a:endParaRPr lang="en-US" dirty="0"/>
                    </a:p>
                  </a:txBody>
                  <a:tcPr/>
                </a:tc>
                <a:tc>
                  <a:txBody>
                    <a:bodyPr/>
                    <a:lstStyle/>
                    <a:p>
                      <a:r>
                        <a:rPr lang="en-US" dirty="0"/>
                        <a:t>No</a:t>
                      </a:r>
                    </a:p>
                  </a:txBody>
                  <a:tcPr/>
                </a:tc>
                <a:tc>
                  <a:txBody>
                    <a:bodyPr/>
                    <a:lstStyle/>
                    <a:p>
                      <a:r>
                        <a:rPr lang="en-US" dirty="0"/>
                        <a:t>19.95</a:t>
                      </a:r>
                    </a:p>
                  </a:txBody>
                  <a:tcPr/>
                </a:tc>
                <a:extLst>
                  <a:ext uri="{0D108BD9-81ED-4DB2-BD59-A6C34878D82A}">
                    <a16:rowId xmlns:a16="http://schemas.microsoft.com/office/drawing/2014/main" val="169835618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64489299"/>
                  </a:ext>
                </a:extLst>
              </a:tr>
              <a:tr h="370840">
                <a:tc>
                  <a:txBody>
                    <a:bodyPr/>
                    <a:lstStyle/>
                    <a:p>
                      <a:r>
                        <a:rPr lang="en-US" dirty="0"/>
                        <a:t>Total</a:t>
                      </a:r>
                    </a:p>
                  </a:txBody>
                  <a:tcPr/>
                </a:tc>
                <a:tc>
                  <a:txBody>
                    <a:bodyPr/>
                    <a:lstStyle/>
                    <a:p>
                      <a:endParaRPr lang="en-US" dirty="0"/>
                    </a:p>
                  </a:txBody>
                  <a:tcPr/>
                </a:tc>
                <a:tc>
                  <a:txBody>
                    <a:bodyPr/>
                    <a:lstStyle/>
                    <a:p>
                      <a:r>
                        <a:rPr lang="en-US" dirty="0"/>
                        <a:t>167.88</a:t>
                      </a:r>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8E8B-2C9B-5A4C-C649-9106A4E6541B}"/>
              </a:ext>
            </a:extLst>
          </p:cNvPr>
          <p:cNvSpPr>
            <a:spLocks noGrp="1"/>
          </p:cNvSpPr>
          <p:nvPr>
            <p:ph type="title"/>
          </p:nvPr>
        </p:nvSpPr>
        <p:spPr/>
        <p:txBody>
          <a:bodyPr/>
          <a:lstStyle/>
          <a:p>
            <a:r>
              <a:rPr lang="en-US" dirty="0"/>
              <a:t>Helpful Links</a:t>
            </a:r>
          </a:p>
        </p:txBody>
      </p:sp>
      <p:sp>
        <p:nvSpPr>
          <p:cNvPr id="3" name="Content Placeholder 2">
            <a:extLst>
              <a:ext uri="{FF2B5EF4-FFF2-40B4-BE49-F238E27FC236}">
                <a16:creationId xmlns:a16="http://schemas.microsoft.com/office/drawing/2014/main" id="{72CB3CA9-1870-FBA6-FF23-F36954FB4756}"/>
              </a:ext>
            </a:extLst>
          </p:cNvPr>
          <p:cNvSpPr>
            <a:spLocks noGrp="1"/>
          </p:cNvSpPr>
          <p:nvPr>
            <p:ph idx="1"/>
          </p:nvPr>
        </p:nvSpPr>
        <p:spPr/>
        <p:txBody>
          <a:bodyPr/>
          <a:lstStyle/>
          <a:p>
            <a:r>
              <a:rPr lang="en-US" dirty="0">
                <a:latin typeface="+mj-lt"/>
                <a:hlinkClick r:id="rId2"/>
              </a:rPr>
              <a:t>https://www.pimusicbox.com/</a:t>
            </a:r>
            <a:endParaRPr lang="en-US" dirty="0">
              <a:latin typeface="+mj-lt"/>
            </a:endParaRPr>
          </a:p>
          <a:p>
            <a:r>
              <a:rPr lang="en-US" dirty="0">
                <a:latin typeface="+mj-lt"/>
                <a:hlinkClick r:id="rId3"/>
              </a:rPr>
              <a:t>https://www.beagleboard.org/projects/volumio</a:t>
            </a:r>
            <a:r>
              <a:rPr lang="en-US" dirty="0">
                <a:latin typeface="+mj-lt"/>
              </a:rPr>
              <a:t> </a:t>
            </a:r>
            <a:r>
              <a:rPr lang="en-US" dirty="0">
                <a:latin typeface="+mj-lt"/>
                <a:sym typeface="Wingdings" panose="05000000000000000000" pitchFamily="2" charset="2"/>
              </a:rPr>
              <a:t> music control</a:t>
            </a:r>
            <a:endParaRPr lang="en-US" dirty="0">
              <a:latin typeface="+mj-lt"/>
            </a:endParaRPr>
          </a:p>
          <a:p>
            <a:r>
              <a:rPr lang="en-US" dirty="0">
                <a:latin typeface="+mj-lt"/>
                <a:sym typeface="Wingdings" panose="05000000000000000000" pitchFamily="2" charset="2"/>
                <a:hlinkClick r:id="rId4"/>
              </a:rPr>
              <a:t>https://learn.bela.io/products/bela-boards/bela-mini/#:~:text=On%20your%20Bela%20Mini%20cape,slot%20aligned%20on%20the%20other</a:t>
            </a:r>
            <a:r>
              <a:rPr lang="en-US" dirty="0">
                <a:latin typeface="+mj-lt"/>
                <a:sym typeface="Wingdings" panose="05000000000000000000" pitchFamily="2" charset="2"/>
              </a:rPr>
              <a:t>.  attaching </a:t>
            </a:r>
            <a:r>
              <a:rPr lang="en-US" dirty="0" err="1">
                <a:latin typeface="+mj-lt"/>
                <a:sym typeface="Wingdings" panose="05000000000000000000" pitchFamily="2" charset="2"/>
              </a:rPr>
              <a:t>bela</a:t>
            </a:r>
            <a:r>
              <a:rPr lang="en-US" dirty="0">
                <a:latin typeface="+mj-lt"/>
                <a:sym typeface="Wingdings" panose="05000000000000000000" pitchFamily="2" charset="2"/>
              </a:rPr>
              <a:t> to </a:t>
            </a:r>
            <a:r>
              <a:rPr lang="en-US" dirty="0" err="1">
                <a:latin typeface="+mj-lt"/>
                <a:sym typeface="Wingdings" panose="05000000000000000000" pitchFamily="2" charset="2"/>
              </a:rPr>
              <a:t>pocketbeagle</a:t>
            </a:r>
            <a:endParaRPr lang="en-US" dirty="0">
              <a:latin typeface="+mj-lt"/>
              <a:sym typeface="Wingdings" panose="05000000000000000000" pitchFamily="2" charset="2"/>
            </a:endParaRPr>
          </a:p>
          <a:p>
            <a:endParaRPr lang="en-US" dirty="0">
              <a:latin typeface="+mj-lt"/>
            </a:endParaRPr>
          </a:p>
        </p:txBody>
      </p:sp>
    </p:spTree>
    <p:extLst>
      <p:ext uri="{BB962C8B-B14F-4D97-AF65-F5344CB8AC3E}">
        <p14:creationId xmlns:p14="http://schemas.microsoft.com/office/powerpoint/2010/main" val="382294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9529</TotalTime>
  <Words>612</Words>
  <Application>Microsoft Office PowerPoint</Application>
  <PresentationFormat>Widescreen</PresentationFormat>
  <Paragraphs>101</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Wingdings</vt:lpstr>
      <vt:lpstr>Diamond Grid 16x9</vt:lpstr>
      <vt:lpstr>ENGI 301  Hifi Music Player Proposal</vt:lpstr>
      <vt:lpstr>Background Information</vt:lpstr>
      <vt:lpstr>Existing Projects</vt:lpstr>
      <vt:lpstr>Improvements</vt:lpstr>
      <vt:lpstr>PowerPoint Presentation</vt:lpstr>
      <vt:lpstr>PowerPoint Presentation</vt:lpstr>
      <vt:lpstr>Components / Budget</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Ai Bunchatheravate</cp:lastModifiedBy>
  <cp:revision>417</cp:revision>
  <dcterms:created xsi:type="dcterms:W3CDTF">2018-01-09T20:24:50Z</dcterms:created>
  <dcterms:modified xsi:type="dcterms:W3CDTF">2024-02-20T05:00:39Z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