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66" r:id="rId3"/>
    <p:sldId id="267" r:id="rId4"/>
    <p:sldId id="260" r:id="rId5"/>
    <p:sldId id="271" r:id="rId6"/>
    <p:sldId id="272" r:id="rId7"/>
    <p:sldId id="27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5BAE-3607-48E7-9389-D62BB6EE60AD}" type="datetimeFigureOut">
              <a:rPr lang="en-MY" smtClean="0"/>
              <a:t>22/6/2022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EF51-6486-4EDD-9E5A-594753049D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98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E122-3C03-409A-8097-B8CFE32A9F96}" type="slidenum">
              <a:rPr lang="en-MY" smtClean="0">
                <a:solidFill>
                  <a:prstClr val="black"/>
                </a:solidFill>
              </a:rPr>
              <a:pPr/>
              <a:t>7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1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6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8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7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0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5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0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1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0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74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26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92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82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99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27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6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A977AF3D-CFFB-4EDC-AE1C-A822DBED8EDA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CD6AE3D4-08E9-4B6C-B4BD-31D3B1CD985A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7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7E2EE12B-ACE5-4E55-8458-43A89AC5E2E4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22/6/2022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8C5D864F-7202-49CB-B842-FCC0209D6E14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39414-4A7D-45EB-8BC4-C7BAFCDA227E}"/>
              </a:ext>
            </a:extLst>
          </p:cNvPr>
          <p:cNvSpPr txBox="1"/>
          <p:nvPr/>
        </p:nvSpPr>
        <p:spPr>
          <a:xfrm>
            <a:off x="739253" y="2389544"/>
            <a:ext cx="107134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PENILAIAN PRESTASI</a:t>
            </a:r>
          </a:p>
          <a:p>
            <a:pPr marL="0" marR="0" lvl="0" indent="0" algn="ctr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DALAM TEMPOH PERCUBAAN</a:t>
            </a:r>
          </a:p>
          <a:p>
            <a:pPr marL="0" marR="0" lvl="0" indent="0" algn="ctr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NUR AZLINA BINTI AZLI</a:t>
            </a:r>
          </a:p>
          <a:p>
            <a:pPr marL="0" marR="0" lvl="0" indent="0" algn="ctr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PEMBANTU TADBIR</a:t>
            </a:r>
          </a:p>
          <a:p>
            <a:pPr marL="0" marR="0" lvl="0" indent="0" algn="ctr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JABATAN TEKNOLOGI MAKLUMAT DAN PENGURUSAN ILMU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23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685"/>
            <a:ext cx="10425099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PENGENALAN RINGKAS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80458" y="258823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50809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18158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/>
          <a:stretch/>
        </p:blipFill>
        <p:spPr>
          <a:xfrm>
            <a:off x="10930393" y="14135"/>
            <a:ext cx="1338880" cy="117957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79451"/>
              </p:ext>
            </p:extLst>
          </p:nvPr>
        </p:nvGraphicFramePr>
        <p:xfrm>
          <a:off x="2304417" y="1127176"/>
          <a:ext cx="9559188" cy="168534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15891">
                  <a:extLst>
                    <a:ext uri="{9D8B030D-6E8A-4147-A177-3AD203B41FA5}">
                      <a16:colId xmlns:a16="http://schemas.microsoft.com/office/drawing/2014/main" val="695617822"/>
                    </a:ext>
                  </a:extLst>
                </a:gridCol>
                <a:gridCol w="3371586">
                  <a:extLst>
                    <a:ext uri="{9D8B030D-6E8A-4147-A177-3AD203B41FA5}">
                      <a16:colId xmlns:a16="http://schemas.microsoft.com/office/drawing/2014/main" val="2406500283"/>
                    </a:ext>
                  </a:extLst>
                </a:gridCol>
                <a:gridCol w="1857902">
                  <a:extLst>
                    <a:ext uri="{9D8B030D-6E8A-4147-A177-3AD203B41FA5}">
                      <a16:colId xmlns:a16="http://schemas.microsoft.com/office/drawing/2014/main" val="2124121872"/>
                    </a:ext>
                  </a:extLst>
                </a:gridCol>
                <a:gridCol w="2413809">
                  <a:extLst>
                    <a:ext uri="{9D8B030D-6E8A-4147-A177-3AD203B41FA5}">
                      <a16:colId xmlns:a16="http://schemas.microsoft.com/office/drawing/2014/main" val="1210755450"/>
                    </a:ext>
                  </a:extLst>
                </a:gridCol>
              </a:tblGrid>
              <a:tr h="41916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MAKLUMAT</a:t>
                      </a:r>
                      <a:r>
                        <a:rPr lang="en-MY" sz="1800" baseline="0" dirty="0">
                          <a:effectLst/>
                        </a:rPr>
                        <a:t> PERIBADI</a:t>
                      </a:r>
                      <a:endParaRPr lang="en-MY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8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5784165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>
                          <a:effectLst/>
                        </a:rPr>
                        <a:t>NAMA STAF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 AZLINA BINTI AZLI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1" dirty="0">
                          <a:solidFill>
                            <a:schemeClr val="bg1"/>
                          </a:solidFill>
                          <a:effectLst/>
                        </a:rPr>
                        <a:t>NO. STAF</a:t>
                      </a:r>
                      <a:endParaRPr lang="en-MY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UAE010157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2379837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UMUR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1" dirty="0">
                          <a:solidFill>
                            <a:schemeClr val="bg1"/>
                          </a:solidFill>
                          <a:effectLst/>
                        </a:rPr>
                        <a:t>JAWATAN</a:t>
                      </a:r>
                      <a:r>
                        <a:rPr lang="en-MY" sz="1200" b="1" baseline="0" dirty="0">
                          <a:solidFill>
                            <a:schemeClr val="bg1"/>
                          </a:solidFill>
                          <a:effectLst/>
                        </a:rPr>
                        <a:t> TERKINI</a:t>
                      </a:r>
                      <a:endParaRPr lang="en-MY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PEMBANTU TADBIR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163892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STATUS PERKHIDMATAN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PERCUBAAN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1" dirty="0">
                          <a:solidFill>
                            <a:schemeClr val="bg1"/>
                          </a:solidFill>
                          <a:effectLst/>
                        </a:rPr>
                        <a:t>TARIKH LAPOR DIRI</a:t>
                      </a:r>
                      <a:endParaRPr lang="en-MY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JUN 2021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5176003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>
                          <a:effectLst/>
                        </a:rPr>
                        <a:t>TEMPOH</a:t>
                      </a:r>
                      <a:r>
                        <a:rPr lang="en-MY" sz="1200" baseline="0" dirty="0">
                          <a:effectLst/>
                        </a:rPr>
                        <a:t> KONTRAK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TAHUN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1" dirty="0">
                          <a:solidFill>
                            <a:schemeClr val="bg1"/>
                          </a:solidFill>
                          <a:effectLst/>
                        </a:rPr>
                        <a:t>TEMPOH</a:t>
                      </a:r>
                      <a:r>
                        <a:rPr lang="en-MY" sz="1200" b="1" baseline="0" dirty="0">
                          <a:solidFill>
                            <a:schemeClr val="bg1"/>
                          </a:solidFill>
                          <a:effectLst/>
                        </a:rPr>
                        <a:t> PERCUBAAN</a:t>
                      </a:r>
                      <a:endParaRPr lang="en-MY" sz="12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BULAN</a:t>
                      </a:r>
                      <a:endParaRPr lang="en-MY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420876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52933"/>
              </p:ext>
            </p:extLst>
          </p:nvPr>
        </p:nvGraphicFramePr>
        <p:xfrm>
          <a:off x="2300986" y="2886107"/>
          <a:ext cx="9562620" cy="1334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0785">
                  <a:extLst>
                    <a:ext uri="{9D8B030D-6E8A-4147-A177-3AD203B41FA5}">
                      <a16:colId xmlns:a16="http://schemas.microsoft.com/office/drawing/2014/main" val="3342527277"/>
                    </a:ext>
                  </a:extLst>
                </a:gridCol>
                <a:gridCol w="3102494">
                  <a:extLst>
                    <a:ext uri="{9D8B030D-6E8A-4147-A177-3AD203B41FA5}">
                      <a16:colId xmlns:a16="http://schemas.microsoft.com/office/drawing/2014/main" val="3760127948"/>
                    </a:ext>
                  </a:extLst>
                </a:gridCol>
                <a:gridCol w="4229341">
                  <a:extLst>
                    <a:ext uri="{9D8B030D-6E8A-4147-A177-3AD203B41FA5}">
                      <a16:colId xmlns:a16="http://schemas.microsoft.com/office/drawing/2014/main" val="25488838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KELAYAKAN AKADEMIK</a:t>
                      </a:r>
                      <a:endParaRPr lang="en-MY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0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 b="1" dirty="0"/>
                        <a:t>PERINGKAT</a:t>
                      </a:r>
                      <a:endParaRPr lang="en-MY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b="1" dirty="0"/>
                        <a:t>INSTITUT</a:t>
                      </a:r>
                      <a:endParaRPr lang="en-MY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b="1" dirty="0"/>
                        <a:t>PROGRAM</a:t>
                      </a:r>
                      <a:endParaRPr lang="en-MY" sz="12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41373"/>
                  </a:ext>
                </a:extLst>
              </a:tr>
              <a:tr h="2408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IJAZAH SARJANA MUDA</a:t>
                      </a:r>
                      <a:endParaRPr lang="en-MY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</a:rPr>
                        <a:t>UTeM</a:t>
                      </a:r>
                      <a:endParaRPr lang="en-MY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SAINS KOMPUTER (RANGKAIAN KOMPUTER)</a:t>
                      </a:r>
                      <a:endParaRPr lang="en-MY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54806"/>
                  </a:ext>
                </a:extLst>
              </a:tr>
              <a:tr h="3182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DIPLOMA</a:t>
                      </a:r>
                      <a:endParaRPr lang="en-MY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</a:rPr>
                        <a:t>UTeM</a:t>
                      </a:r>
                      <a:endParaRPr lang="en-MY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TEKNOLOGI MAKLUMAT DAN KOMUNIKASI</a:t>
                      </a:r>
                      <a:endParaRPr lang="en-MY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8727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1923" y="1099040"/>
            <a:ext cx="1639757" cy="2060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Gambar</a:t>
            </a:r>
            <a:r>
              <a:rPr lang="en-MY" dirty="0"/>
              <a:t> Passport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923" y="4561014"/>
            <a:ext cx="2295242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MAKLUMAT KERJAYA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481" y="5162117"/>
            <a:ext cx="13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  <a:r>
              <a:rPr lang="en-MY" sz="1200" dirty="0"/>
              <a:t>021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481" y="6401842"/>
            <a:ext cx="138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</a:t>
            </a:r>
            <a:r>
              <a:rPr lang="en-MY" sz="1200" dirty="0"/>
              <a:t>MPADVANCED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0BB02A-840F-4B39-94DC-626CE6296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5" y="1095506"/>
            <a:ext cx="1797788" cy="210618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222EB7-34A6-4B44-951E-38F3CFCFBECF}"/>
              </a:ext>
            </a:extLst>
          </p:cNvPr>
          <p:cNvSpPr/>
          <p:nvPr/>
        </p:nvSpPr>
        <p:spPr>
          <a:xfrm>
            <a:off x="371921" y="5481761"/>
            <a:ext cx="1639757" cy="8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PEMBANTU TADBIR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345208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6685"/>
            <a:ext cx="10425099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PENCAPAIAN PRESTASI : 3 BULAN PERTAMA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0458" y="258823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0809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8158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/>
          <a:stretch/>
        </p:blipFill>
        <p:spPr>
          <a:xfrm>
            <a:off x="10930393" y="14135"/>
            <a:ext cx="1338880" cy="117957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1144"/>
              </p:ext>
            </p:extLst>
          </p:nvPr>
        </p:nvGraphicFramePr>
        <p:xfrm>
          <a:off x="458201" y="1193711"/>
          <a:ext cx="11275598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3328">
                  <a:extLst>
                    <a:ext uri="{9D8B030D-6E8A-4147-A177-3AD203B41FA5}">
                      <a16:colId xmlns:a16="http://schemas.microsoft.com/office/drawing/2014/main" val="3495642588"/>
                    </a:ext>
                  </a:extLst>
                </a:gridCol>
                <a:gridCol w="2565373">
                  <a:extLst>
                    <a:ext uri="{9D8B030D-6E8A-4147-A177-3AD203B41FA5}">
                      <a16:colId xmlns:a16="http://schemas.microsoft.com/office/drawing/2014/main" val="3225954146"/>
                    </a:ext>
                  </a:extLst>
                </a:gridCol>
                <a:gridCol w="3211261">
                  <a:extLst>
                    <a:ext uri="{9D8B030D-6E8A-4147-A177-3AD203B41FA5}">
                      <a16:colId xmlns:a16="http://schemas.microsoft.com/office/drawing/2014/main" val="964404478"/>
                    </a:ext>
                  </a:extLst>
                </a:gridCol>
                <a:gridCol w="1113185">
                  <a:extLst>
                    <a:ext uri="{9D8B030D-6E8A-4147-A177-3AD203B41FA5}">
                      <a16:colId xmlns:a16="http://schemas.microsoft.com/office/drawing/2014/main" val="3876957106"/>
                    </a:ext>
                  </a:extLst>
                </a:gridCol>
                <a:gridCol w="1619154">
                  <a:extLst>
                    <a:ext uri="{9D8B030D-6E8A-4147-A177-3AD203B41FA5}">
                      <a16:colId xmlns:a16="http://schemas.microsoft.com/office/drawing/2014/main" val="299917663"/>
                    </a:ext>
                  </a:extLst>
                </a:gridCol>
                <a:gridCol w="1393297">
                  <a:extLst>
                    <a:ext uri="{9D8B030D-6E8A-4147-A177-3AD203B41FA5}">
                      <a16:colId xmlns:a16="http://schemas.microsoft.com/office/drawing/2014/main" val="2957452951"/>
                    </a:ext>
                  </a:extLst>
                </a:gridCol>
              </a:tblGrid>
              <a:tr h="448083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KOMPONEN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KRA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KPI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WEIGHTAGE  %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SASARAN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PENCAPAIAN</a:t>
                      </a:r>
                    </a:p>
                    <a:p>
                      <a:pPr algn="ctr"/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436988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Pemegang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Taruh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(PDA)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Saring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PUPW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format data PTMK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proses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Saringan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1749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JUN 2021- AUG 2021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(8 MINGGU)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56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7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(100%)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49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84588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Pembangunan/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penambahbaikan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admission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penambahbaikan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admission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semua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modul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semakan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rayuan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penawaran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NOV 2021- FEB 2021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(14 MINGGU)</a:t>
                      </a:r>
                    </a:p>
                    <a:p>
                      <a:pPr algn="ctr"/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3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(10%)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33695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Pemegang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Taruh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(Finance)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Pembangunan Modul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efinance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modul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eperolehan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efinance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US" sz="1200" b="0" dirty="0">
                        <a:solidFill>
                          <a:prstClr val="black"/>
                        </a:solidFill>
                        <a:latin typeface="+mn-lt"/>
                        <a:ea typeface="Lato Light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JULY 2021-SEPT 2021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(10 MINGGU)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(90%)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782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Pemegang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Taruh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</a:t>
                      </a:r>
                      <a:r>
                        <a:rPr lang="en-MY" sz="1200" dirty="0" err="1"/>
                        <a:t>Muip</a:t>
                      </a:r>
                      <a:r>
                        <a:rPr lang="en-MY" sz="12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Pembangunan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muip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 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draf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muip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SEPT 2021 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(2 MINGGU)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(100%)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221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 err="1"/>
                        <a:t>Pemegang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Taruh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(UMPA)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Muat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naik 12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kursus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berdasarkan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rakan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kerjasama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yg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Muatnaik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12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kursus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ilmu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yg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NOV 2021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(2 MINGGU)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2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(80%)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9468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5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6685"/>
            <a:ext cx="10425099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PENCAPAIAN PRESTASI : 6 BULAN PERTAMA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0458" y="258823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0809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8158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/>
          <a:stretch/>
        </p:blipFill>
        <p:spPr>
          <a:xfrm>
            <a:off x="10930393" y="14135"/>
            <a:ext cx="1338880" cy="117957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9A364E-B04D-4EB1-9124-279961EF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52881"/>
              </p:ext>
            </p:extLst>
          </p:nvPr>
        </p:nvGraphicFramePr>
        <p:xfrm>
          <a:off x="244813" y="1436260"/>
          <a:ext cx="11408923" cy="31912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5076">
                  <a:extLst>
                    <a:ext uri="{9D8B030D-6E8A-4147-A177-3AD203B41FA5}">
                      <a16:colId xmlns:a16="http://schemas.microsoft.com/office/drawing/2014/main" val="3495642588"/>
                    </a:ext>
                  </a:extLst>
                </a:gridCol>
                <a:gridCol w="2554909">
                  <a:extLst>
                    <a:ext uri="{9D8B030D-6E8A-4147-A177-3AD203B41FA5}">
                      <a16:colId xmlns:a16="http://schemas.microsoft.com/office/drawing/2014/main" val="964404478"/>
                    </a:ext>
                  </a:extLst>
                </a:gridCol>
                <a:gridCol w="3108542">
                  <a:extLst>
                    <a:ext uri="{9D8B030D-6E8A-4147-A177-3AD203B41FA5}">
                      <a16:colId xmlns:a16="http://schemas.microsoft.com/office/drawing/2014/main" val="881224345"/>
                    </a:ext>
                  </a:extLst>
                </a:gridCol>
                <a:gridCol w="1239460">
                  <a:extLst>
                    <a:ext uri="{9D8B030D-6E8A-4147-A177-3AD203B41FA5}">
                      <a16:colId xmlns:a16="http://schemas.microsoft.com/office/drawing/2014/main" val="3876957106"/>
                    </a:ext>
                  </a:extLst>
                </a:gridCol>
                <a:gridCol w="1430557">
                  <a:extLst>
                    <a:ext uri="{9D8B030D-6E8A-4147-A177-3AD203B41FA5}">
                      <a16:colId xmlns:a16="http://schemas.microsoft.com/office/drawing/2014/main" val="4146583163"/>
                    </a:ext>
                  </a:extLst>
                </a:gridCol>
                <a:gridCol w="1530379">
                  <a:extLst>
                    <a:ext uri="{9D8B030D-6E8A-4147-A177-3AD203B41FA5}">
                      <a16:colId xmlns:a16="http://schemas.microsoft.com/office/drawing/2014/main" val="1346597531"/>
                    </a:ext>
                  </a:extLst>
                </a:gridCol>
              </a:tblGrid>
              <a:tr h="448083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KOMPONEN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KRA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KPI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WEIGHTAGE  %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SASARAN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PENCAPAIAN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43698830"/>
                  </a:ext>
                </a:extLst>
              </a:tr>
              <a:tr h="337131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Proses </a:t>
                      </a:r>
                      <a:r>
                        <a:rPr lang="en-MY" sz="1200" dirty="0" err="1"/>
                        <a:t>Kerja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Dalaman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</a:t>
                      </a:r>
                      <a:r>
                        <a:rPr lang="en-MY" sz="1200" dirty="0" err="1"/>
                        <a:t>Sistem</a:t>
                      </a:r>
                      <a:r>
                        <a:rPr lang="en-MY" sz="1200" dirty="0"/>
                        <a:t> Admission)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Saring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1749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PUPW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format data PTMK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proses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Saringan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1749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JUN 2021- AUG 2021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(8 MINGGU)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7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(100%)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84588609"/>
                  </a:ext>
                </a:extLst>
              </a:tr>
              <a:tr h="337131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Proses </a:t>
                      </a:r>
                      <a:r>
                        <a:rPr lang="en-MY" sz="1200" dirty="0" err="1"/>
                        <a:t>Kerja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Dalaman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</a:t>
                      </a:r>
                      <a:r>
                        <a:rPr lang="en-MY" sz="1200" dirty="0" err="1"/>
                        <a:t>Sistem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eFinance</a:t>
                      </a:r>
                      <a:r>
                        <a:rPr lang="en-MY" sz="1200" dirty="0"/>
                        <a:t>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Pembangunan Modul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efinance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modul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eperolehan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efinance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US" sz="1200" b="0" dirty="0">
                        <a:solidFill>
                          <a:prstClr val="black"/>
                        </a:solidFill>
                        <a:latin typeface="+mn-lt"/>
                        <a:ea typeface="Lato Light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JULY 2021-SEPT 2021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(10 MINGGU)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(90%)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79455867"/>
                  </a:ext>
                </a:extLst>
              </a:tr>
              <a:tr h="33713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/>
                        <a:t>Proses </a:t>
                      </a:r>
                      <a:r>
                        <a:rPr lang="en-MY" sz="1200" dirty="0" err="1"/>
                        <a:t>Kerja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Dalaman</a:t>
                      </a:r>
                      <a:endParaRPr lang="en-MY" sz="1200" dirty="0"/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200" dirty="0"/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Muip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Pembangunan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draf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muip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 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draf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muip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SEPT 2021                 (2 MINGGU)</a:t>
                      </a:r>
                    </a:p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(100%)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4599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8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6685"/>
            <a:ext cx="10425099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PENCAPAIAN PRESTASI : 6 BULAN PERTAMA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0458" y="258823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0809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8158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/>
          <a:stretch/>
        </p:blipFill>
        <p:spPr>
          <a:xfrm>
            <a:off x="10930393" y="14135"/>
            <a:ext cx="1338880" cy="117957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9A364E-B04D-4EB1-9124-279961EF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54012"/>
              </p:ext>
            </p:extLst>
          </p:nvPr>
        </p:nvGraphicFramePr>
        <p:xfrm>
          <a:off x="458201" y="1193711"/>
          <a:ext cx="10835610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1416">
                  <a:extLst>
                    <a:ext uri="{9D8B030D-6E8A-4147-A177-3AD203B41FA5}">
                      <a16:colId xmlns:a16="http://schemas.microsoft.com/office/drawing/2014/main" val="3495642588"/>
                    </a:ext>
                  </a:extLst>
                </a:gridCol>
                <a:gridCol w="2552539">
                  <a:extLst>
                    <a:ext uri="{9D8B030D-6E8A-4147-A177-3AD203B41FA5}">
                      <a16:colId xmlns:a16="http://schemas.microsoft.com/office/drawing/2014/main" val="964404478"/>
                    </a:ext>
                  </a:extLst>
                </a:gridCol>
                <a:gridCol w="2952333">
                  <a:extLst>
                    <a:ext uri="{9D8B030D-6E8A-4147-A177-3AD203B41FA5}">
                      <a16:colId xmlns:a16="http://schemas.microsoft.com/office/drawing/2014/main" val="363914199"/>
                    </a:ext>
                  </a:extLst>
                </a:gridCol>
                <a:gridCol w="1177176">
                  <a:extLst>
                    <a:ext uri="{9D8B030D-6E8A-4147-A177-3AD203B41FA5}">
                      <a16:colId xmlns:a16="http://schemas.microsoft.com/office/drawing/2014/main" val="3876957106"/>
                    </a:ext>
                  </a:extLst>
                </a:gridCol>
                <a:gridCol w="1368196">
                  <a:extLst>
                    <a:ext uri="{9D8B030D-6E8A-4147-A177-3AD203B41FA5}">
                      <a16:colId xmlns:a16="http://schemas.microsoft.com/office/drawing/2014/main" val="4146583163"/>
                    </a:ext>
                  </a:extLst>
                </a:gridCol>
                <a:gridCol w="1443950">
                  <a:extLst>
                    <a:ext uri="{9D8B030D-6E8A-4147-A177-3AD203B41FA5}">
                      <a16:colId xmlns:a16="http://schemas.microsoft.com/office/drawing/2014/main" val="1346597531"/>
                    </a:ext>
                  </a:extLst>
                </a:gridCol>
              </a:tblGrid>
              <a:tr h="448083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KOMPONEN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KRA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KPI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WEIGHTAGE  %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SASARAN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PENCAPAIAN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43698830"/>
                  </a:ext>
                </a:extLst>
              </a:tr>
              <a:tr h="422095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Proses </a:t>
                      </a:r>
                      <a:r>
                        <a:rPr lang="en-MY" sz="1200" dirty="0" err="1"/>
                        <a:t>Kerja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Dalaman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</a:t>
                      </a:r>
                      <a:r>
                        <a:rPr lang="en-MY" sz="1200" dirty="0" err="1"/>
                        <a:t>Sistem</a:t>
                      </a:r>
                      <a:r>
                        <a:rPr lang="en-MY" sz="1200" dirty="0"/>
                        <a:t> Admission)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Pembangunan/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penambahbaikan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admission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penambahbaikan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admission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modul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semakan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rayuan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penawaran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NOV 2021- FEB 2021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(14 MINGGU)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3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(10%)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84588609"/>
                  </a:ext>
                </a:extLst>
              </a:tr>
              <a:tr h="337131">
                <a:tc>
                  <a:txBody>
                    <a:bodyPr/>
                    <a:lstStyle/>
                    <a:p>
                      <a:pPr algn="ctr"/>
                      <a:r>
                        <a:rPr lang="en-MY" sz="1200" dirty="0"/>
                        <a:t>Proses </a:t>
                      </a:r>
                      <a:r>
                        <a:rPr lang="en-MY" sz="1200" dirty="0" err="1"/>
                        <a:t>Kerja</a:t>
                      </a:r>
                      <a:r>
                        <a:rPr lang="en-MY" sz="1200" dirty="0"/>
                        <a:t> </a:t>
                      </a:r>
                      <a:r>
                        <a:rPr lang="en-MY" sz="1200" dirty="0" err="1"/>
                        <a:t>Dalaman</a:t>
                      </a:r>
                      <a:endParaRPr lang="en-MY" sz="1200" dirty="0"/>
                    </a:p>
                    <a:p>
                      <a:pPr algn="ctr"/>
                      <a:endParaRPr lang="en-MY" sz="1200" dirty="0"/>
                    </a:p>
                    <a:p>
                      <a:pPr algn="ctr"/>
                      <a:r>
                        <a:rPr lang="en-MY" sz="1200" dirty="0"/>
                        <a:t>(</a:t>
                      </a:r>
                      <a:r>
                        <a:rPr lang="en-MY" sz="1200" dirty="0" err="1"/>
                        <a:t>Ilmu</a:t>
                      </a:r>
                      <a:r>
                        <a:rPr lang="en-MY" sz="1200" dirty="0"/>
                        <a:t>)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Muat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naik 12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kursus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berdasarkan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rakan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Kerjasama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mengikut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yg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ditetapkan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Bilangan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kursus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dimuatnaik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ilmu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NOV 2021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(2 MINGGU)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 MINGGU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(100%)</a:t>
                      </a:r>
                    </a:p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6634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8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6685"/>
            <a:ext cx="10425099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PENCAPAIAN PRESTASI : 6 BULAN PERTAMA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0458" y="258823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0809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8158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/>
          <a:stretch/>
        </p:blipFill>
        <p:spPr>
          <a:xfrm>
            <a:off x="10930393" y="14135"/>
            <a:ext cx="1338880" cy="1179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A79FF4-C871-4D44-88B5-E777E68A22E5}"/>
              </a:ext>
            </a:extLst>
          </p:cNvPr>
          <p:cNvSpPr txBox="1"/>
          <p:nvPr/>
        </p:nvSpPr>
        <p:spPr>
          <a:xfrm>
            <a:off x="303143" y="1193711"/>
            <a:ext cx="6833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400" dirty="0"/>
              <a:t>Inisiatif / Pelan Tindakan untuk mencapai KPI 2021.</a:t>
            </a:r>
            <a:endParaRPr lang="en-MY" sz="2400" dirty="0"/>
          </a:p>
        </p:txBody>
      </p:sp>
      <p:sp>
        <p:nvSpPr>
          <p:cNvPr id="13" name="Google Shape;58;p15">
            <a:extLst>
              <a:ext uri="{FF2B5EF4-FFF2-40B4-BE49-F238E27FC236}">
                <a16:creationId xmlns:a16="http://schemas.microsoft.com/office/drawing/2014/main" id="{C74AA89E-F0B7-4FD6-9D1F-A937DBF4CB14}"/>
              </a:ext>
            </a:extLst>
          </p:cNvPr>
          <p:cNvSpPr/>
          <p:nvPr/>
        </p:nvSpPr>
        <p:spPr>
          <a:xfrm>
            <a:off x="1189517" y="3567664"/>
            <a:ext cx="1512500" cy="785433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JUN</a:t>
            </a:r>
            <a:endParaRPr sz="24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" name="Google Shape;63;p15">
            <a:extLst>
              <a:ext uri="{FF2B5EF4-FFF2-40B4-BE49-F238E27FC236}">
                <a16:creationId xmlns:a16="http://schemas.microsoft.com/office/drawing/2014/main" id="{04E789BE-175F-4CF5-AB16-E691FBBE0376}"/>
              </a:ext>
            </a:extLst>
          </p:cNvPr>
          <p:cNvGrpSpPr/>
          <p:nvPr/>
        </p:nvGrpSpPr>
        <p:grpSpPr>
          <a:xfrm>
            <a:off x="3044999" y="2152397"/>
            <a:ext cx="2822485" cy="2200700"/>
            <a:chOff x="2583736" y="1382375"/>
            <a:chExt cx="2116864" cy="1650525"/>
          </a:xfrm>
        </p:grpSpPr>
        <p:sp>
          <p:nvSpPr>
            <p:cNvPr id="19" name="Google Shape;64;p15">
              <a:extLst>
                <a:ext uri="{FF2B5EF4-FFF2-40B4-BE49-F238E27FC236}">
                  <a16:creationId xmlns:a16="http://schemas.microsoft.com/office/drawing/2014/main" id="{C429A429-240F-4E74-8B37-955B9E8252C2}"/>
                </a:ext>
              </a:extLst>
            </p:cNvPr>
            <p:cNvSpPr/>
            <p:nvPr/>
          </p:nvSpPr>
          <p:spPr>
            <a:xfrm>
              <a:off x="4286550" y="1382375"/>
              <a:ext cx="230100" cy="1119800"/>
            </a:xfrm>
            <a:custGeom>
              <a:avLst/>
              <a:gdLst/>
              <a:ahLst/>
              <a:cxnLst/>
              <a:rect l="l" t="t" r="r" b="b"/>
              <a:pathLst>
                <a:path w="9204" h="44792" extrusionOk="0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65;p15">
              <a:extLst>
                <a:ext uri="{FF2B5EF4-FFF2-40B4-BE49-F238E27FC236}">
                  <a16:creationId xmlns:a16="http://schemas.microsoft.com/office/drawing/2014/main" id="{AD4B6A3A-7024-430A-A20D-96B6B38851BA}"/>
                </a:ext>
              </a:extLst>
            </p:cNvPr>
            <p:cNvSpPr/>
            <p:nvPr/>
          </p:nvSpPr>
          <p:spPr>
            <a:xfrm>
              <a:off x="3460550" y="2443825"/>
              <a:ext cx="1240050" cy="589075"/>
            </a:xfrm>
            <a:custGeom>
              <a:avLst/>
              <a:gdLst/>
              <a:ahLst/>
              <a:cxnLst/>
              <a:rect l="l" t="t" r="r" b="b"/>
              <a:pathLst>
                <a:path w="49602" h="23563" extrusionOk="0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</a:t>
              </a:r>
              <a:endParaRPr sz="2267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70;p15">
              <a:extLst>
                <a:ext uri="{FF2B5EF4-FFF2-40B4-BE49-F238E27FC236}">
                  <a16:creationId xmlns:a16="http://schemas.microsoft.com/office/drawing/2014/main" id="{48B8246D-9CFF-46AB-ADC4-12FECA4111FA}"/>
                </a:ext>
              </a:extLst>
            </p:cNvPr>
            <p:cNvSpPr txBox="1"/>
            <p:nvPr/>
          </p:nvSpPr>
          <p:spPr>
            <a:xfrm>
              <a:off x="2583736" y="1419220"/>
              <a:ext cx="186323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  <a:cs typeface="Arial" panose="020B0604020202020204" pitchFamily="34" charset="0"/>
                </a:rPr>
                <a:t>Data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Saringan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Pelajar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PUPW.</a:t>
              </a:r>
              <a:endParaRPr lang="en-MY" sz="16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Google Shape;73;p15">
            <a:extLst>
              <a:ext uri="{FF2B5EF4-FFF2-40B4-BE49-F238E27FC236}">
                <a16:creationId xmlns:a16="http://schemas.microsoft.com/office/drawing/2014/main" id="{54B7EB72-4CD1-498E-AD7C-FB95E2C45446}"/>
              </a:ext>
            </a:extLst>
          </p:cNvPr>
          <p:cNvSpPr/>
          <p:nvPr/>
        </p:nvSpPr>
        <p:spPr>
          <a:xfrm>
            <a:off x="7374782" y="3567664"/>
            <a:ext cx="1653833" cy="785433"/>
          </a:xfrm>
          <a:custGeom>
            <a:avLst/>
            <a:gdLst/>
            <a:ahLst/>
            <a:cxnLst/>
            <a:rect l="l" t="t" r="r" b="b"/>
            <a:pathLst>
              <a:path w="49615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OKT</a:t>
            </a:r>
            <a:endParaRPr sz="2267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80;p15">
            <a:extLst>
              <a:ext uri="{FF2B5EF4-FFF2-40B4-BE49-F238E27FC236}">
                <a16:creationId xmlns:a16="http://schemas.microsoft.com/office/drawing/2014/main" id="{76E46F2F-04AA-449C-800F-B673031CACCD}"/>
              </a:ext>
            </a:extLst>
          </p:cNvPr>
          <p:cNvSpPr/>
          <p:nvPr/>
        </p:nvSpPr>
        <p:spPr>
          <a:xfrm>
            <a:off x="2633718" y="3567663"/>
            <a:ext cx="1653433" cy="785433"/>
          </a:xfrm>
          <a:custGeom>
            <a:avLst/>
            <a:gdLst/>
            <a:ahLst/>
            <a:cxnLst/>
            <a:rect l="l" t="t" r="r" b="b"/>
            <a:pathLst>
              <a:path w="49603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JULY</a:t>
            </a:r>
            <a:endParaRPr sz="2267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" name="Google Shape;85;p15">
            <a:extLst>
              <a:ext uri="{FF2B5EF4-FFF2-40B4-BE49-F238E27FC236}">
                <a16:creationId xmlns:a16="http://schemas.microsoft.com/office/drawing/2014/main" id="{08EB23DF-4225-46D2-AB25-A6059947B957}"/>
              </a:ext>
            </a:extLst>
          </p:cNvPr>
          <p:cNvGrpSpPr/>
          <p:nvPr/>
        </p:nvGrpSpPr>
        <p:grpSpPr>
          <a:xfrm>
            <a:off x="4363781" y="3567664"/>
            <a:ext cx="3084471" cy="2226101"/>
            <a:chOff x="3572822" y="2443825"/>
            <a:chExt cx="2313353" cy="1669575"/>
          </a:xfrm>
        </p:grpSpPr>
        <p:sp>
          <p:nvSpPr>
            <p:cNvPr id="41" name="Google Shape;86;p15">
              <a:extLst>
                <a:ext uri="{FF2B5EF4-FFF2-40B4-BE49-F238E27FC236}">
                  <a16:creationId xmlns:a16="http://schemas.microsoft.com/office/drawing/2014/main" id="{8F1EA4C9-5D66-45B2-B25B-87467F6EA30F}"/>
                </a:ext>
              </a:extLst>
            </p:cNvPr>
            <p:cNvSpPr/>
            <p:nvPr/>
          </p:nvSpPr>
          <p:spPr>
            <a:xfrm>
              <a:off x="5409300" y="2993300"/>
              <a:ext cx="230125" cy="1120100"/>
            </a:xfrm>
            <a:custGeom>
              <a:avLst/>
              <a:gdLst/>
              <a:ahLst/>
              <a:cxnLst/>
              <a:rect l="l" t="t" r="r" b="b"/>
              <a:pathLst>
                <a:path w="9205" h="44804" extrusionOk="0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87;p15">
              <a:extLst>
                <a:ext uri="{FF2B5EF4-FFF2-40B4-BE49-F238E27FC236}">
                  <a16:creationId xmlns:a16="http://schemas.microsoft.com/office/drawing/2014/main" id="{0193E098-54F4-4A23-920D-906EDB19E381}"/>
                </a:ext>
              </a:extLst>
            </p:cNvPr>
            <p:cNvSpPr/>
            <p:nvPr/>
          </p:nvSpPr>
          <p:spPr>
            <a:xfrm>
              <a:off x="4645825" y="2443825"/>
              <a:ext cx="1240350" cy="589075"/>
            </a:xfrm>
            <a:custGeom>
              <a:avLst/>
              <a:gdLst/>
              <a:ahLst/>
              <a:cxnLst/>
              <a:rect l="l" t="t" r="r" b="b"/>
              <a:pathLst>
                <a:path w="49614" h="23563" extrusionOk="0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SEPT</a:t>
              </a:r>
              <a:endParaRPr sz="2267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94;p15">
              <a:extLst>
                <a:ext uri="{FF2B5EF4-FFF2-40B4-BE49-F238E27FC236}">
                  <a16:creationId xmlns:a16="http://schemas.microsoft.com/office/drawing/2014/main" id="{7D3A1151-9939-489B-AFF4-BA4577D4B76F}"/>
                </a:ext>
              </a:extLst>
            </p:cNvPr>
            <p:cNvSpPr txBox="1"/>
            <p:nvPr/>
          </p:nvSpPr>
          <p:spPr>
            <a:xfrm>
              <a:off x="3572822" y="3338550"/>
              <a:ext cx="188765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Tempoh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pembangunan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sistem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eFInance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.</a:t>
              </a:r>
              <a:endParaRPr lang="en-MY" sz="1600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oogle Shape;95;p15">
            <a:extLst>
              <a:ext uri="{FF2B5EF4-FFF2-40B4-BE49-F238E27FC236}">
                <a16:creationId xmlns:a16="http://schemas.microsoft.com/office/drawing/2014/main" id="{8C13EA9E-A632-489F-B201-1320546F252F}"/>
              </a:ext>
            </a:extLst>
          </p:cNvPr>
          <p:cNvGrpSpPr/>
          <p:nvPr/>
        </p:nvGrpSpPr>
        <p:grpSpPr>
          <a:xfrm>
            <a:off x="7507061" y="3567664"/>
            <a:ext cx="3101885" cy="2512501"/>
            <a:chOff x="5930285" y="2443825"/>
            <a:chExt cx="2326415" cy="1884375"/>
          </a:xfrm>
        </p:grpSpPr>
        <p:sp>
          <p:nvSpPr>
            <p:cNvPr id="51" name="Google Shape;96;p15">
              <a:extLst>
                <a:ext uri="{FF2B5EF4-FFF2-40B4-BE49-F238E27FC236}">
                  <a16:creationId xmlns:a16="http://schemas.microsoft.com/office/drawing/2014/main" id="{4D5CE8AD-F528-4581-9F17-0E3AA9150731}"/>
                </a:ext>
              </a:extLst>
            </p:cNvPr>
            <p:cNvSpPr/>
            <p:nvPr/>
          </p:nvSpPr>
          <p:spPr>
            <a:xfrm>
              <a:off x="7779850" y="2993300"/>
              <a:ext cx="230100" cy="1120100"/>
            </a:xfrm>
            <a:custGeom>
              <a:avLst/>
              <a:gdLst/>
              <a:ahLst/>
              <a:cxnLst/>
              <a:rect l="l" t="t" r="r" b="b"/>
              <a:pathLst>
                <a:path w="9204" h="44804" extrusionOk="0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97;p15">
              <a:extLst>
                <a:ext uri="{FF2B5EF4-FFF2-40B4-BE49-F238E27FC236}">
                  <a16:creationId xmlns:a16="http://schemas.microsoft.com/office/drawing/2014/main" id="{98D43DC6-601B-46EE-A6BD-A93D8F737C5B}"/>
                </a:ext>
              </a:extLst>
            </p:cNvPr>
            <p:cNvSpPr/>
            <p:nvPr/>
          </p:nvSpPr>
          <p:spPr>
            <a:xfrm>
              <a:off x="7016350" y="2443825"/>
              <a:ext cx="1240350" cy="589075"/>
            </a:xfrm>
            <a:custGeom>
              <a:avLst/>
              <a:gdLst/>
              <a:ahLst/>
              <a:cxnLst/>
              <a:rect l="l" t="t" r="r" b="b"/>
              <a:pathLst>
                <a:path w="49614" h="23563" extrusionOk="0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</a:t>
              </a:r>
              <a:endParaRPr sz="2267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101;p15">
              <a:extLst>
                <a:ext uri="{FF2B5EF4-FFF2-40B4-BE49-F238E27FC236}">
                  <a16:creationId xmlns:a16="http://schemas.microsoft.com/office/drawing/2014/main" id="{F9DE549E-382D-4A82-8799-92BE061E0EF1}"/>
                </a:ext>
              </a:extLst>
            </p:cNvPr>
            <p:cNvSpPr txBox="1"/>
            <p:nvPr/>
          </p:nvSpPr>
          <p:spPr>
            <a:xfrm>
              <a:off x="5930285" y="3898600"/>
              <a:ext cx="202041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Tempoh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pembangunan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/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penambahbaikan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+mn-lt"/>
                  <a:cs typeface="Arial" panose="020B0604020202020204" pitchFamily="34" charset="0"/>
                </a:rPr>
                <a:t>sistem</a:t>
              </a:r>
              <a:r>
                <a:rPr lang="en-US" sz="1600" dirty="0">
                  <a:latin typeface="+mn-lt"/>
                  <a:cs typeface="Arial" panose="020B0604020202020204" pitchFamily="34" charset="0"/>
                </a:rPr>
                <a:t> admission.</a:t>
              </a:r>
              <a:endParaRPr lang="en-MY" sz="1600" dirty="0">
                <a:latin typeface="+mn-lt"/>
                <a:cs typeface="Arial" panose="020B0604020202020204" pitchFamily="34" charset="0"/>
              </a:endParaRPr>
            </a:p>
            <a:p>
              <a:endParaRPr sz="2267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1968230-798D-4A9A-A4BA-37E489873196}"/>
              </a:ext>
            </a:extLst>
          </p:cNvPr>
          <p:cNvSpPr txBox="1"/>
          <p:nvPr/>
        </p:nvSpPr>
        <p:spPr>
          <a:xfrm>
            <a:off x="4376713" y="5315860"/>
            <a:ext cx="2509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  <a:cs typeface="Arial" panose="020B0604020202020204" pitchFamily="34" charset="0"/>
              </a:rPr>
              <a:t>Tempoh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pembangunan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muip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.</a:t>
            </a:r>
            <a:endParaRPr lang="en-MY" sz="1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8A5A60-9EBB-4AD7-BD56-8F79198AA93A}"/>
              </a:ext>
            </a:extLst>
          </p:cNvPr>
          <p:cNvSpPr txBox="1"/>
          <p:nvPr/>
        </p:nvSpPr>
        <p:spPr>
          <a:xfrm>
            <a:off x="7570867" y="4694118"/>
            <a:ext cx="2500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latin typeface="+mn-lt"/>
                <a:cs typeface="Arial" panose="020B0604020202020204" pitchFamily="34" charset="0"/>
              </a:rPr>
              <a:t>Tempoh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muatnaik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kursus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ke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n-lt"/>
                <a:cs typeface="Arial" panose="020B0604020202020204" pitchFamily="34" charset="0"/>
              </a:rPr>
              <a:t>ilmu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.</a:t>
            </a:r>
            <a:endParaRPr lang="en-MY" sz="1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871365"/>
            <a:ext cx="12192000" cy="6446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867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 PELAKSANAAN TUGASAN BAGI TAHUN 2021</a:t>
            </a:r>
            <a:endParaRPr lang="en-MY" sz="1867" b="1" u="sng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9145"/>
              </p:ext>
            </p:extLst>
          </p:nvPr>
        </p:nvGraphicFramePr>
        <p:xfrm>
          <a:off x="287354" y="1718706"/>
          <a:ext cx="11617291" cy="329436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3845">
                  <a:extLst>
                    <a:ext uri="{9D8B030D-6E8A-4147-A177-3AD203B41FA5}">
                      <a16:colId xmlns:a16="http://schemas.microsoft.com/office/drawing/2014/main" val="892275578"/>
                    </a:ext>
                  </a:extLst>
                </a:gridCol>
                <a:gridCol w="6344933">
                  <a:extLst>
                    <a:ext uri="{9D8B030D-6E8A-4147-A177-3AD203B41FA5}">
                      <a16:colId xmlns:a16="http://schemas.microsoft.com/office/drawing/2014/main" val="4179825535"/>
                    </a:ext>
                  </a:extLst>
                </a:gridCol>
                <a:gridCol w="1305745">
                  <a:extLst>
                    <a:ext uri="{9D8B030D-6E8A-4147-A177-3AD203B41FA5}">
                      <a16:colId xmlns:a16="http://schemas.microsoft.com/office/drawing/2014/main" val="2983655170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1418457867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2154241300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1211219154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3486077704"/>
                    </a:ext>
                  </a:extLst>
                </a:gridCol>
              </a:tblGrid>
              <a:tr h="353042">
                <a:tc>
                  <a:txBody>
                    <a:bodyPr/>
                    <a:lstStyle/>
                    <a:p>
                      <a:pPr algn="ctr"/>
                      <a:r>
                        <a:rPr lang="en-MY" sz="1500" dirty="0"/>
                        <a:t>BIL</a:t>
                      </a:r>
                      <a:endParaRPr lang="en-MY" sz="15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500"/>
                        <a:t>KPI</a:t>
                      </a:r>
                      <a:endParaRPr lang="en-MY" sz="15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SASARAN</a:t>
                      </a:r>
                      <a:endParaRPr lang="en-MY" sz="15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1Q</a:t>
                      </a:r>
                      <a:endParaRPr lang="en-MY" sz="15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2Q</a:t>
                      </a:r>
                      <a:endParaRPr lang="en-MY" sz="15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3Q</a:t>
                      </a:r>
                      <a:endParaRPr lang="en-MY" sz="15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4Q</a:t>
                      </a:r>
                      <a:endParaRPr lang="en-MY" sz="15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22249858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proses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Saringan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1749 data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pelajar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8 MINGGU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83979395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modul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eperolehan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efinance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US" sz="1200" b="0" dirty="0">
                        <a:solidFill>
                          <a:prstClr val="black"/>
                        </a:solidFill>
                        <a:latin typeface="+mn-lt"/>
                        <a:ea typeface="Lato Light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 MINGGU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64703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draf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muip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2 MINGGU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4837520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Tempoh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penambahbaikan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admission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modul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permohonan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semakan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rayuan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penawaran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dirty="0">
                          <a:latin typeface="+mn-lt"/>
                          <a:cs typeface="Arial" panose="020B0604020202020204" pitchFamily="34" charset="0"/>
                        </a:rPr>
                        <a:t>3 MINGGU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15668118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Bilangan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kursus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dimuatnaik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ilmu</a:t>
                      </a:r>
                      <a:r>
                        <a:rPr lang="en-US" sz="120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 MINGGU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58545104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95770895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5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21664480"/>
                  </a:ext>
                </a:extLst>
              </a:tr>
              <a:tr h="291911">
                <a:tc>
                  <a:txBody>
                    <a:bodyPr/>
                    <a:lstStyle/>
                    <a:p>
                      <a:pPr algn="ctr"/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5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MY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3112434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256685"/>
            <a:ext cx="10425099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PERANCANGAN PELAKSANAAN TUGASAN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0458" y="258823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0809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8158" y="256684"/>
            <a:ext cx="114992" cy="498115"/>
          </a:xfrm>
          <a:prstGeom prst="rect">
            <a:avLst/>
          </a:prstGeom>
          <a:solidFill>
            <a:srgbClr val="07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/>
          <a:stretch/>
        </p:blipFill>
        <p:spPr>
          <a:xfrm>
            <a:off x="10930393" y="14135"/>
            <a:ext cx="1338880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468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35138</TotalTime>
  <Words>670</Words>
  <Application>Microsoft Office PowerPoint</Application>
  <PresentationFormat>Widescreen</PresentationFormat>
  <Paragraphs>215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Fira Sans Extra Condensed</vt:lpstr>
      <vt:lpstr>Fira Sans Extra Condensed Medium</vt:lpstr>
      <vt:lpstr>Montserrat</vt:lpstr>
      <vt:lpstr>Times New Roman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Norzaliza Bidin</cp:lastModifiedBy>
  <cp:revision>26</cp:revision>
  <dcterms:created xsi:type="dcterms:W3CDTF">2021-08-19T08:34:34Z</dcterms:created>
  <dcterms:modified xsi:type="dcterms:W3CDTF">2022-06-22T01:26:07Z</dcterms:modified>
</cp:coreProperties>
</file>