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 Bold" charset="1" panose="00000800000000000000"/>
      <p:regular r:id="rId10"/>
    </p:embeddedFont>
    <p:embeddedFont>
      <p:font typeface="Muli Bold Bold" charset="1" panose="00000900000000000000"/>
      <p:regular r:id="rId11"/>
    </p:embeddedFont>
    <p:embeddedFont>
      <p:font typeface="Muli Bold Italics" charset="1" panose="00000800000000000000"/>
      <p:regular r:id="rId12"/>
    </p:embeddedFont>
    <p:embeddedFont>
      <p:font typeface="Muli Bold Bold Italics" charset="1" panose="00000900000000000000"/>
      <p:regular r:id="rId13"/>
    </p:embeddedFont>
    <p:embeddedFont>
      <p:font typeface="Muli Regular" charset="1" panose="00000500000000000000"/>
      <p:regular r:id="rId14"/>
    </p:embeddedFont>
    <p:embeddedFont>
      <p:font typeface="Muli Regular Bold" charset="1" panose="00000700000000000000"/>
      <p:regular r:id="rId15"/>
    </p:embeddedFont>
    <p:embeddedFont>
      <p:font typeface="Muli Regular Italics" charset="1" panose="00000500000000000000"/>
      <p:regular r:id="rId16"/>
    </p:embeddedFont>
    <p:embeddedFont>
      <p:font typeface="Muli Regular Bold Italics" charset="1" panose="00000700000000000000"/>
      <p:regular r:id="rId17"/>
    </p:embeddedFont>
    <p:embeddedFont>
      <p:font typeface="Inter" charset="1" panose="020B0502030000000004"/>
      <p:regular r:id="rId18"/>
    </p:embeddedFont>
    <p:embeddedFont>
      <p:font typeface="Inter Bold" charset="1" panose="020B0802030000000004"/>
      <p:regular r:id="rId19"/>
    </p:embeddedFont>
    <p:embeddedFont>
      <p:font typeface="Inter Italics" charset="1" panose="020B0502030000000004"/>
      <p:regular r:id="rId20"/>
    </p:embeddedFont>
    <p:embeddedFont>
      <p:font typeface="Inter Bold Italics" charset="1" panose="020B080203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43" Target="slides/slide22.xml" Type="http://schemas.openxmlformats.org/officeDocument/2006/relationships/slide"/><Relationship Id="rId44" Target="slides/slide23.xml" Type="http://schemas.openxmlformats.org/officeDocument/2006/relationships/slide"/><Relationship Id="rId45" Target="slides/slide24.xml" Type="http://schemas.openxmlformats.org/officeDocument/2006/relationships/slide"/><Relationship Id="rId46" Target="slides/slide25.xml" Type="http://schemas.openxmlformats.org/officeDocument/2006/relationships/slide"/><Relationship Id="rId47" Target="slides/slide26.xml" Type="http://schemas.openxmlformats.org/officeDocument/2006/relationships/slide"/><Relationship Id="rId48" Target="slides/slide27.xml" Type="http://schemas.openxmlformats.org/officeDocument/2006/relationships/slide"/><Relationship Id="rId49" Target="slides/slide28.xml" Type="http://schemas.openxmlformats.org/officeDocument/2006/relationships/slide"/><Relationship Id="rId5" Target="tableStyles.xml" Type="http://schemas.openxmlformats.org/officeDocument/2006/relationships/tableStyles"/><Relationship Id="rId50" Target="slides/slide29.xml" Type="http://schemas.openxmlformats.org/officeDocument/2006/relationships/slide"/><Relationship Id="rId51" Target="slides/slide30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68406" y="0"/>
            <a:ext cx="10287000" cy="102870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724426" y="1580291"/>
            <a:ext cx="2334288" cy="233428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700476" y="8081986"/>
            <a:ext cx="1176314" cy="117631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54523" y="1771095"/>
            <a:ext cx="8564281" cy="663342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92565" y="477109"/>
            <a:ext cx="1066735" cy="1103182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425378" y="1028700"/>
            <a:ext cx="7257670" cy="5000840"/>
            <a:chOff x="0" y="0"/>
            <a:chExt cx="9676893" cy="666778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031104"/>
              <a:ext cx="9676893" cy="563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99">
                  <a:solidFill>
                    <a:srgbClr val="171717"/>
                  </a:solidFill>
                  <a:latin typeface="Muli Bold Bold"/>
                </a:rPr>
                <a:t>Retail  Banking</a:t>
              </a:r>
            </a:p>
            <a:p>
              <a:pPr>
                <a:lnSpc>
                  <a:spcPts val="11000"/>
                </a:lnSpc>
              </a:pPr>
              <a:r>
                <a:rPr lang="en-US" sz="10000">
                  <a:solidFill>
                    <a:srgbClr val="FCAF03"/>
                  </a:solidFill>
                  <a:latin typeface="Muli Bold Bold"/>
                </a:rPr>
                <a:t>System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7911513" cy="63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25378" y="6596728"/>
            <a:ext cx="6742123" cy="3020213"/>
            <a:chOff x="0" y="0"/>
            <a:chExt cx="8989497" cy="402695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3022949"/>
              <a:ext cx="4772936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171717"/>
                  </a:solidFill>
                  <a:latin typeface="Muli Bold Bold"/>
                </a:rPr>
                <a:t>Trainer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523819"/>
              <a:ext cx="7591797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171717"/>
                  </a:solidFill>
                  <a:latin typeface="Muli Regular"/>
                </a:rPr>
                <a:t>Venkatesh Manda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96919"/>
              <a:ext cx="4392504" cy="515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39"/>
                </a:lnSpc>
              </a:pPr>
              <a:r>
                <a:rPr lang="en-US" sz="2313">
                  <a:solidFill>
                    <a:srgbClr val="171717"/>
                  </a:solidFill>
                  <a:latin typeface="Muli Bold Bold"/>
                </a:rPr>
                <a:t>Team Members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364653"/>
              <a:ext cx="6338140" cy="513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39"/>
                </a:lnSpc>
              </a:pPr>
              <a:r>
                <a:rPr lang="en-US" sz="2313">
                  <a:solidFill>
                    <a:srgbClr val="171717"/>
                  </a:solidFill>
                  <a:latin typeface="Muli Regular"/>
                </a:rPr>
                <a:t>Ain Nurizzati Mustafa (236051)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30492"/>
              <a:ext cx="6986685" cy="513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39"/>
                </a:lnSpc>
              </a:pPr>
              <a:r>
                <a:rPr lang="en-US" sz="2313">
                  <a:solidFill>
                    <a:srgbClr val="171717"/>
                  </a:solidFill>
                  <a:latin typeface="Muli Regular"/>
                </a:rPr>
                <a:t>Muhammad Syazwan Rosli (236055)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296331"/>
              <a:ext cx="6986685" cy="513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39"/>
                </a:lnSpc>
              </a:pPr>
              <a:r>
                <a:rPr lang="en-US" sz="2313">
                  <a:solidFill>
                    <a:srgbClr val="171717"/>
                  </a:solidFill>
                  <a:latin typeface="Muli Regular"/>
                </a:rPr>
                <a:t>Nurin Annisha Abdul Razak (236049)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8989497" cy="557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571">
                  <a:solidFill>
                    <a:srgbClr val="171717"/>
                  </a:solidFill>
                  <a:latin typeface="Muli Bold Bold"/>
                </a:rPr>
                <a:t>Java FSD AWS Angular Training Batch 10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512463" y="9258300"/>
            <a:ext cx="542060" cy="54206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226346" y="8716240"/>
            <a:ext cx="542060" cy="54206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26717"/>
            <a:ext cx="6571533" cy="2833565"/>
            <a:chOff x="0" y="0"/>
            <a:chExt cx="8762045" cy="37780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62045" cy="264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Use Case </a:t>
              </a:r>
            </a:p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Diagram 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64889"/>
              <a:ext cx="55967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731860" y="3518073"/>
          <a:ext cx="10527440" cy="4672986"/>
        </p:xfrm>
        <a:graphic>
          <a:graphicData uri="http://schemas.openxmlformats.org/drawingml/2006/table">
            <a:tbl>
              <a:tblPr/>
              <a:tblGrid>
                <a:gridCol w="329400"/>
              </a:tblGrid>
              <a:tr h="4490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6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6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90534" y="1849061"/>
            <a:ext cx="11468766" cy="65888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956603" y="2958353"/>
          <a:ext cx="9085812" cy="3527904"/>
        </p:xfrm>
        <a:graphic>
          <a:graphicData uri="http://schemas.openxmlformats.org/drawingml/2006/table">
            <a:tbl>
              <a:tblPr/>
              <a:tblGrid>
                <a:gridCol w="9085812"/>
              </a:tblGrid>
              <a:tr h="15816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This system covers four main modules which are customers, accounts, transactions and rules modules.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1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Databases: MySQLWorkbench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1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Tools: Spring Tool Suite, Postman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42414" y="4381140"/>
            <a:ext cx="1591888" cy="83646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73270" y="5464653"/>
            <a:ext cx="991884" cy="102160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83330" y="4227004"/>
            <a:ext cx="608353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"/>
              </a:rPr>
              <a:t>Backend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89595" y="1628787"/>
            <a:ext cx="11899472" cy="800689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354537" y="494084"/>
            <a:ext cx="6936100" cy="1842965"/>
            <a:chOff x="0" y="0"/>
            <a:chExt cx="9248133" cy="24572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248133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Spring Tool Suite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44089"/>
              <a:ext cx="5907236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78364" y="2020035"/>
            <a:ext cx="15131271" cy="699529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861508" y="747695"/>
            <a:ext cx="10787821" cy="1842965"/>
            <a:chOff x="0" y="0"/>
            <a:chExt cx="14383762" cy="24572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4383762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Postman Workspace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44089"/>
              <a:ext cx="9187613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C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022362" y="3323266"/>
          <a:ext cx="6898414" cy="3388889"/>
        </p:xfrm>
        <a:graphic>
          <a:graphicData uri="http://schemas.openxmlformats.org/drawingml/2006/table">
            <a:tbl>
              <a:tblPr/>
              <a:tblGrid>
                <a:gridCol w="6503834"/>
              </a:tblGrid>
              <a:tr h="11107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Homepage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1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Employee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9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Customer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61693" y="4522410"/>
            <a:ext cx="608353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"/>
              </a:rPr>
              <a:t>Frontend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42818" y="-63403"/>
            <a:ext cx="6402365" cy="10413806"/>
            <a:chOff x="0" y="0"/>
            <a:chExt cx="19862791" cy="323079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32307947"/>
            </a:xfrm>
            <a:custGeom>
              <a:avLst/>
              <a:gdLst/>
              <a:ahLst/>
              <a:cxnLst/>
              <a:rect r="r" b="b" t="t" l="l"/>
              <a:pathLst>
                <a:path h="32307947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32307947"/>
                  </a:lnTo>
                  <a:lnTo>
                    <a:pt x="0" y="32307947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445740" y="4837211"/>
            <a:ext cx="4040387" cy="68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7"/>
              </a:lnSpc>
            </a:pPr>
            <a:r>
              <a:rPr lang="en-US" sz="5091">
                <a:solidFill>
                  <a:srgbClr val="000000"/>
                </a:solidFill>
                <a:latin typeface="Muli Bold"/>
              </a:rPr>
              <a:t>Homepage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75419" y="1028700"/>
            <a:ext cx="1573716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10413806"/>
            <a:chOff x="0" y="0"/>
            <a:chExt cx="19862791" cy="323079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32307947"/>
            </a:xfrm>
            <a:custGeom>
              <a:avLst/>
              <a:gdLst/>
              <a:ahLst/>
              <a:cxnLst/>
              <a:rect r="r" b="b" t="t" l="l"/>
              <a:pathLst>
                <a:path h="32307947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32307947"/>
                  </a:lnTo>
                  <a:lnTo>
                    <a:pt x="0" y="32307947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850285" y="2341951"/>
            <a:ext cx="10725772" cy="560309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12681" y="4837211"/>
            <a:ext cx="4040387" cy="68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7"/>
              </a:lnSpc>
            </a:pPr>
            <a:r>
              <a:rPr lang="en-US" sz="5091">
                <a:solidFill>
                  <a:srgbClr val="000000"/>
                </a:solidFill>
                <a:latin typeface="Muli Bold"/>
              </a:rPr>
              <a:t>Employee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87149" y="2453525"/>
            <a:ext cx="13457222" cy="70229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0529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Customer &amp; Accounts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87149" y="2418052"/>
            <a:ext cx="13457222" cy="70299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0529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Register Customer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C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858687" y="2963144"/>
          <a:ext cx="7310533" cy="3898754"/>
        </p:xfrm>
        <a:graphic>
          <a:graphicData uri="http://schemas.openxmlformats.org/drawingml/2006/table">
            <a:tbl>
              <a:tblPr/>
              <a:tblGrid>
                <a:gridCol w="6759950"/>
              </a:tblGrid>
              <a:tr h="19366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The retail bank has historically been served by a large monolith system.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1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This system covers four main modules which are customers, accounts, transactions and rules modules.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883330" y="4227004"/>
            <a:ext cx="608353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3330" y="5404255"/>
            <a:ext cx="497991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Muli Regular"/>
              </a:rPr>
              <a:t>Retail Banking System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35458" y="2488997"/>
            <a:ext cx="13457222" cy="698794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0529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Register Customer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12821" y="2488997"/>
            <a:ext cx="13457222" cy="70299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0529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Register Account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99985" y="2559943"/>
            <a:ext cx="13457222" cy="70089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0529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Register Account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42818" y="-63403"/>
            <a:ext cx="6402365" cy="10413806"/>
            <a:chOff x="0" y="0"/>
            <a:chExt cx="19862791" cy="3230794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32307947"/>
            </a:xfrm>
            <a:custGeom>
              <a:avLst/>
              <a:gdLst/>
              <a:ahLst/>
              <a:cxnLst/>
              <a:rect r="r" b="b" t="t" l="l"/>
              <a:pathLst>
                <a:path h="32307947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32307947"/>
                  </a:lnTo>
                  <a:lnTo>
                    <a:pt x="0" y="32307947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445740" y="4837211"/>
            <a:ext cx="4040387" cy="68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7"/>
              </a:lnSpc>
            </a:pPr>
            <a:r>
              <a:rPr lang="en-US" sz="5091">
                <a:solidFill>
                  <a:srgbClr val="000000"/>
                </a:solidFill>
                <a:latin typeface="Muli Bold"/>
              </a:rPr>
              <a:t>Customer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05903" y="1028700"/>
            <a:ext cx="15476195" cy="80524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35458" y="2453525"/>
            <a:ext cx="13457222" cy="70229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92804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Account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77348" y="2488997"/>
            <a:ext cx="13457222" cy="70229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92804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Transactions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41876" y="2559943"/>
            <a:ext cx="13457222" cy="70299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92804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Transactions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06403" y="2488997"/>
            <a:ext cx="13457222" cy="70089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92804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Statement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6806"/>
            <a:ext cx="6402365" cy="2125070"/>
            <a:chOff x="0" y="0"/>
            <a:chExt cx="19862791" cy="65928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62792" cy="6592850"/>
            </a:xfrm>
            <a:custGeom>
              <a:avLst/>
              <a:gdLst/>
              <a:ahLst/>
              <a:cxnLst/>
              <a:rect r="r" b="b" t="t" l="l"/>
              <a:pathLst>
                <a:path h="6592850" w="19862792">
                  <a:moveTo>
                    <a:pt x="0" y="0"/>
                  </a:moveTo>
                  <a:lnTo>
                    <a:pt x="19862792" y="0"/>
                  </a:lnTo>
                  <a:lnTo>
                    <a:pt x="19862792" y="6592850"/>
                  </a:lnTo>
                  <a:lnTo>
                    <a:pt x="0" y="659285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70931" y="2559943"/>
            <a:ext cx="13457222" cy="70299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92804" y="778011"/>
            <a:ext cx="5847575" cy="55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4091">
                <a:solidFill>
                  <a:srgbClr val="000000"/>
                </a:solidFill>
                <a:latin typeface="Muli Bold"/>
              </a:rPr>
              <a:t>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144000" y="2852386"/>
          <a:ext cx="6898414" cy="4497070"/>
        </p:xfrm>
        <a:graphic>
          <a:graphicData uri="http://schemas.openxmlformats.org/drawingml/2006/table">
            <a:tbl>
              <a:tblPr/>
              <a:tblGrid>
                <a:gridCol w="6503834"/>
              </a:tblGrid>
              <a:tr h="9722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Front end: Angular Framework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0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Back end: Java, SpringBoot, RESTFul Services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2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Databases: MySQLWorkbench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2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uli Regular"/>
                        </a:rPr>
                        <a:t>Tools: Spring Tool Suite, Postman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66861" y="2852386"/>
            <a:ext cx="756343" cy="79997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67416" y="4028466"/>
            <a:ext cx="756343" cy="11891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31222" y="5491389"/>
            <a:ext cx="1591888" cy="8364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67416" y="6327853"/>
            <a:ext cx="991884" cy="102160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05600" y="4057815"/>
            <a:ext cx="1077908" cy="119767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83330" y="4227004"/>
            <a:ext cx="608353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71717"/>
                </a:solidFill>
                <a:latin typeface="Muli Bold"/>
              </a:rPr>
              <a:t>Technologies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5987" y="5169979"/>
            <a:ext cx="4979916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Muli Regular Bold"/>
              </a:rPr>
              <a:t>used in Retail Banking System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68406" y="0"/>
            <a:ext cx="10287000" cy="102870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9141" y="1185543"/>
            <a:ext cx="2334288" cy="233428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367729" y="4239906"/>
            <a:ext cx="7587829" cy="2219540"/>
            <a:chOff x="0" y="0"/>
            <a:chExt cx="10117105" cy="295938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21579"/>
              <a:ext cx="10117105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0000">
                  <a:solidFill>
                    <a:srgbClr val="171717"/>
                  </a:solidFill>
                  <a:latin typeface="Muli Bold Bold"/>
                </a:rPr>
                <a:t>Thank </a:t>
              </a:r>
              <a:r>
                <a:rPr lang="en-US" sz="10000">
                  <a:solidFill>
                    <a:srgbClr val="FCAF03"/>
                  </a:solidFill>
                  <a:latin typeface="Muli Bold Bold"/>
                </a:rPr>
                <a:t>You!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8271417" cy="63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628240">
            <a:off x="5283081" y="7836868"/>
            <a:ext cx="1091846" cy="109184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83D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92565" y="477109"/>
            <a:ext cx="1066735" cy="11031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26717"/>
            <a:ext cx="6571533" cy="2833565"/>
            <a:chOff x="0" y="0"/>
            <a:chExt cx="8762045" cy="37780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62045" cy="264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Customer Module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64889"/>
              <a:ext cx="55967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171717"/>
                  </a:solidFill>
                  <a:latin typeface="Muli Regular"/>
                </a:rPr>
                <a:t>Operations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731860" y="2668654"/>
          <a:ext cx="10527440" cy="9372922"/>
        </p:xfrm>
        <a:graphic>
          <a:graphicData uri="http://schemas.openxmlformats.org/drawingml/2006/table">
            <a:tbl>
              <a:tblPr/>
              <a:tblGrid>
                <a:gridCol w="10412829"/>
                <a:gridCol w="114611"/>
              </a:tblGrid>
              <a:tr h="7462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Create Customer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9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shall be able to register all customers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Get Customer Details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1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shall be able to view all customer details 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26717"/>
            <a:ext cx="6571533" cy="2833565"/>
            <a:chOff x="0" y="0"/>
            <a:chExt cx="8762045" cy="37780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62045" cy="264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Accounts Module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64889"/>
              <a:ext cx="55967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171717"/>
                  </a:solidFill>
                  <a:latin typeface="Muli Regular"/>
                </a:rPr>
                <a:t>Operations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731860" y="1865959"/>
          <a:ext cx="10527440" cy="5689988"/>
        </p:xfrm>
        <a:graphic>
          <a:graphicData uri="http://schemas.openxmlformats.org/drawingml/2006/table">
            <a:tbl>
              <a:tblPr/>
              <a:tblGrid>
                <a:gridCol w="10412829"/>
                <a:gridCol w="114611"/>
              </a:tblGrid>
              <a:tr h="7462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Create Account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9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shall be able to create customer's account once customer is successfully registered. 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3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Get Customer Account(s)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1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shall be able to view all customer account's by Customer ID.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Get Account Statement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5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Customer shall be able to view their bank account statement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26717"/>
            <a:ext cx="6571533" cy="2833565"/>
            <a:chOff x="0" y="0"/>
            <a:chExt cx="8762045" cy="37780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62045" cy="264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Transactions Module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64889"/>
              <a:ext cx="55967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171717"/>
                  </a:solidFill>
                  <a:latin typeface="Muli Regular"/>
                </a:rPr>
                <a:t>Operations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731860" y="1955802"/>
          <a:ext cx="10527440" cy="6375397"/>
        </p:xfrm>
        <a:graphic>
          <a:graphicData uri="http://schemas.openxmlformats.org/drawingml/2006/table">
            <a:tbl>
              <a:tblPr/>
              <a:tblGrid>
                <a:gridCol w="10412829"/>
                <a:gridCol w="114611"/>
              </a:tblGrid>
              <a:tr h="7462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Transfer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9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Customer shall be able to transfer an amount of money to other bank accounts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Deposit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1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Deposit operates at the back end of retail banking system only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Withdraw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5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Withdraw operates at the back end of retail banking system only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22017"/>
            <a:ext cx="6571533" cy="1842965"/>
            <a:chOff x="0" y="0"/>
            <a:chExt cx="8762045" cy="24572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62045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UI Portal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44089"/>
              <a:ext cx="55967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171717"/>
                  </a:solidFill>
                  <a:latin typeface="Muli Regular"/>
                </a:rPr>
                <a:t>Operations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731860" y="1955802"/>
          <a:ext cx="10527440" cy="6375397"/>
        </p:xfrm>
        <a:graphic>
          <a:graphicData uri="http://schemas.openxmlformats.org/drawingml/2006/table">
            <a:tbl>
              <a:tblPr/>
              <a:tblGrid>
                <a:gridCol w="10412829"/>
                <a:gridCol w="114611"/>
              </a:tblGrid>
              <a:tr h="7462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Home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9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Customer shall be able to log in to the retail banking system and system will operate all functionalities.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 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Employee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1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shall be able to create customer's account once customer is successfully registered.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Customer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5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Customer shall be able to view their bank account statement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26717"/>
            <a:ext cx="5963345" cy="2833565"/>
            <a:chOff x="0" y="0"/>
            <a:chExt cx="7951127" cy="37780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7951127" cy="264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Authentication Module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64889"/>
              <a:ext cx="5078774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171717"/>
                  </a:solidFill>
                  <a:latin typeface="Muli Regular"/>
                </a:rPr>
                <a:t>Operations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228477" y="2597709"/>
          <a:ext cx="10527440" cy="9372922"/>
        </p:xfrm>
        <a:graphic>
          <a:graphicData uri="http://schemas.openxmlformats.org/drawingml/2006/table">
            <a:tbl>
              <a:tblPr/>
              <a:tblGrid>
                <a:gridCol w="10412829"/>
                <a:gridCol w="114611"/>
              </a:tblGrid>
              <a:tr h="7462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Login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9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and customer shall be able to login to the system successfully. 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Logout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1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Employee and customer shall be able to logout from the system successfully. 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22017"/>
            <a:ext cx="6571533" cy="1842965"/>
            <a:chOff x="0" y="0"/>
            <a:chExt cx="8762045" cy="24572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62045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171717"/>
                  </a:solidFill>
                  <a:latin typeface="Muli Bold"/>
                </a:rPr>
                <a:t>Rules Module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44089"/>
              <a:ext cx="5596747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171717"/>
                  </a:solidFill>
                  <a:latin typeface="Muli Regular"/>
                </a:rPr>
                <a:t>Operations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731860" y="3518073"/>
          <a:ext cx="10527440" cy="6768927"/>
        </p:xfrm>
        <a:graphic>
          <a:graphicData uri="http://schemas.openxmlformats.org/drawingml/2006/table">
            <a:tbl>
              <a:tblPr/>
              <a:tblGrid>
                <a:gridCol w="10412829"/>
                <a:gridCol w="114611"/>
              </a:tblGrid>
              <a:tr h="7462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CAF03"/>
                          </a:solidFill>
                          <a:latin typeface="Muli Bold"/>
                        </a:rPr>
                        <a:t>Evaluate Minimum Balance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9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uli Regular"/>
                        </a:rPr>
                        <a:t>The retail banking system shall be able to evaluate minimum balance of a customer's account during transaction process. 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4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DAFZtd9wP4A</dc:identifier>
  <dcterms:modified xsi:type="dcterms:W3CDTF">2011-08-01T06:04:30Z</dcterms:modified>
  <cp:revision>1</cp:revision>
  <dc:title>Retail Banking System</dc:title>
</cp:coreProperties>
</file>