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7" r:id="rId2"/>
    <p:sldId id="288" r:id="rId3"/>
    <p:sldId id="295" r:id="rId4"/>
    <p:sldId id="289" r:id="rId5"/>
    <p:sldId id="285" r:id="rId6"/>
    <p:sldId id="273" r:id="rId7"/>
    <p:sldId id="259" r:id="rId8"/>
    <p:sldId id="274" r:id="rId9"/>
    <p:sldId id="275" r:id="rId10"/>
    <p:sldId id="276" r:id="rId11"/>
    <p:sldId id="277" r:id="rId12"/>
    <p:sldId id="286" r:id="rId13"/>
    <p:sldId id="257" r:id="rId14"/>
    <p:sldId id="258" r:id="rId15"/>
    <p:sldId id="278" r:id="rId16"/>
    <p:sldId id="280" r:id="rId17"/>
    <p:sldId id="297" r:id="rId18"/>
    <p:sldId id="296" r:id="rId19"/>
    <p:sldId id="282" r:id="rId20"/>
    <p:sldId id="265" r:id="rId21"/>
    <p:sldId id="266" r:id="rId22"/>
    <p:sldId id="267" r:id="rId23"/>
    <p:sldId id="283" r:id="rId24"/>
    <p:sldId id="284" r:id="rId25"/>
    <p:sldId id="272" r:id="rId26"/>
    <p:sldId id="290" r:id="rId27"/>
    <p:sldId id="291" r:id="rId28"/>
    <p:sldId id="292" r:id="rId29"/>
    <p:sldId id="293" r:id="rId30"/>
    <p:sldId id="294" r:id="rId31"/>
    <p:sldId id="298" r:id="rId32"/>
    <p:sldId id="299" r:id="rId3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99"/>
    <p:restoredTop sz="94719"/>
  </p:normalViewPr>
  <p:slideViewPr>
    <p:cSldViewPr snapToGrid="0">
      <p:cViewPr varScale="1">
        <p:scale>
          <a:sx n="147" d="100"/>
          <a:sy n="147" d="100"/>
        </p:scale>
        <p:origin x="8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2DEDB8-93E0-FEB1-EAA8-892DD7AECDB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ECE9059-EED7-F953-3DDB-40EE6B2E37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B433CAA-C113-7B9F-190F-DD0B5AF3690E}"/>
              </a:ext>
            </a:extLst>
          </p:cNvPr>
          <p:cNvSpPr>
            <a:spLocks noGrp="1"/>
          </p:cNvSpPr>
          <p:nvPr>
            <p:ph type="dt" sz="half" idx="10"/>
          </p:nvPr>
        </p:nvSpPr>
        <p:spPr/>
        <p:txBody>
          <a:bodyPr/>
          <a:lstStyle/>
          <a:p>
            <a:fld id="{E3078A03-BDA6-A149-AD4A-7D77A4446DF0}" type="datetimeFigureOut">
              <a:rPr kumimoji="1" lang="ja-JP" altLang="en-US" smtClean="0"/>
              <a:t>2024/7/28</a:t>
            </a:fld>
            <a:endParaRPr kumimoji="1" lang="ja-JP" altLang="en-US"/>
          </a:p>
        </p:txBody>
      </p:sp>
      <p:sp>
        <p:nvSpPr>
          <p:cNvPr id="5" name="フッター プレースホルダー 4">
            <a:extLst>
              <a:ext uri="{FF2B5EF4-FFF2-40B4-BE49-F238E27FC236}">
                <a16:creationId xmlns:a16="http://schemas.microsoft.com/office/drawing/2014/main" id="{A7040333-4790-B46B-7479-6F168428335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65FF7D5-92D6-E77A-61C1-5B134F1CFF22}"/>
              </a:ext>
            </a:extLst>
          </p:cNvPr>
          <p:cNvSpPr>
            <a:spLocks noGrp="1"/>
          </p:cNvSpPr>
          <p:nvPr>
            <p:ph type="sldNum" sz="quarter" idx="12"/>
          </p:nvPr>
        </p:nvSpPr>
        <p:spPr/>
        <p:txBody>
          <a:bodyPr/>
          <a:lstStyle/>
          <a:p>
            <a:fld id="{A6279842-2B5D-E141-93D7-90A20E5915CF}" type="slidenum">
              <a:rPr kumimoji="1" lang="ja-JP" altLang="en-US" smtClean="0"/>
              <a:t>‹#›</a:t>
            </a:fld>
            <a:endParaRPr kumimoji="1" lang="ja-JP" altLang="en-US"/>
          </a:p>
        </p:txBody>
      </p:sp>
    </p:spTree>
    <p:extLst>
      <p:ext uri="{BB962C8B-B14F-4D97-AF65-F5344CB8AC3E}">
        <p14:creationId xmlns:p14="http://schemas.microsoft.com/office/powerpoint/2010/main" val="1197497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E0B450-8C1C-FD0F-663D-31FDCECFCA7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0B9BCE-626E-DBD5-DDB9-7BD331EA0B4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A47722D-0A56-1CC3-5049-56043223C901}"/>
              </a:ext>
            </a:extLst>
          </p:cNvPr>
          <p:cNvSpPr>
            <a:spLocks noGrp="1"/>
          </p:cNvSpPr>
          <p:nvPr>
            <p:ph type="dt" sz="half" idx="10"/>
          </p:nvPr>
        </p:nvSpPr>
        <p:spPr/>
        <p:txBody>
          <a:bodyPr/>
          <a:lstStyle/>
          <a:p>
            <a:fld id="{E3078A03-BDA6-A149-AD4A-7D77A4446DF0}" type="datetimeFigureOut">
              <a:rPr kumimoji="1" lang="ja-JP" altLang="en-US" smtClean="0"/>
              <a:t>2024/7/28</a:t>
            </a:fld>
            <a:endParaRPr kumimoji="1" lang="ja-JP" altLang="en-US"/>
          </a:p>
        </p:txBody>
      </p:sp>
      <p:sp>
        <p:nvSpPr>
          <p:cNvPr id="5" name="フッター プレースホルダー 4">
            <a:extLst>
              <a:ext uri="{FF2B5EF4-FFF2-40B4-BE49-F238E27FC236}">
                <a16:creationId xmlns:a16="http://schemas.microsoft.com/office/drawing/2014/main" id="{DE420908-831C-1E20-81CA-9F166665FC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9C9CC7-F3CE-E538-C808-EE7216353FBE}"/>
              </a:ext>
            </a:extLst>
          </p:cNvPr>
          <p:cNvSpPr>
            <a:spLocks noGrp="1"/>
          </p:cNvSpPr>
          <p:nvPr>
            <p:ph type="sldNum" sz="quarter" idx="12"/>
          </p:nvPr>
        </p:nvSpPr>
        <p:spPr/>
        <p:txBody>
          <a:bodyPr/>
          <a:lstStyle/>
          <a:p>
            <a:fld id="{A6279842-2B5D-E141-93D7-90A20E5915CF}" type="slidenum">
              <a:rPr kumimoji="1" lang="ja-JP" altLang="en-US" smtClean="0"/>
              <a:t>‹#›</a:t>
            </a:fld>
            <a:endParaRPr kumimoji="1" lang="ja-JP" altLang="en-US"/>
          </a:p>
        </p:txBody>
      </p:sp>
    </p:spTree>
    <p:extLst>
      <p:ext uri="{BB962C8B-B14F-4D97-AF65-F5344CB8AC3E}">
        <p14:creationId xmlns:p14="http://schemas.microsoft.com/office/powerpoint/2010/main" val="3555869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F31376D-35F5-4479-1958-1FB308C35EF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7A99EF9-2FF1-3B9A-6480-417549AFD77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C83F30-03FA-3BCF-C60C-85D1C53D9439}"/>
              </a:ext>
            </a:extLst>
          </p:cNvPr>
          <p:cNvSpPr>
            <a:spLocks noGrp="1"/>
          </p:cNvSpPr>
          <p:nvPr>
            <p:ph type="dt" sz="half" idx="10"/>
          </p:nvPr>
        </p:nvSpPr>
        <p:spPr/>
        <p:txBody>
          <a:bodyPr/>
          <a:lstStyle/>
          <a:p>
            <a:fld id="{E3078A03-BDA6-A149-AD4A-7D77A4446DF0}" type="datetimeFigureOut">
              <a:rPr kumimoji="1" lang="ja-JP" altLang="en-US" smtClean="0"/>
              <a:t>2024/7/28</a:t>
            </a:fld>
            <a:endParaRPr kumimoji="1" lang="ja-JP" altLang="en-US"/>
          </a:p>
        </p:txBody>
      </p:sp>
      <p:sp>
        <p:nvSpPr>
          <p:cNvPr id="5" name="フッター プレースホルダー 4">
            <a:extLst>
              <a:ext uri="{FF2B5EF4-FFF2-40B4-BE49-F238E27FC236}">
                <a16:creationId xmlns:a16="http://schemas.microsoft.com/office/drawing/2014/main" id="{DF731AAA-2F6F-C1B0-896C-8237B01EC65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8732D5-FC6B-A067-9C94-F939D6534BD8}"/>
              </a:ext>
            </a:extLst>
          </p:cNvPr>
          <p:cNvSpPr>
            <a:spLocks noGrp="1"/>
          </p:cNvSpPr>
          <p:nvPr>
            <p:ph type="sldNum" sz="quarter" idx="12"/>
          </p:nvPr>
        </p:nvSpPr>
        <p:spPr/>
        <p:txBody>
          <a:bodyPr/>
          <a:lstStyle/>
          <a:p>
            <a:fld id="{A6279842-2B5D-E141-93D7-90A20E5915CF}" type="slidenum">
              <a:rPr kumimoji="1" lang="ja-JP" altLang="en-US" smtClean="0"/>
              <a:t>‹#›</a:t>
            </a:fld>
            <a:endParaRPr kumimoji="1" lang="ja-JP" altLang="en-US"/>
          </a:p>
        </p:txBody>
      </p:sp>
    </p:spTree>
    <p:extLst>
      <p:ext uri="{BB962C8B-B14F-4D97-AF65-F5344CB8AC3E}">
        <p14:creationId xmlns:p14="http://schemas.microsoft.com/office/powerpoint/2010/main" val="4268673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B29608-FF2E-BF3F-781F-8294D8BDD2E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B957EC6-9830-F2BD-6A5F-A6646AFEA35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2E74A2-6514-BD5D-E186-000F3DC7CCDE}"/>
              </a:ext>
            </a:extLst>
          </p:cNvPr>
          <p:cNvSpPr>
            <a:spLocks noGrp="1"/>
          </p:cNvSpPr>
          <p:nvPr>
            <p:ph type="dt" sz="half" idx="10"/>
          </p:nvPr>
        </p:nvSpPr>
        <p:spPr/>
        <p:txBody>
          <a:bodyPr/>
          <a:lstStyle/>
          <a:p>
            <a:fld id="{E3078A03-BDA6-A149-AD4A-7D77A4446DF0}" type="datetimeFigureOut">
              <a:rPr kumimoji="1" lang="ja-JP" altLang="en-US" smtClean="0"/>
              <a:t>2024/7/28</a:t>
            </a:fld>
            <a:endParaRPr kumimoji="1" lang="ja-JP" altLang="en-US"/>
          </a:p>
        </p:txBody>
      </p:sp>
      <p:sp>
        <p:nvSpPr>
          <p:cNvPr id="5" name="フッター プレースホルダー 4">
            <a:extLst>
              <a:ext uri="{FF2B5EF4-FFF2-40B4-BE49-F238E27FC236}">
                <a16:creationId xmlns:a16="http://schemas.microsoft.com/office/drawing/2014/main" id="{218132AA-404D-DEBB-81F8-068A81CE32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7A36F9-E79D-63BB-D4EE-16F3918FAC02}"/>
              </a:ext>
            </a:extLst>
          </p:cNvPr>
          <p:cNvSpPr>
            <a:spLocks noGrp="1"/>
          </p:cNvSpPr>
          <p:nvPr>
            <p:ph type="sldNum" sz="quarter" idx="12"/>
          </p:nvPr>
        </p:nvSpPr>
        <p:spPr/>
        <p:txBody>
          <a:bodyPr/>
          <a:lstStyle/>
          <a:p>
            <a:fld id="{A6279842-2B5D-E141-93D7-90A20E5915CF}" type="slidenum">
              <a:rPr kumimoji="1" lang="ja-JP" altLang="en-US" smtClean="0"/>
              <a:t>‹#›</a:t>
            </a:fld>
            <a:endParaRPr kumimoji="1" lang="ja-JP" altLang="en-US"/>
          </a:p>
        </p:txBody>
      </p:sp>
    </p:spTree>
    <p:extLst>
      <p:ext uri="{BB962C8B-B14F-4D97-AF65-F5344CB8AC3E}">
        <p14:creationId xmlns:p14="http://schemas.microsoft.com/office/powerpoint/2010/main" val="3825469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170928-6616-0946-AEC9-212218A3972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17DE67B-8D58-EACD-043B-4A19051EF13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6507406-3A36-0DB4-07F0-A93D949F18C9}"/>
              </a:ext>
            </a:extLst>
          </p:cNvPr>
          <p:cNvSpPr>
            <a:spLocks noGrp="1"/>
          </p:cNvSpPr>
          <p:nvPr>
            <p:ph type="dt" sz="half" idx="10"/>
          </p:nvPr>
        </p:nvSpPr>
        <p:spPr/>
        <p:txBody>
          <a:bodyPr/>
          <a:lstStyle/>
          <a:p>
            <a:fld id="{E3078A03-BDA6-A149-AD4A-7D77A4446DF0}" type="datetimeFigureOut">
              <a:rPr kumimoji="1" lang="ja-JP" altLang="en-US" smtClean="0"/>
              <a:t>2024/7/28</a:t>
            </a:fld>
            <a:endParaRPr kumimoji="1" lang="ja-JP" altLang="en-US"/>
          </a:p>
        </p:txBody>
      </p:sp>
      <p:sp>
        <p:nvSpPr>
          <p:cNvPr id="5" name="フッター プレースホルダー 4">
            <a:extLst>
              <a:ext uri="{FF2B5EF4-FFF2-40B4-BE49-F238E27FC236}">
                <a16:creationId xmlns:a16="http://schemas.microsoft.com/office/drawing/2014/main" id="{7CEDA765-961B-32C6-EBFE-F54EC4E57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F73164-DBEA-0EDE-9263-AE598B72ADE6}"/>
              </a:ext>
            </a:extLst>
          </p:cNvPr>
          <p:cNvSpPr>
            <a:spLocks noGrp="1"/>
          </p:cNvSpPr>
          <p:nvPr>
            <p:ph type="sldNum" sz="quarter" idx="12"/>
          </p:nvPr>
        </p:nvSpPr>
        <p:spPr/>
        <p:txBody>
          <a:bodyPr/>
          <a:lstStyle/>
          <a:p>
            <a:fld id="{A6279842-2B5D-E141-93D7-90A20E5915CF}" type="slidenum">
              <a:rPr kumimoji="1" lang="ja-JP" altLang="en-US" smtClean="0"/>
              <a:t>‹#›</a:t>
            </a:fld>
            <a:endParaRPr kumimoji="1" lang="ja-JP" altLang="en-US"/>
          </a:p>
        </p:txBody>
      </p:sp>
    </p:spTree>
    <p:extLst>
      <p:ext uri="{BB962C8B-B14F-4D97-AF65-F5344CB8AC3E}">
        <p14:creationId xmlns:p14="http://schemas.microsoft.com/office/powerpoint/2010/main" val="3718938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46232D-8DC8-F2E8-ABDE-0429D44612E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9C898E8-1ADF-E548-014A-0D3701CE789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9C8D41D-0DF6-71BC-AE52-D6A61D938D1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5C8AE16-C8D5-58AA-9A3F-239BA7F70E07}"/>
              </a:ext>
            </a:extLst>
          </p:cNvPr>
          <p:cNvSpPr>
            <a:spLocks noGrp="1"/>
          </p:cNvSpPr>
          <p:nvPr>
            <p:ph type="dt" sz="half" idx="10"/>
          </p:nvPr>
        </p:nvSpPr>
        <p:spPr/>
        <p:txBody>
          <a:bodyPr/>
          <a:lstStyle/>
          <a:p>
            <a:fld id="{E3078A03-BDA6-A149-AD4A-7D77A4446DF0}" type="datetimeFigureOut">
              <a:rPr kumimoji="1" lang="ja-JP" altLang="en-US" smtClean="0"/>
              <a:t>2024/7/28</a:t>
            </a:fld>
            <a:endParaRPr kumimoji="1" lang="ja-JP" altLang="en-US"/>
          </a:p>
        </p:txBody>
      </p:sp>
      <p:sp>
        <p:nvSpPr>
          <p:cNvPr id="6" name="フッター プレースホルダー 5">
            <a:extLst>
              <a:ext uri="{FF2B5EF4-FFF2-40B4-BE49-F238E27FC236}">
                <a16:creationId xmlns:a16="http://schemas.microsoft.com/office/drawing/2014/main" id="{D913D272-181C-1094-FA5D-39D38755C9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2236C95-8E50-F652-0B4A-958112810053}"/>
              </a:ext>
            </a:extLst>
          </p:cNvPr>
          <p:cNvSpPr>
            <a:spLocks noGrp="1"/>
          </p:cNvSpPr>
          <p:nvPr>
            <p:ph type="sldNum" sz="quarter" idx="12"/>
          </p:nvPr>
        </p:nvSpPr>
        <p:spPr/>
        <p:txBody>
          <a:bodyPr/>
          <a:lstStyle/>
          <a:p>
            <a:fld id="{A6279842-2B5D-E141-93D7-90A20E5915CF}" type="slidenum">
              <a:rPr kumimoji="1" lang="ja-JP" altLang="en-US" smtClean="0"/>
              <a:t>‹#›</a:t>
            </a:fld>
            <a:endParaRPr kumimoji="1" lang="ja-JP" altLang="en-US"/>
          </a:p>
        </p:txBody>
      </p:sp>
    </p:spTree>
    <p:extLst>
      <p:ext uri="{BB962C8B-B14F-4D97-AF65-F5344CB8AC3E}">
        <p14:creationId xmlns:p14="http://schemas.microsoft.com/office/powerpoint/2010/main" val="2973736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28CEC-FB2F-6D01-B424-EDB99444BDC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B3FB6BD-4271-E367-DE8F-B9CBC85D56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759195A-A1DE-AC8F-43A8-966A3EB7E61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190F2FF-6ECE-4126-7F3F-A1839E6576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3181B40-1B53-1EE8-3B6A-A277273B8DF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61B8EA3-B59B-6136-AC70-C5496ADEE692}"/>
              </a:ext>
            </a:extLst>
          </p:cNvPr>
          <p:cNvSpPr>
            <a:spLocks noGrp="1"/>
          </p:cNvSpPr>
          <p:nvPr>
            <p:ph type="dt" sz="half" idx="10"/>
          </p:nvPr>
        </p:nvSpPr>
        <p:spPr/>
        <p:txBody>
          <a:bodyPr/>
          <a:lstStyle/>
          <a:p>
            <a:fld id="{E3078A03-BDA6-A149-AD4A-7D77A4446DF0}" type="datetimeFigureOut">
              <a:rPr kumimoji="1" lang="ja-JP" altLang="en-US" smtClean="0"/>
              <a:t>2024/7/28</a:t>
            </a:fld>
            <a:endParaRPr kumimoji="1" lang="ja-JP" altLang="en-US"/>
          </a:p>
        </p:txBody>
      </p:sp>
      <p:sp>
        <p:nvSpPr>
          <p:cNvPr id="8" name="フッター プレースホルダー 7">
            <a:extLst>
              <a:ext uri="{FF2B5EF4-FFF2-40B4-BE49-F238E27FC236}">
                <a16:creationId xmlns:a16="http://schemas.microsoft.com/office/drawing/2014/main" id="{F13CCF43-58C4-5455-DB6D-4F0E77AC379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518119E-3408-06E2-C218-C014CE4DDEA2}"/>
              </a:ext>
            </a:extLst>
          </p:cNvPr>
          <p:cNvSpPr>
            <a:spLocks noGrp="1"/>
          </p:cNvSpPr>
          <p:nvPr>
            <p:ph type="sldNum" sz="quarter" idx="12"/>
          </p:nvPr>
        </p:nvSpPr>
        <p:spPr/>
        <p:txBody>
          <a:bodyPr/>
          <a:lstStyle/>
          <a:p>
            <a:fld id="{A6279842-2B5D-E141-93D7-90A20E5915CF}" type="slidenum">
              <a:rPr kumimoji="1" lang="ja-JP" altLang="en-US" smtClean="0"/>
              <a:t>‹#›</a:t>
            </a:fld>
            <a:endParaRPr kumimoji="1" lang="ja-JP" altLang="en-US"/>
          </a:p>
        </p:txBody>
      </p:sp>
    </p:spTree>
    <p:extLst>
      <p:ext uri="{BB962C8B-B14F-4D97-AF65-F5344CB8AC3E}">
        <p14:creationId xmlns:p14="http://schemas.microsoft.com/office/powerpoint/2010/main" val="428604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F79554-2B50-7B5B-A4DD-40A03BA5AC6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A035312-832C-AB6E-B0CB-CB88F4AD03AB}"/>
              </a:ext>
            </a:extLst>
          </p:cNvPr>
          <p:cNvSpPr>
            <a:spLocks noGrp="1"/>
          </p:cNvSpPr>
          <p:nvPr>
            <p:ph type="dt" sz="half" idx="10"/>
          </p:nvPr>
        </p:nvSpPr>
        <p:spPr/>
        <p:txBody>
          <a:bodyPr/>
          <a:lstStyle/>
          <a:p>
            <a:fld id="{E3078A03-BDA6-A149-AD4A-7D77A4446DF0}" type="datetimeFigureOut">
              <a:rPr kumimoji="1" lang="ja-JP" altLang="en-US" smtClean="0"/>
              <a:t>2024/7/28</a:t>
            </a:fld>
            <a:endParaRPr kumimoji="1" lang="ja-JP" altLang="en-US"/>
          </a:p>
        </p:txBody>
      </p:sp>
      <p:sp>
        <p:nvSpPr>
          <p:cNvPr id="4" name="フッター プレースホルダー 3">
            <a:extLst>
              <a:ext uri="{FF2B5EF4-FFF2-40B4-BE49-F238E27FC236}">
                <a16:creationId xmlns:a16="http://schemas.microsoft.com/office/drawing/2014/main" id="{EC82DABD-88BC-713C-C625-6B7977AF5A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1AC5381-BC24-BB59-010B-7A63800D742B}"/>
              </a:ext>
            </a:extLst>
          </p:cNvPr>
          <p:cNvSpPr>
            <a:spLocks noGrp="1"/>
          </p:cNvSpPr>
          <p:nvPr>
            <p:ph type="sldNum" sz="quarter" idx="12"/>
          </p:nvPr>
        </p:nvSpPr>
        <p:spPr/>
        <p:txBody>
          <a:bodyPr/>
          <a:lstStyle/>
          <a:p>
            <a:fld id="{A6279842-2B5D-E141-93D7-90A20E5915CF}" type="slidenum">
              <a:rPr kumimoji="1" lang="ja-JP" altLang="en-US" smtClean="0"/>
              <a:t>‹#›</a:t>
            </a:fld>
            <a:endParaRPr kumimoji="1" lang="ja-JP" altLang="en-US"/>
          </a:p>
        </p:txBody>
      </p:sp>
    </p:spTree>
    <p:extLst>
      <p:ext uri="{BB962C8B-B14F-4D97-AF65-F5344CB8AC3E}">
        <p14:creationId xmlns:p14="http://schemas.microsoft.com/office/powerpoint/2010/main" val="1627780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BE44C01-5C89-E9F4-7F7B-C0406220508E}"/>
              </a:ext>
            </a:extLst>
          </p:cNvPr>
          <p:cNvSpPr>
            <a:spLocks noGrp="1"/>
          </p:cNvSpPr>
          <p:nvPr>
            <p:ph type="dt" sz="half" idx="10"/>
          </p:nvPr>
        </p:nvSpPr>
        <p:spPr/>
        <p:txBody>
          <a:bodyPr/>
          <a:lstStyle/>
          <a:p>
            <a:fld id="{E3078A03-BDA6-A149-AD4A-7D77A4446DF0}" type="datetimeFigureOut">
              <a:rPr kumimoji="1" lang="ja-JP" altLang="en-US" smtClean="0"/>
              <a:t>2024/7/28</a:t>
            </a:fld>
            <a:endParaRPr kumimoji="1" lang="ja-JP" altLang="en-US"/>
          </a:p>
        </p:txBody>
      </p:sp>
      <p:sp>
        <p:nvSpPr>
          <p:cNvPr id="3" name="フッター プレースホルダー 2">
            <a:extLst>
              <a:ext uri="{FF2B5EF4-FFF2-40B4-BE49-F238E27FC236}">
                <a16:creationId xmlns:a16="http://schemas.microsoft.com/office/drawing/2014/main" id="{A10B6301-3E79-1F4C-7119-0EE03EB6AF9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70FCA0B-8023-A2EC-6587-B0DBAB36CAA4}"/>
              </a:ext>
            </a:extLst>
          </p:cNvPr>
          <p:cNvSpPr>
            <a:spLocks noGrp="1"/>
          </p:cNvSpPr>
          <p:nvPr>
            <p:ph type="sldNum" sz="quarter" idx="12"/>
          </p:nvPr>
        </p:nvSpPr>
        <p:spPr/>
        <p:txBody>
          <a:bodyPr/>
          <a:lstStyle/>
          <a:p>
            <a:fld id="{A6279842-2B5D-E141-93D7-90A20E5915CF}" type="slidenum">
              <a:rPr kumimoji="1" lang="ja-JP" altLang="en-US" smtClean="0"/>
              <a:t>‹#›</a:t>
            </a:fld>
            <a:endParaRPr kumimoji="1" lang="ja-JP" altLang="en-US"/>
          </a:p>
        </p:txBody>
      </p:sp>
    </p:spTree>
    <p:extLst>
      <p:ext uri="{BB962C8B-B14F-4D97-AF65-F5344CB8AC3E}">
        <p14:creationId xmlns:p14="http://schemas.microsoft.com/office/powerpoint/2010/main" val="545629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F6DE0C-AB39-BE8A-4041-43E4FECE4BF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3CA51D8-B6BC-197A-5850-D29FDF944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3EA42DE-8C2E-7B4B-C092-EFFD8444E0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EDB0075-D3E2-C743-5B59-90A01AFD75E2}"/>
              </a:ext>
            </a:extLst>
          </p:cNvPr>
          <p:cNvSpPr>
            <a:spLocks noGrp="1"/>
          </p:cNvSpPr>
          <p:nvPr>
            <p:ph type="dt" sz="half" idx="10"/>
          </p:nvPr>
        </p:nvSpPr>
        <p:spPr/>
        <p:txBody>
          <a:bodyPr/>
          <a:lstStyle/>
          <a:p>
            <a:fld id="{E3078A03-BDA6-A149-AD4A-7D77A4446DF0}" type="datetimeFigureOut">
              <a:rPr kumimoji="1" lang="ja-JP" altLang="en-US" smtClean="0"/>
              <a:t>2024/7/28</a:t>
            </a:fld>
            <a:endParaRPr kumimoji="1" lang="ja-JP" altLang="en-US"/>
          </a:p>
        </p:txBody>
      </p:sp>
      <p:sp>
        <p:nvSpPr>
          <p:cNvPr id="6" name="フッター プレースホルダー 5">
            <a:extLst>
              <a:ext uri="{FF2B5EF4-FFF2-40B4-BE49-F238E27FC236}">
                <a16:creationId xmlns:a16="http://schemas.microsoft.com/office/drawing/2014/main" id="{553BFA70-A682-4B83-FD45-7D90B105208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26D4F0C-442F-4E93-483B-E34F331EC72A}"/>
              </a:ext>
            </a:extLst>
          </p:cNvPr>
          <p:cNvSpPr>
            <a:spLocks noGrp="1"/>
          </p:cNvSpPr>
          <p:nvPr>
            <p:ph type="sldNum" sz="quarter" idx="12"/>
          </p:nvPr>
        </p:nvSpPr>
        <p:spPr/>
        <p:txBody>
          <a:bodyPr/>
          <a:lstStyle/>
          <a:p>
            <a:fld id="{A6279842-2B5D-E141-93D7-90A20E5915CF}" type="slidenum">
              <a:rPr kumimoji="1" lang="ja-JP" altLang="en-US" smtClean="0"/>
              <a:t>‹#›</a:t>
            </a:fld>
            <a:endParaRPr kumimoji="1" lang="ja-JP" altLang="en-US"/>
          </a:p>
        </p:txBody>
      </p:sp>
    </p:spTree>
    <p:extLst>
      <p:ext uri="{BB962C8B-B14F-4D97-AF65-F5344CB8AC3E}">
        <p14:creationId xmlns:p14="http://schemas.microsoft.com/office/powerpoint/2010/main" val="4000218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7B58DB-10E5-4FAA-9127-C438F0027BA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66C8F80-0793-7CEA-EB82-D3DFA4FB7F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A8ACA91-BDFF-1F98-44FE-24FE778657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319A725-20D6-A666-D0AD-38DC4D4F71ED}"/>
              </a:ext>
            </a:extLst>
          </p:cNvPr>
          <p:cNvSpPr>
            <a:spLocks noGrp="1"/>
          </p:cNvSpPr>
          <p:nvPr>
            <p:ph type="dt" sz="half" idx="10"/>
          </p:nvPr>
        </p:nvSpPr>
        <p:spPr/>
        <p:txBody>
          <a:bodyPr/>
          <a:lstStyle/>
          <a:p>
            <a:fld id="{E3078A03-BDA6-A149-AD4A-7D77A4446DF0}" type="datetimeFigureOut">
              <a:rPr kumimoji="1" lang="ja-JP" altLang="en-US" smtClean="0"/>
              <a:t>2024/7/28</a:t>
            </a:fld>
            <a:endParaRPr kumimoji="1" lang="ja-JP" altLang="en-US"/>
          </a:p>
        </p:txBody>
      </p:sp>
      <p:sp>
        <p:nvSpPr>
          <p:cNvPr id="6" name="フッター プレースホルダー 5">
            <a:extLst>
              <a:ext uri="{FF2B5EF4-FFF2-40B4-BE49-F238E27FC236}">
                <a16:creationId xmlns:a16="http://schemas.microsoft.com/office/drawing/2014/main" id="{69308F8F-5CB2-BC9D-CFC3-A7196DFBFA3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CABF300-96A2-4A4A-4FF3-F6BCFEC05A90}"/>
              </a:ext>
            </a:extLst>
          </p:cNvPr>
          <p:cNvSpPr>
            <a:spLocks noGrp="1"/>
          </p:cNvSpPr>
          <p:nvPr>
            <p:ph type="sldNum" sz="quarter" idx="12"/>
          </p:nvPr>
        </p:nvSpPr>
        <p:spPr/>
        <p:txBody>
          <a:bodyPr/>
          <a:lstStyle/>
          <a:p>
            <a:fld id="{A6279842-2B5D-E141-93D7-90A20E5915CF}" type="slidenum">
              <a:rPr kumimoji="1" lang="ja-JP" altLang="en-US" smtClean="0"/>
              <a:t>‹#›</a:t>
            </a:fld>
            <a:endParaRPr kumimoji="1" lang="ja-JP" altLang="en-US"/>
          </a:p>
        </p:txBody>
      </p:sp>
    </p:spTree>
    <p:extLst>
      <p:ext uri="{BB962C8B-B14F-4D97-AF65-F5344CB8AC3E}">
        <p14:creationId xmlns:p14="http://schemas.microsoft.com/office/powerpoint/2010/main" val="65678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638DC2C-4697-FDE7-6D89-9FA7F73964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155E43D-0502-BF4D-EE8E-8A083ACB9E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E2B82D-482B-6015-853F-60FAB82327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3078A03-BDA6-A149-AD4A-7D77A4446DF0}" type="datetimeFigureOut">
              <a:rPr kumimoji="1" lang="ja-JP" altLang="en-US" smtClean="0"/>
              <a:t>2024/7/28</a:t>
            </a:fld>
            <a:endParaRPr kumimoji="1" lang="ja-JP" altLang="en-US"/>
          </a:p>
        </p:txBody>
      </p:sp>
      <p:sp>
        <p:nvSpPr>
          <p:cNvPr id="5" name="フッター プレースホルダー 4">
            <a:extLst>
              <a:ext uri="{FF2B5EF4-FFF2-40B4-BE49-F238E27FC236}">
                <a16:creationId xmlns:a16="http://schemas.microsoft.com/office/drawing/2014/main" id="{DCD99392-6531-D639-3009-6403ADE1C5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65A161B-95CD-FDDD-D51B-29DC4310BA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6279842-2B5D-E141-93D7-90A20E5915CF}" type="slidenum">
              <a:rPr kumimoji="1" lang="ja-JP" altLang="en-US" smtClean="0"/>
              <a:t>‹#›</a:t>
            </a:fld>
            <a:endParaRPr kumimoji="1" lang="ja-JP" altLang="en-US"/>
          </a:p>
        </p:txBody>
      </p:sp>
    </p:spTree>
    <p:extLst>
      <p:ext uri="{BB962C8B-B14F-4D97-AF65-F5344CB8AC3E}">
        <p14:creationId xmlns:p14="http://schemas.microsoft.com/office/powerpoint/2010/main" val="340767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A33AAEC-48CE-3C18-812E-525E75C01D4B}"/>
              </a:ext>
            </a:extLst>
          </p:cNvPr>
          <p:cNvSpPr txBox="1"/>
          <p:nvPr/>
        </p:nvSpPr>
        <p:spPr>
          <a:xfrm>
            <a:off x="416688" y="1838013"/>
            <a:ext cx="11358623" cy="1981633"/>
          </a:xfrm>
          <a:prstGeom prst="rect">
            <a:avLst/>
          </a:prstGeom>
          <a:noFill/>
        </p:spPr>
        <p:txBody>
          <a:bodyPr wrap="square" rtlCol="0">
            <a:spAutoFit/>
          </a:bodyPr>
          <a:lstStyle/>
          <a:p>
            <a:pPr>
              <a:lnSpc>
                <a:spcPct val="150000"/>
              </a:lnSpc>
            </a:pPr>
            <a:r>
              <a:rPr kumimoji="1" lang="ja-JP" altLang="en-US" sz="4400">
                <a:solidFill>
                  <a:schemeClr val="accent6"/>
                </a:solidFill>
                <a:latin typeface="Meiryo UI" panose="020B0604030504040204" pitchFamily="34" charset="-128"/>
                <a:ea typeface="Meiryo UI" panose="020B0604030504040204" pitchFamily="34" charset="-128"/>
              </a:rPr>
              <a:t>有価証券報告書の分析</a:t>
            </a:r>
            <a:endParaRPr kumimoji="1" lang="en-US" altLang="ja-JP" sz="4400" dirty="0">
              <a:solidFill>
                <a:schemeClr val="accent6"/>
              </a:solidFill>
              <a:latin typeface="Meiryo UI" panose="020B0604030504040204" pitchFamily="34" charset="-128"/>
              <a:ea typeface="Meiryo UI" panose="020B0604030504040204" pitchFamily="34" charset="-128"/>
            </a:endParaRPr>
          </a:p>
          <a:p>
            <a:pPr>
              <a:lnSpc>
                <a:spcPct val="150000"/>
              </a:lnSpc>
            </a:pPr>
            <a:r>
              <a:rPr kumimoji="1" lang="ja-JP" altLang="en-US" sz="4400">
                <a:solidFill>
                  <a:schemeClr val="accent6"/>
                </a:solidFill>
                <a:latin typeface="Meiryo UI" panose="020B0604030504040204" pitchFamily="34" charset="-128"/>
                <a:ea typeface="Meiryo UI" panose="020B0604030504040204" pitchFamily="34" charset="-128"/>
              </a:rPr>
              <a:t>　　　　　　　　</a:t>
            </a:r>
            <a:r>
              <a:rPr kumimoji="1" lang="en-US" altLang="ja-JP" sz="4400" dirty="0">
                <a:solidFill>
                  <a:schemeClr val="accent6"/>
                </a:solidFill>
                <a:latin typeface="Meiryo UI" panose="020B0604030504040204" pitchFamily="34" charset="-128"/>
                <a:ea typeface="Meiryo UI" panose="020B0604030504040204" pitchFamily="34" charset="-128"/>
              </a:rPr>
              <a:t>〜</a:t>
            </a:r>
            <a:r>
              <a:rPr lang="ja-JP" altLang="en-US" sz="4400">
                <a:solidFill>
                  <a:schemeClr val="accent6"/>
                </a:solidFill>
                <a:latin typeface="Meiryo UI" panose="020B0604030504040204" pitchFamily="34" charset="-128"/>
                <a:ea typeface="Meiryo UI" panose="020B0604030504040204" pitchFamily="34" charset="-128"/>
              </a:rPr>
              <a:t>人的資本経営にかかる</a:t>
            </a:r>
            <a:r>
              <a:rPr kumimoji="1" lang="ja-JP" altLang="en-US" sz="4400">
                <a:solidFill>
                  <a:schemeClr val="accent6"/>
                </a:solidFill>
                <a:latin typeface="Meiryo UI" panose="020B0604030504040204" pitchFamily="34" charset="-128"/>
                <a:ea typeface="Meiryo UI" panose="020B0604030504040204" pitchFamily="34" charset="-128"/>
              </a:rPr>
              <a:t>開示状況</a:t>
            </a:r>
            <a:endParaRPr kumimoji="1" lang="en-US" altLang="ja-JP" sz="4400" dirty="0">
              <a:solidFill>
                <a:schemeClr val="accent6"/>
              </a:solidFill>
              <a:latin typeface="Meiryo UI" panose="020B0604030504040204" pitchFamily="34" charset="-128"/>
              <a:ea typeface="Meiryo UI" panose="020B0604030504040204" pitchFamily="34" charset="-128"/>
            </a:endParaRPr>
          </a:p>
        </p:txBody>
      </p:sp>
      <p:cxnSp>
        <p:nvCxnSpPr>
          <p:cNvPr id="4" name="直線コネクタ 3">
            <a:extLst>
              <a:ext uri="{FF2B5EF4-FFF2-40B4-BE49-F238E27FC236}">
                <a16:creationId xmlns:a16="http://schemas.microsoft.com/office/drawing/2014/main" id="{A007F893-F288-79EC-D7CA-1EA97A7BEE9B}"/>
              </a:ext>
            </a:extLst>
          </p:cNvPr>
          <p:cNvCxnSpPr/>
          <p:nvPr/>
        </p:nvCxnSpPr>
        <p:spPr>
          <a:xfrm>
            <a:off x="320233" y="3819646"/>
            <a:ext cx="11551534" cy="0"/>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sp>
        <p:nvSpPr>
          <p:cNvPr id="5" name="テキスト ボックス 4">
            <a:extLst>
              <a:ext uri="{FF2B5EF4-FFF2-40B4-BE49-F238E27FC236}">
                <a16:creationId xmlns:a16="http://schemas.microsoft.com/office/drawing/2014/main" id="{358B9A50-D626-9331-3A48-B4B17FBFF2CD}"/>
              </a:ext>
            </a:extLst>
          </p:cNvPr>
          <p:cNvSpPr txBox="1"/>
          <p:nvPr/>
        </p:nvSpPr>
        <p:spPr>
          <a:xfrm>
            <a:off x="7898674" y="5291553"/>
            <a:ext cx="3973093" cy="830997"/>
          </a:xfrm>
          <a:prstGeom prst="rect">
            <a:avLst/>
          </a:prstGeom>
          <a:noFill/>
        </p:spPr>
        <p:txBody>
          <a:bodyPr wrap="square" rtlCol="0">
            <a:spAutoFit/>
          </a:bodyPr>
          <a:lstStyle/>
          <a:p>
            <a:pPr algn="r"/>
            <a:r>
              <a:rPr lang="en-US" altLang="ja-JP" sz="2400" dirty="0">
                <a:solidFill>
                  <a:schemeClr val="accent5">
                    <a:lumMod val="50000"/>
                  </a:schemeClr>
                </a:solidFill>
                <a:latin typeface="Meiryo UI" panose="020B0604030504040204" pitchFamily="34" charset="-128"/>
                <a:ea typeface="Meiryo UI" panose="020B0604030504040204" pitchFamily="34" charset="-128"/>
              </a:rPr>
              <a:t>2024</a:t>
            </a:r>
            <a:r>
              <a:rPr lang="ja-JP" altLang="en-US" sz="2400">
                <a:solidFill>
                  <a:schemeClr val="accent5">
                    <a:lumMod val="50000"/>
                  </a:schemeClr>
                </a:solidFill>
                <a:latin typeface="Meiryo UI" panose="020B0604030504040204" pitchFamily="34" charset="-128"/>
                <a:ea typeface="Meiryo UI" panose="020B0604030504040204" pitchFamily="34" charset="-128"/>
              </a:rPr>
              <a:t>年</a:t>
            </a:r>
            <a:r>
              <a:rPr lang="en-US" altLang="ja-JP" sz="2400" dirty="0">
                <a:solidFill>
                  <a:schemeClr val="accent5">
                    <a:lumMod val="50000"/>
                  </a:schemeClr>
                </a:solidFill>
                <a:latin typeface="Meiryo UI" panose="020B0604030504040204" pitchFamily="34" charset="-128"/>
                <a:ea typeface="Meiryo UI" panose="020B0604030504040204" pitchFamily="34" charset="-128"/>
              </a:rPr>
              <a:t>8</a:t>
            </a:r>
            <a:r>
              <a:rPr lang="ja-JP" altLang="en-US" sz="2400">
                <a:solidFill>
                  <a:schemeClr val="accent5">
                    <a:lumMod val="50000"/>
                  </a:schemeClr>
                </a:solidFill>
                <a:latin typeface="Meiryo UI" panose="020B0604030504040204" pitchFamily="34" charset="-128"/>
                <a:ea typeface="Meiryo UI" panose="020B0604030504040204" pitchFamily="34" charset="-128"/>
              </a:rPr>
              <a:t>月</a:t>
            </a:r>
            <a:endParaRPr lang="en-US" altLang="ja-JP" sz="2400" dirty="0">
              <a:solidFill>
                <a:schemeClr val="accent5">
                  <a:lumMod val="50000"/>
                </a:schemeClr>
              </a:solidFill>
              <a:latin typeface="Meiryo UI" panose="020B0604030504040204" pitchFamily="34" charset="-128"/>
              <a:ea typeface="Meiryo UI" panose="020B0604030504040204" pitchFamily="34" charset="-128"/>
            </a:endParaRPr>
          </a:p>
          <a:p>
            <a:pPr algn="r"/>
            <a:endParaRPr kumimoji="1" lang="en-US" altLang="ja-JP" sz="2400" dirty="0">
              <a:solidFill>
                <a:schemeClr val="accent5">
                  <a:lumMod val="50000"/>
                </a:schemeClr>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41408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47F6DFB-51D9-5E3A-7645-C239DA106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460" y="772998"/>
            <a:ext cx="0" cy="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F8E31D1B-6A20-C700-35CF-8EF358E145A0}"/>
              </a:ext>
            </a:extLst>
          </p:cNvPr>
          <p:cNvSpPr txBox="1"/>
          <p:nvPr/>
        </p:nvSpPr>
        <p:spPr>
          <a:xfrm>
            <a:off x="246547" y="167087"/>
            <a:ext cx="9846577" cy="584775"/>
          </a:xfrm>
          <a:prstGeom prst="rect">
            <a:avLst/>
          </a:prstGeom>
          <a:noFill/>
        </p:spPr>
        <p:txBody>
          <a:bodyPr wrap="square" rtlCol="0">
            <a:spAutoFit/>
          </a:bodyPr>
          <a:lstStyle/>
          <a:p>
            <a:r>
              <a:rPr kumimoji="1" lang="ja-JP" altLang="en-US" sz="3200">
                <a:solidFill>
                  <a:schemeClr val="accent6"/>
                </a:solidFill>
                <a:latin typeface="Meiryo UI" panose="020B0604030504040204" pitchFamily="34" charset="-128"/>
                <a:ea typeface="Meiryo UI" panose="020B0604030504040204" pitchFamily="34" charset="-128"/>
              </a:rPr>
              <a:t>男女賃金</a:t>
            </a:r>
            <a:r>
              <a:rPr lang="ja-JP" altLang="en-US" sz="3200">
                <a:solidFill>
                  <a:schemeClr val="accent6"/>
                </a:solidFill>
                <a:latin typeface="Meiryo UI" panose="020B0604030504040204" pitchFamily="34" charset="-128"/>
                <a:ea typeface="Meiryo UI" panose="020B0604030504040204" pitchFamily="34" charset="-128"/>
              </a:rPr>
              <a:t>格差（全労働者・正規・非正規）</a:t>
            </a:r>
            <a:r>
              <a:rPr kumimoji="1" lang="en-US" altLang="ja-JP" sz="3200" dirty="0">
                <a:solidFill>
                  <a:schemeClr val="accent6"/>
                </a:solidFill>
                <a:latin typeface="Meiryo UI" panose="020B0604030504040204" pitchFamily="34" charset="-128"/>
                <a:ea typeface="Meiryo UI" panose="020B0604030504040204" pitchFamily="34" charset="-128"/>
              </a:rPr>
              <a:t>〜</a:t>
            </a:r>
            <a:r>
              <a:rPr kumimoji="1" lang="ja-JP" altLang="en-US" sz="3200">
                <a:solidFill>
                  <a:schemeClr val="accent6"/>
                </a:solidFill>
                <a:latin typeface="Meiryo UI" panose="020B0604030504040204" pitchFamily="34" charset="-128"/>
                <a:ea typeface="Meiryo UI" panose="020B0604030504040204" pitchFamily="34" charset="-128"/>
              </a:rPr>
              <a:t>全業種</a:t>
            </a:r>
          </a:p>
        </p:txBody>
      </p:sp>
      <p:cxnSp>
        <p:nvCxnSpPr>
          <p:cNvPr id="5" name="直線コネクタ 4">
            <a:extLst>
              <a:ext uri="{FF2B5EF4-FFF2-40B4-BE49-F238E27FC236}">
                <a16:creationId xmlns:a16="http://schemas.microsoft.com/office/drawing/2014/main" id="{C404EA40-DF5E-2394-D2A9-7BECA9ED52C1}"/>
              </a:ext>
            </a:extLst>
          </p:cNvPr>
          <p:cNvCxnSpPr/>
          <p:nvPr/>
        </p:nvCxnSpPr>
        <p:spPr>
          <a:xfrm>
            <a:off x="185195" y="821803"/>
            <a:ext cx="11551534" cy="0"/>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graphicFrame>
        <p:nvGraphicFramePr>
          <p:cNvPr id="4" name="表 3">
            <a:extLst>
              <a:ext uri="{FF2B5EF4-FFF2-40B4-BE49-F238E27FC236}">
                <a16:creationId xmlns:a16="http://schemas.microsoft.com/office/drawing/2014/main" id="{7B250426-3B31-558C-2E00-D37702D475BD}"/>
              </a:ext>
            </a:extLst>
          </p:cNvPr>
          <p:cNvGraphicFramePr>
            <a:graphicFrameLocks noGrp="1"/>
          </p:cNvGraphicFramePr>
          <p:nvPr>
            <p:extLst>
              <p:ext uri="{D42A27DB-BD31-4B8C-83A1-F6EECF244321}">
                <p14:modId xmlns:p14="http://schemas.microsoft.com/office/powerpoint/2010/main" val="2062260654"/>
              </p:ext>
            </p:extLst>
          </p:nvPr>
        </p:nvGraphicFramePr>
        <p:xfrm>
          <a:off x="5965372" y="2368512"/>
          <a:ext cx="5799908" cy="3213960"/>
        </p:xfrm>
        <a:graphic>
          <a:graphicData uri="http://schemas.openxmlformats.org/drawingml/2006/table">
            <a:tbl>
              <a:tblPr firstRow="1" bandRow="1">
                <a:tableStyleId>{93296810-A885-4BE3-A3E7-6D5BEEA58F35}</a:tableStyleId>
              </a:tblPr>
              <a:tblGrid>
                <a:gridCol w="1449977">
                  <a:extLst>
                    <a:ext uri="{9D8B030D-6E8A-4147-A177-3AD203B41FA5}">
                      <a16:colId xmlns:a16="http://schemas.microsoft.com/office/drawing/2014/main" val="757417051"/>
                    </a:ext>
                  </a:extLst>
                </a:gridCol>
                <a:gridCol w="1449977">
                  <a:extLst>
                    <a:ext uri="{9D8B030D-6E8A-4147-A177-3AD203B41FA5}">
                      <a16:colId xmlns:a16="http://schemas.microsoft.com/office/drawing/2014/main" val="661793260"/>
                    </a:ext>
                  </a:extLst>
                </a:gridCol>
                <a:gridCol w="1449977">
                  <a:extLst>
                    <a:ext uri="{9D8B030D-6E8A-4147-A177-3AD203B41FA5}">
                      <a16:colId xmlns:a16="http://schemas.microsoft.com/office/drawing/2014/main" val="215255362"/>
                    </a:ext>
                  </a:extLst>
                </a:gridCol>
                <a:gridCol w="1449977">
                  <a:extLst>
                    <a:ext uri="{9D8B030D-6E8A-4147-A177-3AD203B41FA5}">
                      <a16:colId xmlns:a16="http://schemas.microsoft.com/office/drawing/2014/main" val="3259687164"/>
                    </a:ext>
                  </a:extLst>
                </a:gridCol>
              </a:tblGrid>
              <a:tr h="514776">
                <a:tc>
                  <a:txBody>
                    <a:bodyPr/>
                    <a:lstStyle/>
                    <a:p>
                      <a:pPr algn="ctr"/>
                      <a:endParaRPr kumimoji="1" lang="ja-JP" altLang="en-US">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solidFill>
                  </a:tcPr>
                </a:tc>
                <a:tc gridSpan="3">
                  <a:txBody>
                    <a:bodyPr/>
                    <a:lstStyle/>
                    <a:p>
                      <a:pPr algn="ctr"/>
                      <a:r>
                        <a:rPr kumimoji="1" lang="ja-JP" altLang="en-US" b="0">
                          <a:latin typeface="Meiryo UI" panose="020B0604030504040204" pitchFamily="34" charset="-128"/>
                          <a:ea typeface="Meiryo UI" panose="020B0604030504040204" pitchFamily="34" charset="-128"/>
                        </a:rPr>
                        <a:t>男女賃金格差</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solidFill>
                  </a:tcPr>
                </a:tc>
                <a:tc hMerge="1">
                  <a:txBody>
                    <a:bodyPr/>
                    <a:lstStyle/>
                    <a:p>
                      <a:pPr algn="ctr"/>
                      <a:endParaRPr kumimoji="1" lang="ja-JP" altLang="en-US">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solidFill>
                  </a:tcPr>
                </a:tc>
                <a:tc hMerge="1">
                  <a:txBody>
                    <a:bodyPr/>
                    <a:lstStyle/>
                    <a:p>
                      <a:pPr algn="ctr"/>
                      <a:endParaRPr kumimoji="1" lang="ja-JP" altLang="en-US">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solidFill>
                  </a:tcPr>
                </a:tc>
                <a:extLst>
                  <a:ext uri="{0D108BD9-81ED-4DB2-BD59-A6C34878D82A}">
                    <a16:rowId xmlns:a16="http://schemas.microsoft.com/office/drawing/2014/main" val="3368925124"/>
                  </a:ext>
                </a:extLst>
              </a:tr>
              <a:tr h="514776">
                <a:tc>
                  <a:txBody>
                    <a:bodyPr/>
                    <a:lstStyle/>
                    <a:p>
                      <a:pPr algn="ctr"/>
                      <a:endParaRPr kumimoji="1" lang="ja-JP" altLang="en-US">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solidFill>
                  </a:tcPr>
                </a:tc>
                <a:tc>
                  <a:txBody>
                    <a:bodyPr/>
                    <a:lstStyle/>
                    <a:p>
                      <a:pPr algn="ctr"/>
                      <a:r>
                        <a:rPr kumimoji="1" lang="ja-JP" altLang="en-US">
                          <a:solidFill>
                            <a:schemeClr val="bg1"/>
                          </a:solidFill>
                          <a:latin typeface="Meiryo UI" panose="020B0604030504040204" pitchFamily="34" charset="-128"/>
                          <a:ea typeface="Meiryo UI" panose="020B0604030504040204" pitchFamily="34" charset="-128"/>
                        </a:rPr>
                        <a:t>全労働者</a:t>
                      </a:r>
                      <a:endParaRPr kumimoji="1" lang="en-US" altLang="ja-JP" dirty="0">
                        <a:solidFill>
                          <a:schemeClr val="bg1"/>
                        </a:solidFill>
                        <a:latin typeface="Meiryo UI" panose="020B0604030504040204" pitchFamily="34" charset="-128"/>
                        <a:ea typeface="Meiryo UI" panose="020B0604030504040204" pitchFamily="34" charset="-128"/>
                      </a:endParaRPr>
                    </a:p>
                    <a:p>
                      <a:pPr algn="ctr"/>
                      <a:r>
                        <a:rPr kumimoji="1" lang="en-US" altLang="ja-JP" dirty="0">
                          <a:solidFill>
                            <a:schemeClr val="bg1"/>
                          </a:solidFill>
                          <a:latin typeface="Meiryo UI" panose="020B0604030504040204" pitchFamily="34" charset="-128"/>
                          <a:ea typeface="Meiryo UI" panose="020B0604030504040204" pitchFamily="34" charset="-128"/>
                        </a:rPr>
                        <a:t>(n=1,694)</a:t>
                      </a:r>
                      <a:endParaRPr kumimoji="1" lang="ja-JP" altLang="en-US">
                        <a:solidFill>
                          <a:schemeClr val="bg1"/>
                        </a:solidFill>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solidFill>
                  </a:tcPr>
                </a:tc>
                <a:tc>
                  <a:txBody>
                    <a:bodyPr/>
                    <a:lstStyle/>
                    <a:p>
                      <a:pPr algn="ctr"/>
                      <a:r>
                        <a:rPr kumimoji="1" lang="ja-JP" altLang="en-US">
                          <a:solidFill>
                            <a:schemeClr val="bg1"/>
                          </a:solidFill>
                          <a:latin typeface="Meiryo UI" panose="020B0604030504040204" pitchFamily="34" charset="-128"/>
                          <a:ea typeface="Meiryo UI" panose="020B0604030504040204" pitchFamily="34" charset="-128"/>
                        </a:rPr>
                        <a:t>正規</a:t>
                      </a:r>
                      <a:endParaRPr kumimoji="1" lang="en-US" altLang="ja-JP" dirty="0">
                        <a:solidFill>
                          <a:schemeClr val="bg1"/>
                        </a:solidFill>
                        <a:latin typeface="Meiryo UI" panose="020B0604030504040204" pitchFamily="34" charset="-128"/>
                        <a:ea typeface="Meiryo UI" panose="020B0604030504040204" pitchFamily="34" charset="-128"/>
                      </a:endParaRPr>
                    </a:p>
                    <a:p>
                      <a:pPr algn="ctr"/>
                      <a:r>
                        <a:rPr kumimoji="1" lang="en-US" altLang="ja-JP" dirty="0">
                          <a:solidFill>
                            <a:schemeClr val="bg1"/>
                          </a:solidFill>
                          <a:latin typeface="Meiryo UI" panose="020B0604030504040204" pitchFamily="34" charset="-128"/>
                          <a:ea typeface="Meiryo UI" panose="020B0604030504040204" pitchFamily="34" charset="-128"/>
                        </a:rPr>
                        <a:t>(n=1,681)</a:t>
                      </a:r>
                      <a:endParaRPr kumimoji="1" lang="ja-JP" altLang="en-US">
                        <a:solidFill>
                          <a:schemeClr val="bg1"/>
                        </a:solidFill>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solidFill>
                  </a:tcPr>
                </a:tc>
                <a:tc>
                  <a:txBody>
                    <a:bodyPr/>
                    <a:lstStyle/>
                    <a:p>
                      <a:pPr algn="ctr"/>
                      <a:r>
                        <a:rPr kumimoji="1" lang="ja-JP" altLang="en-US">
                          <a:solidFill>
                            <a:schemeClr val="bg1"/>
                          </a:solidFill>
                          <a:latin typeface="Meiryo UI" panose="020B0604030504040204" pitchFamily="34" charset="-128"/>
                          <a:ea typeface="Meiryo UI" panose="020B0604030504040204" pitchFamily="34" charset="-128"/>
                        </a:rPr>
                        <a:t>非正規</a:t>
                      </a:r>
                      <a:endParaRPr kumimoji="1" lang="en-US" altLang="ja-JP" dirty="0">
                        <a:solidFill>
                          <a:schemeClr val="bg1"/>
                        </a:solidFill>
                        <a:latin typeface="Meiryo UI" panose="020B0604030504040204" pitchFamily="34" charset="-128"/>
                        <a:ea typeface="Meiryo UI" panose="020B0604030504040204" pitchFamily="34" charset="-128"/>
                      </a:endParaRPr>
                    </a:p>
                    <a:p>
                      <a:pPr algn="ctr"/>
                      <a:r>
                        <a:rPr kumimoji="1" lang="en-US" altLang="ja-JP" dirty="0">
                          <a:solidFill>
                            <a:schemeClr val="bg1"/>
                          </a:solidFill>
                          <a:latin typeface="Meiryo UI" panose="020B0604030504040204" pitchFamily="34" charset="-128"/>
                          <a:ea typeface="Meiryo UI" panose="020B0604030504040204" pitchFamily="34" charset="-128"/>
                        </a:rPr>
                        <a:t>(n=1,591)</a:t>
                      </a:r>
                      <a:endParaRPr kumimoji="1" lang="ja-JP" altLang="en-US">
                        <a:solidFill>
                          <a:schemeClr val="bg1"/>
                        </a:solidFill>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solidFill>
                  </a:tcPr>
                </a:tc>
                <a:extLst>
                  <a:ext uri="{0D108BD9-81ED-4DB2-BD59-A6C34878D82A}">
                    <a16:rowId xmlns:a16="http://schemas.microsoft.com/office/drawing/2014/main" val="1167257844"/>
                  </a:ext>
                </a:extLst>
              </a:tr>
              <a:tr h="514776">
                <a:tc>
                  <a:txBody>
                    <a:bodyPr/>
                    <a:lstStyle/>
                    <a:p>
                      <a:pPr algn="ctr"/>
                      <a:r>
                        <a:rPr kumimoji="1" lang="ja-JP" altLang="en-US" sz="2000">
                          <a:solidFill>
                            <a:schemeClr val="accent6"/>
                          </a:solidFill>
                          <a:latin typeface="Meiryo UI" panose="020B0604030504040204" pitchFamily="34" charset="-128"/>
                          <a:ea typeface="Meiryo UI" panose="020B0604030504040204" pitchFamily="34" charset="-128"/>
                        </a:rPr>
                        <a:t>中央値</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kumimoji="1" lang="en-US" altLang="ja-JP" sz="2400" dirty="0">
                          <a:solidFill>
                            <a:schemeClr val="accent6"/>
                          </a:solidFill>
                          <a:latin typeface="Meiryo UI" panose="020B0604030504040204" pitchFamily="34" charset="-128"/>
                          <a:ea typeface="Meiryo UI" panose="020B0604030504040204" pitchFamily="34" charset="-128"/>
                        </a:rPr>
                        <a:t>68.5</a:t>
                      </a:r>
                      <a:endParaRPr kumimoji="1" lang="ja-JP" altLang="en-US" sz="2400">
                        <a:solidFill>
                          <a:schemeClr val="accent6"/>
                        </a:solidFill>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kumimoji="1" lang="en-US" altLang="ja-JP" sz="2400" dirty="0">
                          <a:solidFill>
                            <a:schemeClr val="accent6"/>
                          </a:solidFill>
                          <a:latin typeface="Meiryo UI" panose="020B0604030504040204" pitchFamily="34" charset="-128"/>
                          <a:ea typeface="Meiryo UI" panose="020B0604030504040204" pitchFamily="34" charset="-128"/>
                        </a:rPr>
                        <a:t>73.0</a:t>
                      </a:r>
                      <a:endParaRPr kumimoji="1" lang="ja-JP" altLang="en-US" sz="2400">
                        <a:solidFill>
                          <a:schemeClr val="accent6"/>
                        </a:solidFill>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kumimoji="1" lang="en-US" altLang="ja-JP" sz="2400" dirty="0">
                          <a:solidFill>
                            <a:schemeClr val="accent6"/>
                          </a:solidFill>
                          <a:latin typeface="Meiryo UI" panose="020B0604030504040204" pitchFamily="34" charset="-128"/>
                          <a:ea typeface="Meiryo UI" panose="020B0604030504040204" pitchFamily="34" charset="-128"/>
                        </a:rPr>
                        <a:t>67.1</a:t>
                      </a:r>
                      <a:endParaRPr kumimoji="1" lang="ja-JP" altLang="en-US" sz="2400">
                        <a:solidFill>
                          <a:schemeClr val="accent6"/>
                        </a:solidFill>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886609703"/>
                  </a:ext>
                </a:extLst>
              </a:tr>
              <a:tr h="514776">
                <a:tc>
                  <a:txBody>
                    <a:bodyPr/>
                    <a:lstStyle/>
                    <a:p>
                      <a:pPr algn="ctr"/>
                      <a:r>
                        <a:rPr kumimoji="1" lang="ja-JP" altLang="en-US" sz="2000">
                          <a:solidFill>
                            <a:schemeClr val="accent6"/>
                          </a:solidFill>
                          <a:latin typeface="Meiryo UI" panose="020B0604030504040204" pitchFamily="34" charset="-128"/>
                          <a:ea typeface="Meiryo UI" panose="020B0604030504040204" pitchFamily="34" charset="-128"/>
                        </a:rPr>
                        <a:t>平均</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kumimoji="1" lang="en-US" altLang="ja-JP" sz="2400" dirty="0">
                          <a:solidFill>
                            <a:schemeClr val="accent6"/>
                          </a:solidFill>
                          <a:latin typeface="Meiryo UI" panose="020B0604030504040204" pitchFamily="34" charset="-128"/>
                          <a:ea typeface="Meiryo UI" panose="020B0604030504040204" pitchFamily="34" charset="-128"/>
                        </a:rPr>
                        <a:t>67.7</a:t>
                      </a:r>
                      <a:endParaRPr kumimoji="1" lang="ja-JP" altLang="en-US" sz="2400">
                        <a:solidFill>
                          <a:schemeClr val="accent6"/>
                        </a:solidFill>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kumimoji="1" lang="en-US" altLang="ja-JP" sz="2400" dirty="0">
                          <a:solidFill>
                            <a:schemeClr val="accent6"/>
                          </a:solidFill>
                          <a:latin typeface="Meiryo UI" panose="020B0604030504040204" pitchFamily="34" charset="-128"/>
                          <a:ea typeface="Meiryo UI" panose="020B0604030504040204" pitchFamily="34" charset="-128"/>
                        </a:rPr>
                        <a:t>72.4</a:t>
                      </a:r>
                      <a:endParaRPr kumimoji="1" lang="ja-JP" altLang="en-US" sz="2400">
                        <a:solidFill>
                          <a:schemeClr val="accent6"/>
                        </a:solidFill>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kumimoji="1" lang="en-US" altLang="ja-JP" sz="2400" dirty="0">
                          <a:solidFill>
                            <a:schemeClr val="accent6"/>
                          </a:solidFill>
                          <a:latin typeface="Meiryo UI" panose="020B0604030504040204" pitchFamily="34" charset="-128"/>
                          <a:ea typeface="Meiryo UI" panose="020B0604030504040204" pitchFamily="34" charset="-128"/>
                        </a:rPr>
                        <a:t>69.2</a:t>
                      </a:r>
                      <a:endParaRPr kumimoji="1" lang="ja-JP" altLang="en-US" sz="2400">
                        <a:solidFill>
                          <a:schemeClr val="accent6"/>
                        </a:solidFill>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366983368"/>
                  </a:ext>
                </a:extLst>
              </a:tr>
              <a:tr h="514776">
                <a:tc>
                  <a:txBody>
                    <a:bodyPr/>
                    <a:lstStyle/>
                    <a:p>
                      <a:pPr algn="ctr"/>
                      <a:r>
                        <a:rPr kumimoji="1" lang="ja-JP" altLang="en-US" sz="2000">
                          <a:solidFill>
                            <a:schemeClr val="accent6"/>
                          </a:solidFill>
                          <a:latin typeface="Meiryo UI" panose="020B0604030504040204" pitchFamily="34" charset="-128"/>
                          <a:ea typeface="Meiryo UI" panose="020B0604030504040204" pitchFamily="34" charset="-128"/>
                        </a:rPr>
                        <a:t>標準偏差</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pPr algn="ctr"/>
                      <a:r>
                        <a:rPr kumimoji="1" lang="en-US" altLang="ja-JP" sz="2400" dirty="0">
                          <a:solidFill>
                            <a:schemeClr val="accent6"/>
                          </a:solidFill>
                          <a:latin typeface="Meiryo UI" panose="020B0604030504040204" pitchFamily="34" charset="-128"/>
                          <a:ea typeface="Meiryo UI" panose="020B0604030504040204" pitchFamily="34" charset="-128"/>
                        </a:rPr>
                        <a:t>11.0</a:t>
                      </a:r>
                      <a:endParaRPr kumimoji="1" lang="ja-JP" altLang="en-US" sz="2400">
                        <a:solidFill>
                          <a:schemeClr val="accent6"/>
                        </a:solidFill>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pPr algn="ctr"/>
                      <a:r>
                        <a:rPr kumimoji="1" lang="en-US" altLang="ja-JP" sz="2400" dirty="0">
                          <a:solidFill>
                            <a:schemeClr val="accent6"/>
                          </a:solidFill>
                          <a:latin typeface="Meiryo UI" panose="020B0604030504040204" pitchFamily="34" charset="-128"/>
                          <a:ea typeface="Meiryo UI" panose="020B0604030504040204" pitchFamily="34" charset="-128"/>
                        </a:rPr>
                        <a:t>8.7</a:t>
                      </a:r>
                      <a:endParaRPr kumimoji="1" lang="ja-JP" altLang="en-US" sz="2400">
                        <a:solidFill>
                          <a:schemeClr val="accent6"/>
                        </a:solidFill>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pPr algn="ctr"/>
                      <a:r>
                        <a:rPr kumimoji="1" lang="en-US" altLang="ja-JP" sz="2400" dirty="0">
                          <a:solidFill>
                            <a:schemeClr val="accent6"/>
                          </a:solidFill>
                          <a:latin typeface="Meiryo UI" panose="020B0604030504040204" pitchFamily="34" charset="-128"/>
                          <a:ea typeface="Meiryo UI" panose="020B0604030504040204" pitchFamily="34" charset="-128"/>
                        </a:rPr>
                        <a:t>24.1</a:t>
                      </a:r>
                      <a:endParaRPr kumimoji="1" lang="ja-JP" altLang="en-US" sz="2400">
                        <a:solidFill>
                          <a:schemeClr val="accent6"/>
                        </a:solidFill>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1565664362"/>
                  </a:ext>
                </a:extLst>
              </a:tr>
              <a:tr h="514776">
                <a:tc>
                  <a:txBody>
                    <a:bodyPr/>
                    <a:lstStyle/>
                    <a:p>
                      <a:pPr algn="ctr"/>
                      <a:r>
                        <a:rPr kumimoji="1" lang="ja-JP" altLang="en-US" sz="2000">
                          <a:solidFill>
                            <a:schemeClr val="accent6"/>
                          </a:solidFill>
                          <a:latin typeface="Meiryo UI" panose="020B0604030504040204" pitchFamily="34" charset="-128"/>
                          <a:ea typeface="Meiryo UI" panose="020B0604030504040204" pitchFamily="34" charset="-128"/>
                        </a:rPr>
                        <a:t>当金庫</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kumimoji="1" lang="en-US" altLang="ja-JP" sz="2400" dirty="0">
                          <a:solidFill>
                            <a:schemeClr val="accent6"/>
                          </a:solidFill>
                          <a:latin typeface="Meiryo UI" panose="020B0604030504040204" pitchFamily="34" charset="-128"/>
                          <a:ea typeface="Meiryo UI" panose="020B0604030504040204" pitchFamily="34" charset="-128"/>
                        </a:rPr>
                        <a:t>40.2</a:t>
                      </a:r>
                      <a:endParaRPr kumimoji="1" lang="ja-JP" altLang="en-US" sz="2400">
                        <a:solidFill>
                          <a:schemeClr val="accent6"/>
                        </a:solidFill>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kumimoji="1" lang="en-US" altLang="ja-JP" sz="2400" dirty="0">
                          <a:solidFill>
                            <a:schemeClr val="accent6"/>
                          </a:solidFill>
                          <a:latin typeface="Meiryo UI" panose="020B0604030504040204" pitchFamily="34" charset="-128"/>
                          <a:ea typeface="Meiryo UI" panose="020B0604030504040204" pitchFamily="34" charset="-128"/>
                        </a:rPr>
                        <a:t>46.9</a:t>
                      </a:r>
                      <a:endParaRPr kumimoji="1" lang="ja-JP" altLang="en-US" sz="2400">
                        <a:solidFill>
                          <a:schemeClr val="accent6"/>
                        </a:solidFill>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kumimoji="1" lang="en-US" altLang="ja-JP" sz="2400" dirty="0">
                          <a:solidFill>
                            <a:schemeClr val="accent6"/>
                          </a:solidFill>
                          <a:latin typeface="Meiryo UI" panose="020B0604030504040204" pitchFamily="34" charset="-128"/>
                          <a:ea typeface="Meiryo UI" panose="020B0604030504040204" pitchFamily="34" charset="-128"/>
                        </a:rPr>
                        <a:t>66.3</a:t>
                      </a:r>
                      <a:endParaRPr kumimoji="1" lang="ja-JP" altLang="en-US" sz="2400">
                        <a:solidFill>
                          <a:schemeClr val="accent6"/>
                        </a:solidFill>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3093288108"/>
                  </a:ext>
                </a:extLst>
              </a:tr>
            </a:tbl>
          </a:graphicData>
        </a:graphic>
      </p:graphicFrame>
      <p:pic>
        <p:nvPicPr>
          <p:cNvPr id="3074" name="Picture 2">
            <a:extLst>
              <a:ext uri="{FF2B5EF4-FFF2-40B4-BE49-F238E27FC236}">
                <a16:creationId xmlns:a16="http://schemas.microsoft.com/office/drawing/2014/main" id="{8489C6E4-174B-9995-7AC0-BBF1CFC944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18" y="2280213"/>
            <a:ext cx="4988000" cy="4320000"/>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5012AEDC-7065-FD18-0FC2-41E1A4EF17AA}"/>
              </a:ext>
            </a:extLst>
          </p:cNvPr>
          <p:cNvSpPr txBox="1"/>
          <p:nvPr/>
        </p:nvSpPr>
        <p:spPr>
          <a:xfrm>
            <a:off x="426873" y="1036989"/>
            <a:ext cx="10754139" cy="1028038"/>
          </a:xfrm>
          <a:prstGeom prst="rect">
            <a:avLst/>
          </a:prstGeom>
          <a:noFill/>
        </p:spPr>
        <p:txBody>
          <a:bodyPr wrap="square" rtlCol="0">
            <a:spAutoFit/>
          </a:bodyPr>
          <a:lstStyle/>
          <a:p>
            <a:pPr>
              <a:lnSpc>
                <a:spcPct val="150000"/>
              </a:lnSpc>
              <a:spcBef>
                <a:spcPts val="600"/>
              </a:spcBef>
            </a:pPr>
            <a:r>
              <a:rPr lang="ja-JP" altLang="en-US" sz="2000">
                <a:solidFill>
                  <a:schemeClr val="accent5">
                    <a:lumMod val="50000"/>
                  </a:schemeClr>
                </a:solidFill>
                <a:latin typeface="Meiryo UI" panose="020B0604030504040204" pitchFamily="34" charset="-128"/>
                <a:ea typeface="Meiryo UI" panose="020B0604030504040204" pitchFamily="34" charset="-128"/>
              </a:rPr>
              <a:t>正規分布で、バラツキも小さい</a:t>
            </a:r>
            <a:endParaRPr lang="en-US" altLang="ja-JP" sz="2000" dirty="0">
              <a:solidFill>
                <a:schemeClr val="accent5">
                  <a:lumMod val="50000"/>
                </a:schemeClr>
              </a:solidFill>
              <a:latin typeface="Meiryo UI" panose="020B0604030504040204" pitchFamily="34" charset="-128"/>
              <a:ea typeface="Meiryo UI" panose="020B0604030504040204" pitchFamily="34" charset="-128"/>
            </a:endParaRPr>
          </a:p>
          <a:p>
            <a:pPr>
              <a:lnSpc>
                <a:spcPct val="150000"/>
              </a:lnSpc>
              <a:spcBef>
                <a:spcPts val="600"/>
              </a:spcBef>
            </a:pPr>
            <a:r>
              <a:rPr lang="ja-JP" altLang="en-US" sz="2000">
                <a:solidFill>
                  <a:schemeClr val="accent5">
                    <a:lumMod val="50000"/>
                  </a:schemeClr>
                </a:solidFill>
                <a:latin typeface="Meiryo UI" panose="020B0604030504040204" pitchFamily="34" charset="-128"/>
                <a:ea typeface="Meiryo UI" panose="020B0604030504040204" pitchFamily="34" charset="-128"/>
              </a:rPr>
              <a:t>金庫は、全労働者・正規・非正規のすべてにおいて、全業種に比べて、賃金格差が大きい</a:t>
            </a:r>
            <a:endParaRPr lang="en-US" altLang="ja-JP" sz="2000" dirty="0">
              <a:solidFill>
                <a:schemeClr val="accent5">
                  <a:lumMod val="50000"/>
                </a:schemeClr>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444739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 10">
            <a:extLst>
              <a:ext uri="{FF2B5EF4-FFF2-40B4-BE49-F238E27FC236}">
                <a16:creationId xmlns:a16="http://schemas.microsoft.com/office/drawing/2014/main" id="{DDBC48CB-9BDF-559C-B949-6795592DB831}"/>
              </a:ext>
            </a:extLst>
          </p:cNvPr>
          <p:cNvGraphicFramePr>
            <a:graphicFrameLocks noGrp="1"/>
          </p:cNvGraphicFramePr>
          <p:nvPr>
            <p:extLst>
              <p:ext uri="{D42A27DB-BD31-4B8C-83A1-F6EECF244321}">
                <p14:modId xmlns:p14="http://schemas.microsoft.com/office/powerpoint/2010/main" val="2807912561"/>
              </p:ext>
            </p:extLst>
          </p:nvPr>
        </p:nvGraphicFramePr>
        <p:xfrm>
          <a:off x="455271" y="3175924"/>
          <a:ext cx="5291906" cy="3283494"/>
        </p:xfrm>
        <a:graphic>
          <a:graphicData uri="http://schemas.openxmlformats.org/drawingml/2006/table">
            <a:tbl>
              <a:tblPr firstRow="1" bandRow="1">
                <a:tableStyleId>{93296810-A885-4BE3-A3E7-6D5BEEA58F35}</a:tableStyleId>
              </a:tblPr>
              <a:tblGrid>
                <a:gridCol w="1332411">
                  <a:extLst>
                    <a:ext uri="{9D8B030D-6E8A-4147-A177-3AD203B41FA5}">
                      <a16:colId xmlns:a16="http://schemas.microsoft.com/office/drawing/2014/main" val="757417051"/>
                    </a:ext>
                  </a:extLst>
                </a:gridCol>
                <a:gridCol w="696686">
                  <a:extLst>
                    <a:ext uri="{9D8B030D-6E8A-4147-A177-3AD203B41FA5}">
                      <a16:colId xmlns:a16="http://schemas.microsoft.com/office/drawing/2014/main" val="2197525444"/>
                    </a:ext>
                  </a:extLst>
                </a:gridCol>
                <a:gridCol w="1087603">
                  <a:extLst>
                    <a:ext uri="{9D8B030D-6E8A-4147-A177-3AD203B41FA5}">
                      <a16:colId xmlns:a16="http://schemas.microsoft.com/office/drawing/2014/main" val="661793260"/>
                    </a:ext>
                  </a:extLst>
                </a:gridCol>
                <a:gridCol w="1087603">
                  <a:extLst>
                    <a:ext uri="{9D8B030D-6E8A-4147-A177-3AD203B41FA5}">
                      <a16:colId xmlns:a16="http://schemas.microsoft.com/office/drawing/2014/main" val="3591983906"/>
                    </a:ext>
                  </a:extLst>
                </a:gridCol>
                <a:gridCol w="1087603">
                  <a:extLst>
                    <a:ext uri="{9D8B030D-6E8A-4147-A177-3AD203B41FA5}">
                      <a16:colId xmlns:a16="http://schemas.microsoft.com/office/drawing/2014/main" val="302351303"/>
                    </a:ext>
                  </a:extLst>
                </a:gridCol>
              </a:tblGrid>
              <a:tr h="547249">
                <a:tc>
                  <a:txBody>
                    <a:bodyPr/>
                    <a:lstStyle/>
                    <a:p>
                      <a:pPr algn="ctr"/>
                      <a:endParaRPr kumimoji="1" lang="ja-JP" altLang="en-US"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tc>
                  <a:txBody>
                    <a:bodyPr/>
                    <a:lstStyle/>
                    <a:p>
                      <a:pPr algn="ctr"/>
                      <a:r>
                        <a:rPr kumimoji="1" lang="ja-JP" altLang="en-US" sz="1600" b="0">
                          <a:latin typeface="Meiryo UI" panose="020B0604030504040204" pitchFamily="34" charset="-128"/>
                          <a:ea typeface="Meiryo UI" panose="020B0604030504040204" pitchFamily="34" charset="-128"/>
                        </a:rPr>
                        <a:t>社数</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tc>
                  <a:txBody>
                    <a:bodyPr/>
                    <a:lstStyle/>
                    <a:p>
                      <a:pPr algn="ctr"/>
                      <a:r>
                        <a:rPr kumimoji="1" lang="ja-JP" altLang="en-US" sz="1600" b="0">
                          <a:latin typeface="Meiryo UI" panose="020B0604030504040204" pitchFamily="34" charset="-128"/>
                          <a:ea typeface="Meiryo UI" panose="020B0604030504040204" pitchFamily="34" charset="-128"/>
                        </a:rPr>
                        <a:t>中央値</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tc>
                  <a:txBody>
                    <a:bodyPr/>
                    <a:lstStyle/>
                    <a:p>
                      <a:pPr algn="ctr"/>
                      <a:r>
                        <a:rPr kumimoji="1" lang="ja-JP" altLang="en-US" sz="1600" b="0">
                          <a:latin typeface="Meiryo UI" panose="020B0604030504040204" pitchFamily="34" charset="-128"/>
                          <a:ea typeface="Meiryo UI" panose="020B0604030504040204" pitchFamily="34" charset="-128"/>
                        </a:rPr>
                        <a:t>平均</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tc>
                  <a:txBody>
                    <a:bodyPr/>
                    <a:lstStyle/>
                    <a:p>
                      <a:pPr algn="ctr"/>
                      <a:r>
                        <a:rPr kumimoji="1" lang="ja-JP" altLang="en-US" sz="1600" b="0">
                          <a:latin typeface="Meiryo UI" panose="020B0604030504040204" pitchFamily="34" charset="-128"/>
                          <a:ea typeface="Meiryo UI" panose="020B0604030504040204" pitchFamily="34" charset="-128"/>
                        </a:rPr>
                        <a:t>標準偏差</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167257844"/>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医薬品</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27</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73.6</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73.1</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a:solidFill>
                            <a:schemeClr val="accent5">
                              <a:lumMod val="50000"/>
                            </a:schemeClr>
                          </a:solidFill>
                          <a:effectLst/>
                          <a:latin typeface="Meiryo UI" panose="020B0604030504040204" pitchFamily="34" charset="-128"/>
                          <a:ea typeface="Meiryo UI" panose="020B0604030504040204" pitchFamily="34" charset="-128"/>
                        </a:rPr>
                        <a:t>9.4</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886609703"/>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自動車・輸送機</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70</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73.4</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72.4</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a:solidFill>
                            <a:schemeClr val="accent5">
                              <a:lumMod val="50000"/>
                            </a:schemeClr>
                          </a:solidFill>
                          <a:effectLst/>
                          <a:latin typeface="Meiryo UI" panose="020B0604030504040204" pitchFamily="34" charset="-128"/>
                          <a:ea typeface="Meiryo UI" panose="020B0604030504040204" pitchFamily="34" charset="-128"/>
                        </a:rPr>
                        <a:t>6.8</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696198567"/>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情報通信・サービス</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342</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73.0</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71.7</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11.6</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485499199"/>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エネルギー</a:t>
                      </a:r>
                      <a:endParaRPr lang="en-US" altLang="ja-JP" sz="1600" b="0" dirty="0">
                        <a:solidFill>
                          <a:schemeClr val="accent6"/>
                        </a:solidFill>
                        <a:effectLst/>
                        <a:latin typeface="Meiryo UI" panose="020B0604030504040204" pitchFamily="34" charset="-128"/>
                        <a:ea typeface="Meiryo UI" panose="020B0604030504040204" pitchFamily="34" charset="-128"/>
                      </a:endParaRPr>
                    </a:p>
                    <a:p>
                      <a:r>
                        <a:rPr lang="ja-JP" altLang="en-US" sz="1600" b="0">
                          <a:solidFill>
                            <a:schemeClr val="accent6"/>
                          </a:solidFill>
                          <a:effectLst/>
                          <a:latin typeface="Meiryo UI" panose="020B0604030504040204" pitchFamily="34" charset="-128"/>
                          <a:ea typeface="Meiryo UI" panose="020B0604030504040204" pitchFamily="34" charset="-128"/>
                        </a:rPr>
                        <a:t>資源</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6</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72.2</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70.1</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8.3</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366983368"/>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鉄鋼・非鉄</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54</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71.8</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a:solidFill>
                            <a:schemeClr val="accent5">
                              <a:lumMod val="50000"/>
                            </a:schemeClr>
                          </a:solidFill>
                          <a:effectLst/>
                          <a:latin typeface="Meiryo UI" panose="020B0604030504040204" pitchFamily="34" charset="-128"/>
                          <a:ea typeface="Meiryo UI" panose="020B0604030504040204" pitchFamily="34" charset="-128"/>
                        </a:rPr>
                        <a:t>72.1</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7.5</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3247163827"/>
                  </a:ext>
                </a:extLst>
              </a:tr>
            </a:tbl>
          </a:graphicData>
        </a:graphic>
      </p:graphicFrame>
      <p:graphicFrame>
        <p:nvGraphicFramePr>
          <p:cNvPr id="12" name="表 11">
            <a:extLst>
              <a:ext uri="{FF2B5EF4-FFF2-40B4-BE49-F238E27FC236}">
                <a16:creationId xmlns:a16="http://schemas.microsoft.com/office/drawing/2014/main" id="{945F3625-4F50-89A6-2A67-2986F71C2496}"/>
              </a:ext>
            </a:extLst>
          </p:cNvPr>
          <p:cNvGraphicFramePr>
            <a:graphicFrameLocks noGrp="1"/>
          </p:cNvGraphicFramePr>
          <p:nvPr>
            <p:extLst>
              <p:ext uri="{D42A27DB-BD31-4B8C-83A1-F6EECF244321}">
                <p14:modId xmlns:p14="http://schemas.microsoft.com/office/powerpoint/2010/main" val="3116966248"/>
              </p:ext>
            </p:extLst>
          </p:nvPr>
        </p:nvGraphicFramePr>
        <p:xfrm>
          <a:off x="6444823" y="3175924"/>
          <a:ext cx="5291906" cy="3283494"/>
        </p:xfrm>
        <a:graphic>
          <a:graphicData uri="http://schemas.openxmlformats.org/drawingml/2006/table">
            <a:tbl>
              <a:tblPr firstRow="1" bandRow="1">
                <a:tableStyleId>{93296810-A885-4BE3-A3E7-6D5BEEA58F35}</a:tableStyleId>
              </a:tblPr>
              <a:tblGrid>
                <a:gridCol w="1332411">
                  <a:extLst>
                    <a:ext uri="{9D8B030D-6E8A-4147-A177-3AD203B41FA5}">
                      <a16:colId xmlns:a16="http://schemas.microsoft.com/office/drawing/2014/main" val="757417051"/>
                    </a:ext>
                  </a:extLst>
                </a:gridCol>
                <a:gridCol w="696686">
                  <a:extLst>
                    <a:ext uri="{9D8B030D-6E8A-4147-A177-3AD203B41FA5}">
                      <a16:colId xmlns:a16="http://schemas.microsoft.com/office/drawing/2014/main" val="2197525444"/>
                    </a:ext>
                  </a:extLst>
                </a:gridCol>
                <a:gridCol w="1087603">
                  <a:extLst>
                    <a:ext uri="{9D8B030D-6E8A-4147-A177-3AD203B41FA5}">
                      <a16:colId xmlns:a16="http://schemas.microsoft.com/office/drawing/2014/main" val="661793260"/>
                    </a:ext>
                  </a:extLst>
                </a:gridCol>
                <a:gridCol w="1087603">
                  <a:extLst>
                    <a:ext uri="{9D8B030D-6E8A-4147-A177-3AD203B41FA5}">
                      <a16:colId xmlns:a16="http://schemas.microsoft.com/office/drawing/2014/main" val="3591983906"/>
                    </a:ext>
                  </a:extLst>
                </a:gridCol>
                <a:gridCol w="1087603">
                  <a:extLst>
                    <a:ext uri="{9D8B030D-6E8A-4147-A177-3AD203B41FA5}">
                      <a16:colId xmlns:a16="http://schemas.microsoft.com/office/drawing/2014/main" val="302351303"/>
                    </a:ext>
                  </a:extLst>
                </a:gridCol>
              </a:tblGrid>
              <a:tr h="547249">
                <a:tc>
                  <a:txBody>
                    <a:bodyPr/>
                    <a:lstStyle/>
                    <a:p>
                      <a:pPr algn="ctr"/>
                      <a:endParaRPr kumimoji="1" lang="ja-JP" altLang="en-US"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6"/>
                    </a:solidFill>
                  </a:tcPr>
                </a:tc>
                <a:tc>
                  <a:txBody>
                    <a:bodyPr/>
                    <a:lstStyle/>
                    <a:p>
                      <a:pPr algn="ctr"/>
                      <a:r>
                        <a:rPr kumimoji="1" lang="ja-JP" altLang="en-US" sz="1600" b="0">
                          <a:latin typeface="Meiryo UI" panose="020B0604030504040204" pitchFamily="34" charset="-128"/>
                          <a:ea typeface="Meiryo UI" panose="020B0604030504040204" pitchFamily="34" charset="-128"/>
                        </a:rPr>
                        <a:t>社数</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6"/>
                    </a:solidFill>
                  </a:tcPr>
                </a:tc>
                <a:tc>
                  <a:txBody>
                    <a:bodyPr/>
                    <a:lstStyle/>
                    <a:p>
                      <a:pPr algn="ctr"/>
                      <a:r>
                        <a:rPr kumimoji="1" lang="ja-JP" altLang="en-US" sz="1600" b="0">
                          <a:latin typeface="Meiryo UI" panose="020B0604030504040204" pitchFamily="34" charset="-128"/>
                          <a:ea typeface="Meiryo UI" panose="020B0604030504040204" pitchFamily="34" charset="-128"/>
                        </a:rPr>
                        <a:t>中央値</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6"/>
                    </a:solidFill>
                  </a:tcPr>
                </a:tc>
                <a:tc>
                  <a:txBody>
                    <a:bodyPr/>
                    <a:lstStyle/>
                    <a:p>
                      <a:pPr algn="ctr"/>
                      <a:r>
                        <a:rPr kumimoji="1" lang="ja-JP" altLang="en-US" sz="1600" b="0">
                          <a:latin typeface="Meiryo UI" panose="020B0604030504040204" pitchFamily="34" charset="-128"/>
                          <a:ea typeface="Meiryo UI" panose="020B0604030504040204" pitchFamily="34" charset="-128"/>
                        </a:rPr>
                        <a:t>平均</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6"/>
                    </a:solidFill>
                  </a:tcPr>
                </a:tc>
                <a:tc>
                  <a:txBody>
                    <a:bodyPr/>
                    <a:lstStyle/>
                    <a:p>
                      <a:pPr algn="ctr"/>
                      <a:r>
                        <a:rPr kumimoji="1" lang="ja-JP" altLang="en-US" sz="1600" b="0">
                          <a:latin typeface="Meiryo UI" panose="020B0604030504040204" pitchFamily="34" charset="-128"/>
                          <a:ea typeface="Meiryo UI" panose="020B0604030504040204" pitchFamily="34" charset="-128"/>
                        </a:rPr>
                        <a:t>標準偏差</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6"/>
                    </a:solidFill>
                  </a:tcPr>
                </a:tc>
                <a:extLst>
                  <a:ext uri="{0D108BD9-81ED-4DB2-BD59-A6C34878D82A}">
                    <a16:rowId xmlns:a16="http://schemas.microsoft.com/office/drawing/2014/main" val="1167257844"/>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銀行</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60</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51.2</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52.5</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a:solidFill>
                            <a:schemeClr val="accent5">
                              <a:lumMod val="50000"/>
                            </a:schemeClr>
                          </a:solidFill>
                          <a:effectLst/>
                          <a:latin typeface="Meiryo UI" panose="020B0604030504040204" pitchFamily="34" charset="-128"/>
                          <a:ea typeface="Meiryo UI" panose="020B0604030504040204" pitchFamily="34" charset="-128"/>
                        </a:rPr>
                        <a:t>7.5</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886609703"/>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不動産</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25</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59.7</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64.0</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a:solidFill>
                            <a:schemeClr val="accent5">
                              <a:lumMod val="50000"/>
                            </a:schemeClr>
                          </a:solidFill>
                          <a:effectLst/>
                          <a:latin typeface="Meiryo UI" panose="020B0604030504040204" pitchFamily="34" charset="-128"/>
                          <a:ea typeface="Meiryo UI" panose="020B0604030504040204" pitchFamily="34" charset="-128"/>
                        </a:rPr>
                        <a:t>13.4</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696198567"/>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商社・卸売</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143</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61.3</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62.6</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9.9</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485499199"/>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小売</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100</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62.5</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63.9</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15.9</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366983368"/>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建設・資材</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126</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63.9</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64.3</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7.9</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3247163827"/>
                  </a:ext>
                </a:extLst>
              </a:tr>
            </a:tbl>
          </a:graphicData>
        </a:graphic>
      </p:graphicFrame>
      <p:cxnSp>
        <p:nvCxnSpPr>
          <p:cNvPr id="2" name="直線コネクタ 1">
            <a:extLst>
              <a:ext uri="{FF2B5EF4-FFF2-40B4-BE49-F238E27FC236}">
                <a16:creationId xmlns:a16="http://schemas.microsoft.com/office/drawing/2014/main" id="{0545D141-16B6-A11B-A4F4-10679FFCE245}"/>
              </a:ext>
            </a:extLst>
          </p:cNvPr>
          <p:cNvCxnSpPr/>
          <p:nvPr/>
        </p:nvCxnSpPr>
        <p:spPr>
          <a:xfrm>
            <a:off x="185195" y="821803"/>
            <a:ext cx="11551534" cy="0"/>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sp>
        <p:nvSpPr>
          <p:cNvPr id="3" name="テキスト ボックス 2">
            <a:extLst>
              <a:ext uri="{FF2B5EF4-FFF2-40B4-BE49-F238E27FC236}">
                <a16:creationId xmlns:a16="http://schemas.microsoft.com/office/drawing/2014/main" id="{929A34A0-BC42-AC81-581A-FE92DE9D8679}"/>
              </a:ext>
            </a:extLst>
          </p:cNvPr>
          <p:cNvSpPr txBox="1"/>
          <p:nvPr/>
        </p:nvSpPr>
        <p:spPr>
          <a:xfrm>
            <a:off x="246546" y="167087"/>
            <a:ext cx="11945454" cy="584775"/>
          </a:xfrm>
          <a:prstGeom prst="rect">
            <a:avLst/>
          </a:prstGeom>
          <a:noFill/>
        </p:spPr>
        <p:txBody>
          <a:bodyPr wrap="square" rtlCol="0">
            <a:spAutoFit/>
          </a:bodyPr>
          <a:lstStyle/>
          <a:p>
            <a:r>
              <a:rPr kumimoji="1" lang="ja-JP" altLang="en-US" sz="3200">
                <a:solidFill>
                  <a:schemeClr val="accent6"/>
                </a:solidFill>
                <a:latin typeface="Meiryo UI" panose="020B0604030504040204" pitchFamily="34" charset="-128"/>
                <a:ea typeface="Meiryo UI" panose="020B0604030504040204" pitchFamily="34" charset="-128"/>
              </a:rPr>
              <a:t>男女賃金格差</a:t>
            </a:r>
            <a:r>
              <a:rPr lang="ja-JP" altLang="en-US" sz="3200">
                <a:solidFill>
                  <a:schemeClr val="accent6"/>
                </a:solidFill>
                <a:latin typeface="Meiryo UI" panose="020B0604030504040204" pitchFamily="34" charset="-128"/>
                <a:ea typeface="Meiryo UI" panose="020B0604030504040204" pitchFamily="34" charset="-128"/>
              </a:rPr>
              <a:t>（</a:t>
            </a:r>
            <a:r>
              <a:rPr kumimoji="1" lang="ja-JP" altLang="en-US" sz="3200">
                <a:solidFill>
                  <a:schemeClr val="accent6"/>
                </a:solidFill>
                <a:latin typeface="Meiryo UI" panose="020B0604030504040204" pitchFamily="34" charset="-128"/>
                <a:ea typeface="Meiryo UI" panose="020B0604030504040204" pitchFamily="34" charset="-128"/>
              </a:rPr>
              <a:t>全労働者）</a:t>
            </a:r>
            <a:r>
              <a:rPr kumimoji="1" lang="en-US" altLang="ja-JP" sz="3200" dirty="0">
                <a:solidFill>
                  <a:schemeClr val="accent6"/>
                </a:solidFill>
                <a:latin typeface="Meiryo UI" panose="020B0604030504040204" pitchFamily="34" charset="-128"/>
                <a:ea typeface="Meiryo UI" panose="020B0604030504040204" pitchFamily="34" charset="-128"/>
              </a:rPr>
              <a:t>〜</a:t>
            </a:r>
            <a:r>
              <a:rPr kumimoji="1" lang="ja-JP" altLang="en-US" sz="3200">
                <a:solidFill>
                  <a:schemeClr val="accent6"/>
                </a:solidFill>
                <a:latin typeface="Meiryo UI" panose="020B0604030504040204" pitchFamily="34" charset="-128"/>
                <a:ea typeface="Meiryo UI" panose="020B0604030504040204" pitchFamily="34" charset="-128"/>
              </a:rPr>
              <a:t>業種別（中央値）上位・下位</a:t>
            </a:r>
          </a:p>
        </p:txBody>
      </p:sp>
      <p:sp>
        <p:nvSpPr>
          <p:cNvPr id="4" name="テキスト ボックス 3">
            <a:extLst>
              <a:ext uri="{FF2B5EF4-FFF2-40B4-BE49-F238E27FC236}">
                <a16:creationId xmlns:a16="http://schemas.microsoft.com/office/drawing/2014/main" id="{58500043-141B-8360-EFFD-344D0815E699}"/>
              </a:ext>
            </a:extLst>
          </p:cNvPr>
          <p:cNvSpPr txBox="1"/>
          <p:nvPr/>
        </p:nvSpPr>
        <p:spPr>
          <a:xfrm>
            <a:off x="6444823" y="2543756"/>
            <a:ext cx="5291905" cy="523220"/>
          </a:xfrm>
          <a:prstGeom prst="rect">
            <a:avLst/>
          </a:prstGeom>
          <a:noFill/>
        </p:spPr>
        <p:txBody>
          <a:bodyPr wrap="square" rtlCol="0">
            <a:spAutoFit/>
          </a:bodyPr>
          <a:lstStyle/>
          <a:p>
            <a:pPr algn="ctr"/>
            <a:r>
              <a:rPr lang="ja-JP" altLang="en-US" sz="2800">
                <a:solidFill>
                  <a:schemeClr val="accent6"/>
                </a:solidFill>
                <a:latin typeface="Meiryo UI" panose="020B0604030504040204" pitchFamily="34" charset="-128"/>
                <a:ea typeface="Meiryo UI" panose="020B0604030504040204" pitchFamily="34" charset="-128"/>
              </a:rPr>
              <a:t>下位</a:t>
            </a:r>
            <a:r>
              <a:rPr kumimoji="1" lang="en-US" altLang="ja-JP" sz="2800" dirty="0">
                <a:solidFill>
                  <a:schemeClr val="accent6"/>
                </a:solidFill>
                <a:latin typeface="Meiryo UI" panose="020B0604030504040204" pitchFamily="34" charset="-128"/>
                <a:ea typeface="Meiryo UI" panose="020B0604030504040204" pitchFamily="34" charset="-128"/>
              </a:rPr>
              <a:t>5</a:t>
            </a:r>
            <a:r>
              <a:rPr kumimoji="1" lang="ja-JP" altLang="en-US" sz="2800">
                <a:solidFill>
                  <a:schemeClr val="accent6"/>
                </a:solidFill>
                <a:latin typeface="Meiryo UI" panose="020B0604030504040204" pitchFamily="34" charset="-128"/>
                <a:ea typeface="Meiryo UI" panose="020B0604030504040204" pitchFamily="34" charset="-128"/>
              </a:rPr>
              <a:t>業種</a:t>
            </a:r>
          </a:p>
        </p:txBody>
      </p:sp>
      <p:sp>
        <p:nvSpPr>
          <p:cNvPr id="5" name="テキスト ボックス 4">
            <a:extLst>
              <a:ext uri="{FF2B5EF4-FFF2-40B4-BE49-F238E27FC236}">
                <a16:creationId xmlns:a16="http://schemas.microsoft.com/office/drawing/2014/main" id="{26A5F566-257C-0047-25AF-737F726592EB}"/>
              </a:ext>
            </a:extLst>
          </p:cNvPr>
          <p:cNvSpPr txBox="1"/>
          <p:nvPr/>
        </p:nvSpPr>
        <p:spPr>
          <a:xfrm>
            <a:off x="607671" y="2543756"/>
            <a:ext cx="5291905" cy="523220"/>
          </a:xfrm>
          <a:prstGeom prst="rect">
            <a:avLst/>
          </a:prstGeom>
          <a:noFill/>
        </p:spPr>
        <p:txBody>
          <a:bodyPr wrap="square" rtlCol="0">
            <a:spAutoFit/>
          </a:bodyPr>
          <a:lstStyle/>
          <a:p>
            <a:pPr algn="ctr"/>
            <a:r>
              <a:rPr kumimoji="1" lang="ja-JP" altLang="en-US" sz="2800">
                <a:solidFill>
                  <a:schemeClr val="accent6"/>
                </a:solidFill>
                <a:latin typeface="Meiryo UI" panose="020B0604030504040204" pitchFamily="34" charset="-128"/>
                <a:ea typeface="Meiryo UI" panose="020B0604030504040204" pitchFamily="34" charset="-128"/>
              </a:rPr>
              <a:t>上位</a:t>
            </a:r>
            <a:r>
              <a:rPr kumimoji="1" lang="en-US" altLang="ja-JP" sz="2800" dirty="0">
                <a:solidFill>
                  <a:schemeClr val="accent6"/>
                </a:solidFill>
                <a:latin typeface="Meiryo UI" panose="020B0604030504040204" pitchFamily="34" charset="-128"/>
                <a:ea typeface="Meiryo UI" panose="020B0604030504040204" pitchFamily="34" charset="-128"/>
              </a:rPr>
              <a:t>5</a:t>
            </a:r>
            <a:r>
              <a:rPr kumimoji="1" lang="ja-JP" altLang="en-US" sz="2800">
                <a:solidFill>
                  <a:schemeClr val="accent6"/>
                </a:solidFill>
                <a:latin typeface="Meiryo UI" panose="020B0604030504040204" pitchFamily="34" charset="-128"/>
                <a:ea typeface="Meiryo UI" panose="020B0604030504040204" pitchFamily="34" charset="-128"/>
              </a:rPr>
              <a:t>業種</a:t>
            </a:r>
          </a:p>
        </p:txBody>
      </p:sp>
      <p:sp>
        <p:nvSpPr>
          <p:cNvPr id="7" name="テキスト ボックス 6">
            <a:extLst>
              <a:ext uri="{FF2B5EF4-FFF2-40B4-BE49-F238E27FC236}">
                <a16:creationId xmlns:a16="http://schemas.microsoft.com/office/drawing/2014/main" id="{8019B8F6-249B-30D5-2E2C-C8A282F6C3B5}"/>
              </a:ext>
            </a:extLst>
          </p:cNvPr>
          <p:cNvSpPr txBox="1"/>
          <p:nvPr/>
        </p:nvSpPr>
        <p:spPr>
          <a:xfrm>
            <a:off x="418164" y="1103107"/>
            <a:ext cx="10754139" cy="400110"/>
          </a:xfrm>
          <a:prstGeom prst="rect">
            <a:avLst/>
          </a:prstGeom>
          <a:noFill/>
        </p:spPr>
        <p:txBody>
          <a:bodyPr wrap="square" rtlCol="0">
            <a:spAutoFit/>
          </a:bodyPr>
          <a:lstStyle/>
          <a:p>
            <a:pPr>
              <a:spcBef>
                <a:spcPts val="600"/>
              </a:spcBef>
            </a:pPr>
            <a:r>
              <a:rPr lang="ja-JP" altLang="en-US" sz="2000">
                <a:solidFill>
                  <a:schemeClr val="accent5">
                    <a:lumMod val="50000"/>
                  </a:schemeClr>
                </a:solidFill>
                <a:latin typeface="Meiryo UI" panose="020B0604030504040204" pitchFamily="34" charset="-128"/>
                <a:ea typeface="Meiryo UI" panose="020B0604030504040204" pitchFamily="34" charset="-128"/>
              </a:rPr>
              <a:t>銀行自体が、男女賃金格差が大きいが、当金庫は、銀行業界の中でも賃金格差が大きい</a:t>
            </a:r>
            <a:endParaRPr lang="en-US" altLang="ja-JP" sz="2000" dirty="0">
              <a:solidFill>
                <a:schemeClr val="accent5">
                  <a:lumMod val="50000"/>
                </a:schemeClr>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729089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A33AAEC-48CE-3C18-812E-525E75C01D4B}"/>
              </a:ext>
            </a:extLst>
          </p:cNvPr>
          <p:cNvSpPr txBox="1"/>
          <p:nvPr/>
        </p:nvSpPr>
        <p:spPr>
          <a:xfrm>
            <a:off x="200247" y="3136612"/>
            <a:ext cx="10703104" cy="646331"/>
          </a:xfrm>
          <a:prstGeom prst="rect">
            <a:avLst/>
          </a:prstGeom>
          <a:noFill/>
        </p:spPr>
        <p:txBody>
          <a:bodyPr wrap="square" rtlCol="0">
            <a:spAutoFit/>
          </a:bodyPr>
          <a:lstStyle/>
          <a:p>
            <a:r>
              <a:rPr lang="ja-JP" altLang="en-US" sz="3600">
                <a:solidFill>
                  <a:schemeClr val="accent6"/>
                </a:solidFill>
                <a:latin typeface="Meiryo UI" panose="020B0604030504040204" pitchFamily="34" charset="-128"/>
                <a:ea typeface="Meiryo UI" panose="020B0604030504040204" pitchFamily="34" charset="-128"/>
              </a:rPr>
              <a:t>「サステナビリティに関する考え方及び取組」の分析</a:t>
            </a:r>
            <a:endParaRPr kumimoji="1" lang="ja-JP" altLang="en-US" sz="3600">
              <a:solidFill>
                <a:schemeClr val="accent6"/>
              </a:solidFill>
              <a:latin typeface="Meiryo UI" panose="020B0604030504040204" pitchFamily="34" charset="-128"/>
              <a:ea typeface="Meiryo UI" panose="020B0604030504040204" pitchFamily="34" charset="-128"/>
            </a:endParaRPr>
          </a:p>
        </p:txBody>
      </p:sp>
      <p:cxnSp>
        <p:nvCxnSpPr>
          <p:cNvPr id="2" name="直線コネクタ 1">
            <a:extLst>
              <a:ext uri="{FF2B5EF4-FFF2-40B4-BE49-F238E27FC236}">
                <a16:creationId xmlns:a16="http://schemas.microsoft.com/office/drawing/2014/main" id="{D7C761C8-CEF3-0749-578F-F8200E810C3A}"/>
              </a:ext>
            </a:extLst>
          </p:cNvPr>
          <p:cNvCxnSpPr/>
          <p:nvPr/>
        </p:nvCxnSpPr>
        <p:spPr>
          <a:xfrm>
            <a:off x="320233" y="3819646"/>
            <a:ext cx="11551534" cy="0"/>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0464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47F6DFB-51D9-5E3A-7645-C239DA106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460" y="772998"/>
            <a:ext cx="0" cy="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表 1">
            <a:extLst>
              <a:ext uri="{FF2B5EF4-FFF2-40B4-BE49-F238E27FC236}">
                <a16:creationId xmlns:a16="http://schemas.microsoft.com/office/drawing/2014/main" id="{3BDF6404-A5D2-7623-E15D-52FA0A7673ED}"/>
              </a:ext>
            </a:extLst>
          </p:cNvPr>
          <p:cNvGraphicFramePr>
            <a:graphicFrameLocks noGrp="1"/>
          </p:cNvGraphicFramePr>
          <p:nvPr>
            <p:extLst>
              <p:ext uri="{D42A27DB-BD31-4B8C-83A1-F6EECF244321}">
                <p14:modId xmlns:p14="http://schemas.microsoft.com/office/powerpoint/2010/main" val="1066055169"/>
              </p:ext>
            </p:extLst>
          </p:nvPr>
        </p:nvGraphicFramePr>
        <p:xfrm>
          <a:off x="6200502" y="2602549"/>
          <a:ext cx="5291907" cy="2736245"/>
        </p:xfrm>
        <a:graphic>
          <a:graphicData uri="http://schemas.openxmlformats.org/drawingml/2006/table">
            <a:tbl>
              <a:tblPr firstRow="1" bandRow="1">
                <a:tableStyleId>{93296810-A885-4BE3-A3E7-6D5BEEA58F35}</a:tableStyleId>
              </a:tblPr>
              <a:tblGrid>
                <a:gridCol w="1763969">
                  <a:extLst>
                    <a:ext uri="{9D8B030D-6E8A-4147-A177-3AD203B41FA5}">
                      <a16:colId xmlns:a16="http://schemas.microsoft.com/office/drawing/2014/main" val="757417051"/>
                    </a:ext>
                  </a:extLst>
                </a:gridCol>
                <a:gridCol w="1763969">
                  <a:extLst>
                    <a:ext uri="{9D8B030D-6E8A-4147-A177-3AD203B41FA5}">
                      <a16:colId xmlns:a16="http://schemas.microsoft.com/office/drawing/2014/main" val="2197525444"/>
                    </a:ext>
                  </a:extLst>
                </a:gridCol>
                <a:gridCol w="1763969">
                  <a:extLst>
                    <a:ext uri="{9D8B030D-6E8A-4147-A177-3AD203B41FA5}">
                      <a16:colId xmlns:a16="http://schemas.microsoft.com/office/drawing/2014/main" val="661793260"/>
                    </a:ext>
                  </a:extLst>
                </a:gridCol>
              </a:tblGrid>
              <a:tr h="547249">
                <a:tc>
                  <a:txBody>
                    <a:bodyPr/>
                    <a:lstStyle/>
                    <a:p>
                      <a:pPr algn="ctr"/>
                      <a:endParaRPr kumimoji="1" lang="ja-JP" altLang="en-US">
                        <a:latin typeface="BIZ UDGothic" panose="020B0400000000000000" pitchFamily="49" charset="-128"/>
                        <a:ea typeface="BIZ UDGothic" panose="020B0400000000000000" pitchFamily="49" charset="-128"/>
                        <a:cs typeface="Arial" panose="020B0604020202020204" pitchFamily="34" charset="0"/>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solidFill>
                  </a:tcPr>
                </a:tc>
                <a:tc>
                  <a:txBody>
                    <a:bodyPr/>
                    <a:lstStyle/>
                    <a:p>
                      <a:pPr algn="ctr"/>
                      <a:r>
                        <a:rPr kumimoji="1" lang="en-US" altLang="ja-JP" b="0" dirty="0">
                          <a:latin typeface="Meiryo UI" panose="020B0604030504040204" pitchFamily="34" charset="-128"/>
                          <a:ea typeface="Meiryo UI" panose="020B0604030504040204" pitchFamily="34" charset="-128"/>
                          <a:cs typeface="Arial" panose="020B0604020202020204" pitchFamily="34" charset="0"/>
                        </a:rPr>
                        <a:t>23/3</a:t>
                      </a:r>
                      <a:endParaRPr kumimoji="1" lang="ja-JP" altLang="en-US" b="0">
                        <a:latin typeface="Meiryo UI" panose="020B0604030504040204" pitchFamily="34" charset="-128"/>
                        <a:ea typeface="Meiryo UI" panose="020B0604030504040204" pitchFamily="34" charset="-128"/>
                        <a:cs typeface="Arial" panose="020B0604020202020204" pitchFamily="34" charset="0"/>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solidFill>
                  </a:tcPr>
                </a:tc>
                <a:tc>
                  <a:txBody>
                    <a:bodyPr/>
                    <a:lstStyle/>
                    <a:p>
                      <a:pPr algn="ctr"/>
                      <a:r>
                        <a:rPr kumimoji="1" lang="en-US" altLang="ja-JP" b="0" dirty="0">
                          <a:latin typeface="Meiryo UI" panose="020B0604030504040204" pitchFamily="34" charset="-128"/>
                          <a:ea typeface="Meiryo UI" panose="020B0604030504040204" pitchFamily="34" charset="-128"/>
                          <a:cs typeface="Arial" panose="020B0604020202020204" pitchFamily="34" charset="0"/>
                        </a:rPr>
                        <a:t>24/3</a:t>
                      </a:r>
                      <a:endParaRPr kumimoji="1" lang="ja-JP" altLang="en-US" b="0">
                        <a:latin typeface="Meiryo UI" panose="020B0604030504040204" pitchFamily="34" charset="-128"/>
                        <a:ea typeface="Meiryo UI" panose="020B0604030504040204" pitchFamily="34" charset="-128"/>
                        <a:cs typeface="Arial" panose="020B0604020202020204" pitchFamily="34" charset="0"/>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solidFill>
                  </a:tcPr>
                </a:tc>
                <a:extLst>
                  <a:ext uri="{0D108BD9-81ED-4DB2-BD59-A6C34878D82A}">
                    <a16:rowId xmlns:a16="http://schemas.microsoft.com/office/drawing/2014/main" val="1167257844"/>
                  </a:ext>
                </a:extLst>
              </a:tr>
              <a:tr h="547249">
                <a:tc>
                  <a:txBody>
                    <a:bodyPr/>
                    <a:lstStyle/>
                    <a:p>
                      <a:pPr algn="ctr"/>
                      <a:r>
                        <a:rPr kumimoji="1" lang="ja-JP" altLang="en-US" sz="2000">
                          <a:solidFill>
                            <a:schemeClr val="accent6"/>
                          </a:solidFill>
                          <a:latin typeface="Meiryo UI" panose="020B0604030504040204" pitchFamily="34" charset="-128"/>
                          <a:ea typeface="Meiryo UI" panose="020B0604030504040204" pitchFamily="34" charset="-128"/>
                        </a:rPr>
                        <a:t>中央値</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kumimoji="1" lang="en-US" altLang="ja-JP" sz="2000" dirty="0">
                          <a:solidFill>
                            <a:schemeClr val="accent5">
                              <a:lumMod val="50000"/>
                            </a:schemeClr>
                          </a:solidFill>
                          <a:latin typeface="Meiryo UI" panose="020B0604030504040204" pitchFamily="34" charset="-128"/>
                          <a:ea typeface="Meiryo UI" panose="020B0604030504040204" pitchFamily="34" charset="-128"/>
                          <a:cs typeface="Arial" panose="020B0604020202020204" pitchFamily="34" charset="0"/>
                        </a:rPr>
                        <a:t>2,963</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kumimoji="1" lang="en-US" altLang="ja-JP" sz="2000" dirty="0">
                          <a:solidFill>
                            <a:schemeClr val="accent6"/>
                          </a:solidFill>
                          <a:latin typeface="Meiryo UI" panose="020B0604030504040204" pitchFamily="34" charset="-128"/>
                          <a:ea typeface="Meiryo UI" panose="020B0604030504040204" pitchFamily="34" charset="-128"/>
                          <a:cs typeface="Arial" panose="020B0604020202020204" pitchFamily="34" charset="0"/>
                        </a:rPr>
                        <a:t>3,739</a:t>
                      </a:r>
                      <a:endParaRPr kumimoji="1" lang="ja-JP" altLang="en-US" sz="2000">
                        <a:solidFill>
                          <a:schemeClr val="accent6"/>
                        </a:solidFill>
                        <a:latin typeface="Meiryo UI" panose="020B0604030504040204" pitchFamily="34" charset="-128"/>
                        <a:ea typeface="Meiryo UI" panose="020B0604030504040204" pitchFamily="34" charset="-128"/>
                        <a:cs typeface="Arial" panose="020B0604020202020204" pitchFamily="34" charset="0"/>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886609703"/>
                  </a:ext>
                </a:extLst>
              </a:tr>
              <a:tr h="547249">
                <a:tc>
                  <a:txBody>
                    <a:bodyPr/>
                    <a:lstStyle/>
                    <a:p>
                      <a:pPr algn="ctr"/>
                      <a:r>
                        <a:rPr kumimoji="1" lang="ja-JP" altLang="en-US" sz="2000">
                          <a:solidFill>
                            <a:schemeClr val="accent6"/>
                          </a:solidFill>
                          <a:latin typeface="Meiryo UI" panose="020B0604030504040204" pitchFamily="34" charset="-128"/>
                          <a:ea typeface="Meiryo UI" panose="020B0604030504040204" pitchFamily="34" charset="-128"/>
                        </a:rPr>
                        <a:t>平均</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accent5">
                              <a:lumMod val="50000"/>
                            </a:schemeClr>
                          </a:solidFill>
                          <a:latin typeface="Meiryo UI" panose="020B0604030504040204" pitchFamily="34" charset="-128"/>
                          <a:ea typeface="Meiryo UI" panose="020B0604030504040204" pitchFamily="34" charset="-128"/>
                          <a:cs typeface="Arial" panose="020B0604020202020204" pitchFamily="34" charset="0"/>
                        </a:rPr>
                        <a:t>3,896</a:t>
                      </a:r>
                      <a:endParaRPr kumimoji="1" lang="ja-JP" altLang="en-US" sz="2000">
                        <a:solidFill>
                          <a:schemeClr val="accent5">
                            <a:lumMod val="50000"/>
                          </a:schemeClr>
                        </a:solidFill>
                        <a:latin typeface="Meiryo UI" panose="020B0604030504040204" pitchFamily="34" charset="-128"/>
                        <a:ea typeface="Meiryo UI" panose="020B0604030504040204" pitchFamily="34" charset="-128"/>
                        <a:cs typeface="Arial" panose="020B0604020202020204" pitchFamily="34" charset="0"/>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kumimoji="1" lang="en-US" altLang="ja-JP" sz="2000" dirty="0">
                          <a:solidFill>
                            <a:schemeClr val="accent6"/>
                          </a:solidFill>
                          <a:latin typeface="Meiryo UI" panose="020B0604030504040204" pitchFamily="34" charset="-128"/>
                          <a:ea typeface="Meiryo UI" panose="020B0604030504040204" pitchFamily="34" charset="-128"/>
                          <a:cs typeface="Arial" panose="020B0604020202020204" pitchFamily="34" charset="0"/>
                        </a:rPr>
                        <a:t>5,008</a:t>
                      </a:r>
                      <a:endParaRPr kumimoji="1" lang="ja-JP" altLang="en-US" sz="2000">
                        <a:solidFill>
                          <a:schemeClr val="accent6"/>
                        </a:solidFill>
                        <a:latin typeface="Meiryo UI" panose="020B0604030504040204" pitchFamily="34" charset="-128"/>
                        <a:ea typeface="Meiryo UI" panose="020B0604030504040204" pitchFamily="34" charset="-128"/>
                        <a:cs typeface="Arial" panose="020B0604020202020204" pitchFamily="34" charset="0"/>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2855762528"/>
                  </a:ext>
                </a:extLst>
              </a:tr>
              <a:tr h="547249">
                <a:tc>
                  <a:txBody>
                    <a:bodyPr/>
                    <a:lstStyle/>
                    <a:p>
                      <a:pPr algn="ctr"/>
                      <a:r>
                        <a:rPr kumimoji="1" lang="ja-JP" altLang="en-US" sz="2000">
                          <a:solidFill>
                            <a:schemeClr val="accent6"/>
                          </a:solidFill>
                          <a:latin typeface="Meiryo UI" panose="020B0604030504040204" pitchFamily="34" charset="-128"/>
                          <a:ea typeface="Meiryo UI" panose="020B0604030504040204" pitchFamily="34" charset="-128"/>
                        </a:rPr>
                        <a:t>標準偏差</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pPr algn="ctr"/>
                      <a:r>
                        <a:rPr kumimoji="1" lang="en-US" altLang="ja-JP" sz="2000" dirty="0">
                          <a:solidFill>
                            <a:schemeClr val="accent5">
                              <a:lumMod val="50000"/>
                            </a:schemeClr>
                          </a:solidFill>
                          <a:latin typeface="Meiryo UI" panose="020B0604030504040204" pitchFamily="34" charset="-128"/>
                          <a:ea typeface="Meiryo UI" panose="020B0604030504040204" pitchFamily="34" charset="-128"/>
                          <a:cs typeface="Arial" panose="020B0604020202020204" pitchFamily="34" charset="0"/>
                        </a:rPr>
                        <a:t>3,093</a:t>
                      </a:r>
                      <a:endParaRPr kumimoji="1" lang="ja-JP" altLang="en-US" sz="2000">
                        <a:solidFill>
                          <a:schemeClr val="accent5">
                            <a:lumMod val="50000"/>
                          </a:schemeClr>
                        </a:solidFill>
                        <a:latin typeface="Meiryo UI" panose="020B0604030504040204" pitchFamily="34" charset="-128"/>
                        <a:ea typeface="Meiryo UI" panose="020B0604030504040204" pitchFamily="34" charset="-128"/>
                        <a:cs typeface="Arial" panose="020B0604020202020204" pitchFamily="34" charset="0"/>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pPr algn="ctr"/>
                      <a:r>
                        <a:rPr kumimoji="1" lang="en-US" altLang="ja-JP" sz="2000" dirty="0">
                          <a:solidFill>
                            <a:schemeClr val="accent6"/>
                          </a:solidFill>
                          <a:latin typeface="Meiryo UI" panose="020B0604030504040204" pitchFamily="34" charset="-128"/>
                          <a:ea typeface="Meiryo UI" panose="020B0604030504040204" pitchFamily="34" charset="-128"/>
                          <a:cs typeface="Arial" panose="020B0604020202020204" pitchFamily="34" charset="0"/>
                        </a:rPr>
                        <a:t>4,085</a:t>
                      </a:r>
                      <a:endParaRPr kumimoji="1" lang="ja-JP" altLang="en-US" sz="2000">
                        <a:solidFill>
                          <a:schemeClr val="accent6"/>
                        </a:solidFill>
                        <a:latin typeface="Meiryo UI" panose="020B0604030504040204" pitchFamily="34" charset="-128"/>
                        <a:ea typeface="Meiryo UI" panose="020B0604030504040204" pitchFamily="34" charset="-128"/>
                        <a:cs typeface="Arial" panose="020B0604020202020204" pitchFamily="34" charset="0"/>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1366983368"/>
                  </a:ext>
                </a:extLst>
              </a:tr>
              <a:tr h="547249">
                <a:tc>
                  <a:txBody>
                    <a:bodyPr/>
                    <a:lstStyle/>
                    <a:p>
                      <a:pPr algn="ctr"/>
                      <a:r>
                        <a:rPr kumimoji="1" lang="ja-JP" altLang="en-US" sz="2000">
                          <a:solidFill>
                            <a:schemeClr val="accent6"/>
                          </a:solidFill>
                          <a:latin typeface="Meiryo UI" panose="020B0604030504040204" pitchFamily="34" charset="-128"/>
                          <a:ea typeface="Meiryo UI" panose="020B0604030504040204" pitchFamily="34" charset="-128"/>
                        </a:rPr>
                        <a:t>当金庫</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kumimoji="1" lang="en-US" altLang="ja-JP" sz="2000" dirty="0">
                          <a:solidFill>
                            <a:schemeClr val="accent5">
                              <a:lumMod val="50000"/>
                            </a:schemeClr>
                          </a:solidFill>
                          <a:latin typeface="Meiryo UI" panose="020B0604030504040204" pitchFamily="34" charset="-128"/>
                          <a:ea typeface="Meiryo UI" panose="020B0604030504040204" pitchFamily="34" charset="-128"/>
                          <a:cs typeface="Arial" panose="020B0604020202020204" pitchFamily="34" charset="0"/>
                        </a:rPr>
                        <a:t>7,052</a:t>
                      </a:r>
                      <a:endParaRPr kumimoji="1" lang="ja-JP" altLang="en-US" sz="2000">
                        <a:solidFill>
                          <a:schemeClr val="accent5">
                            <a:lumMod val="50000"/>
                          </a:schemeClr>
                        </a:solidFill>
                        <a:latin typeface="Meiryo UI" panose="020B0604030504040204" pitchFamily="34" charset="-128"/>
                        <a:ea typeface="Meiryo UI" panose="020B0604030504040204" pitchFamily="34" charset="-128"/>
                        <a:cs typeface="Arial" panose="020B0604020202020204" pitchFamily="34" charset="0"/>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kumimoji="1" lang="en-US" altLang="ja-JP" sz="2000" dirty="0">
                          <a:solidFill>
                            <a:schemeClr val="accent6"/>
                          </a:solidFill>
                          <a:latin typeface="Meiryo UI" panose="020B0604030504040204" pitchFamily="34" charset="-128"/>
                          <a:ea typeface="Meiryo UI" panose="020B0604030504040204" pitchFamily="34" charset="-128"/>
                          <a:cs typeface="Arial" panose="020B0604020202020204" pitchFamily="34" charset="0"/>
                        </a:rPr>
                        <a:t>10,358</a:t>
                      </a:r>
                      <a:endParaRPr kumimoji="1" lang="ja-JP" altLang="en-US" sz="2000">
                        <a:solidFill>
                          <a:schemeClr val="accent6"/>
                        </a:solidFill>
                        <a:latin typeface="Meiryo UI" panose="020B0604030504040204" pitchFamily="34" charset="-128"/>
                        <a:ea typeface="Meiryo UI" panose="020B0604030504040204" pitchFamily="34" charset="-128"/>
                        <a:cs typeface="Arial" panose="020B0604020202020204" pitchFamily="34" charset="0"/>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3247163827"/>
                  </a:ext>
                </a:extLst>
              </a:tr>
            </a:tbl>
          </a:graphicData>
        </a:graphic>
      </p:graphicFrame>
      <p:sp>
        <p:nvSpPr>
          <p:cNvPr id="3" name="テキスト ボックス 2">
            <a:extLst>
              <a:ext uri="{FF2B5EF4-FFF2-40B4-BE49-F238E27FC236}">
                <a16:creationId xmlns:a16="http://schemas.microsoft.com/office/drawing/2014/main" id="{BB987E83-771D-2E76-1F7F-C9A48F4545AA}"/>
              </a:ext>
            </a:extLst>
          </p:cNvPr>
          <p:cNvSpPr txBox="1"/>
          <p:nvPr/>
        </p:nvSpPr>
        <p:spPr>
          <a:xfrm>
            <a:off x="246547" y="167087"/>
            <a:ext cx="10703104" cy="584775"/>
          </a:xfrm>
          <a:prstGeom prst="rect">
            <a:avLst/>
          </a:prstGeom>
          <a:noFill/>
        </p:spPr>
        <p:txBody>
          <a:bodyPr wrap="square" rtlCol="0">
            <a:spAutoFit/>
          </a:bodyPr>
          <a:lstStyle/>
          <a:p>
            <a:r>
              <a:rPr lang="ja-JP" altLang="en-US" sz="3200">
                <a:solidFill>
                  <a:schemeClr val="accent6"/>
                </a:solidFill>
                <a:latin typeface="Meiryo UI" panose="020B0604030504040204" pitchFamily="34" charset="-128"/>
                <a:ea typeface="Meiryo UI" panose="020B0604030504040204" pitchFamily="34" charset="-128"/>
              </a:rPr>
              <a:t>記述量（文字数）の分析</a:t>
            </a:r>
            <a:r>
              <a:rPr lang="en-US" altLang="ja-JP" sz="3200" dirty="0">
                <a:solidFill>
                  <a:schemeClr val="accent6"/>
                </a:solidFill>
                <a:latin typeface="Meiryo UI" panose="020B0604030504040204" pitchFamily="34" charset="-128"/>
                <a:ea typeface="Meiryo UI" panose="020B0604030504040204" pitchFamily="34" charset="-128"/>
              </a:rPr>
              <a:t>〜</a:t>
            </a:r>
            <a:r>
              <a:rPr lang="ja-JP" altLang="en-US" sz="3200">
                <a:solidFill>
                  <a:schemeClr val="accent6"/>
                </a:solidFill>
                <a:latin typeface="Meiryo UI" panose="020B0604030504040204" pitchFamily="34" charset="-128"/>
                <a:ea typeface="Meiryo UI" panose="020B0604030504040204" pitchFamily="34" charset="-128"/>
              </a:rPr>
              <a:t>全業種</a:t>
            </a:r>
            <a:endParaRPr kumimoji="1" lang="ja-JP" altLang="en-US" sz="3200">
              <a:solidFill>
                <a:schemeClr val="accent6"/>
              </a:solidFill>
              <a:latin typeface="Meiryo UI" panose="020B0604030504040204" pitchFamily="34" charset="-128"/>
              <a:ea typeface="Meiryo UI" panose="020B0604030504040204" pitchFamily="34" charset="-128"/>
            </a:endParaRPr>
          </a:p>
        </p:txBody>
      </p:sp>
      <p:cxnSp>
        <p:nvCxnSpPr>
          <p:cNvPr id="6" name="直線コネクタ 5">
            <a:extLst>
              <a:ext uri="{FF2B5EF4-FFF2-40B4-BE49-F238E27FC236}">
                <a16:creationId xmlns:a16="http://schemas.microsoft.com/office/drawing/2014/main" id="{42664EA2-D354-380D-3FDE-8AE5F4A54D46}"/>
              </a:ext>
            </a:extLst>
          </p:cNvPr>
          <p:cNvCxnSpPr/>
          <p:nvPr/>
        </p:nvCxnSpPr>
        <p:spPr>
          <a:xfrm>
            <a:off x="185195" y="821803"/>
            <a:ext cx="11551534" cy="0"/>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pic>
        <p:nvPicPr>
          <p:cNvPr id="7170" name="Picture 2">
            <a:extLst>
              <a:ext uri="{FF2B5EF4-FFF2-40B4-BE49-F238E27FC236}">
                <a16:creationId xmlns:a16="http://schemas.microsoft.com/office/drawing/2014/main" id="{A490FEDF-42BA-C428-9B8D-0929C09E4B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233" y="2538000"/>
            <a:ext cx="4997000" cy="432000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5D9AD060-AB53-83A2-F683-F4D00B475D58}"/>
              </a:ext>
            </a:extLst>
          </p:cNvPr>
          <p:cNvSpPr txBox="1"/>
          <p:nvPr/>
        </p:nvSpPr>
        <p:spPr>
          <a:xfrm>
            <a:off x="485233" y="1005187"/>
            <a:ext cx="10754139" cy="1028038"/>
          </a:xfrm>
          <a:prstGeom prst="rect">
            <a:avLst/>
          </a:prstGeom>
          <a:noFill/>
        </p:spPr>
        <p:txBody>
          <a:bodyPr wrap="square" rtlCol="0">
            <a:spAutoFit/>
          </a:bodyPr>
          <a:lstStyle/>
          <a:p>
            <a:pPr>
              <a:lnSpc>
                <a:spcPct val="150000"/>
              </a:lnSpc>
              <a:spcBef>
                <a:spcPts val="600"/>
              </a:spcBef>
            </a:pPr>
            <a:r>
              <a:rPr lang="ja-JP" altLang="en-US" sz="2000">
                <a:solidFill>
                  <a:schemeClr val="accent5">
                    <a:lumMod val="50000"/>
                  </a:schemeClr>
                </a:solidFill>
                <a:latin typeface="Meiryo UI" panose="020B0604030504040204" pitchFamily="34" charset="-128"/>
                <a:ea typeface="Meiryo UI" panose="020B0604030504040204" pitchFamily="34" charset="-128"/>
              </a:rPr>
              <a:t>昨年との比較で、全般的に記述量が増えている傾向</a:t>
            </a:r>
            <a:endParaRPr lang="en-US" altLang="ja-JP" sz="2000" dirty="0">
              <a:solidFill>
                <a:schemeClr val="accent5">
                  <a:lumMod val="50000"/>
                </a:schemeClr>
              </a:solidFill>
              <a:latin typeface="Meiryo UI" panose="020B0604030504040204" pitchFamily="34" charset="-128"/>
              <a:ea typeface="Meiryo UI" panose="020B0604030504040204" pitchFamily="34" charset="-128"/>
            </a:endParaRPr>
          </a:p>
          <a:p>
            <a:pPr>
              <a:lnSpc>
                <a:spcPct val="150000"/>
              </a:lnSpc>
              <a:spcBef>
                <a:spcPts val="600"/>
              </a:spcBef>
            </a:pPr>
            <a:r>
              <a:rPr lang="ja-JP" altLang="en-US" sz="2000">
                <a:solidFill>
                  <a:schemeClr val="accent5">
                    <a:lumMod val="50000"/>
                  </a:schemeClr>
                </a:solidFill>
                <a:latin typeface="Meiryo UI" panose="020B0604030504040204" pitchFamily="34" charset="-128"/>
                <a:ea typeface="Meiryo UI" panose="020B0604030504040204" pitchFamily="34" charset="-128"/>
              </a:rPr>
              <a:t>金庫は、中央値・平均値をともに上回る</a:t>
            </a:r>
            <a:endParaRPr lang="en-US" altLang="ja-JP" sz="2000" dirty="0">
              <a:solidFill>
                <a:schemeClr val="accent5">
                  <a:lumMod val="50000"/>
                </a:schemeClr>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213909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5F9865D-5B9E-4BAA-3FE2-A6AA98079EB7}"/>
              </a:ext>
            </a:extLst>
          </p:cNvPr>
          <p:cNvSpPr txBox="1"/>
          <p:nvPr/>
        </p:nvSpPr>
        <p:spPr>
          <a:xfrm>
            <a:off x="246547" y="167087"/>
            <a:ext cx="10703104" cy="584775"/>
          </a:xfrm>
          <a:prstGeom prst="rect">
            <a:avLst/>
          </a:prstGeom>
          <a:noFill/>
        </p:spPr>
        <p:txBody>
          <a:bodyPr wrap="square" rtlCol="0">
            <a:spAutoFit/>
          </a:bodyPr>
          <a:lstStyle/>
          <a:p>
            <a:r>
              <a:rPr lang="ja-JP" altLang="en-US" sz="3200">
                <a:solidFill>
                  <a:schemeClr val="accent6"/>
                </a:solidFill>
                <a:latin typeface="Meiryo UI" panose="020B0604030504040204" pitchFamily="34" charset="-128"/>
                <a:ea typeface="Meiryo UI" panose="020B0604030504040204" pitchFamily="34" charset="-128"/>
              </a:rPr>
              <a:t>記述量（文字数）の分析</a:t>
            </a:r>
            <a:r>
              <a:rPr lang="en-US" altLang="ja-JP" sz="3200" dirty="0">
                <a:solidFill>
                  <a:schemeClr val="accent6"/>
                </a:solidFill>
                <a:latin typeface="Meiryo UI" panose="020B0604030504040204" pitchFamily="34" charset="-128"/>
                <a:ea typeface="Meiryo UI" panose="020B0604030504040204" pitchFamily="34" charset="-128"/>
              </a:rPr>
              <a:t>〜</a:t>
            </a:r>
            <a:r>
              <a:rPr lang="ja-JP" altLang="en-US" sz="3200">
                <a:solidFill>
                  <a:schemeClr val="accent6"/>
                </a:solidFill>
                <a:latin typeface="Meiryo UI" panose="020B0604030504040204" pitchFamily="34" charset="-128"/>
                <a:ea typeface="Meiryo UI" panose="020B0604030504040204" pitchFamily="34" charset="-128"/>
              </a:rPr>
              <a:t>業種別（中央値）上位・下位</a:t>
            </a:r>
            <a:endParaRPr lang="en-US" altLang="ja-JP" sz="3200" dirty="0">
              <a:solidFill>
                <a:schemeClr val="accent6"/>
              </a:solidFill>
              <a:latin typeface="Meiryo UI" panose="020B0604030504040204" pitchFamily="34" charset="-128"/>
              <a:ea typeface="Meiryo UI" panose="020B0604030504040204" pitchFamily="34" charset="-128"/>
            </a:endParaRPr>
          </a:p>
        </p:txBody>
      </p:sp>
      <p:cxnSp>
        <p:nvCxnSpPr>
          <p:cNvPr id="3" name="直線コネクタ 2">
            <a:extLst>
              <a:ext uri="{FF2B5EF4-FFF2-40B4-BE49-F238E27FC236}">
                <a16:creationId xmlns:a16="http://schemas.microsoft.com/office/drawing/2014/main" id="{FEDF6BE6-02AE-4A6B-3B5B-7FFDCE4375E4}"/>
              </a:ext>
            </a:extLst>
          </p:cNvPr>
          <p:cNvCxnSpPr/>
          <p:nvPr/>
        </p:nvCxnSpPr>
        <p:spPr>
          <a:xfrm>
            <a:off x="185195" y="821803"/>
            <a:ext cx="11551534" cy="0"/>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graphicFrame>
        <p:nvGraphicFramePr>
          <p:cNvPr id="4" name="表 3">
            <a:extLst>
              <a:ext uri="{FF2B5EF4-FFF2-40B4-BE49-F238E27FC236}">
                <a16:creationId xmlns:a16="http://schemas.microsoft.com/office/drawing/2014/main" id="{278EB048-1E35-17B8-A8E8-065FA0852390}"/>
              </a:ext>
            </a:extLst>
          </p:cNvPr>
          <p:cNvGraphicFramePr>
            <a:graphicFrameLocks noGrp="1"/>
          </p:cNvGraphicFramePr>
          <p:nvPr>
            <p:extLst>
              <p:ext uri="{D42A27DB-BD31-4B8C-83A1-F6EECF244321}">
                <p14:modId xmlns:p14="http://schemas.microsoft.com/office/powerpoint/2010/main" val="3016629133"/>
              </p:ext>
            </p:extLst>
          </p:nvPr>
        </p:nvGraphicFramePr>
        <p:xfrm>
          <a:off x="455271" y="3175924"/>
          <a:ext cx="5291906" cy="3283494"/>
        </p:xfrm>
        <a:graphic>
          <a:graphicData uri="http://schemas.openxmlformats.org/drawingml/2006/table">
            <a:tbl>
              <a:tblPr firstRow="1" bandRow="1">
                <a:tableStyleId>{93296810-A885-4BE3-A3E7-6D5BEEA58F35}</a:tableStyleId>
              </a:tblPr>
              <a:tblGrid>
                <a:gridCol w="1332411">
                  <a:extLst>
                    <a:ext uri="{9D8B030D-6E8A-4147-A177-3AD203B41FA5}">
                      <a16:colId xmlns:a16="http://schemas.microsoft.com/office/drawing/2014/main" val="757417051"/>
                    </a:ext>
                  </a:extLst>
                </a:gridCol>
                <a:gridCol w="696686">
                  <a:extLst>
                    <a:ext uri="{9D8B030D-6E8A-4147-A177-3AD203B41FA5}">
                      <a16:colId xmlns:a16="http://schemas.microsoft.com/office/drawing/2014/main" val="2197525444"/>
                    </a:ext>
                  </a:extLst>
                </a:gridCol>
                <a:gridCol w="1087603">
                  <a:extLst>
                    <a:ext uri="{9D8B030D-6E8A-4147-A177-3AD203B41FA5}">
                      <a16:colId xmlns:a16="http://schemas.microsoft.com/office/drawing/2014/main" val="661793260"/>
                    </a:ext>
                  </a:extLst>
                </a:gridCol>
                <a:gridCol w="1087603">
                  <a:extLst>
                    <a:ext uri="{9D8B030D-6E8A-4147-A177-3AD203B41FA5}">
                      <a16:colId xmlns:a16="http://schemas.microsoft.com/office/drawing/2014/main" val="3591983906"/>
                    </a:ext>
                  </a:extLst>
                </a:gridCol>
                <a:gridCol w="1087603">
                  <a:extLst>
                    <a:ext uri="{9D8B030D-6E8A-4147-A177-3AD203B41FA5}">
                      <a16:colId xmlns:a16="http://schemas.microsoft.com/office/drawing/2014/main" val="302351303"/>
                    </a:ext>
                  </a:extLst>
                </a:gridCol>
              </a:tblGrid>
              <a:tr h="547249">
                <a:tc>
                  <a:txBody>
                    <a:bodyPr/>
                    <a:lstStyle/>
                    <a:p>
                      <a:pPr algn="ctr"/>
                      <a:endParaRPr kumimoji="1" lang="ja-JP" altLang="en-US"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tc>
                  <a:txBody>
                    <a:bodyPr/>
                    <a:lstStyle/>
                    <a:p>
                      <a:pPr algn="ctr"/>
                      <a:r>
                        <a:rPr kumimoji="1" lang="ja-JP" altLang="en-US" sz="1600" b="0">
                          <a:latin typeface="Meiryo UI" panose="020B0604030504040204" pitchFamily="34" charset="-128"/>
                          <a:ea typeface="Meiryo UI" panose="020B0604030504040204" pitchFamily="34" charset="-128"/>
                        </a:rPr>
                        <a:t>社数</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tc>
                  <a:txBody>
                    <a:bodyPr/>
                    <a:lstStyle/>
                    <a:p>
                      <a:pPr algn="ctr"/>
                      <a:r>
                        <a:rPr kumimoji="1" lang="ja-JP" altLang="en-US" sz="1600" b="0">
                          <a:latin typeface="Meiryo UI" panose="020B0604030504040204" pitchFamily="34" charset="-128"/>
                          <a:ea typeface="Meiryo UI" panose="020B0604030504040204" pitchFamily="34" charset="-128"/>
                        </a:rPr>
                        <a:t>中央値</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tc>
                  <a:txBody>
                    <a:bodyPr/>
                    <a:lstStyle/>
                    <a:p>
                      <a:pPr algn="ctr"/>
                      <a:r>
                        <a:rPr kumimoji="1" lang="ja-JP" altLang="en-US" sz="1600" b="0">
                          <a:latin typeface="Meiryo UI" panose="020B0604030504040204" pitchFamily="34" charset="-128"/>
                          <a:ea typeface="Meiryo UI" panose="020B0604030504040204" pitchFamily="34" charset="-128"/>
                        </a:rPr>
                        <a:t>平均</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tc>
                  <a:txBody>
                    <a:bodyPr/>
                    <a:lstStyle/>
                    <a:p>
                      <a:pPr algn="ctr"/>
                      <a:r>
                        <a:rPr kumimoji="1" lang="ja-JP" altLang="en-US" sz="1600" b="0">
                          <a:latin typeface="Meiryo UI" panose="020B0604030504040204" pitchFamily="34" charset="-128"/>
                          <a:ea typeface="Meiryo UI" panose="020B0604030504040204" pitchFamily="34" charset="-128"/>
                        </a:rPr>
                        <a:t>標準偏差</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167257844"/>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銀行</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83</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8,290</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9,252</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5,082</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886609703"/>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電力・ガス</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21</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5,997</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6,394</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2,410</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696198567"/>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金融</a:t>
                      </a:r>
                      <a:endParaRPr lang="en-US" altLang="ja-JP" sz="1600" b="0" dirty="0">
                        <a:solidFill>
                          <a:schemeClr val="accent6"/>
                        </a:solidFill>
                        <a:effectLst/>
                        <a:latin typeface="Meiryo UI" panose="020B0604030504040204" pitchFamily="34" charset="-128"/>
                        <a:ea typeface="Meiryo UI" panose="020B0604030504040204" pitchFamily="34" charset="-128"/>
                      </a:endParaRPr>
                    </a:p>
                    <a:p>
                      <a:r>
                        <a:rPr lang="en-US" altLang="ja-JP" sz="1600" b="0" dirty="0">
                          <a:solidFill>
                            <a:schemeClr val="accent6"/>
                          </a:solidFill>
                          <a:effectLst/>
                          <a:latin typeface="Meiryo UI" panose="020B0604030504040204" pitchFamily="34" charset="-128"/>
                          <a:ea typeface="Meiryo UI" panose="020B0604030504040204" pitchFamily="34" charset="-128"/>
                        </a:rPr>
                        <a:t>(</a:t>
                      </a:r>
                      <a:r>
                        <a:rPr lang="ja-JP" altLang="en-US" sz="1600" b="0">
                          <a:solidFill>
                            <a:schemeClr val="accent6"/>
                          </a:solidFill>
                          <a:effectLst/>
                          <a:latin typeface="Meiryo UI" panose="020B0604030504040204" pitchFamily="34" charset="-128"/>
                          <a:ea typeface="Meiryo UI" panose="020B0604030504040204" pitchFamily="34" charset="-128"/>
                        </a:rPr>
                        <a:t>除く銀行</a:t>
                      </a:r>
                      <a:r>
                        <a:rPr lang="en-US" altLang="ja-JP" sz="1600" b="0" dirty="0">
                          <a:solidFill>
                            <a:schemeClr val="accent6"/>
                          </a:solidFill>
                          <a:effectLst/>
                          <a:latin typeface="Meiryo UI" panose="020B0604030504040204" pitchFamily="34" charset="-128"/>
                          <a:ea typeface="Meiryo UI" panose="020B0604030504040204" pitchFamily="34" charset="-128"/>
                        </a:rPr>
                        <a:t>)</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41</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5,544</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6,806</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4,407</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485499199"/>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運輸・物流</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74</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4,873</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5,281</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3,086</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366983368"/>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医薬品</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41</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4,622</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5,991</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4,197</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3247163827"/>
                  </a:ext>
                </a:extLst>
              </a:tr>
            </a:tbl>
          </a:graphicData>
        </a:graphic>
      </p:graphicFrame>
      <p:graphicFrame>
        <p:nvGraphicFramePr>
          <p:cNvPr id="5" name="表 4">
            <a:extLst>
              <a:ext uri="{FF2B5EF4-FFF2-40B4-BE49-F238E27FC236}">
                <a16:creationId xmlns:a16="http://schemas.microsoft.com/office/drawing/2014/main" id="{1014ED55-9057-F81B-CD0A-83CA087F2772}"/>
              </a:ext>
            </a:extLst>
          </p:cNvPr>
          <p:cNvGraphicFramePr>
            <a:graphicFrameLocks noGrp="1"/>
          </p:cNvGraphicFramePr>
          <p:nvPr>
            <p:extLst>
              <p:ext uri="{D42A27DB-BD31-4B8C-83A1-F6EECF244321}">
                <p14:modId xmlns:p14="http://schemas.microsoft.com/office/powerpoint/2010/main" val="3322094488"/>
              </p:ext>
            </p:extLst>
          </p:nvPr>
        </p:nvGraphicFramePr>
        <p:xfrm>
          <a:off x="6444823" y="3175924"/>
          <a:ext cx="5291906" cy="3283494"/>
        </p:xfrm>
        <a:graphic>
          <a:graphicData uri="http://schemas.openxmlformats.org/drawingml/2006/table">
            <a:tbl>
              <a:tblPr firstRow="1" bandRow="1">
                <a:tableStyleId>{93296810-A885-4BE3-A3E7-6D5BEEA58F35}</a:tableStyleId>
              </a:tblPr>
              <a:tblGrid>
                <a:gridCol w="1332411">
                  <a:extLst>
                    <a:ext uri="{9D8B030D-6E8A-4147-A177-3AD203B41FA5}">
                      <a16:colId xmlns:a16="http://schemas.microsoft.com/office/drawing/2014/main" val="757417051"/>
                    </a:ext>
                  </a:extLst>
                </a:gridCol>
                <a:gridCol w="696686">
                  <a:extLst>
                    <a:ext uri="{9D8B030D-6E8A-4147-A177-3AD203B41FA5}">
                      <a16:colId xmlns:a16="http://schemas.microsoft.com/office/drawing/2014/main" val="2197525444"/>
                    </a:ext>
                  </a:extLst>
                </a:gridCol>
                <a:gridCol w="1087603">
                  <a:extLst>
                    <a:ext uri="{9D8B030D-6E8A-4147-A177-3AD203B41FA5}">
                      <a16:colId xmlns:a16="http://schemas.microsoft.com/office/drawing/2014/main" val="661793260"/>
                    </a:ext>
                  </a:extLst>
                </a:gridCol>
                <a:gridCol w="1087603">
                  <a:extLst>
                    <a:ext uri="{9D8B030D-6E8A-4147-A177-3AD203B41FA5}">
                      <a16:colId xmlns:a16="http://schemas.microsoft.com/office/drawing/2014/main" val="3591983906"/>
                    </a:ext>
                  </a:extLst>
                </a:gridCol>
                <a:gridCol w="1087603">
                  <a:extLst>
                    <a:ext uri="{9D8B030D-6E8A-4147-A177-3AD203B41FA5}">
                      <a16:colId xmlns:a16="http://schemas.microsoft.com/office/drawing/2014/main" val="302351303"/>
                    </a:ext>
                  </a:extLst>
                </a:gridCol>
              </a:tblGrid>
              <a:tr h="547249">
                <a:tc>
                  <a:txBody>
                    <a:bodyPr/>
                    <a:lstStyle/>
                    <a:p>
                      <a:pPr algn="ctr"/>
                      <a:endParaRPr kumimoji="1" lang="ja-JP" altLang="en-US"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6"/>
                    </a:solidFill>
                  </a:tcPr>
                </a:tc>
                <a:tc>
                  <a:txBody>
                    <a:bodyPr/>
                    <a:lstStyle/>
                    <a:p>
                      <a:pPr algn="ctr"/>
                      <a:r>
                        <a:rPr kumimoji="1" lang="ja-JP" altLang="en-US" sz="1600" b="0">
                          <a:latin typeface="Meiryo UI" panose="020B0604030504040204" pitchFamily="34" charset="-128"/>
                          <a:ea typeface="Meiryo UI" panose="020B0604030504040204" pitchFamily="34" charset="-128"/>
                        </a:rPr>
                        <a:t>社数</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6"/>
                    </a:solidFill>
                  </a:tcPr>
                </a:tc>
                <a:tc>
                  <a:txBody>
                    <a:bodyPr/>
                    <a:lstStyle/>
                    <a:p>
                      <a:pPr algn="ctr"/>
                      <a:r>
                        <a:rPr kumimoji="1" lang="ja-JP" altLang="en-US" sz="1600" b="0">
                          <a:latin typeface="Meiryo UI" panose="020B0604030504040204" pitchFamily="34" charset="-128"/>
                          <a:ea typeface="Meiryo UI" panose="020B0604030504040204" pitchFamily="34" charset="-128"/>
                        </a:rPr>
                        <a:t>中央値</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6"/>
                    </a:solidFill>
                  </a:tcPr>
                </a:tc>
                <a:tc>
                  <a:txBody>
                    <a:bodyPr/>
                    <a:lstStyle/>
                    <a:p>
                      <a:pPr algn="ctr"/>
                      <a:r>
                        <a:rPr kumimoji="1" lang="ja-JP" altLang="en-US" sz="1600" b="0">
                          <a:latin typeface="Meiryo UI" panose="020B0604030504040204" pitchFamily="34" charset="-128"/>
                          <a:ea typeface="Meiryo UI" panose="020B0604030504040204" pitchFamily="34" charset="-128"/>
                        </a:rPr>
                        <a:t>平均</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6"/>
                    </a:solidFill>
                  </a:tcPr>
                </a:tc>
                <a:tc>
                  <a:txBody>
                    <a:bodyPr/>
                    <a:lstStyle/>
                    <a:p>
                      <a:pPr algn="ctr"/>
                      <a:r>
                        <a:rPr kumimoji="1" lang="ja-JP" altLang="en-US" sz="1600" b="0">
                          <a:latin typeface="Meiryo UI" panose="020B0604030504040204" pitchFamily="34" charset="-128"/>
                          <a:ea typeface="Meiryo UI" panose="020B0604030504040204" pitchFamily="34" charset="-128"/>
                        </a:rPr>
                        <a:t>標準偏差</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6"/>
                    </a:solidFill>
                  </a:tcPr>
                </a:tc>
                <a:extLst>
                  <a:ext uri="{0D108BD9-81ED-4DB2-BD59-A6C34878D82A}">
                    <a16:rowId xmlns:a16="http://schemas.microsoft.com/office/drawing/2014/main" val="1167257844"/>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情報通信・サービス</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520</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2,931</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4,017</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3,535</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886609703"/>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小売</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140</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2,962</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4,048</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3,744</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696198567"/>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不動産</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55</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3,428</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4,216</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3,186</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485499199"/>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商社・卸売</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213</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3,461</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4,678</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4,099</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366983368"/>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機械</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218</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3,577</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4,606</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3,320</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3247163827"/>
                  </a:ext>
                </a:extLst>
              </a:tr>
            </a:tbl>
          </a:graphicData>
        </a:graphic>
      </p:graphicFrame>
      <p:sp>
        <p:nvSpPr>
          <p:cNvPr id="6" name="テキスト ボックス 5">
            <a:extLst>
              <a:ext uri="{FF2B5EF4-FFF2-40B4-BE49-F238E27FC236}">
                <a16:creationId xmlns:a16="http://schemas.microsoft.com/office/drawing/2014/main" id="{28551209-1C98-6DA3-9068-01B8B4C8AF07}"/>
              </a:ext>
            </a:extLst>
          </p:cNvPr>
          <p:cNvSpPr txBox="1"/>
          <p:nvPr/>
        </p:nvSpPr>
        <p:spPr>
          <a:xfrm>
            <a:off x="6444823" y="2543756"/>
            <a:ext cx="5291905" cy="523220"/>
          </a:xfrm>
          <a:prstGeom prst="rect">
            <a:avLst/>
          </a:prstGeom>
          <a:noFill/>
        </p:spPr>
        <p:txBody>
          <a:bodyPr wrap="square" rtlCol="0">
            <a:spAutoFit/>
          </a:bodyPr>
          <a:lstStyle/>
          <a:p>
            <a:pPr algn="ctr"/>
            <a:r>
              <a:rPr lang="ja-JP" altLang="en-US" sz="2800">
                <a:solidFill>
                  <a:schemeClr val="accent6"/>
                </a:solidFill>
                <a:latin typeface="Meiryo UI" panose="020B0604030504040204" pitchFamily="34" charset="-128"/>
                <a:ea typeface="Meiryo UI" panose="020B0604030504040204" pitchFamily="34" charset="-128"/>
              </a:rPr>
              <a:t>下位</a:t>
            </a:r>
            <a:r>
              <a:rPr kumimoji="1" lang="en-US" altLang="ja-JP" sz="2800" dirty="0">
                <a:solidFill>
                  <a:schemeClr val="accent6"/>
                </a:solidFill>
                <a:latin typeface="Meiryo UI" panose="020B0604030504040204" pitchFamily="34" charset="-128"/>
                <a:ea typeface="Meiryo UI" panose="020B0604030504040204" pitchFamily="34" charset="-128"/>
              </a:rPr>
              <a:t>5</a:t>
            </a:r>
            <a:r>
              <a:rPr kumimoji="1" lang="ja-JP" altLang="en-US" sz="2800">
                <a:solidFill>
                  <a:schemeClr val="accent6"/>
                </a:solidFill>
                <a:latin typeface="Meiryo UI" panose="020B0604030504040204" pitchFamily="34" charset="-128"/>
                <a:ea typeface="Meiryo UI" panose="020B0604030504040204" pitchFamily="34" charset="-128"/>
              </a:rPr>
              <a:t>業種</a:t>
            </a:r>
          </a:p>
        </p:txBody>
      </p:sp>
      <p:sp>
        <p:nvSpPr>
          <p:cNvPr id="7" name="テキスト ボックス 6">
            <a:extLst>
              <a:ext uri="{FF2B5EF4-FFF2-40B4-BE49-F238E27FC236}">
                <a16:creationId xmlns:a16="http://schemas.microsoft.com/office/drawing/2014/main" id="{C1F382DF-04CF-544F-5EA9-9CD4676AC99D}"/>
              </a:ext>
            </a:extLst>
          </p:cNvPr>
          <p:cNvSpPr txBox="1"/>
          <p:nvPr/>
        </p:nvSpPr>
        <p:spPr>
          <a:xfrm>
            <a:off x="455272" y="2545364"/>
            <a:ext cx="5291905" cy="523220"/>
          </a:xfrm>
          <a:prstGeom prst="rect">
            <a:avLst/>
          </a:prstGeom>
          <a:noFill/>
        </p:spPr>
        <p:txBody>
          <a:bodyPr wrap="square" rtlCol="0">
            <a:spAutoFit/>
          </a:bodyPr>
          <a:lstStyle/>
          <a:p>
            <a:pPr algn="ctr"/>
            <a:r>
              <a:rPr kumimoji="1" lang="ja-JP" altLang="en-US" sz="2800">
                <a:solidFill>
                  <a:schemeClr val="accent6"/>
                </a:solidFill>
                <a:latin typeface="Meiryo UI" panose="020B0604030504040204" pitchFamily="34" charset="-128"/>
                <a:ea typeface="Meiryo UI" panose="020B0604030504040204" pitchFamily="34" charset="-128"/>
              </a:rPr>
              <a:t>上位</a:t>
            </a:r>
            <a:r>
              <a:rPr kumimoji="1" lang="en-US" altLang="ja-JP" sz="2800" dirty="0">
                <a:solidFill>
                  <a:schemeClr val="accent6"/>
                </a:solidFill>
                <a:latin typeface="Meiryo UI" panose="020B0604030504040204" pitchFamily="34" charset="-128"/>
                <a:ea typeface="Meiryo UI" panose="020B0604030504040204" pitchFamily="34" charset="-128"/>
              </a:rPr>
              <a:t>5</a:t>
            </a:r>
            <a:r>
              <a:rPr kumimoji="1" lang="ja-JP" altLang="en-US" sz="2800">
                <a:solidFill>
                  <a:schemeClr val="accent6"/>
                </a:solidFill>
                <a:latin typeface="Meiryo UI" panose="020B0604030504040204" pitchFamily="34" charset="-128"/>
                <a:ea typeface="Meiryo UI" panose="020B0604030504040204" pitchFamily="34" charset="-128"/>
              </a:rPr>
              <a:t>業種</a:t>
            </a:r>
          </a:p>
        </p:txBody>
      </p:sp>
      <p:sp>
        <p:nvSpPr>
          <p:cNvPr id="8" name="テキスト ボックス 7">
            <a:extLst>
              <a:ext uri="{FF2B5EF4-FFF2-40B4-BE49-F238E27FC236}">
                <a16:creationId xmlns:a16="http://schemas.microsoft.com/office/drawing/2014/main" id="{846459CF-C6A9-96F4-495D-6A78A418E513}"/>
              </a:ext>
            </a:extLst>
          </p:cNvPr>
          <p:cNvSpPr txBox="1"/>
          <p:nvPr/>
        </p:nvSpPr>
        <p:spPr>
          <a:xfrm>
            <a:off x="455271" y="970826"/>
            <a:ext cx="10754139" cy="1028038"/>
          </a:xfrm>
          <a:prstGeom prst="rect">
            <a:avLst/>
          </a:prstGeom>
          <a:noFill/>
        </p:spPr>
        <p:txBody>
          <a:bodyPr wrap="square" rtlCol="0">
            <a:spAutoFit/>
          </a:bodyPr>
          <a:lstStyle/>
          <a:p>
            <a:pPr>
              <a:lnSpc>
                <a:spcPct val="150000"/>
              </a:lnSpc>
              <a:spcBef>
                <a:spcPts val="600"/>
              </a:spcBef>
            </a:pPr>
            <a:r>
              <a:rPr lang="ja-JP" altLang="en-US" sz="2000">
                <a:solidFill>
                  <a:schemeClr val="accent5">
                    <a:lumMod val="50000"/>
                  </a:schemeClr>
                </a:solidFill>
                <a:latin typeface="Meiryo UI" panose="020B0604030504040204" pitchFamily="34" charset="-128"/>
                <a:ea typeface="Meiryo UI" panose="020B0604030504040204" pitchFamily="34" charset="-128"/>
              </a:rPr>
              <a:t>銀行・金融は、</a:t>
            </a:r>
            <a:r>
              <a:rPr lang="en-US" altLang="ja-JP" sz="2000" dirty="0">
                <a:solidFill>
                  <a:schemeClr val="accent5">
                    <a:lumMod val="50000"/>
                  </a:schemeClr>
                </a:solidFill>
                <a:latin typeface="Meiryo UI" panose="020B0604030504040204" pitchFamily="34" charset="-128"/>
                <a:ea typeface="Meiryo UI" panose="020B0604030504040204" pitchFamily="34" charset="-128"/>
              </a:rPr>
              <a:t>ESG</a:t>
            </a:r>
            <a:r>
              <a:rPr lang="ja-JP" altLang="en-US" sz="2000">
                <a:solidFill>
                  <a:schemeClr val="accent5">
                    <a:lumMod val="50000"/>
                  </a:schemeClr>
                </a:solidFill>
                <a:latin typeface="Meiryo UI" panose="020B0604030504040204" pitchFamily="34" charset="-128"/>
                <a:ea typeface="Meiryo UI" panose="020B0604030504040204" pitchFamily="34" charset="-128"/>
              </a:rPr>
              <a:t>に関する社会的責任もあることから、記述が充実している</a:t>
            </a:r>
            <a:endParaRPr lang="en-US" altLang="ja-JP" sz="2000" dirty="0">
              <a:solidFill>
                <a:schemeClr val="accent5">
                  <a:lumMod val="50000"/>
                </a:schemeClr>
              </a:solidFill>
              <a:latin typeface="Meiryo UI" panose="020B0604030504040204" pitchFamily="34" charset="-128"/>
              <a:ea typeface="Meiryo UI" panose="020B0604030504040204" pitchFamily="34" charset="-128"/>
            </a:endParaRPr>
          </a:p>
          <a:p>
            <a:pPr>
              <a:lnSpc>
                <a:spcPct val="150000"/>
              </a:lnSpc>
              <a:spcBef>
                <a:spcPts val="600"/>
              </a:spcBef>
            </a:pPr>
            <a:r>
              <a:rPr lang="ja-JP" altLang="en-US" sz="2000">
                <a:solidFill>
                  <a:schemeClr val="accent5">
                    <a:lumMod val="50000"/>
                  </a:schemeClr>
                </a:solidFill>
                <a:latin typeface="Meiryo UI" panose="020B0604030504040204" pitchFamily="34" charset="-128"/>
                <a:ea typeface="Meiryo UI" panose="020B0604030504040204" pitchFamily="34" charset="-128"/>
              </a:rPr>
              <a:t>電力・ガスは、気候変動の文脈で記述量が多い可能性</a:t>
            </a:r>
            <a:endParaRPr lang="en-US" altLang="ja-JP" sz="2000" dirty="0">
              <a:solidFill>
                <a:schemeClr val="accent5">
                  <a:lumMod val="50000"/>
                </a:schemeClr>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626392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47F6DFB-51D9-5E3A-7645-C239DA106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460" y="772998"/>
            <a:ext cx="0" cy="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BB987E83-771D-2E76-1F7F-C9A48F4545AA}"/>
              </a:ext>
            </a:extLst>
          </p:cNvPr>
          <p:cNvSpPr txBox="1"/>
          <p:nvPr/>
        </p:nvSpPr>
        <p:spPr>
          <a:xfrm>
            <a:off x="246547" y="167087"/>
            <a:ext cx="10703104" cy="584775"/>
          </a:xfrm>
          <a:prstGeom prst="rect">
            <a:avLst/>
          </a:prstGeom>
          <a:noFill/>
        </p:spPr>
        <p:txBody>
          <a:bodyPr wrap="square" rtlCol="0">
            <a:spAutoFit/>
          </a:bodyPr>
          <a:lstStyle/>
          <a:p>
            <a:r>
              <a:rPr lang="ja-JP" altLang="en-US" sz="3200">
                <a:solidFill>
                  <a:schemeClr val="accent6"/>
                </a:solidFill>
                <a:latin typeface="Meiryo UI" panose="020B0604030504040204" pitchFamily="34" charset="-128"/>
                <a:ea typeface="Meiryo UI" panose="020B0604030504040204" pitchFamily="34" charset="-128"/>
              </a:rPr>
              <a:t>特徴的なワードの可視化</a:t>
            </a:r>
            <a:r>
              <a:rPr lang="en-US" altLang="ja-JP" sz="3200" dirty="0">
                <a:solidFill>
                  <a:schemeClr val="accent6"/>
                </a:solidFill>
                <a:latin typeface="Meiryo UI" panose="020B0604030504040204" pitchFamily="34" charset="-128"/>
                <a:ea typeface="Meiryo UI" panose="020B0604030504040204" pitchFamily="34" charset="-128"/>
              </a:rPr>
              <a:t>〜</a:t>
            </a:r>
            <a:r>
              <a:rPr lang="ja-JP" altLang="en-US" sz="3200">
                <a:solidFill>
                  <a:schemeClr val="accent6"/>
                </a:solidFill>
                <a:latin typeface="Meiryo UI" panose="020B0604030504040204" pitchFamily="34" charset="-128"/>
                <a:ea typeface="Meiryo UI" panose="020B0604030504040204" pitchFamily="34" charset="-128"/>
              </a:rPr>
              <a:t>当金庫</a:t>
            </a:r>
            <a:endParaRPr kumimoji="1" lang="ja-JP" altLang="en-US" sz="3200">
              <a:solidFill>
                <a:schemeClr val="accent6"/>
              </a:solidFill>
              <a:latin typeface="Meiryo UI" panose="020B0604030504040204" pitchFamily="34" charset="-128"/>
              <a:ea typeface="Meiryo UI" panose="020B0604030504040204" pitchFamily="34" charset="-128"/>
            </a:endParaRPr>
          </a:p>
        </p:txBody>
      </p:sp>
      <p:cxnSp>
        <p:nvCxnSpPr>
          <p:cNvPr id="6" name="直線コネクタ 5">
            <a:extLst>
              <a:ext uri="{FF2B5EF4-FFF2-40B4-BE49-F238E27FC236}">
                <a16:creationId xmlns:a16="http://schemas.microsoft.com/office/drawing/2014/main" id="{42664EA2-D354-380D-3FDE-8AE5F4A54D46}"/>
              </a:ext>
            </a:extLst>
          </p:cNvPr>
          <p:cNvCxnSpPr/>
          <p:nvPr/>
        </p:nvCxnSpPr>
        <p:spPr>
          <a:xfrm>
            <a:off x="185195" y="821803"/>
            <a:ext cx="11551534" cy="0"/>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pic>
        <p:nvPicPr>
          <p:cNvPr id="15362" name="Picture 2">
            <a:extLst>
              <a:ext uri="{FF2B5EF4-FFF2-40B4-BE49-F238E27FC236}">
                <a16:creationId xmlns:a16="http://schemas.microsoft.com/office/drawing/2014/main" id="{BFC7AB54-F6C2-9107-F8BD-1A24DCA5AD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2058" y="2886649"/>
            <a:ext cx="6498068" cy="3804264"/>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E4C55FF5-CB68-F2BA-2D22-3FDD3378F682}"/>
              </a:ext>
            </a:extLst>
          </p:cNvPr>
          <p:cNvSpPr txBox="1"/>
          <p:nvPr/>
        </p:nvSpPr>
        <p:spPr>
          <a:xfrm>
            <a:off x="426874" y="855061"/>
            <a:ext cx="10803114" cy="1566647"/>
          </a:xfrm>
          <a:prstGeom prst="rect">
            <a:avLst/>
          </a:prstGeom>
          <a:noFill/>
        </p:spPr>
        <p:txBody>
          <a:bodyPr wrap="square" rtlCol="0">
            <a:spAutoFit/>
          </a:bodyPr>
          <a:lstStyle/>
          <a:p>
            <a:pPr>
              <a:lnSpc>
                <a:spcPct val="150000"/>
              </a:lnSpc>
              <a:spcBef>
                <a:spcPts val="600"/>
              </a:spcBef>
            </a:pPr>
            <a:r>
              <a:rPr lang="ja-JP" altLang="en-US" sz="2000">
                <a:solidFill>
                  <a:schemeClr val="accent5">
                    <a:lumMod val="50000"/>
                  </a:schemeClr>
                </a:solidFill>
                <a:latin typeface="Meiryo UI" panose="020B0604030504040204" pitchFamily="34" charset="-128"/>
                <a:ea typeface="Meiryo UI" panose="020B0604030504040204" pitchFamily="34" charset="-128"/>
              </a:rPr>
              <a:t>当金庫の記述内容について、特徴的なワード</a:t>
            </a:r>
            <a:r>
              <a:rPr lang="en-US" altLang="ja-JP" sz="2000" dirty="0">
                <a:solidFill>
                  <a:schemeClr val="accent5">
                    <a:lumMod val="50000"/>
                  </a:schemeClr>
                </a:solidFill>
                <a:latin typeface="Meiryo UI" panose="020B0604030504040204" pitchFamily="34" charset="-128"/>
                <a:ea typeface="Meiryo UI" panose="020B0604030504040204" pitchFamily="34" charset="-128"/>
              </a:rPr>
              <a:t>50</a:t>
            </a:r>
            <a:r>
              <a:rPr lang="ja-JP" altLang="en-US" sz="2000">
                <a:solidFill>
                  <a:schemeClr val="accent5">
                    <a:lumMod val="50000"/>
                  </a:schemeClr>
                </a:solidFill>
                <a:latin typeface="Meiryo UI" panose="020B0604030504040204" pitchFamily="34" charset="-128"/>
                <a:ea typeface="Meiryo UI" panose="020B0604030504040204" pitchFamily="34" charset="-128"/>
              </a:rPr>
              <a:t>を抽出し、ワードクラウドで可視化した</a:t>
            </a:r>
            <a:endParaRPr lang="en-US" altLang="ja-JP" sz="2000" dirty="0">
              <a:solidFill>
                <a:schemeClr val="accent5">
                  <a:lumMod val="50000"/>
                </a:schemeClr>
              </a:solidFill>
              <a:latin typeface="Meiryo UI" panose="020B0604030504040204" pitchFamily="34" charset="-128"/>
              <a:ea typeface="Meiryo UI" panose="020B0604030504040204" pitchFamily="34" charset="-128"/>
            </a:endParaRPr>
          </a:p>
          <a:p>
            <a:pPr>
              <a:lnSpc>
                <a:spcPct val="150000"/>
              </a:lnSpc>
              <a:spcBef>
                <a:spcPts val="600"/>
              </a:spcBef>
            </a:pPr>
            <a:r>
              <a:rPr lang="ja-JP" altLang="en-US" sz="2000">
                <a:solidFill>
                  <a:schemeClr val="accent5">
                    <a:lumMod val="50000"/>
                  </a:schemeClr>
                </a:solidFill>
                <a:latin typeface="Meiryo UI" panose="020B0604030504040204" pitchFamily="34" charset="-128"/>
                <a:ea typeface="Meiryo UI" panose="020B0604030504040204" pitchFamily="34" charset="-128"/>
              </a:rPr>
              <a:t>特徴的なワードの抽出は、検索ロジックでもよく使われる</a:t>
            </a:r>
            <a:r>
              <a:rPr lang="en-US" altLang="ja-JP" sz="2000" dirty="0">
                <a:solidFill>
                  <a:schemeClr val="accent5">
                    <a:lumMod val="50000"/>
                  </a:schemeClr>
                </a:solidFill>
                <a:latin typeface="Meiryo UI" panose="020B0604030504040204" pitchFamily="34" charset="-128"/>
                <a:ea typeface="Meiryo UI" panose="020B0604030504040204" pitchFamily="34" charset="-128"/>
              </a:rPr>
              <a:t>TF-IDF</a:t>
            </a:r>
            <a:r>
              <a:rPr lang="ja-JP" altLang="en-US" sz="2000">
                <a:solidFill>
                  <a:schemeClr val="accent5">
                    <a:lumMod val="50000"/>
                  </a:schemeClr>
                </a:solidFill>
                <a:latin typeface="Meiryo UI" panose="020B0604030504040204" pitchFamily="34" charset="-128"/>
                <a:ea typeface="Meiryo UI" panose="020B0604030504040204" pitchFamily="34" charset="-128"/>
              </a:rPr>
              <a:t>という技法を用いている</a:t>
            </a:r>
            <a:endParaRPr lang="en-US" altLang="ja-JP" sz="2000" dirty="0">
              <a:solidFill>
                <a:schemeClr val="accent5">
                  <a:lumMod val="50000"/>
                </a:schemeClr>
              </a:solidFill>
              <a:latin typeface="Meiryo UI" panose="020B0604030504040204" pitchFamily="34" charset="-128"/>
              <a:ea typeface="Meiryo UI" panose="020B0604030504040204" pitchFamily="34" charset="-128"/>
            </a:endParaRPr>
          </a:p>
          <a:p>
            <a:pPr>
              <a:lnSpc>
                <a:spcPct val="150000"/>
              </a:lnSpc>
              <a:spcBef>
                <a:spcPts val="600"/>
              </a:spcBef>
            </a:pPr>
            <a:r>
              <a:rPr lang="ja-JP" altLang="en-US" sz="2000">
                <a:solidFill>
                  <a:schemeClr val="accent5">
                    <a:lumMod val="50000"/>
                  </a:schemeClr>
                </a:solidFill>
                <a:latin typeface="Meiryo UI" panose="020B0604030504040204" pitchFamily="34" charset="-128"/>
                <a:ea typeface="Meiryo UI" panose="020B0604030504040204" pitchFamily="34" charset="-128"/>
              </a:rPr>
              <a:t>→文書中に含まれる単語の出現頻度とレア度から、文書を特徴づける重要な単語を抽出している</a:t>
            </a:r>
            <a:endParaRPr lang="en-US" altLang="ja-JP" sz="2000" dirty="0">
              <a:solidFill>
                <a:schemeClr val="accent5">
                  <a:lumMod val="50000"/>
                </a:schemeClr>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932500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 8">
            <a:extLst>
              <a:ext uri="{FF2B5EF4-FFF2-40B4-BE49-F238E27FC236}">
                <a16:creationId xmlns:a16="http://schemas.microsoft.com/office/drawing/2014/main" id="{B80DD3B4-54CB-C63D-66B1-33F30315FA52}"/>
              </a:ext>
            </a:extLst>
          </p:cNvPr>
          <p:cNvGraphicFramePr>
            <a:graphicFrameLocks noGrp="1"/>
          </p:cNvGraphicFramePr>
          <p:nvPr>
            <p:extLst>
              <p:ext uri="{D42A27DB-BD31-4B8C-83A1-F6EECF244321}">
                <p14:modId xmlns:p14="http://schemas.microsoft.com/office/powerpoint/2010/main" val="4038410564"/>
              </p:ext>
            </p:extLst>
          </p:nvPr>
        </p:nvGraphicFramePr>
        <p:xfrm>
          <a:off x="217285" y="1169049"/>
          <a:ext cx="11820207" cy="5521860"/>
        </p:xfrm>
        <a:graphic>
          <a:graphicData uri="http://schemas.openxmlformats.org/drawingml/2006/table">
            <a:tbl>
              <a:tblPr firstRow="1" bandRow="1">
                <a:tableStyleId>{5C22544A-7EE6-4342-B048-85BDC9FD1C3A}</a:tableStyleId>
              </a:tblPr>
              <a:tblGrid>
                <a:gridCol w="3940069">
                  <a:extLst>
                    <a:ext uri="{9D8B030D-6E8A-4147-A177-3AD203B41FA5}">
                      <a16:colId xmlns:a16="http://schemas.microsoft.com/office/drawing/2014/main" val="2606789684"/>
                    </a:ext>
                  </a:extLst>
                </a:gridCol>
                <a:gridCol w="3940069">
                  <a:extLst>
                    <a:ext uri="{9D8B030D-6E8A-4147-A177-3AD203B41FA5}">
                      <a16:colId xmlns:a16="http://schemas.microsoft.com/office/drawing/2014/main" val="263506080"/>
                    </a:ext>
                  </a:extLst>
                </a:gridCol>
                <a:gridCol w="3940069">
                  <a:extLst>
                    <a:ext uri="{9D8B030D-6E8A-4147-A177-3AD203B41FA5}">
                      <a16:colId xmlns:a16="http://schemas.microsoft.com/office/drawing/2014/main" val="3372313156"/>
                    </a:ext>
                  </a:extLst>
                </a:gridCol>
              </a:tblGrid>
              <a:tr h="2760930">
                <a:tc>
                  <a:txBody>
                    <a:bodyPr/>
                    <a:lstStyle/>
                    <a:p>
                      <a:endParaRPr kumimoji="1" lang="ja-JP"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kumimoji="1" lang="ja-JP"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kumimoji="1" lang="ja-JP"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496801646"/>
                  </a:ext>
                </a:extLst>
              </a:tr>
              <a:tr h="2760930">
                <a:tc>
                  <a:txBody>
                    <a:bodyPr/>
                    <a:lstStyle/>
                    <a:p>
                      <a:endParaRPr kumimoji="1" lang="ja-JP"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kumimoji="1" lang="ja-JP"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kumimoji="1" lang="ja-JP"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15006048"/>
                  </a:ext>
                </a:extLst>
              </a:tr>
            </a:tbl>
          </a:graphicData>
        </a:graphic>
      </p:graphicFrame>
      <p:pic>
        <p:nvPicPr>
          <p:cNvPr id="1026" name="Picture 2">
            <a:extLst>
              <a:ext uri="{FF2B5EF4-FFF2-40B4-BE49-F238E27FC236}">
                <a16:creationId xmlns:a16="http://schemas.microsoft.com/office/drawing/2014/main" id="{847F6DFB-51D9-5E3A-7645-C239DA106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460" y="772998"/>
            <a:ext cx="0" cy="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BB987E83-771D-2E76-1F7F-C9A48F4545AA}"/>
              </a:ext>
            </a:extLst>
          </p:cNvPr>
          <p:cNvSpPr txBox="1"/>
          <p:nvPr/>
        </p:nvSpPr>
        <p:spPr>
          <a:xfrm>
            <a:off x="246547" y="167087"/>
            <a:ext cx="10703104" cy="584775"/>
          </a:xfrm>
          <a:prstGeom prst="rect">
            <a:avLst/>
          </a:prstGeom>
          <a:noFill/>
        </p:spPr>
        <p:txBody>
          <a:bodyPr wrap="square" rtlCol="0">
            <a:spAutoFit/>
          </a:bodyPr>
          <a:lstStyle/>
          <a:p>
            <a:r>
              <a:rPr lang="ja-JP" altLang="en-US" sz="3200">
                <a:solidFill>
                  <a:schemeClr val="accent6"/>
                </a:solidFill>
                <a:latin typeface="Meiryo UI" panose="020B0604030504040204" pitchFamily="34" charset="-128"/>
                <a:ea typeface="Meiryo UI" panose="020B0604030504040204" pitchFamily="34" charset="-128"/>
              </a:rPr>
              <a:t>（参考）特徴的なワードの可視化</a:t>
            </a:r>
            <a:r>
              <a:rPr lang="en-US" altLang="ja-JP" sz="3200" dirty="0">
                <a:solidFill>
                  <a:schemeClr val="accent6"/>
                </a:solidFill>
                <a:latin typeface="Meiryo UI" panose="020B0604030504040204" pitchFamily="34" charset="-128"/>
                <a:ea typeface="Meiryo UI" panose="020B0604030504040204" pitchFamily="34" charset="-128"/>
              </a:rPr>
              <a:t>〜</a:t>
            </a:r>
            <a:r>
              <a:rPr lang="ja-JP" altLang="en-US" sz="3200">
                <a:solidFill>
                  <a:schemeClr val="accent6"/>
                </a:solidFill>
                <a:latin typeface="Meiryo UI" panose="020B0604030504040204" pitchFamily="34" charset="-128"/>
                <a:ea typeface="Meiryo UI" panose="020B0604030504040204" pitchFamily="34" charset="-128"/>
              </a:rPr>
              <a:t>開示が優れている企業</a:t>
            </a:r>
            <a:endParaRPr kumimoji="1" lang="ja-JP" altLang="en-US" sz="3200">
              <a:solidFill>
                <a:schemeClr val="accent6"/>
              </a:solidFill>
              <a:latin typeface="Meiryo UI" panose="020B0604030504040204" pitchFamily="34" charset="-128"/>
              <a:ea typeface="Meiryo UI" panose="020B0604030504040204" pitchFamily="34" charset="-128"/>
            </a:endParaRPr>
          </a:p>
        </p:txBody>
      </p:sp>
      <p:cxnSp>
        <p:nvCxnSpPr>
          <p:cNvPr id="6" name="直線コネクタ 5">
            <a:extLst>
              <a:ext uri="{FF2B5EF4-FFF2-40B4-BE49-F238E27FC236}">
                <a16:creationId xmlns:a16="http://schemas.microsoft.com/office/drawing/2014/main" id="{42664EA2-D354-380D-3FDE-8AE5F4A54D46}"/>
              </a:ext>
            </a:extLst>
          </p:cNvPr>
          <p:cNvCxnSpPr/>
          <p:nvPr/>
        </p:nvCxnSpPr>
        <p:spPr>
          <a:xfrm>
            <a:off x="185195" y="821803"/>
            <a:ext cx="11551534" cy="0"/>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pic>
        <p:nvPicPr>
          <p:cNvPr id="16386" name="Picture 2">
            <a:extLst>
              <a:ext uri="{FF2B5EF4-FFF2-40B4-BE49-F238E27FC236}">
                <a16:creationId xmlns:a16="http://schemas.microsoft.com/office/drawing/2014/main" id="{2FD4FE08-421D-D8B0-C28C-C6452E585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78" y="1716972"/>
            <a:ext cx="3689497" cy="216000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9E60B148-F3AB-326B-3AE4-B3A0FBEA4B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78" y="4530909"/>
            <a:ext cx="3689497" cy="2160000"/>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a:extLst>
              <a:ext uri="{FF2B5EF4-FFF2-40B4-BE49-F238E27FC236}">
                <a16:creationId xmlns:a16="http://schemas.microsoft.com/office/drawing/2014/main" id="{CCE57834-1AF0-5F49-B6C1-9CFF6229B1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2453" y="4514894"/>
            <a:ext cx="3689497" cy="216000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738D933D-AD9A-71F0-D38F-D10F2C525128}"/>
              </a:ext>
            </a:extLst>
          </p:cNvPr>
          <p:cNvSpPr txBox="1"/>
          <p:nvPr/>
        </p:nvSpPr>
        <p:spPr>
          <a:xfrm>
            <a:off x="9442174" y="3341804"/>
            <a:ext cx="1868556" cy="369332"/>
          </a:xfrm>
          <a:prstGeom prst="rect">
            <a:avLst/>
          </a:prstGeom>
          <a:noFill/>
        </p:spPr>
        <p:txBody>
          <a:bodyPr wrap="square" rtlCol="0">
            <a:spAutoFit/>
          </a:bodyPr>
          <a:lstStyle/>
          <a:p>
            <a:r>
              <a:rPr lang="ja-JP" altLang="en-US"/>
              <a:t>富士通</a:t>
            </a:r>
            <a:endParaRPr kumimoji="1" lang="ja-JP" altLang="en-US"/>
          </a:p>
        </p:txBody>
      </p:sp>
      <p:sp>
        <p:nvSpPr>
          <p:cNvPr id="4" name="テキスト ボックス 3">
            <a:extLst>
              <a:ext uri="{FF2B5EF4-FFF2-40B4-BE49-F238E27FC236}">
                <a16:creationId xmlns:a16="http://schemas.microsoft.com/office/drawing/2014/main" id="{53D17294-5063-A58A-6534-F202F8579A04}"/>
              </a:ext>
            </a:extLst>
          </p:cNvPr>
          <p:cNvSpPr txBox="1"/>
          <p:nvPr/>
        </p:nvSpPr>
        <p:spPr>
          <a:xfrm>
            <a:off x="1523810" y="4041975"/>
            <a:ext cx="1868556" cy="400110"/>
          </a:xfrm>
          <a:prstGeom prst="rect">
            <a:avLst/>
          </a:prstGeom>
          <a:noFill/>
        </p:spPr>
        <p:txBody>
          <a:bodyPr wrap="square" rtlCol="0">
            <a:spAutoFit/>
          </a:bodyPr>
          <a:lstStyle/>
          <a:p>
            <a:r>
              <a:rPr kumimoji="1" lang="en-US" altLang="ja-JP" sz="2000" dirty="0">
                <a:solidFill>
                  <a:schemeClr val="accent6"/>
                </a:solidFill>
                <a:latin typeface="Meiryo UI" panose="020B0604030504040204" pitchFamily="34" charset="-128"/>
                <a:ea typeface="Meiryo UI" panose="020B0604030504040204" pitchFamily="34" charset="-128"/>
              </a:rPr>
              <a:t>JR</a:t>
            </a:r>
            <a:r>
              <a:rPr kumimoji="1" lang="ja-JP" altLang="en-US" sz="2000">
                <a:solidFill>
                  <a:schemeClr val="accent6"/>
                </a:solidFill>
                <a:latin typeface="Meiryo UI" panose="020B0604030504040204" pitchFamily="34" charset="-128"/>
                <a:ea typeface="Meiryo UI" panose="020B0604030504040204" pitchFamily="34" charset="-128"/>
              </a:rPr>
              <a:t>西日本</a:t>
            </a:r>
          </a:p>
        </p:txBody>
      </p:sp>
      <p:pic>
        <p:nvPicPr>
          <p:cNvPr id="5" name="Picture 2">
            <a:extLst>
              <a:ext uri="{FF2B5EF4-FFF2-40B4-BE49-F238E27FC236}">
                <a16:creationId xmlns:a16="http://schemas.microsoft.com/office/drawing/2014/main" id="{55B18756-652A-AC3C-E453-4F485F0414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2639" y="1716972"/>
            <a:ext cx="3689497" cy="216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5F8A4C99-28CA-0B9C-9BD2-F881791642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9633" y="4530909"/>
            <a:ext cx="3689497" cy="216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72740B1F-BE65-1055-5F9B-8A618B61FE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82453" y="1649987"/>
            <a:ext cx="3689497" cy="216000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E3AA3AFF-53C2-763B-2CDE-E109CDD5C26E}"/>
              </a:ext>
            </a:extLst>
          </p:cNvPr>
          <p:cNvSpPr txBox="1"/>
          <p:nvPr/>
        </p:nvSpPr>
        <p:spPr>
          <a:xfrm>
            <a:off x="5461131" y="3983609"/>
            <a:ext cx="1868556" cy="400110"/>
          </a:xfrm>
          <a:prstGeom prst="rect">
            <a:avLst/>
          </a:prstGeom>
          <a:noFill/>
        </p:spPr>
        <p:txBody>
          <a:bodyPr wrap="square" rtlCol="0">
            <a:spAutoFit/>
          </a:bodyPr>
          <a:lstStyle/>
          <a:p>
            <a:r>
              <a:rPr lang="ja-JP" altLang="en-US" sz="2000">
                <a:solidFill>
                  <a:schemeClr val="accent6"/>
                </a:solidFill>
                <a:latin typeface="Meiryo UI" panose="020B0604030504040204" pitchFamily="34" charset="-128"/>
                <a:ea typeface="Meiryo UI" panose="020B0604030504040204" pitchFamily="34" charset="-128"/>
              </a:rPr>
              <a:t>丸井グループ</a:t>
            </a:r>
            <a:endParaRPr kumimoji="1" lang="ja-JP" altLang="en-US" sz="2000">
              <a:solidFill>
                <a:schemeClr val="accent6"/>
              </a:solidFill>
              <a:latin typeface="Meiryo UI" panose="020B0604030504040204" pitchFamily="34" charset="-128"/>
              <a:ea typeface="Meiryo UI" panose="020B0604030504040204" pitchFamily="34" charset="-128"/>
            </a:endParaRPr>
          </a:p>
        </p:txBody>
      </p:sp>
      <p:sp>
        <p:nvSpPr>
          <p:cNvPr id="11" name="テキスト ボックス 10">
            <a:extLst>
              <a:ext uri="{FF2B5EF4-FFF2-40B4-BE49-F238E27FC236}">
                <a16:creationId xmlns:a16="http://schemas.microsoft.com/office/drawing/2014/main" id="{C8BFA5B0-77D3-A6D1-E813-CB76F0D22165}"/>
              </a:ext>
            </a:extLst>
          </p:cNvPr>
          <p:cNvSpPr txBox="1"/>
          <p:nvPr/>
        </p:nvSpPr>
        <p:spPr>
          <a:xfrm>
            <a:off x="9606796" y="3983609"/>
            <a:ext cx="1868556" cy="400110"/>
          </a:xfrm>
          <a:prstGeom prst="rect">
            <a:avLst/>
          </a:prstGeom>
          <a:noFill/>
        </p:spPr>
        <p:txBody>
          <a:bodyPr wrap="square" rtlCol="0">
            <a:spAutoFit/>
          </a:bodyPr>
          <a:lstStyle/>
          <a:p>
            <a:r>
              <a:rPr kumimoji="1" lang="ja-JP" altLang="en-US" sz="2000">
                <a:solidFill>
                  <a:schemeClr val="accent6"/>
                </a:solidFill>
                <a:latin typeface="Meiryo UI" panose="020B0604030504040204" pitchFamily="34" charset="-128"/>
                <a:ea typeface="Meiryo UI" panose="020B0604030504040204" pitchFamily="34" charset="-128"/>
              </a:rPr>
              <a:t>富士通</a:t>
            </a:r>
          </a:p>
        </p:txBody>
      </p:sp>
      <p:sp>
        <p:nvSpPr>
          <p:cNvPr id="12" name="テキスト ボックス 11">
            <a:extLst>
              <a:ext uri="{FF2B5EF4-FFF2-40B4-BE49-F238E27FC236}">
                <a16:creationId xmlns:a16="http://schemas.microsoft.com/office/drawing/2014/main" id="{8A6C90E4-5DC1-D241-0E3E-AA98CA7DF052}"/>
              </a:ext>
            </a:extLst>
          </p:cNvPr>
          <p:cNvSpPr txBox="1"/>
          <p:nvPr/>
        </p:nvSpPr>
        <p:spPr>
          <a:xfrm>
            <a:off x="9597485" y="1169049"/>
            <a:ext cx="1868556" cy="400110"/>
          </a:xfrm>
          <a:prstGeom prst="rect">
            <a:avLst/>
          </a:prstGeom>
          <a:noFill/>
        </p:spPr>
        <p:txBody>
          <a:bodyPr wrap="square" rtlCol="0">
            <a:spAutoFit/>
          </a:bodyPr>
          <a:lstStyle/>
          <a:p>
            <a:r>
              <a:rPr lang="ja-JP" altLang="en-US" sz="2000">
                <a:solidFill>
                  <a:schemeClr val="accent6"/>
                </a:solidFill>
                <a:latin typeface="Meiryo UI" panose="020B0604030504040204" pitchFamily="34" charset="-128"/>
                <a:ea typeface="Meiryo UI" panose="020B0604030504040204" pitchFamily="34" charset="-128"/>
              </a:rPr>
              <a:t>味の素</a:t>
            </a:r>
            <a:endParaRPr kumimoji="1" lang="ja-JP" altLang="en-US" sz="2000">
              <a:solidFill>
                <a:schemeClr val="accent6"/>
              </a:solidFill>
              <a:latin typeface="Meiryo UI" panose="020B0604030504040204" pitchFamily="34" charset="-128"/>
              <a:ea typeface="Meiryo UI" panose="020B0604030504040204" pitchFamily="34" charset="-128"/>
            </a:endParaRPr>
          </a:p>
        </p:txBody>
      </p:sp>
      <p:sp>
        <p:nvSpPr>
          <p:cNvPr id="13" name="テキスト ボックス 12">
            <a:extLst>
              <a:ext uri="{FF2B5EF4-FFF2-40B4-BE49-F238E27FC236}">
                <a16:creationId xmlns:a16="http://schemas.microsoft.com/office/drawing/2014/main" id="{A203A91F-3EAB-680B-6EDB-7AFDAD06EA6F}"/>
              </a:ext>
            </a:extLst>
          </p:cNvPr>
          <p:cNvSpPr txBox="1"/>
          <p:nvPr/>
        </p:nvSpPr>
        <p:spPr>
          <a:xfrm>
            <a:off x="5606381" y="1169049"/>
            <a:ext cx="1868556" cy="400110"/>
          </a:xfrm>
          <a:prstGeom prst="rect">
            <a:avLst/>
          </a:prstGeom>
          <a:noFill/>
        </p:spPr>
        <p:txBody>
          <a:bodyPr wrap="square" rtlCol="0">
            <a:spAutoFit/>
          </a:bodyPr>
          <a:lstStyle/>
          <a:p>
            <a:r>
              <a:rPr kumimoji="1" lang="ja-JP" altLang="en-US" sz="2000">
                <a:solidFill>
                  <a:schemeClr val="accent6"/>
                </a:solidFill>
                <a:latin typeface="Meiryo UI" panose="020B0604030504040204" pitchFamily="34" charset="-128"/>
                <a:ea typeface="Meiryo UI" panose="020B0604030504040204" pitchFamily="34" charset="-128"/>
              </a:rPr>
              <a:t>ディスコ</a:t>
            </a:r>
          </a:p>
        </p:txBody>
      </p:sp>
      <p:sp>
        <p:nvSpPr>
          <p:cNvPr id="14" name="テキスト ボックス 13">
            <a:extLst>
              <a:ext uri="{FF2B5EF4-FFF2-40B4-BE49-F238E27FC236}">
                <a16:creationId xmlns:a16="http://schemas.microsoft.com/office/drawing/2014/main" id="{DC3E161D-1316-C253-8FEF-A3BE3AD73303}"/>
              </a:ext>
            </a:extLst>
          </p:cNvPr>
          <p:cNvSpPr txBox="1"/>
          <p:nvPr/>
        </p:nvSpPr>
        <p:spPr>
          <a:xfrm>
            <a:off x="1615277" y="1205744"/>
            <a:ext cx="1868556" cy="400110"/>
          </a:xfrm>
          <a:prstGeom prst="rect">
            <a:avLst/>
          </a:prstGeom>
          <a:noFill/>
        </p:spPr>
        <p:txBody>
          <a:bodyPr wrap="square" rtlCol="0">
            <a:spAutoFit/>
          </a:bodyPr>
          <a:lstStyle/>
          <a:p>
            <a:r>
              <a:rPr lang="ja-JP" altLang="en-US" sz="2000">
                <a:solidFill>
                  <a:schemeClr val="accent6"/>
                </a:solidFill>
                <a:latin typeface="Meiryo UI" panose="020B0604030504040204" pitchFamily="34" charset="-128"/>
                <a:ea typeface="Meiryo UI" panose="020B0604030504040204" pitchFamily="34" charset="-128"/>
              </a:rPr>
              <a:t>りそな</a:t>
            </a:r>
            <a:r>
              <a:rPr lang="en-US" altLang="ja-JP" sz="2000" dirty="0">
                <a:solidFill>
                  <a:schemeClr val="accent6"/>
                </a:solidFill>
                <a:latin typeface="Meiryo UI" panose="020B0604030504040204" pitchFamily="34" charset="-128"/>
                <a:ea typeface="Meiryo UI" panose="020B0604030504040204" pitchFamily="34" charset="-128"/>
              </a:rPr>
              <a:t>HD</a:t>
            </a:r>
            <a:endParaRPr kumimoji="1" lang="ja-JP" altLang="en-US" sz="2000">
              <a:solidFill>
                <a:schemeClr val="accent6"/>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386642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47F6DFB-51D9-5E3A-7645-C239DA106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460" y="772998"/>
            <a:ext cx="0" cy="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BB987E83-771D-2E76-1F7F-C9A48F4545AA}"/>
              </a:ext>
            </a:extLst>
          </p:cNvPr>
          <p:cNvSpPr txBox="1"/>
          <p:nvPr/>
        </p:nvSpPr>
        <p:spPr>
          <a:xfrm>
            <a:off x="246547" y="167087"/>
            <a:ext cx="10703104" cy="584775"/>
          </a:xfrm>
          <a:prstGeom prst="rect">
            <a:avLst/>
          </a:prstGeom>
          <a:noFill/>
        </p:spPr>
        <p:txBody>
          <a:bodyPr wrap="square" rtlCol="0">
            <a:spAutoFit/>
          </a:bodyPr>
          <a:lstStyle/>
          <a:p>
            <a:r>
              <a:rPr lang="ja-JP" altLang="en-US" sz="3200">
                <a:solidFill>
                  <a:schemeClr val="accent6"/>
                </a:solidFill>
                <a:latin typeface="Meiryo UI" panose="020B0604030504040204" pitchFamily="34" charset="-128"/>
                <a:ea typeface="Meiryo UI" panose="020B0604030504040204" pitchFamily="34" charset="-128"/>
              </a:rPr>
              <a:t>（参考</a:t>
            </a:r>
            <a:r>
              <a:rPr lang="en-US" altLang="ja-JP" sz="3200" dirty="0">
                <a:solidFill>
                  <a:schemeClr val="accent6"/>
                </a:solidFill>
                <a:latin typeface="Meiryo UI" panose="020B0604030504040204" pitchFamily="34" charset="-128"/>
                <a:ea typeface="Meiryo UI" panose="020B0604030504040204" pitchFamily="34" charset="-128"/>
              </a:rPr>
              <a:t>❶</a:t>
            </a:r>
            <a:r>
              <a:rPr lang="ja-JP" altLang="en-US" sz="3200">
                <a:solidFill>
                  <a:schemeClr val="accent6"/>
                </a:solidFill>
                <a:latin typeface="Meiryo UI" panose="020B0604030504040204" pitchFamily="34" charset="-128"/>
                <a:ea typeface="Meiryo UI" panose="020B0604030504040204" pitchFamily="34" charset="-128"/>
              </a:rPr>
              <a:t>）記述</a:t>
            </a:r>
            <a:r>
              <a:rPr kumimoji="1" lang="ja-JP" altLang="en-US" sz="3200">
                <a:solidFill>
                  <a:schemeClr val="accent6"/>
                </a:solidFill>
                <a:latin typeface="Meiryo UI" panose="020B0604030504040204" pitchFamily="34" charset="-128"/>
                <a:ea typeface="Meiryo UI" panose="020B0604030504040204" pitchFamily="34" charset="-128"/>
              </a:rPr>
              <a:t>内容の類似度</a:t>
            </a:r>
          </a:p>
        </p:txBody>
      </p:sp>
      <p:cxnSp>
        <p:nvCxnSpPr>
          <p:cNvPr id="6" name="直線コネクタ 5">
            <a:extLst>
              <a:ext uri="{FF2B5EF4-FFF2-40B4-BE49-F238E27FC236}">
                <a16:creationId xmlns:a16="http://schemas.microsoft.com/office/drawing/2014/main" id="{42664EA2-D354-380D-3FDE-8AE5F4A54D46}"/>
              </a:ext>
            </a:extLst>
          </p:cNvPr>
          <p:cNvCxnSpPr/>
          <p:nvPr/>
        </p:nvCxnSpPr>
        <p:spPr>
          <a:xfrm>
            <a:off x="185195" y="821803"/>
            <a:ext cx="11551534" cy="0"/>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sp>
        <p:nvSpPr>
          <p:cNvPr id="5" name="テキスト ボックス 4">
            <a:extLst>
              <a:ext uri="{FF2B5EF4-FFF2-40B4-BE49-F238E27FC236}">
                <a16:creationId xmlns:a16="http://schemas.microsoft.com/office/drawing/2014/main" id="{E4C55FF5-CB68-F2BA-2D22-3FDD3378F682}"/>
              </a:ext>
            </a:extLst>
          </p:cNvPr>
          <p:cNvSpPr txBox="1"/>
          <p:nvPr/>
        </p:nvSpPr>
        <p:spPr>
          <a:xfrm>
            <a:off x="470415" y="891745"/>
            <a:ext cx="11266313" cy="1400383"/>
          </a:xfrm>
          <a:prstGeom prst="rect">
            <a:avLst/>
          </a:prstGeom>
          <a:noFill/>
        </p:spPr>
        <p:txBody>
          <a:bodyPr wrap="square" rtlCol="0">
            <a:spAutoFit/>
          </a:bodyPr>
          <a:lstStyle/>
          <a:p>
            <a:pPr>
              <a:spcBef>
                <a:spcPts val="600"/>
              </a:spcBef>
            </a:pPr>
            <a:r>
              <a:rPr lang="en-US" altLang="ja-JP" sz="2000" dirty="0">
                <a:solidFill>
                  <a:schemeClr val="accent5">
                    <a:lumMod val="50000"/>
                  </a:schemeClr>
                </a:solidFill>
                <a:latin typeface="Meiryo UI" panose="020B0604030504040204" pitchFamily="34" charset="-128"/>
                <a:ea typeface="Meiryo UI" panose="020B0604030504040204" pitchFamily="34" charset="-128"/>
              </a:rPr>
              <a:t>ChatGPT</a:t>
            </a:r>
            <a:r>
              <a:rPr lang="ja-JP" altLang="en-US" sz="2000">
                <a:solidFill>
                  <a:schemeClr val="accent5">
                    <a:lumMod val="50000"/>
                  </a:schemeClr>
                </a:solidFill>
                <a:latin typeface="Meiryo UI" panose="020B0604030504040204" pitchFamily="34" charset="-128"/>
                <a:ea typeface="Meiryo UI" panose="020B0604030504040204" pitchFamily="34" charset="-128"/>
              </a:rPr>
              <a:t>をはじめとする生成</a:t>
            </a:r>
            <a:r>
              <a:rPr lang="en-US" altLang="ja-JP" sz="2000" dirty="0">
                <a:solidFill>
                  <a:schemeClr val="accent5">
                    <a:lumMod val="50000"/>
                  </a:schemeClr>
                </a:solidFill>
                <a:latin typeface="Meiryo UI" panose="020B0604030504040204" pitchFamily="34" charset="-128"/>
                <a:ea typeface="Meiryo UI" panose="020B0604030504040204" pitchFamily="34" charset="-128"/>
              </a:rPr>
              <a:t>AI</a:t>
            </a:r>
            <a:r>
              <a:rPr lang="ja-JP" altLang="en-US" sz="2000">
                <a:solidFill>
                  <a:schemeClr val="accent5">
                    <a:lumMod val="50000"/>
                  </a:schemeClr>
                </a:solidFill>
                <a:latin typeface="Meiryo UI" panose="020B0604030504040204" pitchFamily="34" charset="-128"/>
                <a:ea typeface="Meiryo UI" panose="020B0604030504040204" pitchFamily="34" charset="-128"/>
              </a:rPr>
              <a:t>は流暢な日本語を返してくるが、これを可能にしたのは、テキストをベクトル化する技術。これにより、コンピュータによるテキスト認識が可能となり、さまざまな処理ができる。</a:t>
            </a:r>
            <a:endParaRPr lang="en-US" altLang="ja-JP" sz="2000" dirty="0">
              <a:solidFill>
                <a:schemeClr val="accent5">
                  <a:lumMod val="50000"/>
                </a:schemeClr>
              </a:solidFill>
              <a:latin typeface="Meiryo UI" panose="020B0604030504040204" pitchFamily="34" charset="-128"/>
              <a:ea typeface="Meiryo UI" panose="020B0604030504040204" pitchFamily="34" charset="-128"/>
            </a:endParaRPr>
          </a:p>
          <a:p>
            <a:pPr>
              <a:spcBef>
                <a:spcPts val="600"/>
              </a:spcBef>
            </a:pPr>
            <a:r>
              <a:rPr lang="ja-JP" altLang="en-US" sz="2000">
                <a:solidFill>
                  <a:schemeClr val="accent5">
                    <a:lumMod val="50000"/>
                  </a:schemeClr>
                </a:solidFill>
                <a:latin typeface="Meiryo UI" panose="020B0604030504040204" pitchFamily="34" charset="-128"/>
                <a:ea typeface="Meiryo UI" panose="020B0604030504040204" pitchFamily="34" charset="-128"/>
              </a:rPr>
              <a:t>ここでは、</a:t>
            </a:r>
            <a:r>
              <a:rPr lang="en-US" altLang="ja-JP" sz="2000" dirty="0">
                <a:solidFill>
                  <a:schemeClr val="accent5">
                    <a:lumMod val="50000"/>
                  </a:schemeClr>
                </a:solidFill>
                <a:latin typeface="Meiryo UI" panose="020B0604030504040204" pitchFamily="34" charset="-128"/>
                <a:ea typeface="Meiryo UI" panose="020B0604030504040204" pitchFamily="34" charset="-128"/>
              </a:rPr>
              <a:t>Doc2Vec</a:t>
            </a:r>
            <a:r>
              <a:rPr lang="ja-JP" altLang="en-US" sz="2000">
                <a:solidFill>
                  <a:schemeClr val="accent5">
                    <a:lumMod val="50000"/>
                  </a:schemeClr>
                </a:solidFill>
                <a:latin typeface="Meiryo UI" panose="020B0604030504040204" pitchFamily="34" charset="-128"/>
                <a:ea typeface="Meiryo UI" panose="020B0604030504040204" pitchFamily="34" charset="-128"/>
              </a:rPr>
              <a:t>という機械学習モデルを使って、各社の有報文書を</a:t>
            </a:r>
            <a:r>
              <a:rPr lang="en-US" altLang="ja-JP" sz="2000" dirty="0">
                <a:solidFill>
                  <a:schemeClr val="accent5">
                    <a:lumMod val="50000"/>
                  </a:schemeClr>
                </a:solidFill>
                <a:latin typeface="Meiryo UI" panose="020B0604030504040204" pitchFamily="34" charset="-128"/>
                <a:ea typeface="Meiryo UI" panose="020B0604030504040204" pitchFamily="34" charset="-128"/>
              </a:rPr>
              <a:t>512</a:t>
            </a:r>
            <a:r>
              <a:rPr lang="ja-JP" altLang="en-US" sz="2000">
                <a:solidFill>
                  <a:schemeClr val="accent5">
                    <a:lumMod val="50000"/>
                  </a:schemeClr>
                </a:solidFill>
                <a:latin typeface="Meiryo UI" panose="020B0604030504040204" pitchFamily="34" charset="-128"/>
                <a:ea typeface="Meiryo UI" panose="020B0604030504040204" pitchFamily="34" charset="-128"/>
              </a:rPr>
              <a:t>次元のベクトルに変換し、文書の類似度を見てみる。</a:t>
            </a:r>
            <a:endParaRPr lang="en-US" altLang="ja-JP" sz="2000" dirty="0">
              <a:solidFill>
                <a:schemeClr val="accent5">
                  <a:lumMod val="50000"/>
                </a:schemeClr>
              </a:solidFill>
              <a:latin typeface="Meiryo UI" panose="020B0604030504040204" pitchFamily="34" charset="-128"/>
              <a:ea typeface="Meiryo UI" panose="020B0604030504040204" pitchFamily="34" charset="-128"/>
            </a:endParaRPr>
          </a:p>
        </p:txBody>
      </p:sp>
      <p:graphicFrame>
        <p:nvGraphicFramePr>
          <p:cNvPr id="2" name="表 1">
            <a:extLst>
              <a:ext uri="{FF2B5EF4-FFF2-40B4-BE49-F238E27FC236}">
                <a16:creationId xmlns:a16="http://schemas.microsoft.com/office/drawing/2014/main" id="{C3FA6913-D916-B001-9261-8B0F14845B0E}"/>
              </a:ext>
            </a:extLst>
          </p:cNvPr>
          <p:cNvGraphicFramePr>
            <a:graphicFrameLocks noGrp="1"/>
          </p:cNvGraphicFramePr>
          <p:nvPr>
            <p:extLst>
              <p:ext uri="{D42A27DB-BD31-4B8C-83A1-F6EECF244321}">
                <p14:modId xmlns:p14="http://schemas.microsoft.com/office/powerpoint/2010/main" val="3980183450"/>
              </p:ext>
            </p:extLst>
          </p:nvPr>
        </p:nvGraphicFramePr>
        <p:xfrm>
          <a:off x="569089" y="2965272"/>
          <a:ext cx="5433670" cy="3680871"/>
        </p:xfrm>
        <a:graphic>
          <a:graphicData uri="http://schemas.openxmlformats.org/drawingml/2006/table">
            <a:tbl>
              <a:tblPr firstRow="1" bandRow="1">
                <a:tableStyleId>{5C22544A-7EE6-4342-B048-85BDC9FD1C3A}</a:tableStyleId>
              </a:tblPr>
              <a:tblGrid>
                <a:gridCol w="577249">
                  <a:extLst>
                    <a:ext uri="{9D8B030D-6E8A-4147-A177-3AD203B41FA5}">
                      <a16:colId xmlns:a16="http://schemas.microsoft.com/office/drawing/2014/main" val="1546707048"/>
                    </a:ext>
                  </a:extLst>
                </a:gridCol>
                <a:gridCol w="1326142">
                  <a:extLst>
                    <a:ext uri="{9D8B030D-6E8A-4147-A177-3AD203B41FA5}">
                      <a16:colId xmlns:a16="http://schemas.microsoft.com/office/drawing/2014/main" val="1026222740"/>
                    </a:ext>
                  </a:extLst>
                </a:gridCol>
                <a:gridCol w="3530279">
                  <a:extLst>
                    <a:ext uri="{9D8B030D-6E8A-4147-A177-3AD203B41FA5}">
                      <a16:colId xmlns:a16="http://schemas.microsoft.com/office/drawing/2014/main" val="1275026452"/>
                    </a:ext>
                  </a:extLst>
                </a:gridCol>
              </a:tblGrid>
              <a:tr h="384891">
                <a:tc>
                  <a:txBody>
                    <a:bodyPr/>
                    <a:lstStyle/>
                    <a:p>
                      <a:endParaRPr lang="en" b="0" dirty="0">
                        <a:effectLst/>
                        <a:latin typeface="Meiryo UI" panose="020B0604030504040204" pitchFamily="34" charset="-128"/>
                        <a:ea typeface="Meiryo UI" panose="020B0604030504040204" pitchFamily="34" charset="-128"/>
                      </a:endParaRP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6"/>
                    </a:solidFill>
                  </a:tcPr>
                </a:tc>
                <a:tc>
                  <a:txBody>
                    <a:bodyPr/>
                    <a:lstStyle/>
                    <a:p>
                      <a:pPr algn="ctr"/>
                      <a:r>
                        <a:rPr lang="ja-JP" altLang="en-US" b="0">
                          <a:effectLst/>
                          <a:latin typeface="Meiryo UI" panose="020B0604030504040204" pitchFamily="34" charset="-128"/>
                          <a:ea typeface="Meiryo UI" panose="020B0604030504040204" pitchFamily="34" charset="-128"/>
                        </a:rPr>
                        <a:t>類似度</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6"/>
                    </a:solidFill>
                  </a:tcPr>
                </a:tc>
                <a:tc>
                  <a:txBody>
                    <a:bodyPr/>
                    <a:lstStyle/>
                    <a:p>
                      <a:pPr algn="ctr"/>
                      <a:r>
                        <a:rPr lang="ja-JP" altLang="en-US" b="0">
                          <a:effectLst/>
                          <a:latin typeface="Meiryo UI" panose="020B0604030504040204" pitchFamily="34" charset="-128"/>
                          <a:ea typeface="Meiryo UI" panose="020B0604030504040204" pitchFamily="34" charset="-128"/>
                        </a:rPr>
                        <a:t>会社名</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6"/>
                    </a:solidFill>
                  </a:tcPr>
                </a:tc>
                <a:extLst>
                  <a:ext uri="{0D108BD9-81ED-4DB2-BD59-A6C34878D82A}">
                    <a16:rowId xmlns:a16="http://schemas.microsoft.com/office/drawing/2014/main" val="3875108760"/>
                  </a:ext>
                </a:extLst>
              </a:tr>
              <a:tr h="329598">
                <a:tc>
                  <a:txBody>
                    <a:bodyPr/>
                    <a:lstStyle/>
                    <a:p>
                      <a:pPr algn="r"/>
                      <a:r>
                        <a:rPr lang="en-US" altLang="ja-JP" b="0" dirty="0">
                          <a:solidFill>
                            <a:schemeClr val="accent5">
                              <a:lumMod val="50000"/>
                            </a:schemeClr>
                          </a:solidFill>
                          <a:effectLst/>
                          <a:latin typeface="Meiryo UI" panose="020B0604030504040204" pitchFamily="34" charset="-128"/>
                          <a:ea typeface="Meiryo UI" panose="020B0604030504040204" pitchFamily="34" charset="-128"/>
                        </a:rPr>
                        <a:t>1</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altLang="ja-JP" dirty="0">
                          <a:solidFill>
                            <a:schemeClr val="accent5">
                              <a:lumMod val="50000"/>
                            </a:schemeClr>
                          </a:solidFill>
                          <a:effectLst/>
                          <a:latin typeface="Meiryo UI" panose="020B0604030504040204" pitchFamily="34" charset="-128"/>
                          <a:ea typeface="Meiryo UI" panose="020B0604030504040204" pitchFamily="34" charset="-128"/>
                        </a:rPr>
                        <a:t>0.551</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ja-JP" altLang="en-US">
                          <a:solidFill>
                            <a:schemeClr val="accent5">
                              <a:lumMod val="50000"/>
                            </a:schemeClr>
                          </a:solidFill>
                          <a:effectLst/>
                          <a:latin typeface="Meiryo UI" panose="020B0604030504040204" pitchFamily="34" charset="-128"/>
                          <a:ea typeface="Meiryo UI" panose="020B0604030504040204" pitchFamily="34" charset="-128"/>
                        </a:rPr>
                        <a:t>株式会社　りそな</a:t>
                      </a:r>
                      <a:r>
                        <a:rPr lang="en-US" altLang="ja-JP" dirty="0">
                          <a:solidFill>
                            <a:schemeClr val="accent5">
                              <a:lumMod val="50000"/>
                            </a:schemeClr>
                          </a:solidFill>
                          <a:effectLst/>
                          <a:latin typeface="Meiryo UI" panose="020B0604030504040204" pitchFamily="34" charset="-128"/>
                          <a:ea typeface="Meiryo UI" panose="020B0604030504040204" pitchFamily="34" charset="-128"/>
                        </a:rPr>
                        <a:t>HD</a:t>
                      </a:r>
                      <a:endParaRPr lang="ja-JP" altLang="en-US">
                        <a:solidFill>
                          <a:schemeClr val="accent5">
                            <a:lumMod val="50000"/>
                          </a:schemeClr>
                        </a:solidFill>
                        <a:effectLst/>
                        <a:latin typeface="Meiryo UI" panose="020B0604030504040204" pitchFamily="34" charset="-128"/>
                        <a:ea typeface="Meiryo UI" panose="020B0604030504040204" pitchFamily="34" charset="-128"/>
                      </a:endParaRP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3030367470"/>
                  </a:ext>
                </a:extLst>
              </a:tr>
              <a:tr h="329598">
                <a:tc>
                  <a:txBody>
                    <a:bodyPr/>
                    <a:lstStyle/>
                    <a:p>
                      <a:pPr algn="r"/>
                      <a:r>
                        <a:rPr lang="en-US" altLang="ja-JP" b="0" dirty="0">
                          <a:solidFill>
                            <a:schemeClr val="accent5">
                              <a:lumMod val="50000"/>
                            </a:schemeClr>
                          </a:solidFill>
                          <a:effectLst/>
                          <a:latin typeface="Meiryo UI" panose="020B0604030504040204" pitchFamily="34" charset="-128"/>
                          <a:ea typeface="Meiryo UI" panose="020B0604030504040204" pitchFamily="34" charset="-128"/>
                        </a:rPr>
                        <a:t>2</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altLang="ja-JP" dirty="0">
                          <a:solidFill>
                            <a:schemeClr val="accent5">
                              <a:lumMod val="50000"/>
                            </a:schemeClr>
                          </a:solidFill>
                          <a:effectLst/>
                          <a:latin typeface="Meiryo UI" panose="020B0604030504040204" pitchFamily="34" charset="-128"/>
                          <a:ea typeface="Meiryo UI" panose="020B0604030504040204" pitchFamily="34" charset="-128"/>
                        </a:rPr>
                        <a:t>0.547</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ja-JP" altLang="en-US">
                          <a:solidFill>
                            <a:schemeClr val="accent5">
                              <a:lumMod val="50000"/>
                            </a:schemeClr>
                          </a:solidFill>
                          <a:effectLst/>
                          <a:latin typeface="Meiryo UI" panose="020B0604030504040204" pitchFamily="34" charset="-128"/>
                          <a:ea typeface="Meiryo UI" panose="020B0604030504040204" pitchFamily="34" charset="-128"/>
                        </a:rPr>
                        <a:t>株式会社</a:t>
                      </a:r>
                      <a:r>
                        <a:rPr lang="en-US" altLang="ja-JP" dirty="0">
                          <a:solidFill>
                            <a:schemeClr val="accent5">
                              <a:lumMod val="50000"/>
                            </a:schemeClr>
                          </a:solidFill>
                          <a:effectLst/>
                          <a:latin typeface="Meiryo UI" panose="020B0604030504040204" pitchFamily="34" charset="-128"/>
                          <a:ea typeface="Meiryo UI" panose="020B0604030504040204" pitchFamily="34" charset="-128"/>
                        </a:rPr>
                        <a:t>  </a:t>
                      </a:r>
                      <a:r>
                        <a:rPr lang="ja-JP" altLang="en-US">
                          <a:solidFill>
                            <a:schemeClr val="accent5">
                              <a:lumMod val="50000"/>
                            </a:schemeClr>
                          </a:solidFill>
                          <a:effectLst/>
                          <a:latin typeface="Meiryo UI" panose="020B0604030504040204" pitchFamily="34" charset="-128"/>
                          <a:ea typeface="Meiryo UI" panose="020B0604030504040204" pitchFamily="34" charset="-128"/>
                        </a:rPr>
                        <a:t>りそな銀行</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1595492092"/>
                  </a:ext>
                </a:extLst>
              </a:tr>
              <a:tr h="329598">
                <a:tc>
                  <a:txBody>
                    <a:bodyPr/>
                    <a:lstStyle/>
                    <a:p>
                      <a:pPr algn="r"/>
                      <a:r>
                        <a:rPr lang="en-US" altLang="ja-JP" b="0" dirty="0">
                          <a:solidFill>
                            <a:schemeClr val="accent5">
                              <a:lumMod val="50000"/>
                            </a:schemeClr>
                          </a:solidFill>
                          <a:effectLst/>
                          <a:latin typeface="Meiryo UI" panose="020B0604030504040204" pitchFamily="34" charset="-128"/>
                          <a:ea typeface="Meiryo UI" panose="020B0604030504040204" pitchFamily="34" charset="-128"/>
                        </a:rPr>
                        <a:t>3</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altLang="ja-JP" dirty="0">
                          <a:solidFill>
                            <a:schemeClr val="accent5">
                              <a:lumMod val="50000"/>
                            </a:schemeClr>
                          </a:solidFill>
                          <a:effectLst/>
                          <a:latin typeface="Meiryo UI" panose="020B0604030504040204" pitchFamily="34" charset="-128"/>
                          <a:ea typeface="Meiryo UI" panose="020B0604030504040204" pitchFamily="34" charset="-128"/>
                        </a:rPr>
                        <a:t>0.540</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ja-JP" altLang="en-US">
                          <a:solidFill>
                            <a:schemeClr val="accent5">
                              <a:lumMod val="50000"/>
                            </a:schemeClr>
                          </a:solidFill>
                          <a:effectLst/>
                          <a:latin typeface="Meiryo UI" panose="020B0604030504040204" pitchFamily="34" charset="-128"/>
                          <a:ea typeface="Meiryo UI" panose="020B0604030504040204" pitchFamily="34" charset="-128"/>
                        </a:rPr>
                        <a:t>株式会社</a:t>
                      </a:r>
                      <a:r>
                        <a:rPr lang="en-US" altLang="ja-JP" dirty="0">
                          <a:solidFill>
                            <a:schemeClr val="accent5">
                              <a:lumMod val="50000"/>
                            </a:schemeClr>
                          </a:solidFill>
                          <a:effectLst/>
                          <a:latin typeface="Meiryo UI" panose="020B0604030504040204" pitchFamily="34" charset="-128"/>
                          <a:ea typeface="Meiryo UI" panose="020B0604030504040204" pitchFamily="34" charset="-128"/>
                        </a:rPr>
                        <a:t>  </a:t>
                      </a:r>
                      <a:r>
                        <a:rPr lang="ja-JP" altLang="en-US">
                          <a:solidFill>
                            <a:schemeClr val="accent5">
                              <a:lumMod val="50000"/>
                            </a:schemeClr>
                          </a:solidFill>
                          <a:effectLst/>
                          <a:latin typeface="Meiryo UI" panose="020B0604030504040204" pitchFamily="34" charset="-128"/>
                          <a:ea typeface="Meiryo UI" panose="020B0604030504040204" pitchFamily="34" charset="-128"/>
                        </a:rPr>
                        <a:t>京都</a:t>
                      </a:r>
                      <a:r>
                        <a:rPr lang="en-US" altLang="ja-JP" dirty="0">
                          <a:solidFill>
                            <a:schemeClr val="accent5">
                              <a:lumMod val="50000"/>
                            </a:schemeClr>
                          </a:solidFill>
                          <a:effectLst/>
                          <a:latin typeface="Meiryo UI" panose="020B0604030504040204" pitchFamily="34" charset="-128"/>
                          <a:ea typeface="Meiryo UI" panose="020B0604030504040204" pitchFamily="34" charset="-128"/>
                        </a:rPr>
                        <a:t>FG</a:t>
                      </a:r>
                      <a:endParaRPr lang="ja-JP" altLang="en-US">
                        <a:solidFill>
                          <a:schemeClr val="accent5">
                            <a:lumMod val="50000"/>
                          </a:schemeClr>
                        </a:solidFill>
                        <a:effectLst/>
                        <a:latin typeface="Meiryo UI" panose="020B0604030504040204" pitchFamily="34" charset="-128"/>
                        <a:ea typeface="Meiryo UI" panose="020B0604030504040204" pitchFamily="34" charset="-128"/>
                      </a:endParaRP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922001441"/>
                  </a:ext>
                </a:extLst>
              </a:tr>
              <a:tr h="329598">
                <a:tc>
                  <a:txBody>
                    <a:bodyPr/>
                    <a:lstStyle/>
                    <a:p>
                      <a:pPr algn="r"/>
                      <a:r>
                        <a:rPr lang="en-US" altLang="ja-JP" b="0" dirty="0">
                          <a:solidFill>
                            <a:schemeClr val="accent5">
                              <a:lumMod val="50000"/>
                            </a:schemeClr>
                          </a:solidFill>
                          <a:effectLst/>
                          <a:latin typeface="Meiryo UI" panose="020B0604030504040204" pitchFamily="34" charset="-128"/>
                          <a:ea typeface="Meiryo UI" panose="020B0604030504040204" pitchFamily="34" charset="-128"/>
                        </a:rPr>
                        <a:t>4</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altLang="ja-JP" dirty="0">
                          <a:solidFill>
                            <a:schemeClr val="accent5">
                              <a:lumMod val="50000"/>
                            </a:schemeClr>
                          </a:solidFill>
                          <a:effectLst/>
                          <a:latin typeface="Meiryo UI" panose="020B0604030504040204" pitchFamily="34" charset="-128"/>
                          <a:ea typeface="Meiryo UI" panose="020B0604030504040204" pitchFamily="34" charset="-128"/>
                        </a:rPr>
                        <a:t>0.527</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ja-JP" altLang="en-US">
                          <a:solidFill>
                            <a:schemeClr val="accent5">
                              <a:lumMod val="50000"/>
                            </a:schemeClr>
                          </a:solidFill>
                          <a:effectLst/>
                          <a:latin typeface="Meiryo UI" panose="020B0604030504040204" pitchFamily="34" charset="-128"/>
                          <a:ea typeface="Meiryo UI" panose="020B0604030504040204" pitchFamily="34" charset="-128"/>
                        </a:rPr>
                        <a:t>株式会社　名古屋銀行</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1512445203"/>
                  </a:ext>
                </a:extLst>
              </a:tr>
              <a:tr h="329598">
                <a:tc>
                  <a:txBody>
                    <a:bodyPr/>
                    <a:lstStyle/>
                    <a:p>
                      <a:pPr algn="r"/>
                      <a:r>
                        <a:rPr lang="en-US" altLang="ja-JP" b="0" dirty="0">
                          <a:solidFill>
                            <a:schemeClr val="accent5">
                              <a:lumMod val="50000"/>
                            </a:schemeClr>
                          </a:solidFill>
                          <a:effectLst/>
                          <a:latin typeface="Meiryo UI" panose="020B0604030504040204" pitchFamily="34" charset="-128"/>
                          <a:ea typeface="Meiryo UI" panose="020B0604030504040204" pitchFamily="34" charset="-128"/>
                        </a:rPr>
                        <a:t>5</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altLang="ja-JP" dirty="0">
                          <a:solidFill>
                            <a:schemeClr val="accent5">
                              <a:lumMod val="50000"/>
                            </a:schemeClr>
                          </a:solidFill>
                          <a:effectLst/>
                          <a:latin typeface="Meiryo UI" panose="020B0604030504040204" pitchFamily="34" charset="-128"/>
                          <a:ea typeface="Meiryo UI" panose="020B0604030504040204" pitchFamily="34" charset="-128"/>
                        </a:rPr>
                        <a:t>0.523</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ja-JP" altLang="en-US">
                          <a:solidFill>
                            <a:schemeClr val="accent5">
                              <a:lumMod val="50000"/>
                            </a:schemeClr>
                          </a:solidFill>
                          <a:effectLst/>
                          <a:latin typeface="Meiryo UI" panose="020B0604030504040204" pitchFamily="34" charset="-128"/>
                          <a:ea typeface="Meiryo UI" panose="020B0604030504040204" pitchFamily="34" charset="-128"/>
                        </a:rPr>
                        <a:t>株式会社</a:t>
                      </a:r>
                      <a:r>
                        <a:rPr lang="en-US" altLang="ja-JP" dirty="0">
                          <a:solidFill>
                            <a:schemeClr val="accent5">
                              <a:lumMod val="50000"/>
                            </a:schemeClr>
                          </a:solidFill>
                          <a:effectLst/>
                          <a:latin typeface="Meiryo UI" panose="020B0604030504040204" pitchFamily="34" charset="-128"/>
                          <a:ea typeface="Meiryo UI" panose="020B0604030504040204" pitchFamily="34" charset="-128"/>
                        </a:rPr>
                        <a:t>  </a:t>
                      </a:r>
                      <a:r>
                        <a:rPr lang="ja-JP" altLang="en-US">
                          <a:solidFill>
                            <a:schemeClr val="accent5">
                              <a:lumMod val="50000"/>
                            </a:schemeClr>
                          </a:solidFill>
                          <a:effectLst/>
                          <a:latin typeface="Meiryo UI" panose="020B0604030504040204" pitchFamily="34" charset="-128"/>
                          <a:ea typeface="Meiryo UI" panose="020B0604030504040204" pitchFamily="34" charset="-128"/>
                        </a:rPr>
                        <a:t>八十二銀行</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3457320686"/>
                  </a:ext>
                </a:extLst>
              </a:tr>
              <a:tr h="329598">
                <a:tc>
                  <a:txBody>
                    <a:bodyPr/>
                    <a:lstStyle/>
                    <a:p>
                      <a:pPr algn="r"/>
                      <a:r>
                        <a:rPr lang="en-US" altLang="ja-JP" b="0" dirty="0">
                          <a:solidFill>
                            <a:schemeClr val="accent5">
                              <a:lumMod val="50000"/>
                            </a:schemeClr>
                          </a:solidFill>
                          <a:effectLst/>
                          <a:latin typeface="Meiryo UI" panose="020B0604030504040204" pitchFamily="34" charset="-128"/>
                          <a:ea typeface="Meiryo UI" panose="020B0604030504040204" pitchFamily="34" charset="-128"/>
                        </a:rPr>
                        <a:t>6</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altLang="ja-JP" dirty="0">
                          <a:solidFill>
                            <a:schemeClr val="accent5">
                              <a:lumMod val="50000"/>
                            </a:schemeClr>
                          </a:solidFill>
                          <a:effectLst/>
                          <a:latin typeface="Meiryo UI" panose="020B0604030504040204" pitchFamily="34" charset="-128"/>
                          <a:ea typeface="Meiryo UI" panose="020B0604030504040204" pitchFamily="34" charset="-128"/>
                        </a:rPr>
                        <a:t>0.514</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ja-JP" altLang="en-US">
                          <a:solidFill>
                            <a:schemeClr val="accent5">
                              <a:lumMod val="50000"/>
                            </a:schemeClr>
                          </a:solidFill>
                          <a:effectLst/>
                          <a:latin typeface="Meiryo UI" panose="020B0604030504040204" pitchFamily="34" charset="-128"/>
                          <a:ea typeface="Meiryo UI" panose="020B0604030504040204" pitchFamily="34" charset="-128"/>
                        </a:rPr>
                        <a:t>株式会社　宮崎太陽銀行</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2659477928"/>
                  </a:ext>
                </a:extLst>
              </a:tr>
              <a:tr h="329598">
                <a:tc>
                  <a:txBody>
                    <a:bodyPr/>
                    <a:lstStyle/>
                    <a:p>
                      <a:pPr algn="r"/>
                      <a:r>
                        <a:rPr lang="en-US" altLang="ja-JP" b="0" dirty="0">
                          <a:solidFill>
                            <a:schemeClr val="accent5">
                              <a:lumMod val="50000"/>
                            </a:schemeClr>
                          </a:solidFill>
                          <a:effectLst/>
                          <a:latin typeface="Meiryo UI" panose="020B0604030504040204" pitchFamily="34" charset="-128"/>
                          <a:ea typeface="Meiryo UI" panose="020B0604030504040204" pitchFamily="34" charset="-128"/>
                        </a:rPr>
                        <a:t>7</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altLang="ja-JP" dirty="0">
                          <a:solidFill>
                            <a:schemeClr val="accent5">
                              <a:lumMod val="50000"/>
                            </a:schemeClr>
                          </a:solidFill>
                          <a:effectLst/>
                          <a:latin typeface="Meiryo UI" panose="020B0604030504040204" pitchFamily="34" charset="-128"/>
                          <a:ea typeface="Meiryo UI" panose="020B0604030504040204" pitchFamily="34" charset="-128"/>
                        </a:rPr>
                        <a:t>0.514</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ja-JP" altLang="en-US">
                          <a:solidFill>
                            <a:schemeClr val="accent5">
                              <a:lumMod val="50000"/>
                            </a:schemeClr>
                          </a:solidFill>
                          <a:effectLst/>
                          <a:latin typeface="Meiryo UI" panose="020B0604030504040204" pitchFamily="34" charset="-128"/>
                          <a:ea typeface="Meiryo UI" panose="020B0604030504040204" pitchFamily="34" charset="-128"/>
                        </a:rPr>
                        <a:t>株式会社</a:t>
                      </a:r>
                      <a:r>
                        <a:rPr lang="en-US" altLang="ja-JP" dirty="0">
                          <a:solidFill>
                            <a:schemeClr val="accent5">
                              <a:lumMod val="50000"/>
                            </a:schemeClr>
                          </a:solidFill>
                          <a:effectLst/>
                          <a:latin typeface="Meiryo UI" panose="020B0604030504040204" pitchFamily="34" charset="-128"/>
                          <a:ea typeface="Meiryo UI" panose="020B0604030504040204" pitchFamily="34" charset="-128"/>
                        </a:rPr>
                        <a:t>  </a:t>
                      </a:r>
                      <a:r>
                        <a:rPr lang="ja-JP" altLang="en-US">
                          <a:solidFill>
                            <a:schemeClr val="accent5">
                              <a:lumMod val="50000"/>
                            </a:schemeClr>
                          </a:solidFill>
                          <a:effectLst/>
                          <a:latin typeface="Meiryo UI" panose="020B0604030504040204" pitchFamily="34" charset="-128"/>
                          <a:ea typeface="Meiryo UI" panose="020B0604030504040204" pitchFamily="34" charset="-128"/>
                        </a:rPr>
                        <a:t>北洋銀行</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1053988598"/>
                  </a:ext>
                </a:extLst>
              </a:tr>
              <a:tr h="329598">
                <a:tc>
                  <a:txBody>
                    <a:bodyPr/>
                    <a:lstStyle/>
                    <a:p>
                      <a:pPr algn="r"/>
                      <a:r>
                        <a:rPr lang="en-US" altLang="ja-JP" b="0" dirty="0">
                          <a:solidFill>
                            <a:schemeClr val="accent5">
                              <a:lumMod val="50000"/>
                            </a:schemeClr>
                          </a:solidFill>
                          <a:effectLst/>
                          <a:latin typeface="Meiryo UI" panose="020B0604030504040204" pitchFamily="34" charset="-128"/>
                          <a:ea typeface="Meiryo UI" panose="020B0604030504040204" pitchFamily="34" charset="-128"/>
                        </a:rPr>
                        <a:t>8</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altLang="ja-JP" dirty="0">
                          <a:solidFill>
                            <a:schemeClr val="accent5">
                              <a:lumMod val="50000"/>
                            </a:schemeClr>
                          </a:solidFill>
                          <a:effectLst/>
                          <a:latin typeface="Meiryo UI" panose="020B0604030504040204" pitchFamily="34" charset="-128"/>
                          <a:ea typeface="Meiryo UI" panose="020B0604030504040204" pitchFamily="34" charset="-128"/>
                        </a:rPr>
                        <a:t>0.513</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ja-JP" altLang="en-US">
                          <a:solidFill>
                            <a:schemeClr val="accent5">
                              <a:lumMod val="50000"/>
                            </a:schemeClr>
                          </a:solidFill>
                          <a:effectLst/>
                          <a:latin typeface="Meiryo UI" panose="020B0604030504040204" pitchFamily="34" charset="-128"/>
                          <a:ea typeface="Meiryo UI" panose="020B0604030504040204" pitchFamily="34" charset="-128"/>
                        </a:rPr>
                        <a:t>株式会社　山梨中央銀行</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2665326958"/>
                  </a:ext>
                </a:extLst>
              </a:tr>
              <a:tr h="329598">
                <a:tc>
                  <a:txBody>
                    <a:bodyPr/>
                    <a:lstStyle/>
                    <a:p>
                      <a:pPr algn="r"/>
                      <a:r>
                        <a:rPr lang="en-US" altLang="ja-JP" b="0" dirty="0">
                          <a:solidFill>
                            <a:schemeClr val="accent5">
                              <a:lumMod val="50000"/>
                            </a:schemeClr>
                          </a:solidFill>
                          <a:effectLst/>
                          <a:latin typeface="Meiryo UI" panose="020B0604030504040204" pitchFamily="34" charset="-128"/>
                          <a:ea typeface="Meiryo UI" panose="020B0604030504040204" pitchFamily="34" charset="-128"/>
                        </a:rPr>
                        <a:t>9</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altLang="ja-JP" dirty="0">
                          <a:solidFill>
                            <a:schemeClr val="accent5">
                              <a:lumMod val="50000"/>
                            </a:schemeClr>
                          </a:solidFill>
                          <a:effectLst/>
                          <a:latin typeface="Meiryo UI" panose="020B0604030504040204" pitchFamily="34" charset="-128"/>
                          <a:ea typeface="Meiryo UI" panose="020B0604030504040204" pitchFamily="34" charset="-128"/>
                        </a:rPr>
                        <a:t>0.497</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ja-JP" altLang="en-US">
                          <a:solidFill>
                            <a:schemeClr val="accent5">
                              <a:lumMod val="50000"/>
                            </a:schemeClr>
                          </a:solidFill>
                          <a:effectLst/>
                          <a:latin typeface="Meiryo UI" panose="020B0604030504040204" pitchFamily="34" charset="-128"/>
                          <a:ea typeface="Meiryo UI" panose="020B0604030504040204" pitchFamily="34" charset="-128"/>
                        </a:rPr>
                        <a:t>株式会社</a:t>
                      </a:r>
                      <a:r>
                        <a:rPr lang="en-US" altLang="ja-JP" dirty="0">
                          <a:solidFill>
                            <a:schemeClr val="accent5">
                              <a:lumMod val="50000"/>
                            </a:schemeClr>
                          </a:solidFill>
                          <a:effectLst/>
                          <a:latin typeface="Meiryo UI" panose="020B0604030504040204" pitchFamily="34" charset="-128"/>
                          <a:ea typeface="Meiryo UI" panose="020B0604030504040204" pitchFamily="34" charset="-128"/>
                        </a:rPr>
                        <a:t>  </a:t>
                      </a:r>
                      <a:r>
                        <a:rPr lang="ja-JP" altLang="en-US">
                          <a:solidFill>
                            <a:schemeClr val="accent5">
                              <a:lumMod val="50000"/>
                            </a:schemeClr>
                          </a:solidFill>
                          <a:effectLst/>
                          <a:latin typeface="Meiryo UI" panose="020B0604030504040204" pitchFamily="34" charset="-128"/>
                          <a:ea typeface="Meiryo UI" panose="020B0604030504040204" pitchFamily="34" charset="-128"/>
                        </a:rPr>
                        <a:t>ちゅうぎん</a:t>
                      </a:r>
                      <a:r>
                        <a:rPr lang="en-US" altLang="ja-JP" dirty="0">
                          <a:solidFill>
                            <a:schemeClr val="accent5">
                              <a:lumMod val="50000"/>
                            </a:schemeClr>
                          </a:solidFill>
                          <a:effectLst/>
                          <a:latin typeface="Meiryo UI" panose="020B0604030504040204" pitchFamily="34" charset="-128"/>
                          <a:ea typeface="Meiryo UI" panose="020B0604030504040204" pitchFamily="34" charset="-128"/>
                        </a:rPr>
                        <a:t>FG</a:t>
                      </a:r>
                      <a:endParaRPr lang="ja-JP" altLang="en-US">
                        <a:solidFill>
                          <a:schemeClr val="accent5">
                            <a:lumMod val="50000"/>
                          </a:schemeClr>
                        </a:solidFill>
                        <a:effectLst/>
                        <a:latin typeface="Meiryo UI" panose="020B0604030504040204" pitchFamily="34" charset="-128"/>
                        <a:ea typeface="Meiryo UI" panose="020B0604030504040204" pitchFamily="34" charset="-128"/>
                      </a:endParaRP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618451302"/>
                  </a:ext>
                </a:extLst>
              </a:tr>
              <a:tr h="329598">
                <a:tc>
                  <a:txBody>
                    <a:bodyPr/>
                    <a:lstStyle/>
                    <a:p>
                      <a:pPr algn="r"/>
                      <a:r>
                        <a:rPr lang="en-US" altLang="ja-JP" b="0" dirty="0">
                          <a:solidFill>
                            <a:schemeClr val="accent5">
                              <a:lumMod val="50000"/>
                            </a:schemeClr>
                          </a:solidFill>
                          <a:effectLst/>
                          <a:latin typeface="Meiryo UI" panose="020B0604030504040204" pitchFamily="34" charset="-128"/>
                          <a:ea typeface="Meiryo UI" panose="020B0604030504040204" pitchFamily="34" charset="-128"/>
                        </a:rPr>
                        <a:t>10</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altLang="ja-JP" dirty="0">
                          <a:solidFill>
                            <a:schemeClr val="accent5">
                              <a:lumMod val="50000"/>
                            </a:schemeClr>
                          </a:solidFill>
                          <a:effectLst/>
                          <a:latin typeface="Meiryo UI" panose="020B0604030504040204" pitchFamily="34" charset="-128"/>
                          <a:ea typeface="Meiryo UI" panose="020B0604030504040204" pitchFamily="34" charset="-128"/>
                        </a:rPr>
                        <a:t>0.496</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ja-JP" altLang="en-US">
                          <a:solidFill>
                            <a:schemeClr val="accent5">
                              <a:lumMod val="50000"/>
                            </a:schemeClr>
                          </a:solidFill>
                          <a:effectLst/>
                          <a:latin typeface="Meiryo UI" panose="020B0604030504040204" pitchFamily="34" charset="-128"/>
                          <a:ea typeface="Meiryo UI" panose="020B0604030504040204" pitchFamily="34" charset="-128"/>
                        </a:rPr>
                        <a:t>株式会社</a:t>
                      </a:r>
                      <a:r>
                        <a:rPr lang="en-US" altLang="ja-JP" dirty="0">
                          <a:solidFill>
                            <a:schemeClr val="accent5">
                              <a:lumMod val="50000"/>
                            </a:schemeClr>
                          </a:solidFill>
                          <a:effectLst/>
                          <a:latin typeface="Meiryo UI" panose="020B0604030504040204" pitchFamily="34" charset="-128"/>
                          <a:ea typeface="Meiryo UI" panose="020B0604030504040204" pitchFamily="34" charset="-128"/>
                        </a:rPr>
                        <a:t>  </a:t>
                      </a:r>
                      <a:r>
                        <a:rPr lang="ja-JP" altLang="en-US">
                          <a:solidFill>
                            <a:schemeClr val="accent5">
                              <a:lumMod val="50000"/>
                            </a:schemeClr>
                          </a:solidFill>
                          <a:effectLst/>
                          <a:latin typeface="Meiryo UI" panose="020B0604030504040204" pitchFamily="34" charset="-128"/>
                          <a:ea typeface="Meiryo UI" panose="020B0604030504040204" pitchFamily="34" charset="-128"/>
                        </a:rPr>
                        <a:t>中国銀行</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3444378488"/>
                  </a:ext>
                </a:extLst>
              </a:tr>
            </a:tbl>
          </a:graphicData>
        </a:graphic>
      </p:graphicFrame>
      <p:graphicFrame>
        <p:nvGraphicFramePr>
          <p:cNvPr id="8" name="表 7">
            <a:extLst>
              <a:ext uri="{FF2B5EF4-FFF2-40B4-BE49-F238E27FC236}">
                <a16:creationId xmlns:a16="http://schemas.microsoft.com/office/drawing/2014/main" id="{617A394F-70D5-33A0-65D5-0E0A939FEF6D}"/>
              </a:ext>
            </a:extLst>
          </p:cNvPr>
          <p:cNvGraphicFramePr>
            <a:graphicFrameLocks noGrp="1"/>
          </p:cNvGraphicFramePr>
          <p:nvPr>
            <p:extLst>
              <p:ext uri="{D42A27DB-BD31-4B8C-83A1-F6EECF244321}">
                <p14:modId xmlns:p14="http://schemas.microsoft.com/office/powerpoint/2010/main" val="3792336300"/>
              </p:ext>
            </p:extLst>
          </p:nvPr>
        </p:nvGraphicFramePr>
        <p:xfrm>
          <a:off x="6513334" y="2954163"/>
          <a:ext cx="5319918" cy="3691980"/>
        </p:xfrm>
        <a:graphic>
          <a:graphicData uri="http://schemas.openxmlformats.org/drawingml/2006/table">
            <a:tbl>
              <a:tblPr firstRow="1" bandRow="1">
                <a:tableStyleId>{5C22544A-7EE6-4342-B048-85BDC9FD1C3A}</a:tableStyleId>
              </a:tblPr>
              <a:tblGrid>
                <a:gridCol w="565164">
                  <a:extLst>
                    <a:ext uri="{9D8B030D-6E8A-4147-A177-3AD203B41FA5}">
                      <a16:colId xmlns:a16="http://schemas.microsoft.com/office/drawing/2014/main" val="1546707048"/>
                    </a:ext>
                  </a:extLst>
                </a:gridCol>
                <a:gridCol w="1273379">
                  <a:extLst>
                    <a:ext uri="{9D8B030D-6E8A-4147-A177-3AD203B41FA5}">
                      <a16:colId xmlns:a16="http://schemas.microsoft.com/office/drawing/2014/main" val="1026222740"/>
                    </a:ext>
                  </a:extLst>
                </a:gridCol>
                <a:gridCol w="3481375">
                  <a:extLst>
                    <a:ext uri="{9D8B030D-6E8A-4147-A177-3AD203B41FA5}">
                      <a16:colId xmlns:a16="http://schemas.microsoft.com/office/drawing/2014/main" val="1275026452"/>
                    </a:ext>
                  </a:extLst>
                </a:gridCol>
              </a:tblGrid>
              <a:tr h="396000">
                <a:tc>
                  <a:txBody>
                    <a:bodyPr/>
                    <a:lstStyle/>
                    <a:p>
                      <a:endParaRPr lang="en" dirty="0">
                        <a:solidFill>
                          <a:schemeClr val="bg1"/>
                        </a:solidFill>
                        <a:effectLst/>
                        <a:latin typeface="Meiryo UI" panose="020B0604030504040204" pitchFamily="34" charset="-128"/>
                        <a:ea typeface="Meiryo UI" panose="020B0604030504040204" pitchFamily="34" charset="-128"/>
                      </a:endParaRP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6"/>
                    </a:solidFill>
                  </a:tcPr>
                </a:tc>
                <a:tc>
                  <a:txBody>
                    <a:bodyPr/>
                    <a:lstStyle/>
                    <a:p>
                      <a:pPr algn="ctr"/>
                      <a:r>
                        <a:rPr lang="ja-JP" altLang="en-US">
                          <a:solidFill>
                            <a:schemeClr val="bg1"/>
                          </a:solidFill>
                          <a:effectLst/>
                          <a:latin typeface="Meiryo UI" panose="020B0604030504040204" pitchFamily="34" charset="-128"/>
                          <a:ea typeface="Meiryo UI" panose="020B0604030504040204" pitchFamily="34" charset="-128"/>
                        </a:rPr>
                        <a:t>類似度</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6"/>
                    </a:solidFill>
                  </a:tcPr>
                </a:tc>
                <a:tc>
                  <a:txBody>
                    <a:bodyPr/>
                    <a:lstStyle/>
                    <a:p>
                      <a:pPr algn="ctr"/>
                      <a:r>
                        <a:rPr lang="ja-JP" altLang="en-US">
                          <a:solidFill>
                            <a:schemeClr val="bg1"/>
                          </a:solidFill>
                          <a:effectLst/>
                          <a:latin typeface="Meiryo UI" panose="020B0604030504040204" pitchFamily="34" charset="-128"/>
                          <a:ea typeface="Meiryo UI" panose="020B0604030504040204" pitchFamily="34" charset="-128"/>
                        </a:rPr>
                        <a:t>会社名</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6"/>
                    </a:solidFill>
                  </a:tcPr>
                </a:tc>
                <a:extLst>
                  <a:ext uri="{0D108BD9-81ED-4DB2-BD59-A6C34878D82A}">
                    <a16:rowId xmlns:a16="http://schemas.microsoft.com/office/drawing/2014/main" val="3875108760"/>
                  </a:ext>
                </a:extLst>
              </a:tr>
              <a:tr h="329598">
                <a:tc>
                  <a:txBody>
                    <a:bodyPr/>
                    <a:lstStyle/>
                    <a:p>
                      <a:pPr algn="r"/>
                      <a:r>
                        <a:rPr lang="en-US" altLang="ja-JP" b="0" dirty="0">
                          <a:solidFill>
                            <a:schemeClr val="accent5">
                              <a:lumMod val="50000"/>
                            </a:schemeClr>
                          </a:solidFill>
                          <a:effectLst/>
                          <a:latin typeface="Meiryo UI" panose="020B0604030504040204" pitchFamily="34" charset="-128"/>
                          <a:ea typeface="Meiryo UI" panose="020B0604030504040204" pitchFamily="34" charset="-128"/>
                        </a:rPr>
                        <a:t>1</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altLang="ja-JP" dirty="0">
                          <a:solidFill>
                            <a:schemeClr val="accent5">
                              <a:lumMod val="50000"/>
                            </a:schemeClr>
                          </a:solidFill>
                          <a:effectLst/>
                          <a:latin typeface="Meiryo UI" panose="020B0604030504040204" pitchFamily="34" charset="-128"/>
                          <a:ea typeface="Meiryo UI" panose="020B0604030504040204" pitchFamily="34" charset="-128"/>
                        </a:rPr>
                        <a:t>0.498</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ja-JP" altLang="en-US">
                          <a:solidFill>
                            <a:schemeClr val="accent5">
                              <a:lumMod val="50000"/>
                            </a:schemeClr>
                          </a:solidFill>
                          <a:effectLst/>
                          <a:latin typeface="Meiryo UI" panose="020B0604030504040204" pitchFamily="34" charset="-128"/>
                          <a:ea typeface="Meiryo UI" panose="020B0604030504040204" pitchFamily="34" charset="-128"/>
                        </a:rPr>
                        <a:t>マツダ</a:t>
                      </a:r>
                      <a:r>
                        <a:rPr lang="en-US" altLang="ja-JP" dirty="0">
                          <a:solidFill>
                            <a:schemeClr val="accent5">
                              <a:lumMod val="50000"/>
                            </a:schemeClr>
                          </a:solidFill>
                          <a:effectLst/>
                          <a:latin typeface="Meiryo UI" panose="020B0604030504040204" pitchFamily="34" charset="-128"/>
                          <a:ea typeface="Meiryo UI" panose="020B0604030504040204" pitchFamily="34" charset="-128"/>
                        </a:rPr>
                        <a:t>  </a:t>
                      </a:r>
                      <a:r>
                        <a:rPr lang="ja-JP" altLang="en-US">
                          <a:solidFill>
                            <a:schemeClr val="accent5">
                              <a:lumMod val="50000"/>
                            </a:schemeClr>
                          </a:solidFill>
                          <a:effectLst/>
                          <a:latin typeface="Meiryo UI" panose="020B0604030504040204" pitchFamily="34" charset="-128"/>
                          <a:ea typeface="Meiryo UI" panose="020B0604030504040204" pitchFamily="34" charset="-128"/>
                        </a:rPr>
                        <a:t>株式会社</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3030367470"/>
                  </a:ext>
                </a:extLst>
              </a:tr>
              <a:tr h="329598">
                <a:tc>
                  <a:txBody>
                    <a:bodyPr/>
                    <a:lstStyle/>
                    <a:p>
                      <a:pPr algn="r"/>
                      <a:r>
                        <a:rPr lang="en-US" altLang="ja-JP" b="0" dirty="0">
                          <a:solidFill>
                            <a:schemeClr val="accent5">
                              <a:lumMod val="50000"/>
                            </a:schemeClr>
                          </a:solidFill>
                          <a:effectLst/>
                          <a:latin typeface="Meiryo UI" panose="020B0604030504040204" pitchFamily="34" charset="-128"/>
                          <a:ea typeface="Meiryo UI" panose="020B0604030504040204" pitchFamily="34" charset="-128"/>
                        </a:rPr>
                        <a:t>2</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altLang="ja-JP" dirty="0">
                          <a:solidFill>
                            <a:schemeClr val="accent5">
                              <a:lumMod val="50000"/>
                            </a:schemeClr>
                          </a:solidFill>
                          <a:effectLst/>
                          <a:latin typeface="Meiryo UI" panose="020B0604030504040204" pitchFamily="34" charset="-128"/>
                          <a:ea typeface="Meiryo UI" panose="020B0604030504040204" pitchFamily="34" charset="-128"/>
                        </a:rPr>
                        <a:t>0.477</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 dirty="0">
                          <a:solidFill>
                            <a:schemeClr val="accent5">
                              <a:lumMod val="50000"/>
                            </a:schemeClr>
                          </a:solidFill>
                          <a:effectLst/>
                          <a:latin typeface="Meiryo UI" panose="020B0604030504040204" pitchFamily="34" charset="-128"/>
                          <a:ea typeface="Meiryo UI" panose="020B0604030504040204" pitchFamily="34" charset="-128"/>
                        </a:rPr>
                        <a:t>ＴＤＫ  </a:t>
                      </a:r>
                      <a:r>
                        <a:rPr lang="ja-JP" altLang="en-US">
                          <a:solidFill>
                            <a:schemeClr val="accent5">
                              <a:lumMod val="50000"/>
                            </a:schemeClr>
                          </a:solidFill>
                          <a:effectLst/>
                          <a:latin typeface="Meiryo UI" panose="020B0604030504040204" pitchFamily="34" charset="-128"/>
                          <a:ea typeface="Meiryo UI" panose="020B0604030504040204" pitchFamily="34" charset="-128"/>
                        </a:rPr>
                        <a:t>株式会社</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1595492092"/>
                  </a:ext>
                </a:extLst>
              </a:tr>
              <a:tr h="329598">
                <a:tc>
                  <a:txBody>
                    <a:bodyPr/>
                    <a:lstStyle/>
                    <a:p>
                      <a:pPr algn="r"/>
                      <a:r>
                        <a:rPr lang="en-US" altLang="ja-JP" b="0" dirty="0">
                          <a:solidFill>
                            <a:schemeClr val="accent5">
                              <a:lumMod val="50000"/>
                            </a:schemeClr>
                          </a:solidFill>
                          <a:effectLst/>
                          <a:latin typeface="Meiryo UI" panose="020B0604030504040204" pitchFamily="34" charset="-128"/>
                          <a:ea typeface="Meiryo UI" panose="020B0604030504040204" pitchFamily="34" charset="-128"/>
                        </a:rPr>
                        <a:t>3</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altLang="ja-JP" dirty="0">
                          <a:solidFill>
                            <a:schemeClr val="accent5">
                              <a:lumMod val="50000"/>
                            </a:schemeClr>
                          </a:solidFill>
                          <a:effectLst/>
                          <a:latin typeface="Meiryo UI" panose="020B0604030504040204" pitchFamily="34" charset="-128"/>
                          <a:ea typeface="Meiryo UI" panose="020B0604030504040204" pitchFamily="34" charset="-128"/>
                        </a:rPr>
                        <a:t>0.470</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ja-JP" altLang="en-US">
                          <a:solidFill>
                            <a:schemeClr val="accent5">
                              <a:lumMod val="50000"/>
                            </a:schemeClr>
                          </a:solidFill>
                          <a:effectLst/>
                          <a:latin typeface="Meiryo UI" panose="020B0604030504040204" pitchFamily="34" charset="-128"/>
                          <a:ea typeface="Meiryo UI" panose="020B0604030504040204" pitchFamily="34" charset="-128"/>
                        </a:rPr>
                        <a:t>豊田合成</a:t>
                      </a:r>
                      <a:r>
                        <a:rPr lang="en-US" altLang="ja-JP" dirty="0">
                          <a:solidFill>
                            <a:schemeClr val="accent5">
                              <a:lumMod val="50000"/>
                            </a:schemeClr>
                          </a:solidFill>
                          <a:effectLst/>
                          <a:latin typeface="Meiryo UI" panose="020B0604030504040204" pitchFamily="34" charset="-128"/>
                          <a:ea typeface="Meiryo UI" panose="020B0604030504040204" pitchFamily="34" charset="-128"/>
                        </a:rPr>
                        <a:t>  </a:t>
                      </a:r>
                      <a:r>
                        <a:rPr lang="ja-JP" altLang="en-US">
                          <a:solidFill>
                            <a:schemeClr val="accent5">
                              <a:lumMod val="50000"/>
                            </a:schemeClr>
                          </a:solidFill>
                          <a:effectLst/>
                          <a:latin typeface="Meiryo UI" panose="020B0604030504040204" pitchFamily="34" charset="-128"/>
                          <a:ea typeface="Meiryo UI" panose="020B0604030504040204" pitchFamily="34" charset="-128"/>
                        </a:rPr>
                        <a:t>株式会社</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922001441"/>
                  </a:ext>
                </a:extLst>
              </a:tr>
              <a:tr h="329598">
                <a:tc>
                  <a:txBody>
                    <a:bodyPr/>
                    <a:lstStyle/>
                    <a:p>
                      <a:pPr algn="r"/>
                      <a:r>
                        <a:rPr lang="en-US" altLang="ja-JP" b="0" dirty="0">
                          <a:solidFill>
                            <a:schemeClr val="accent5">
                              <a:lumMod val="50000"/>
                            </a:schemeClr>
                          </a:solidFill>
                          <a:effectLst/>
                          <a:latin typeface="Meiryo UI" panose="020B0604030504040204" pitchFamily="34" charset="-128"/>
                          <a:ea typeface="Meiryo UI" panose="020B0604030504040204" pitchFamily="34" charset="-128"/>
                        </a:rPr>
                        <a:t>4</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altLang="ja-JP" dirty="0">
                          <a:solidFill>
                            <a:schemeClr val="accent5">
                              <a:lumMod val="50000"/>
                            </a:schemeClr>
                          </a:solidFill>
                          <a:effectLst/>
                          <a:latin typeface="Meiryo UI" panose="020B0604030504040204" pitchFamily="34" charset="-128"/>
                          <a:ea typeface="Meiryo UI" panose="020B0604030504040204" pitchFamily="34" charset="-128"/>
                        </a:rPr>
                        <a:t>0.462</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ja-JP" altLang="en-US">
                          <a:solidFill>
                            <a:schemeClr val="accent5">
                              <a:lumMod val="50000"/>
                            </a:schemeClr>
                          </a:solidFill>
                          <a:effectLst/>
                          <a:latin typeface="Meiryo UI" panose="020B0604030504040204" pitchFamily="34" charset="-128"/>
                          <a:ea typeface="Meiryo UI" panose="020B0604030504040204" pitchFamily="34" charset="-128"/>
                        </a:rPr>
                        <a:t>日立建機</a:t>
                      </a:r>
                      <a:r>
                        <a:rPr lang="en-US" altLang="ja-JP" dirty="0">
                          <a:solidFill>
                            <a:schemeClr val="accent5">
                              <a:lumMod val="50000"/>
                            </a:schemeClr>
                          </a:solidFill>
                          <a:effectLst/>
                          <a:latin typeface="Meiryo UI" panose="020B0604030504040204" pitchFamily="34" charset="-128"/>
                          <a:ea typeface="Meiryo UI" panose="020B0604030504040204" pitchFamily="34" charset="-128"/>
                        </a:rPr>
                        <a:t>  </a:t>
                      </a:r>
                      <a:r>
                        <a:rPr lang="ja-JP" altLang="en-US">
                          <a:solidFill>
                            <a:schemeClr val="accent5">
                              <a:lumMod val="50000"/>
                            </a:schemeClr>
                          </a:solidFill>
                          <a:effectLst/>
                          <a:latin typeface="Meiryo UI" panose="020B0604030504040204" pitchFamily="34" charset="-128"/>
                          <a:ea typeface="Meiryo UI" panose="020B0604030504040204" pitchFamily="34" charset="-128"/>
                        </a:rPr>
                        <a:t>株式会社</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1512445203"/>
                  </a:ext>
                </a:extLst>
              </a:tr>
              <a:tr h="329598">
                <a:tc>
                  <a:txBody>
                    <a:bodyPr/>
                    <a:lstStyle/>
                    <a:p>
                      <a:pPr algn="r"/>
                      <a:r>
                        <a:rPr lang="en-US" altLang="ja-JP" b="0" dirty="0">
                          <a:solidFill>
                            <a:schemeClr val="accent5">
                              <a:lumMod val="50000"/>
                            </a:schemeClr>
                          </a:solidFill>
                          <a:effectLst/>
                          <a:latin typeface="Meiryo UI" panose="020B0604030504040204" pitchFamily="34" charset="-128"/>
                          <a:ea typeface="Meiryo UI" panose="020B0604030504040204" pitchFamily="34" charset="-128"/>
                        </a:rPr>
                        <a:t>5</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altLang="ja-JP" dirty="0">
                          <a:solidFill>
                            <a:schemeClr val="accent5">
                              <a:lumMod val="50000"/>
                            </a:schemeClr>
                          </a:solidFill>
                          <a:effectLst/>
                          <a:latin typeface="Meiryo UI" panose="020B0604030504040204" pitchFamily="34" charset="-128"/>
                          <a:ea typeface="Meiryo UI" panose="020B0604030504040204" pitchFamily="34" charset="-128"/>
                        </a:rPr>
                        <a:t>0.458</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ja-JP" altLang="en-US">
                          <a:solidFill>
                            <a:schemeClr val="accent5">
                              <a:lumMod val="50000"/>
                            </a:schemeClr>
                          </a:solidFill>
                          <a:effectLst/>
                          <a:latin typeface="Meiryo UI" panose="020B0604030504040204" pitchFamily="34" charset="-128"/>
                          <a:ea typeface="Meiryo UI" panose="020B0604030504040204" pitchFamily="34" charset="-128"/>
                        </a:rPr>
                        <a:t>本田技研工業</a:t>
                      </a:r>
                      <a:r>
                        <a:rPr lang="en-US" altLang="ja-JP" dirty="0">
                          <a:solidFill>
                            <a:schemeClr val="accent5">
                              <a:lumMod val="50000"/>
                            </a:schemeClr>
                          </a:solidFill>
                          <a:effectLst/>
                          <a:latin typeface="Meiryo UI" panose="020B0604030504040204" pitchFamily="34" charset="-128"/>
                          <a:ea typeface="Meiryo UI" panose="020B0604030504040204" pitchFamily="34" charset="-128"/>
                        </a:rPr>
                        <a:t>  </a:t>
                      </a:r>
                      <a:r>
                        <a:rPr lang="ja-JP" altLang="en-US">
                          <a:solidFill>
                            <a:schemeClr val="accent5">
                              <a:lumMod val="50000"/>
                            </a:schemeClr>
                          </a:solidFill>
                          <a:effectLst/>
                          <a:latin typeface="Meiryo UI" panose="020B0604030504040204" pitchFamily="34" charset="-128"/>
                          <a:ea typeface="Meiryo UI" panose="020B0604030504040204" pitchFamily="34" charset="-128"/>
                        </a:rPr>
                        <a:t>株式会社</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3457320686"/>
                  </a:ext>
                </a:extLst>
              </a:tr>
              <a:tr h="329598">
                <a:tc>
                  <a:txBody>
                    <a:bodyPr/>
                    <a:lstStyle/>
                    <a:p>
                      <a:pPr algn="r"/>
                      <a:r>
                        <a:rPr lang="en-US" altLang="ja-JP" b="0" dirty="0">
                          <a:solidFill>
                            <a:schemeClr val="accent5">
                              <a:lumMod val="50000"/>
                            </a:schemeClr>
                          </a:solidFill>
                          <a:effectLst/>
                          <a:latin typeface="Meiryo UI" panose="020B0604030504040204" pitchFamily="34" charset="-128"/>
                          <a:ea typeface="Meiryo UI" panose="020B0604030504040204" pitchFamily="34" charset="-128"/>
                        </a:rPr>
                        <a:t>6</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altLang="ja-JP" dirty="0">
                          <a:solidFill>
                            <a:schemeClr val="accent5">
                              <a:lumMod val="50000"/>
                            </a:schemeClr>
                          </a:solidFill>
                          <a:effectLst/>
                          <a:latin typeface="Meiryo UI" panose="020B0604030504040204" pitchFamily="34" charset="-128"/>
                          <a:ea typeface="Meiryo UI" panose="020B0604030504040204" pitchFamily="34" charset="-128"/>
                        </a:rPr>
                        <a:t>0.457</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ja-JP" altLang="en-US">
                          <a:solidFill>
                            <a:schemeClr val="accent5">
                              <a:lumMod val="50000"/>
                            </a:schemeClr>
                          </a:solidFill>
                          <a:effectLst/>
                          <a:latin typeface="Meiryo UI" panose="020B0604030504040204" pitchFamily="34" charset="-128"/>
                          <a:ea typeface="Meiryo UI" panose="020B0604030504040204" pitchFamily="34" charset="-128"/>
                        </a:rPr>
                        <a:t>太平洋セメント</a:t>
                      </a:r>
                      <a:r>
                        <a:rPr lang="en-US" altLang="ja-JP" dirty="0">
                          <a:solidFill>
                            <a:schemeClr val="accent5">
                              <a:lumMod val="50000"/>
                            </a:schemeClr>
                          </a:solidFill>
                          <a:effectLst/>
                          <a:latin typeface="Meiryo UI" panose="020B0604030504040204" pitchFamily="34" charset="-128"/>
                          <a:ea typeface="Meiryo UI" panose="020B0604030504040204" pitchFamily="34" charset="-128"/>
                        </a:rPr>
                        <a:t>  </a:t>
                      </a:r>
                      <a:r>
                        <a:rPr lang="ja-JP" altLang="en-US">
                          <a:solidFill>
                            <a:schemeClr val="accent5">
                              <a:lumMod val="50000"/>
                            </a:schemeClr>
                          </a:solidFill>
                          <a:effectLst/>
                          <a:latin typeface="Meiryo UI" panose="020B0604030504040204" pitchFamily="34" charset="-128"/>
                          <a:ea typeface="Meiryo UI" panose="020B0604030504040204" pitchFamily="34" charset="-128"/>
                        </a:rPr>
                        <a:t>株式会社</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2659477928"/>
                  </a:ext>
                </a:extLst>
              </a:tr>
              <a:tr h="329598">
                <a:tc>
                  <a:txBody>
                    <a:bodyPr/>
                    <a:lstStyle/>
                    <a:p>
                      <a:pPr algn="r"/>
                      <a:r>
                        <a:rPr lang="en-US" altLang="ja-JP" b="0" dirty="0">
                          <a:solidFill>
                            <a:schemeClr val="accent5">
                              <a:lumMod val="50000"/>
                            </a:schemeClr>
                          </a:solidFill>
                          <a:effectLst/>
                          <a:latin typeface="Meiryo UI" panose="020B0604030504040204" pitchFamily="34" charset="-128"/>
                          <a:ea typeface="Meiryo UI" panose="020B0604030504040204" pitchFamily="34" charset="-128"/>
                        </a:rPr>
                        <a:t>7</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altLang="ja-JP" dirty="0">
                          <a:solidFill>
                            <a:schemeClr val="accent5">
                              <a:lumMod val="50000"/>
                            </a:schemeClr>
                          </a:solidFill>
                          <a:effectLst/>
                          <a:latin typeface="Meiryo UI" panose="020B0604030504040204" pitchFamily="34" charset="-128"/>
                          <a:ea typeface="Meiryo UI" panose="020B0604030504040204" pitchFamily="34" charset="-128"/>
                        </a:rPr>
                        <a:t>0.450</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ja-JP" altLang="en-US">
                          <a:solidFill>
                            <a:schemeClr val="accent5">
                              <a:lumMod val="50000"/>
                            </a:schemeClr>
                          </a:solidFill>
                          <a:effectLst/>
                          <a:latin typeface="Meiryo UI" panose="020B0604030504040204" pitchFamily="34" charset="-128"/>
                          <a:ea typeface="Meiryo UI" panose="020B0604030504040204" pitchFamily="34" charset="-128"/>
                        </a:rPr>
                        <a:t>株式会社</a:t>
                      </a:r>
                      <a:r>
                        <a:rPr lang="en-US" altLang="ja-JP" dirty="0">
                          <a:solidFill>
                            <a:schemeClr val="accent5">
                              <a:lumMod val="50000"/>
                            </a:schemeClr>
                          </a:solidFill>
                          <a:effectLst/>
                          <a:latin typeface="Meiryo UI" panose="020B0604030504040204" pitchFamily="34" charset="-128"/>
                          <a:ea typeface="Meiryo UI" panose="020B0604030504040204" pitchFamily="34" charset="-128"/>
                        </a:rPr>
                        <a:t>  </a:t>
                      </a:r>
                      <a:r>
                        <a:rPr lang="ja-JP" altLang="en-US">
                          <a:solidFill>
                            <a:schemeClr val="accent5">
                              <a:lumMod val="50000"/>
                            </a:schemeClr>
                          </a:solidFill>
                          <a:effectLst/>
                          <a:latin typeface="Meiryo UI" panose="020B0604030504040204" pitchFamily="34" charset="-128"/>
                          <a:ea typeface="Meiryo UI" panose="020B0604030504040204" pitchFamily="34" charset="-128"/>
                        </a:rPr>
                        <a:t>タムラ製作所</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1053988598"/>
                  </a:ext>
                </a:extLst>
              </a:tr>
              <a:tr h="329598">
                <a:tc>
                  <a:txBody>
                    <a:bodyPr/>
                    <a:lstStyle/>
                    <a:p>
                      <a:pPr algn="r"/>
                      <a:r>
                        <a:rPr lang="en-US" altLang="ja-JP" b="0" dirty="0">
                          <a:solidFill>
                            <a:schemeClr val="accent5">
                              <a:lumMod val="50000"/>
                            </a:schemeClr>
                          </a:solidFill>
                          <a:effectLst/>
                          <a:latin typeface="Meiryo UI" panose="020B0604030504040204" pitchFamily="34" charset="-128"/>
                          <a:ea typeface="Meiryo UI" panose="020B0604030504040204" pitchFamily="34" charset="-128"/>
                        </a:rPr>
                        <a:t>8</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altLang="ja-JP" dirty="0">
                          <a:solidFill>
                            <a:schemeClr val="accent5">
                              <a:lumMod val="50000"/>
                            </a:schemeClr>
                          </a:solidFill>
                          <a:effectLst/>
                          <a:latin typeface="Meiryo UI" panose="020B0604030504040204" pitchFamily="34" charset="-128"/>
                          <a:ea typeface="Meiryo UI" panose="020B0604030504040204" pitchFamily="34" charset="-128"/>
                        </a:rPr>
                        <a:t>0.447</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ja-JP" altLang="en-US">
                          <a:solidFill>
                            <a:schemeClr val="accent5">
                              <a:lumMod val="50000"/>
                            </a:schemeClr>
                          </a:solidFill>
                          <a:effectLst/>
                          <a:latin typeface="Meiryo UI" panose="020B0604030504040204" pitchFamily="34" charset="-128"/>
                          <a:ea typeface="Meiryo UI" panose="020B0604030504040204" pitchFamily="34" charset="-128"/>
                        </a:rPr>
                        <a:t>株式会社</a:t>
                      </a:r>
                      <a:r>
                        <a:rPr lang="en-US" altLang="ja-JP" dirty="0">
                          <a:solidFill>
                            <a:schemeClr val="accent5">
                              <a:lumMod val="50000"/>
                            </a:schemeClr>
                          </a:solidFill>
                          <a:effectLst/>
                          <a:latin typeface="Meiryo UI" panose="020B0604030504040204" pitchFamily="34" charset="-128"/>
                          <a:ea typeface="Meiryo UI" panose="020B0604030504040204" pitchFamily="34" charset="-128"/>
                        </a:rPr>
                        <a:t>  </a:t>
                      </a:r>
                      <a:r>
                        <a:rPr lang="ja-JP" altLang="en-US">
                          <a:solidFill>
                            <a:schemeClr val="accent5">
                              <a:lumMod val="50000"/>
                            </a:schemeClr>
                          </a:solidFill>
                          <a:effectLst/>
                          <a:latin typeface="Meiryo UI" panose="020B0604030504040204" pitchFamily="34" charset="-128"/>
                          <a:ea typeface="Meiryo UI" panose="020B0604030504040204" pitchFamily="34" charset="-128"/>
                        </a:rPr>
                        <a:t>富士通ゼネラル</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2665326958"/>
                  </a:ext>
                </a:extLst>
              </a:tr>
              <a:tr h="329598">
                <a:tc>
                  <a:txBody>
                    <a:bodyPr/>
                    <a:lstStyle/>
                    <a:p>
                      <a:pPr algn="r"/>
                      <a:r>
                        <a:rPr lang="en-US" altLang="ja-JP" b="0" dirty="0">
                          <a:solidFill>
                            <a:schemeClr val="accent5">
                              <a:lumMod val="50000"/>
                            </a:schemeClr>
                          </a:solidFill>
                          <a:effectLst/>
                          <a:latin typeface="Meiryo UI" panose="020B0604030504040204" pitchFamily="34" charset="-128"/>
                          <a:ea typeface="Meiryo UI" panose="020B0604030504040204" pitchFamily="34" charset="-128"/>
                        </a:rPr>
                        <a:t>9</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altLang="ja-JP" dirty="0">
                          <a:solidFill>
                            <a:schemeClr val="accent5">
                              <a:lumMod val="50000"/>
                            </a:schemeClr>
                          </a:solidFill>
                          <a:effectLst/>
                          <a:latin typeface="Meiryo UI" panose="020B0604030504040204" pitchFamily="34" charset="-128"/>
                          <a:ea typeface="Meiryo UI" panose="020B0604030504040204" pitchFamily="34" charset="-128"/>
                        </a:rPr>
                        <a:t>0.447</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ja-JP" altLang="en-US">
                          <a:solidFill>
                            <a:schemeClr val="accent5">
                              <a:lumMod val="50000"/>
                            </a:schemeClr>
                          </a:solidFill>
                          <a:effectLst/>
                          <a:latin typeface="Meiryo UI" panose="020B0604030504040204" pitchFamily="34" charset="-128"/>
                          <a:ea typeface="Meiryo UI" panose="020B0604030504040204" pitchFamily="34" charset="-128"/>
                        </a:rPr>
                        <a:t>日産自動車</a:t>
                      </a:r>
                      <a:r>
                        <a:rPr lang="en-US" altLang="ja-JP" dirty="0">
                          <a:solidFill>
                            <a:schemeClr val="accent5">
                              <a:lumMod val="50000"/>
                            </a:schemeClr>
                          </a:solidFill>
                          <a:effectLst/>
                          <a:latin typeface="Meiryo UI" panose="020B0604030504040204" pitchFamily="34" charset="-128"/>
                          <a:ea typeface="Meiryo UI" panose="020B0604030504040204" pitchFamily="34" charset="-128"/>
                        </a:rPr>
                        <a:t>  </a:t>
                      </a:r>
                      <a:r>
                        <a:rPr lang="ja-JP" altLang="en-US">
                          <a:solidFill>
                            <a:schemeClr val="accent5">
                              <a:lumMod val="50000"/>
                            </a:schemeClr>
                          </a:solidFill>
                          <a:effectLst/>
                          <a:latin typeface="Meiryo UI" panose="020B0604030504040204" pitchFamily="34" charset="-128"/>
                          <a:ea typeface="Meiryo UI" panose="020B0604030504040204" pitchFamily="34" charset="-128"/>
                        </a:rPr>
                        <a:t>株式会社</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618451302"/>
                  </a:ext>
                </a:extLst>
              </a:tr>
              <a:tr h="329598">
                <a:tc>
                  <a:txBody>
                    <a:bodyPr/>
                    <a:lstStyle/>
                    <a:p>
                      <a:pPr algn="r"/>
                      <a:r>
                        <a:rPr lang="en-US" altLang="ja-JP" b="0" dirty="0">
                          <a:solidFill>
                            <a:schemeClr val="accent5">
                              <a:lumMod val="50000"/>
                            </a:schemeClr>
                          </a:solidFill>
                          <a:effectLst/>
                          <a:latin typeface="Meiryo UI" panose="020B0604030504040204" pitchFamily="34" charset="-128"/>
                          <a:ea typeface="Meiryo UI" panose="020B0604030504040204" pitchFamily="34" charset="-128"/>
                        </a:rPr>
                        <a:t>10</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altLang="ja-JP" dirty="0">
                          <a:solidFill>
                            <a:schemeClr val="accent5">
                              <a:lumMod val="50000"/>
                            </a:schemeClr>
                          </a:solidFill>
                          <a:effectLst/>
                          <a:latin typeface="Meiryo UI" panose="020B0604030504040204" pitchFamily="34" charset="-128"/>
                          <a:ea typeface="Meiryo UI" panose="020B0604030504040204" pitchFamily="34" charset="-128"/>
                        </a:rPr>
                        <a:t>0.444</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ja-JP" altLang="en-US">
                          <a:solidFill>
                            <a:schemeClr val="accent5">
                              <a:lumMod val="50000"/>
                            </a:schemeClr>
                          </a:solidFill>
                          <a:effectLst/>
                          <a:latin typeface="Meiryo UI" panose="020B0604030504040204" pitchFamily="34" charset="-128"/>
                          <a:ea typeface="Meiryo UI" panose="020B0604030504040204" pitchFamily="34" charset="-128"/>
                        </a:rPr>
                        <a:t>日本航空</a:t>
                      </a:r>
                      <a:r>
                        <a:rPr lang="en-US" altLang="ja-JP" dirty="0">
                          <a:solidFill>
                            <a:schemeClr val="accent5">
                              <a:lumMod val="50000"/>
                            </a:schemeClr>
                          </a:solidFill>
                          <a:effectLst/>
                          <a:latin typeface="Meiryo UI" panose="020B0604030504040204" pitchFamily="34" charset="-128"/>
                          <a:ea typeface="Meiryo UI" panose="020B0604030504040204" pitchFamily="34" charset="-128"/>
                        </a:rPr>
                        <a:t>  </a:t>
                      </a:r>
                      <a:r>
                        <a:rPr lang="ja-JP" altLang="en-US">
                          <a:solidFill>
                            <a:schemeClr val="accent5">
                              <a:lumMod val="50000"/>
                            </a:schemeClr>
                          </a:solidFill>
                          <a:effectLst/>
                          <a:latin typeface="Meiryo UI" panose="020B0604030504040204" pitchFamily="34" charset="-128"/>
                          <a:ea typeface="Meiryo UI" panose="020B0604030504040204" pitchFamily="34" charset="-128"/>
                        </a:rPr>
                        <a:t>株式会社</a:t>
                      </a:r>
                    </a:p>
                  </a:txBody>
                  <a:tcPr marT="19050" marB="1905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3444378488"/>
                  </a:ext>
                </a:extLst>
              </a:tr>
            </a:tbl>
          </a:graphicData>
        </a:graphic>
      </p:graphicFrame>
      <p:sp>
        <p:nvSpPr>
          <p:cNvPr id="9" name="テキスト ボックス 8">
            <a:extLst>
              <a:ext uri="{FF2B5EF4-FFF2-40B4-BE49-F238E27FC236}">
                <a16:creationId xmlns:a16="http://schemas.microsoft.com/office/drawing/2014/main" id="{CC860974-FD00-C8D0-83AA-6404D2D37A32}"/>
              </a:ext>
            </a:extLst>
          </p:cNvPr>
          <p:cNvSpPr txBox="1"/>
          <p:nvPr/>
        </p:nvSpPr>
        <p:spPr>
          <a:xfrm>
            <a:off x="569090" y="2438479"/>
            <a:ext cx="5433670" cy="369332"/>
          </a:xfrm>
          <a:prstGeom prst="rect">
            <a:avLst/>
          </a:prstGeom>
          <a:noFill/>
          <a:ln>
            <a:solidFill>
              <a:schemeClr val="accent6"/>
            </a:solidFill>
          </a:ln>
        </p:spPr>
        <p:txBody>
          <a:bodyPr wrap="square" rtlCol="0">
            <a:spAutoFit/>
          </a:bodyPr>
          <a:lstStyle/>
          <a:p>
            <a:pPr algn="ctr"/>
            <a:r>
              <a:rPr lang="ja-JP" altLang="en-US">
                <a:solidFill>
                  <a:schemeClr val="accent6"/>
                </a:solidFill>
                <a:latin typeface="Meiryo UI" panose="020B0604030504040204" pitchFamily="34" charset="-128"/>
                <a:ea typeface="Meiryo UI" panose="020B0604030504040204" pitchFamily="34" charset="-128"/>
              </a:rPr>
              <a:t>当金庫と類似度が高い</a:t>
            </a:r>
            <a:endParaRPr kumimoji="1" lang="ja-JP" altLang="en-US">
              <a:solidFill>
                <a:schemeClr val="accent6"/>
              </a:solidFill>
              <a:latin typeface="Meiryo UI" panose="020B0604030504040204" pitchFamily="34" charset="-128"/>
              <a:ea typeface="Meiryo UI" panose="020B0604030504040204" pitchFamily="34" charset="-128"/>
            </a:endParaRPr>
          </a:p>
        </p:txBody>
      </p:sp>
      <p:sp>
        <p:nvSpPr>
          <p:cNvPr id="10" name="テキスト ボックス 9">
            <a:extLst>
              <a:ext uri="{FF2B5EF4-FFF2-40B4-BE49-F238E27FC236}">
                <a16:creationId xmlns:a16="http://schemas.microsoft.com/office/drawing/2014/main" id="{67A5AF44-6AB5-1CCA-92C1-2324E8ED7A37}"/>
              </a:ext>
            </a:extLst>
          </p:cNvPr>
          <p:cNvSpPr txBox="1"/>
          <p:nvPr/>
        </p:nvSpPr>
        <p:spPr>
          <a:xfrm>
            <a:off x="6513334" y="2408078"/>
            <a:ext cx="5319918" cy="369332"/>
          </a:xfrm>
          <a:prstGeom prst="rect">
            <a:avLst/>
          </a:prstGeom>
          <a:noFill/>
          <a:ln>
            <a:solidFill>
              <a:schemeClr val="accent6"/>
            </a:solidFill>
          </a:ln>
        </p:spPr>
        <p:txBody>
          <a:bodyPr wrap="square" rtlCol="0">
            <a:spAutoFit/>
          </a:bodyPr>
          <a:lstStyle/>
          <a:p>
            <a:pPr algn="ctr"/>
            <a:r>
              <a:rPr lang="ja-JP" altLang="en-US">
                <a:solidFill>
                  <a:schemeClr val="accent6"/>
                </a:solidFill>
                <a:latin typeface="Meiryo UI" panose="020B0604030504040204" pitchFamily="34" charset="-128"/>
                <a:ea typeface="Meiryo UI" panose="020B0604030504040204" pitchFamily="34" charset="-128"/>
              </a:rPr>
              <a:t>トヨタ自動車と類似度が高い</a:t>
            </a:r>
            <a:endParaRPr kumimoji="1" lang="ja-JP" altLang="en-US">
              <a:solidFill>
                <a:schemeClr val="accent6"/>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721668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C58F746D-3182-8D81-524F-336787C34C5D}"/>
              </a:ext>
            </a:extLst>
          </p:cNvPr>
          <p:cNvPicPr>
            <a:picLocks noChangeAspect="1"/>
          </p:cNvPicPr>
          <p:nvPr/>
        </p:nvPicPr>
        <p:blipFill>
          <a:blip r:embed="rId2"/>
          <a:stretch>
            <a:fillRect/>
          </a:stretch>
        </p:blipFill>
        <p:spPr>
          <a:xfrm>
            <a:off x="761447" y="2052153"/>
            <a:ext cx="10313163" cy="4696515"/>
          </a:xfrm>
          <a:prstGeom prst="rect">
            <a:avLst/>
          </a:prstGeom>
        </p:spPr>
      </p:pic>
      <p:cxnSp>
        <p:nvCxnSpPr>
          <p:cNvPr id="4" name="直線コネクタ 3">
            <a:extLst>
              <a:ext uri="{FF2B5EF4-FFF2-40B4-BE49-F238E27FC236}">
                <a16:creationId xmlns:a16="http://schemas.microsoft.com/office/drawing/2014/main" id="{A6BD7178-446D-B33B-F8C7-67C3A572F7FF}"/>
              </a:ext>
            </a:extLst>
          </p:cNvPr>
          <p:cNvCxnSpPr/>
          <p:nvPr/>
        </p:nvCxnSpPr>
        <p:spPr>
          <a:xfrm flipV="1">
            <a:off x="1172817" y="2052153"/>
            <a:ext cx="8309113" cy="4448038"/>
          </a:xfrm>
          <a:prstGeom prst="line">
            <a:avLst/>
          </a:prstGeom>
          <a:ln>
            <a:solidFill>
              <a:schemeClr val="accent6"/>
            </a:solidFill>
            <a:prstDash val="sysDot"/>
          </a:ln>
        </p:spPr>
        <p:style>
          <a:lnRef idx="2">
            <a:schemeClr val="accent1"/>
          </a:lnRef>
          <a:fillRef idx="0">
            <a:schemeClr val="accent1"/>
          </a:fillRef>
          <a:effectRef idx="1">
            <a:schemeClr val="accent1"/>
          </a:effectRef>
          <a:fontRef idx="minor">
            <a:schemeClr val="tx1"/>
          </a:fontRef>
        </p:style>
      </p:cxnSp>
      <p:sp>
        <p:nvSpPr>
          <p:cNvPr id="8" name="テキスト ボックス 7">
            <a:extLst>
              <a:ext uri="{FF2B5EF4-FFF2-40B4-BE49-F238E27FC236}">
                <a16:creationId xmlns:a16="http://schemas.microsoft.com/office/drawing/2014/main" id="{819F13F6-63A0-FA1A-5240-41257F909684}"/>
              </a:ext>
            </a:extLst>
          </p:cNvPr>
          <p:cNvSpPr txBox="1"/>
          <p:nvPr/>
        </p:nvSpPr>
        <p:spPr>
          <a:xfrm>
            <a:off x="1659835" y="2295939"/>
            <a:ext cx="1928191" cy="523220"/>
          </a:xfrm>
          <a:prstGeom prst="rect">
            <a:avLst/>
          </a:prstGeom>
          <a:noFill/>
        </p:spPr>
        <p:txBody>
          <a:bodyPr wrap="square" rtlCol="0">
            <a:spAutoFit/>
          </a:bodyPr>
          <a:lstStyle/>
          <a:p>
            <a:r>
              <a:rPr lang="ja-JP" altLang="en-US" sz="2800">
                <a:solidFill>
                  <a:schemeClr val="accent6"/>
                </a:solidFill>
                <a:latin typeface="Meiryo UI" panose="020B0604030504040204" pitchFamily="34" charset="-128"/>
                <a:ea typeface="Meiryo UI" panose="020B0604030504040204" pitchFamily="34" charset="-128"/>
              </a:rPr>
              <a:t>りそな特有</a:t>
            </a:r>
            <a:endParaRPr kumimoji="1" lang="ja-JP" altLang="en-US" sz="2800">
              <a:solidFill>
                <a:schemeClr val="accent6"/>
              </a:solidFill>
              <a:latin typeface="Meiryo UI" panose="020B0604030504040204" pitchFamily="34" charset="-128"/>
              <a:ea typeface="Meiryo UI" panose="020B0604030504040204" pitchFamily="34" charset="-128"/>
            </a:endParaRPr>
          </a:p>
        </p:txBody>
      </p:sp>
      <p:sp>
        <p:nvSpPr>
          <p:cNvPr id="9" name="テキスト ボックス 8">
            <a:extLst>
              <a:ext uri="{FF2B5EF4-FFF2-40B4-BE49-F238E27FC236}">
                <a16:creationId xmlns:a16="http://schemas.microsoft.com/office/drawing/2014/main" id="{1365ABA8-DD12-8E59-F0A2-AD96A47504D3}"/>
              </a:ext>
            </a:extLst>
          </p:cNvPr>
          <p:cNvSpPr txBox="1"/>
          <p:nvPr/>
        </p:nvSpPr>
        <p:spPr>
          <a:xfrm>
            <a:off x="9314175" y="5839600"/>
            <a:ext cx="2422554" cy="523220"/>
          </a:xfrm>
          <a:prstGeom prst="rect">
            <a:avLst/>
          </a:prstGeom>
          <a:noFill/>
        </p:spPr>
        <p:txBody>
          <a:bodyPr wrap="square" rtlCol="0">
            <a:spAutoFit/>
          </a:bodyPr>
          <a:lstStyle/>
          <a:p>
            <a:r>
              <a:rPr lang="ja-JP" altLang="en-US" sz="2800">
                <a:solidFill>
                  <a:schemeClr val="accent6"/>
                </a:solidFill>
                <a:latin typeface="Meiryo UI" panose="020B0604030504040204" pitchFamily="34" charset="-128"/>
                <a:ea typeface="Meiryo UI" panose="020B0604030504040204" pitchFamily="34" charset="-128"/>
              </a:rPr>
              <a:t>当金庫</a:t>
            </a:r>
            <a:r>
              <a:rPr lang="en-US" altLang="ja-JP" sz="2800" dirty="0">
                <a:solidFill>
                  <a:schemeClr val="accent6"/>
                </a:solidFill>
                <a:latin typeface="Meiryo UI" panose="020B0604030504040204" pitchFamily="34" charset="-128"/>
                <a:ea typeface="Meiryo UI" panose="020B0604030504040204" pitchFamily="34" charset="-128"/>
              </a:rPr>
              <a:t> </a:t>
            </a:r>
            <a:r>
              <a:rPr lang="ja-JP" altLang="en-US" sz="2800">
                <a:solidFill>
                  <a:schemeClr val="accent6"/>
                </a:solidFill>
                <a:latin typeface="Meiryo UI" panose="020B0604030504040204" pitchFamily="34" charset="-128"/>
                <a:ea typeface="Meiryo UI" panose="020B0604030504040204" pitchFamily="34" charset="-128"/>
              </a:rPr>
              <a:t>特有</a:t>
            </a:r>
            <a:endParaRPr kumimoji="1" lang="ja-JP" altLang="en-US" sz="2800">
              <a:solidFill>
                <a:schemeClr val="accent6"/>
              </a:solidFill>
              <a:latin typeface="Meiryo UI" panose="020B0604030504040204" pitchFamily="34" charset="-128"/>
              <a:ea typeface="Meiryo UI" panose="020B0604030504040204" pitchFamily="34" charset="-128"/>
            </a:endParaRPr>
          </a:p>
        </p:txBody>
      </p:sp>
      <p:sp>
        <p:nvSpPr>
          <p:cNvPr id="10" name="テキスト ボックス 9">
            <a:extLst>
              <a:ext uri="{FF2B5EF4-FFF2-40B4-BE49-F238E27FC236}">
                <a16:creationId xmlns:a16="http://schemas.microsoft.com/office/drawing/2014/main" id="{9161AD8A-3A4F-4A18-346F-F1BE33B7C081}"/>
              </a:ext>
            </a:extLst>
          </p:cNvPr>
          <p:cNvSpPr txBox="1"/>
          <p:nvPr/>
        </p:nvSpPr>
        <p:spPr>
          <a:xfrm>
            <a:off x="7533861" y="1625470"/>
            <a:ext cx="3896692" cy="523220"/>
          </a:xfrm>
          <a:prstGeom prst="rect">
            <a:avLst/>
          </a:prstGeom>
          <a:noFill/>
        </p:spPr>
        <p:txBody>
          <a:bodyPr wrap="square" rtlCol="0">
            <a:spAutoFit/>
          </a:bodyPr>
          <a:lstStyle/>
          <a:p>
            <a:r>
              <a:rPr lang="en-US" altLang="ja-JP" sz="2800" dirty="0">
                <a:solidFill>
                  <a:schemeClr val="accent6"/>
                </a:solidFill>
                <a:latin typeface="Meiryo UI" panose="020B0604030504040204" pitchFamily="34" charset="-128"/>
                <a:ea typeface="Meiryo UI" panose="020B0604030504040204" pitchFamily="34" charset="-128"/>
              </a:rPr>
              <a:t>45</a:t>
            </a:r>
            <a:r>
              <a:rPr lang="ja-JP" altLang="en-US" sz="2800">
                <a:solidFill>
                  <a:schemeClr val="accent6"/>
                </a:solidFill>
                <a:latin typeface="Meiryo UI" panose="020B0604030504040204" pitchFamily="34" charset="-128"/>
                <a:ea typeface="Meiryo UI" panose="020B0604030504040204" pitchFamily="34" charset="-128"/>
              </a:rPr>
              <a:t>度線付近</a:t>
            </a:r>
            <a:r>
              <a:rPr lang="en-US" altLang="ja-JP" sz="2800" dirty="0">
                <a:solidFill>
                  <a:schemeClr val="accent6"/>
                </a:solidFill>
                <a:latin typeface="Meiryo UI" panose="020B0604030504040204" pitchFamily="34" charset="-128"/>
                <a:ea typeface="Meiryo UI" panose="020B0604030504040204" pitchFamily="34" charset="-128"/>
              </a:rPr>
              <a:t>〜</a:t>
            </a:r>
            <a:r>
              <a:rPr lang="ja-JP" altLang="en-US" sz="2800">
                <a:solidFill>
                  <a:schemeClr val="accent6"/>
                </a:solidFill>
                <a:latin typeface="Meiryo UI" panose="020B0604030504040204" pitchFamily="34" charset="-128"/>
                <a:ea typeface="Meiryo UI" panose="020B0604030504040204" pitchFamily="34" charset="-128"/>
              </a:rPr>
              <a:t>両行共通</a:t>
            </a:r>
            <a:endParaRPr kumimoji="1" lang="ja-JP" altLang="en-US" sz="2800">
              <a:solidFill>
                <a:schemeClr val="accent6"/>
              </a:solidFill>
              <a:latin typeface="Meiryo UI" panose="020B0604030504040204" pitchFamily="34" charset="-128"/>
              <a:ea typeface="Meiryo UI" panose="020B0604030504040204" pitchFamily="34" charset="-128"/>
            </a:endParaRPr>
          </a:p>
        </p:txBody>
      </p:sp>
      <p:cxnSp>
        <p:nvCxnSpPr>
          <p:cNvPr id="11" name="直線コネクタ 10">
            <a:extLst>
              <a:ext uri="{FF2B5EF4-FFF2-40B4-BE49-F238E27FC236}">
                <a16:creationId xmlns:a16="http://schemas.microsoft.com/office/drawing/2014/main" id="{5C818C9C-CA22-DC24-63C8-3296C863125E}"/>
              </a:ext>
            </a:extLst>
          </p:cNvPr>
          <p:cNvCxnSpPr/>
          <p:nvPr/>
        </p:nvCxnSpPr>
        <p:spPr>
          <a:xfrm>
            <a:off x="185195" y="821803"/>
            <a:ext cx="11551534" cy="0"/>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70A6CED6-A028-B59F-C473-33A667952067}"/>
              </a:ext>
            </a:extLst>
          </p:cNvPr>
          <p:cNvSpPr txBox="1"/>
          <p:nvPr/>
        </p:nvSpPr>
        <p:spPr>
          <a:xfrm>
            <a:off x="246547" y="167087"/>
            <a:ext cx="10703104" cy="584775"/>
          </a:xfrm>
          <a:prstGeom prst="rect">
            <a:avLst/>
          </a:prstGeom>
          <a:noFill/>
        </p:spPr>
        <p:txBody>
          <a:bodyPr wrap="square" rtlCol="0">
            <a:spAutoFit/>
          </a:bodyPr>
          <a:lstStyle/>
          <a:p>
            <a:r>
              <a:rPr lang="ja-JP" altLang="en-US" sz="3200">
                <a:solidFill>
                  <a:schemeClr val="accent6"/>
                </a:solidFill>
                <a:latin typeface="Meiryo UI" panose="020B0604030504040204" pitchFamily="34" charset="-128"/>
                <a:ea typeface="Meiryo UI" panose="020B0604030504040204" pitchFamily="34" charset="-128"/>
              </a:rPr>
              <a:t>（参考</a:t>
            </a:r>
            <a:r>
              <a:rPr lang="en-US" altLang="ja-JP" sz="3200" dirty="0">
                <a:solidFill>
                  <a:schemeClr val="accent6"/>
                </a:solidFill>
                <a:latin typeface="Meiryo UI" panose="020B0604030504040204" pitchFamily="34" charset="-128"/>
                <a:ea typeface="Meiryo UI" panose="020B0604030504040204" pitchFamily="34" charset="-128"/>
              </a:rPr>
              <a:t>❷</a:t>
            </a:r>
            <a:r>
              <a:rPr lang="ja-JP" altLang="en-US" sz="3200">
                <a:solidFill>
                  <a:schemeClr val="accent6"/>
                </a:solidFill>
                <a:latin typeface="Meiryo UI" panose="020B0604030504040204" pitchFamily="34" charset="-128"/>
                <a:ea typeface="Meiryo UI" panose="020B0604030504040204" pitchFamily="34" charset="-128"/>
              </a:rPr>
              <a:t>）</a:t>
            </a:r>
            <a:r>
              <a:rPr kumimoji="1" lang="ja-JP" altLang="en-US" sz="3200">
                <a:solidFill>
                  <a:schemeClr val="accent6"/>
                </a:solidFill>
                <a:latin typeface="Meiryo UI" panose="020B0604030504040204" pitchFamily="34" charset="-128"/>
                <a:ea typeface="Meiryo UI" panose="020B0604030504040204" pitchFamily="34" charset="-128"/>
              </a:rPr>
              <a:t>りそな</a:t>
            </a:r>
            <a:r>
              <a:rPr kumimoji="1" lang="en-US" altLang="ja-JP" sz="3200" dirty="0">
                <a:solidFill>
                  <a:schemeClr val="accent6"/>
                </a:solidFill>
                <a:latin typeface="Meiryo UI" panose="020B0604030504040204" pitchFamily="34" charset="-128"/>
                <a:ea typeface="Meiryo UI" panose="020B0604030504040204" pitchFamily="34" charset="-128"/>
              </a:rPr>
              <a:t>HD</a:t>
            </a:r>
            <a:r>
              <a:rPr kumimoji="1" lang="ja-JP" altLang="en-US" sz="3200">
                <a:solidFill>
                  <a:schemeClr val="accent6"/>
                </a:solidFill>
                <a:latin typeface="Meiryo UI" panose="020B0604030504040204" pitchFamily="34" charset="-128"/>
                <a:ea typeface="Meiryo UI" panose="020B0604030504040204" pitchFamily="34" charset="-128"/>
              </a:rPr>
              <a:t>と当金庫との記述内容比較</a:t>
            </a:r>
            <a:endParaRPr kumimoji="1" lang="en-US" altLang="ja-JP" sz="3200" dirty="0">
              <a:solidFill>
                <a:schemeClr val="accent6"/>
              </a:solidFill>
              <a:latin typeface="Meiryo UI" panose="020B0604030504040204" pitchFamily="34" charset="-128"/>
              <a:ea typeface="Meiryo UI" panose="020B0604030504040204" pitchFamily="34" charset="-128"/>
            </a:endParaRPr>
          </a:p>
        </p:txBody>
      </p:sp>
      <p:sp>
        <p:nvSpPr>
          <p:cNvPr id="13" name="テキスト ボックス 12">
            <a:extLst>
              <a:ext uri="{FF2B5EF4-FFF2-40B4-BE49-F238E27FC236}">
                <a16:creationId xmlns:a16="http://schemas.microsoft.com/office/drawing/2014/main" id="{FC216D4D-6B30-CD3B-A34D-A08BA3FD7D8B}"/>
              </a:ext>
            </a:extLst>
          </p:cNvPr>
          <p:cNvSpPr txBox="1"/>
          <p:nvPr/>
        </p:nvSpPr>
        <p:spPr>
          <a:xfrm>
            <a:off x="418165" y="983667"/>
            <a:ext cx="10803114" cy="400110"/>
          </a:xfrm>
          <a:prstGeom prst="rect">
            <a:avLst/>
          </a:prstGeom>
          <a:noFill/>
        </p:spPr>
        <p:txBody>
          <a:bodyPr wrap="square" rtlCol="0">
            <a:spAutoFit/>
          </a:bodyPr>
          <a:lstStyle/>
          <a:p>
            <a:pPr>
              <a:spcBef>
                <a:spcPts val="600"/>
              </a:spcBef>
            </a:pPr>
            <a:r>
              <a:rPr lang="ja-JP" altLang="en-US" sz="2000">
                <a:solidFill>
                  <a:schemeClr val="accent5">
                    <a:lumMod val="50000"/>
                  </a:schemeClr>
                </a:solidFill>
                <a:latin typeface="Meiryo UI" panose="020B0604030504040204" pitchFamily="34" charset="-128"/>
                <a:ea typeface="Meiryo UI" panose="020B0604030504040204" pitchFamily="34" charset="-128"/>
              </a:rPr>
              <a:t>りそな</a:t>
            </a:r>
            <a:r>
              <a:rPr lang="en-US" altLang="ja-JP" sz="2000" dirty="0">
                <a:solidFill>
                  <a:schemeClr val="accent5">
                    <a:lumMod val="50000"/>
                  </a:schemeClr>
                </a:solidFill>
                <a:latin typeface="Meiryo UI" panose="020B0604030504040204" pitchFamily="34" charset="-128"/>
                <a:ea typeface="Meiryo UI" panose="020B0604030504040204" pitchFamily="34" charset="-128"/>
              </a:rPr>
              <a:t>HD</a:t>
            </a:r>
            <a:r>
              <a:rPr lang="ja-JP" altLang="en-US" sz="2000">
                <a:solidFill>
                  <a:schemeClr val="accent5">
                    <a:lumMod val="50000"/>
                  </a:schemeClr>
                </a:solidFill>
                <a:latin typeface="Meiryo UI" panose="020B0604030504040204" pitchFamily="34" charset="-128"/>
                <a:ea typeface="Meiryo UI" panose="020B0604030504040204" pitchFamily="34" charset="-128"/>
              </a:rPr>
              <a:t>と当金庫の記述内容を比べ、共通している単語と頻度、各社特有の単語と頻度を可視化した</a:t>
            </a:r>
            <a:endParaRPr lang="en-US" altLang="ja-JP" sz="2000" dirty="0">
              <a:solidFill>
                <a:schemeClr val="accent5">
                  <a:lumMod val="50000"/>
                </a:schemeClr>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5775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47F6DFB-51D9-5E3A-7645-C239DA106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460" y="772998"/>
            <a:ext cx="0" cy="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BB987E83-771D-2E76-1F7F-C9A48F4545AA}"/>
              </a:ext>
            </a:extLst>
          </p:cNvPr>
          <p:cNvSpPr txBox="1"/>
          <p:nvPr/>
        </p:nvSpPr>
        <p:spPr>
          <a:xfrm>
            <a:off x="246547" y="167087"/>
            <a:ext cx="10703104" cy="584775"/>
          </a:xfrm>
          <a:prstGeom prst="rect">
            <a:avLst/>
          </a:prstGeom>
          <a:noFill/>
        </p:spPr>
        <p:txBody>
          <a:bodyPr wrap="square" rtlCol="0">
            <a:spAutoFit/>
          </a:bodyPr>
          <a:lstStyle/>
          <a:p>
            <a:r>
              <a:rPr lang="ja-JP" altLang="en-US" sz="3200">
                <a:solidFill>
                  <a:schemeClr val="accent6"/>
                </a:solidFill>
                <a:latin typeface="Meiryo UI" panose="020B0604030504040204" pitchFamily="34" charset="-128"/>
                <a:ea typeface="Meiryo UI" panose="020B0604030504040204" pitchFamily="34" charset="-128"/>
              </a:rPr>
              <a:t>人的資本経営に関するキーワード</a:t>
            </a:r>
            <a:r>
              <a:rPr kumimoji="1" lang="ja-JP" altLang="en-US" sz="3200">
                <a:solidFill>
                  <a:schemeClr val="accent6"/>
                </a:solidFill>
                <a:latin typeface="Meiryo UI" panose="020B0604030504040204" pitchFamily="34" charset="-128"/>
                <a:ea typeface="Meiryo UI" panose="020B0604030504040204" pitchFamily="34" charset="-128"/>
              </a:rPr>
              <a:t>記載状況</a:t>
            </a:r>
          </a:p>
        </p:txBody>
      </p:sp>
      <p:cxnSp>
        <p:nvCxnSpPr>
          <p:cNvPr id="6" name="直線コネクタ 5">
            <a:extLst>
              <a:ext uri="{FF2B5EF4-FFF2-40B4-BE49-F238E27FC236}">
                <a16:creationId xmlns:a16="http://schemas.microsoft.com/office/drawing/2014/main" id="{42664EA2-D354-380D-3FDE-8AE5F4A54D46}"/>
              </a:ext>
            </a:extLst>
          </p:cNvPr>
          <p:cNvCxnSpPr/>
          <p:nvPr/>
        </p:nvCxnSpPr>
        <p:spPr>
          <a:xfrm>
            <a:off x="185195" y="821803"/>
            <a:ext cx="11551534" cy="0"/>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graphicFrame>
        <p:nvGraphicFramePr>
          <p:cNvPr id="7" name="表 6">
            <a:extLst>
              <a:ext uri="{FF2B5EF4-FFF2-40B4-BE49-F238E27FC236}">
                <a16:creationId xmlns:a16="http://schemas.microsoft.com/office/drawing/2014/main" id="{91CA0ECE-3705-E0EC-1747-45EB05DB40E6}"/>
              </a:ext>
            </a:extLst>
          </p:cNvPr>
          <p:cNvGraphicFramePr>
            <a:graphicFrameLocks noGrp="1"/>
          </p:cNvGraphicFramePr>
          <p:nvPr>
            <p:extLst>
              <p:ext uri="{D42A27DB-BD31-4B8C-83A1-F6EECF244321}">
                <p14:modId xmlns:p14="http://schemas.microsoft.com/office/powerpoint/2010/main" val="1520774570"/>
              </p:ext>
            </p:extLst>
          </p:nvPr>
        </p:nvGraphicFramePr>
        <p:xfrm>
          <a:off x="473823" y="2175519"/>
          <a:ext cx="11170139" cy="4419600"/>
        </p:xfrm>
        <a:graphic>
          <a:graphicData uri="http://schemas.openxmlformats.org/drawingml/2006/table">
            <a:tbl>
              <a:tblPr firstRow="1" bandRow="1">
                <a:tableStyleId>{93296810-A885-4BE3-A3E7-6D5BEEA58F35}</a:tableStyleId>
              </a:tblPr>
              <a:tblGrid>
                <a:gridCol w="3279193">
                  <a:extLst>
                    <a:ext uri="{9D8B030D-6E8A-4147-A177-3AD203B41FA5}">
                      <a16:colId xmlns:a16="http://schemas.microsoft.com/office/drawing/2014/main" val="757417051"/>
                    </a:ext>
                  </a:extLst>
                </a:gridCol>
                <a:gridCol w="7890946">
                  <a:extLst>
                    <a:ext uri="{9D8B030D-6E8A-4147-A177-3AD203B41FA5}">
                      <a16:colId xmlns:a16="http://schemas.microsoft.com/office/drawing/2014/main" val="2197525444"/>
                    </a:ext>
                  </a:extLst>
                </a:gridCol>
              </a:tblGrid>
              <a:tr h="305053">
                <a:tc>
                  <a:txBody>
                    <a:bodyPr/>
                    <a:lstStyle/>
                    <a:p>
                      <a:pPr algn="ctr"/>
                      <a:r>
                        <a:rPr kumimoji="1" lang="en-US" altLang="ja-JP" sz="2000" b="0" dirty="0">
                          <a:latin typeface="Meiryo UI" panose="020B0604030504040204" pitchFamily="34" charset="-128"/>
                          <a:ea typeface="Meiryo UI" panose="020B0604030504040204" pitchFamily="34" charset="-128"/>
                        </a:rPr>
                        <a:t>11</a:t>
                      </a:r>
                      <a:r>
                        <a:rPr kumimoji="1" lang="ja-JP" altLang="en-US" sz="2000" b="0">
                          <a:latin typeface="Meiryo UI" panose="020B0604030504040204" pitchFamily="34" charset="-128"/>
                          <a:ea typeface="Meiryo UI" panose="020B0604030504040204" pitchFamily="34" charset="-128"/>
                        </a:rPr>
                        <a:t>の領域区分</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kumimoji="1" lang="ja-JP" altLang="en-US" sz="2000" b="0">
                          <a:latin typeface="Meiryo UI" panose="020B0604030504040204" pitchFamily="34" charset="-128"/>
                          <a:ea typeface="Meiryo UI" panose="020B0604030504040204" pitchFamily="34" charset="-128"/>
                        </a:rPr>
                        <a:t>キーワード</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167257844"/>
                  </a:ext>
                </a:extLst>
              </a:tr>
              <a:tr h="363717">
                <a:tc>
                  <a:txBody>
                    <a:bodyPr/>
                    <a:lstStyle/>
                    <a:p>
                      <a:pPr algn="l" fontAlgn="b"/>
                      <a:r>
                        <a:rPr lang="ja-JP" altLang="en-US" sz="1800" b="0" i="0" u="none" strike="noStrike">
                          <a:solidFill>
                            <a:schemeClr val="accent6"/>
                          </a:solidFill>
                          <a:effectLst/>
                          <a:latin typeface="Meiryo UI" panose="020B0604030504040204" pitchFamily="34" charset="-128"/>
                          <a:ea typeface="Meiryo UI" panose="020B0604030504040204" pitchFamily="34" charset="-128"/>
                        </a:rPr>
                        <a:t>多様性</a:t>
                      </a:r>
                      <a:endParaRPr lang="en-US" altLang="ja-JP" sz="1800" b="0" i="0" u="none" strike="noStrike" dirty="0">
                        <a:solidFill>
                          <a:schemeClr val="accent6"/>
                        </a:solidFill>
                        <a:effectLst/>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多様性</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en"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DE&amp;I,</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ダイバーシティ</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　エクイティ</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インクルージョン</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障がい</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女性登用</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2701660233"/>
                  </a:ext>
                </a:extLst>
              </a:tr>
              <a:tr h="363717">
                <a:tc>
                  <a:txBody>
                    <a:bodyPr/>
                    <a:lstStyle/>
                    <a:p>
                      <a:pPr algn="l" fontAlgn="b"/>
                      <a:r>
                        <a:rPr lang="ja-JP" altLang="en-US" sz="1800" b="0" i="0" u="none" strike="noStrike">
                          <a:solidFill>
                            <a:schemeClr val="accent6"/>
                          </a:solidFill>
                          <a:effectLst/>
                          <a:latin typeface="Meiryo UI" panose="020B0604030504040204" pitchFamily="34" charset="-128"/>
                          <a:ea typeface="Meiryo UI" panose="020B0604030504040204" pitchFamily="34" charset="-128"/>
                        </a:rPr>
                        <a:t>組織文化</a:t>
                      </a:r>
                      <a:endParaRPr lang="en-US" altLang="ja-JP" sz="1800" b="0" i="0" u="none" strike="noStrike" dirty="0">
                        <a:solidFill>
                          <a:schemeClr val="accent6"/>
                        </a:solidFill>
                        <a:effectLst/>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エンゲージメント</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文化</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満足度</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定着率</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カルチャー</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en"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ENPS,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心理的安全性</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886609703"/>
                  </a:ext>
                </a:extLst>
              </a:tr>
              <a:tr h="36371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ja-JP" altLang="en-US" sz="1800">
                          <a:solidFill>
                            <a:schemeClr val="accent6"/>
                          </a:solidFill>
                          <a:latin typeface="Meiryo UI" panose="020B0604030504040204" pitchFamily="34" charset="-128"/>
                          <a:ea typeface="Meiryo UI" panose="020B0604030504040204" pitchFamily="34" charset="-128"/>
                        </a:rPr>
                        <a:t>健康・安全・幸福</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安全</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ウェルビーイング</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en"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WEll-BEING,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労災</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労働災害</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健康経営</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幸福</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696198567"/>
                  </a:ext>
                </a:extLst>
              </a:tr>
              <a:tr h="36371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ja-JP" altLang="en-US" sz="1800">
                          <a:solidFill>
                            <a:schemeClr val="accent6"/>
                          </a:solidFill>
                          <a:latin typeface="Meiryo UI" panose="020B0604030504040204" pitchFamily="34" charset="-128"/>
                          <a:ea typeface="Meiryo UI" panose="020B0604030504040204" pitchFamily="34" charset="-128"/>
                        </a:rPr>
                        <a:t>採用・異動・離職</a:t>
                      </a:r>
                      <a:endParaRPr kumimoji="1" lang="ja-JP" altLang="en-US" sz="1800">
                        <a:solidFill>
                          <a:schemeClr val="accent6"/>
                        </a:solidFill>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採用</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異動</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離職率</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退職率</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ポスト</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求人</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キャリア</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485499199"/>
                  </a:ext>
                </a:extLst>
              </a:tr>
              <a:tr h="36371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ja-JP" altLang="en-US" sz="1800">
                          <a:solidFill>
                            <a:schemeClr val="accent6"/>
                          </a:solidFill>
                          <a:latin typeface="Meiryo UI" panose="020B0604030504040204" pitchFamily="34" charset="-128"/>
                          <a:ea typeface="Meiryo UI" panose="020B0604030504040204" pitchFamily="34" charset="-128"/>
                        </a:rPr>
                        <a:t>コンプライアンス</a:t>
                      </a:r>
                      <a:endParaRPr kumimoji="1" lang="ja-JP" altLang="en-US" sz="1800">
                        <a:solidFill>
                          <a:schemeClr val="accent6"/>
                        </a:solidFill>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監査</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苦情</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コンプライアンス</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懲戒処分</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倫理</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遵守</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366983368"/>
                  </a:ext>
                </a:extLst>
              </a:tr>
              <a:tr h="36371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ja-JP" altLang="en-US" sz="1800">
                          <a:solidFill>
                            <a:schemeClr val="accent6"/>
                          </a:solidFill>
                          <a:latin typeface="Meiryo UI" panose="020B0604030504040204" pitchFamily="34" charset="-128"/>
                          <a:ea typeface="Meiryo UI" panose="020B0604030504040204" pitchFamily="34" charset="-128"/>
                        </a:rPr>
                        <a:t>スキル・能力</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研修</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学習</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コーチング</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人材開発</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メンタリング</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en"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OJT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副業</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4086739420"/>
                  </a:ext>
                </a:extLst>
              </a:tr>
              <a:tr h="36371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ja-JP" altLang="en-US" sz="1800">
                          <a:solidFill>
                            <a:schemeClr val="accent6"/>
                          </a:solidFill>
                          <a:latin typeface="Meiryo UI" panose="020B0604030504040204" pitchFamily="34" charset="-128"/>
                          <a:ea typeface="Meiryo UI" panose="020B0604030504040204" pitchFamily="34" charset="-128"/>
                        </a:rPr>
                        <a:t>リーダーシップ</a:t>
                      </a:r>
                      <a:endParaRPr lang="en-US" altLang="ja-JP" sz="1800" dirty="0">
                        <a:solidFill>
                          <a:schemeClr val="accent6"/>
                        </a:solidFill>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リーダーシップ</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信頼</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開発</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意思決定</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統制</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コミュニケーション能力</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291844479"/>
                  </a:ext>
                </a:extLst>
              </a:tr>
              <a:tr h="36371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ja-JP" altLang="en-US" sz="1800">
                          <a:solidFill>
                            <a:schemeClr val="accent6"/>
                          </a:solidFill>
                          <a:latin typeface="Meiryo UI" panose="020B0604030504040204" pitchFamily="34" charset="-128"/>
                          <a:ea typeface="Meiryo UI" panose="020B0604030504040204" pitchFamily="34" charset="-128"/>
                        </a:rPr>
                        <a:t>サクセッション</a:t>
                      </a:r>
                      <a:r>
                        <a:rPr lang="ja-JP" altLang="en-US" sz="1800">
                          <a:solidFill>
                            <a:schemeClr val="accent6"/>
                          </a:solidFill>
                          <a:latin typeface="Meiryo UI" panose="020B0604030504040204" pitchFamily="34" charset="-128"/>
                          <a:ea typeface="Meiryo UI" panose="020B0604030504040204" pitchFamily="34" charset="-128"/>
                        </a:rPr>
                        <a:t>プラン</a:t>
                      </a:r>
                      <a:endParaRPr kumimoji="1" lang="ja-JP" altLang="en-US" sz="1800">
                        <a:solidFill>
                          <a:schemeClr val="accent6"/>
                        </a:solidFill>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継承</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候補</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後継者</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サクセッション</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準備</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持続可能</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265275473"/>
                  </a:ext>
                </a:extLst>
              </a:tr>
              <a:tr h="363717">
                <a:tc>
                  <a:txBody>
                    <a:bodyPr/>
                    <a:lstStyle/>
                    <a:p>
                      <a:pPr algn="l" fontAlgn="b"/>
                      <a:r>
                        <a:rPr lang="ja-JP" altLang="en-US" sz="1800" b="0" i="0" u="none" strike="noStrike">
                          <a:solidFill>
                            <a:schemeClr val="accent6"/>
                          </a:solidFill>
                          <a:effectLst/>
                          <a:latin typeface="Meiryo UI" panose="020B0604030504040204" pitchFamily="34" charset="-128"/>
                          <a:ea typeface="Meiryo UI" panose="020B0604030504040204" pitchFamily="34" charset="-128"/>
                        </a:rPr>
                        <a:t>コスト</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労働力</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離職</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給与</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人件費</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採用コスト</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経費</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2404451593"/>
                  </a:ext>
                </a:extLst>
              </a:tr>
              <a:tr h="363717">
                <a:tc>
                  <a:txBody>
                    <a:bodyPr/>
                    <a:lstStyle/>
                    <a:p>
                      <a:pPr algn="l" fontAlgn="b"/>
                      <a:r>
                        <a:rPr lang="ja-JP" altLang="en-US" sz="1800" b="0" i="0" u="none" strike="noStrike">
                          <a:solidFill>
                            <a:schemeClr val="accent6"/>
                          </a:solidFill>
                          <a:effectLst/>
                          <a:latin typeface="Meiryo UI" panose="020B0604030504040204" pitchFamily="34" charset="-128"/>
                          <a:ea typeface="Meiryo UI" panose="020B0604030504040204" pitchFamily="34" charset="-128"/>
                        </a:rPr>
                        <a:t>生産性</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en"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EBIT,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売上高</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利益</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en"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ROI,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一人当たり</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生産性</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292633626"/>
                  </a:ext>
                </a:extLst>
              </a:tr>
              <a:tr h="300653">
                <a:tc>
                  <a:txBody>
                    <a:bodyPr/>
                    <a:lstStyle/>
                    <a:p>
                      <a:pPr algn="l" fontAlgn="b"/>
                      <a:r>
                        <a:rPr lang="ja-JP" altLang="en-US" sz="1800" b="0" i="0" u="none" strike="noStrike">
                          <a:solidFill>
                            <a:schemeClr val="accent6"/>
                          </a:solidFill>
                          <a:effectLst/>
                          <a:latin typeface="Meiryo UI" panose="020B0604030504040204" pitchFamily="34" charset="-128"/>
                          <a:ea typeface="Meiryo UI" panose="020B0604030504040204" pitchFamily="34" charset="-128"/>
                        </a:rPr>
                        <a:t>労働力の利用可能性</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休暇</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欠勤</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パートタイム</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派遣労働者</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フルタイム</a:t>
                      </a:r>
                      <a:r>
                        <a:rPr kumimoji="1" lang="en-US" altLang="ja-JP" sz="1800" b="0" kern="1200" dirty="0">
                          <a:solidFill>
                            <a:schemeClr val="accent5">
                              <a:lumMod val="50000"/>
                            </a:schemeClr>
                          </a:solidFill>
                          <a:effectLst/>
                          <a:latin typeface="Meiryo UI" panose="020B0604030504040204" pitchFamily="34" charset="-128"/>
                          <a:ea typeface="Meiryo UI" panose="020B0604030504040204" pitchFamily="34" charset="-128"/>
                          <a:cs typeface="+mn-cs"/>
                        </a:rPr>
                        <a:t>, </a:t>
                      </a:r>
                      <a:r>
                        <a:rPr kumimoji="1" lang="ja-JP" altLang="en-US" sz="1800" b="0" kern="1200">
                          <a:solidFill>
                            <a:schemeClr val="accent5">
                              <a:lumMod val="50000"/>
                            </a:schemeClr>
                          </a:solidFill>
                          <a:effectLst/>
                          <a:latin typeface="Meiryo UI" panose="020B0604030504040204" pitchFamily="34" charset="-128"/>
                          <a:ea typeface="Meiryo UI" panose="020B0604030504040204" pitchFamily="34" charset="-128"/>
                          <a:cs typeface="+mn-cs"/>
                        </a:rPr>
                        <a:t>臨時</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2869063016"/>
                  </a:ext>
                </a:extLst>
              </a:tr>
            </a:tbl>
          </a:graphicData>
        </a:graphic>
      </p:graphicFrame>
      <p:sp>
        <p:nvSpPr>
          <p:cNvPr id="8" name="テキスト ボックス 7">
            <a:extLst>
              <a:ext uri="{FF2B5EF4-FFF2-40B4-BE49-F238E27FC236}">
                <a16:creationId xmlns:a16="http://schemas.microsoft.com/office/drawing/2014/main" id="{6A7C39F6-D567-1AF5-524A-92DB827F4378}"/>
              </a:ext>
            </a:extLst>
          </p:cNvPr>
          <p:cNvSpPr txBox="1"/>
          <p:nvPr/>
        </p:nvSpPr>
        <p:spPr>
          <a:xfrm>
            <a:off x="381057" y="906648"/>
            <a:ext cx="11355672" cy="951094"/>
          </a:xfrm>
          <a:prstGeom prst="rect">
            <a:avLst/>
          </a:prstGeom>
          <a:noFill/>
        </p:spPr>
        <p:txBody>
          <a:bodyPr wrap="square" rtlCol="0">
            <a:spAutoFit/>
          </a:bodyPr>
          <a:lstStyle/>
          <a:p>
            <a:pPr>
              <a:lnSpc>
                <a:spcPct val="150000"/>
              </a:lnSpc>
            </a:pPr>
            <a:r>
              <a:rPr kumimoji="1" lang="ja-JP" altLang="en-US" sz="2000">
                <a:solidFill>
                  <a:schemeClr val="accent5">
                    <a:lumMod val="50000"/>
                  </a:schemeClr>
                </a:solidFill>
                <a:latin typeface="Meiryo UI" panose="020B0604030504040204" pitchFamily="34" charset="-128"/>
                <a:ea typeface="Meiryo UI" panose="020B0604030504040204" pitchFamily="34" charset="-128"/>
              </a:rPr>
              <a:t>人的資本に関する情報開示の国際的なガイドラインとして、</a:t>
            </a:r>
            <a:r>
              <a:rPr kumimoji="1" lang="en-US" altLang="ja-JP" sz="2000" b="1" dirty="0">
                <a:solidFill>
                  <a:schemeClr val="accent5">
                    <a:lumMod val="50000"/>
                  </a:schemeClr>
                </a:solidFill>
                <a:latin typeface="Meiryo UI" panose="020B0604030504040204" pitchFamily="34" charset="-128"/>
                <a:ea typeface="Meiryo UI" panose="020B0604030504040204" pitchFamily="34" charset="-128"/>
              </a:rPr>
              <a:t>ISO30414</a:t>
            </a:r>
            <a:r>
              <a:rPr kumimoji="1" lang="ja-JP" altLang="en-US" sz="2000">
                <a:solidFill>
                  <a:schemeClr val="accent5">
                    <a:lumMod val="50000"/>
                  </a:schemeClr>
                </a:solidFill>
                <a:latin typeface="Meiryo UI" panose="020B0604030504040204" pitchFamily="34" charset="-128"/>
                <a:ea typeface="Meiryo UI" panose="020B0604030504040204" pitchFamily="34" charset="-128"/>
              </a:rPr>
              <a:t>がある</a:t>
            </a:r>
            <a:r>
              <a:rPr lang="ja-JP" altLang="en-US" sz="2000">
                <a:solidFill>
                  <a:schemeClr val="accent5">
                    <a:lumMod val="50000"/>
                  </a:schemeClr>
                </a:solidFill>
                <a:latin typeface="Meiryo UI" panose="020B0604030504040204" pitchFamily="34" charset="-128"/>
                <a:ea typeface="Meiryo UI" panose="020B0604030504040204" pitchFamily="34" charset="-128"/>
              </a:rPr>
              <a:t>。</a:t>
            </a:r>
            <a:r>
              <a:rPr lang="en-US" altLang="ja-JP" sz="2000" dirty="0">
                <a:solidFill>
                  <a:schemeClr val="accent5">
                    <a:lumMod val="50000"/>
                  </a:schemeClr>
                </a:solidFill>
                <a:latin typeface="Meiryo UI" panose="020B0604030504040204" pitchFamily="34" charset="-128"/>
                <a:ea typeface="Meiryo UI" panose="020B0604030504040204" pitchFamily="34" charset="-128"/>
              </a:rPr>
              <a:t>ISO30414</a:t>
            </a:r>
            <a:r>
              <a:rPr lang="ja-JP" altLang="en-US" sz="2000">
                <a:solidFill>
                  <a:schemeClr val="accent5">
                    <a:lumMod val="50000"/>
                  </a:schemeClr>
                </a:solidFill>
                <a:latin typeface="Meiryo UI" panose="020B0604030504040204" pitchFamily="34" charset="-128"/>
                <a:ea typeface="Meiryo UI" panose="020B0604030504040204" pitchFamily="34" charset="-128"/>
              </a:rPr>
              <a:t>では</a:t>
            </a:r>
            <a:r>
              <a:rPr kumimoji="1" lang="en-US" altLang="ja-JP" sz="2000" b="1" dirty="0">
                <a:solidFill>
                  <a:schemeClr val="accent5">
                    <a:lumMod val="50000"/>
                  </a:schemeClr>
                </a:solidFill>
                <a:latin typeface="Meiryo UI" panose="020B0604030504040204" pitchFamily="34" charset="-128"/>
                <a:ea typeface="Meiryo UI" panose="020B0604030504040204" pitchFamily="34" charset="-128"/>
              </a:rPr>
              <a:t>11</a:t>
            </a:r>
            <a:r>
              <a:rPr kumimoji="1" lang="ja-JP" altLang="en-US" sz="2000" b="1">
                <a:solidFill>
                  <a:schemeClr val="accent5">
                    <a:lumMod val="50000"/>
                  </a:schemeClr>
                </a:solidFill>
                <a:latin typeface="Meiryo UI" panose="020B0604030504040204" pitchFamily="34" charset="-128"/>
                <a:ea typeface="Meiryo UI" panose="020B0604030504040204" pitchFamily="34" charset="-128"/>
              </a:rPr>
              <a:t>の領域区分</a:t>
            </a:r>
            <a:r>
              <a:rPr kumimoji="1" lang="ja-JP" altLang="en-US" sz="2000">
                <a:solidFill>
                  <a:schemeClr val="accent5">
                    <a:lumMod val="50000"/>
                  </a:schemeClr>
                </a:solidFill>
                <a:latin typeface="Meiryo UI" panose="020B0604030504040204" pitchFamily="34" charset="-128"/>
                <a:ea typeface="Meiryo UI" panose="020B0604030504040204" pitchFamily="34" charset="-128"/>
              </a:rPr>
              <a:t>が定められているが、それぞれの領域に関係するキーワードが書かれているかどうかを、企業ごとに測定した</a:t>
            </a:r>
          </a:p>
        </p:txBody>
      </p:sp>
    </p:spTree>
    <p:extLst>
      <p:ext uri="{BB962C8B-B14F-4D97-AF65-F5344CB8AC3E}">
        <p14:creationId xmlns:p14="http://schemas.microsoft.com/office/powerpoint/2010/main" val="3814290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A33AAEC-48CE-3C18-812E-525E75C01D4B}"/>
              </a:ext>
            </a:extLst>
          </p:cNvPr>
          <p:cNvSpPr txBox="1"/>
          <p:nvPr/>
        </p:nvSpPr>
        <p:spPr>
          <a:xfrm>
            <a:off x="308658" y="312516"/>
            <a:ext cx="6115291" cy="707886"/>
          </a:xfrm>
          <a:prstGeom prst="rect">
            <a:avLst/>
          </a:prstGeom>
          <a:noFill/>
        </p:spPr>
        <p:txBody>
          <a:bodyPr wrap="square" rtlCol="0">
            <a:spAutoFit/>
          </a:bodyPr>
          <a:lstStyle/>
          <a:p>
            <a:r>
              <a:rPr lang="ja-JP" altLang="en-US" sz="4000">
                <a:solidFill>
                  <a:schemeClr val="accent6"/>
                </a:solidFill>
                <a:latin typeface="Meiryo UI" panose="020B0604030504040204" pitchFamily="34" charset="-128"/>
                <a:ea typeface="Meiryo UI" panose="020B0604030504040204" pitchFamily="34" charset="-128"/>
              </a:rPr>
              <a:t>分析の背景と概要</a:t>
            </a:r>
            <a:endParaRPr kumimoji="1" lang="en-US" altLang="ja-JP" sz="4000" dirty="0">
              <a:solidFill>
                <a:schemeClr val="accent6"/>
              </a:solidFill>
              <a:latin typeface="Meiryo UI" panose="020B0604030504040204" pitchFamily="34" charset="-128"/>
              <a:ea typeface="Meiryo UI" panose="020B0604030504040204" pitchFamily="34" charset="-128"/>
            </a:endParaRPr>
          </a:p>
        </p:txBody>
      </p:sp>
      <p:sp>
        <p:nvSpPr>
          <p:cNvPr id="2" name="テキスト ボックス 1">
            <a:extLst>
              <a:ext uri="{FF2B5EF4-FFF2-40B4-BE49-F238E27FC236}">
                <a16:creationId xmlns:a16="http://schemas.microsoft.com/office/drawing/2014/main" id="{74360FB4-E2AD-B9A0-A7AB-C70C115FC6C8}"/>
              </a:ext>
            </a:extLst>
          </p:cNvPr>
          <p:cNvSpPr txBox="1"/>
          <p:nvPr/>
        </p:nvSpPr>
        <p:spPr>
          <a:xfrm>
            <a:off x="339523" y="1336119"/>
            <a:ext cx="11852477" cy="1723549"/>
          </a:xfrm>
          <a:prstGeom prst="rect">
            <a:avLst/>
          </a:prstGeom>
          <a:noFill/>
        </p:spPr>
        <p:txBody>
          <a:bodyPr wrap="square" rtlCol="0">
            <a:spAutoFit/>
          </a:bodyPr>
          <a:lstStyle/>
          <a:p>
            <a:pPr>
              <a:spcBef>
                <a:spcPts val="600"/>
              </a:spcBef>
            </a:pPr>
            <a:r>
              <a:rPr kumimoji="1" lang="en-US" altLang="ja-JP" sz="2400" dirty="0">
                <a:solidFill>
                  <a:schemeClr val="accent6"/>
                </a:solidFill>
                <a:latin typeface="Meiryo UI" panose="020B0604030504040204" pitchFamily="34" charset="-128"/>
                <a:ea typeface="Meiryo UI" panose="020B0604030504040204" pitchFamily="34" charset="-128"/>
              </a:rPr>
              <a:t>【</a:t>
            </a:r>
            <a:r>
              <a:rPr kumimoji="1" lang="ja-JP" altLang="en-US" sz="2400">
                <a:solidFill>
                  <a:schemeClr val="accent6"/>
                </a:solidFill>
                <a:latin typeface="Meiryo UI" panose="020B0604030504040204" pitchFamily="34" charset="-128"/>
                <a:ea typeface="Meiryo UI" panose="020B0604030504040204" pitchFamily="34" charset="-128"/>
              </a:rPr>
              <a:t>分析の背景</a:t>
            </a:r>
            <a:r>
              <a:rPr kumimoji="1" lang="en-US" altLang="ja-JP" sz="2400" dirty="0">
                <a:solidFill>
                  <a:schemeClr val="accent6"/>
                </a:solidFill>
                <a:latin typeface="Meiryo UI" panose="020B0604030504040204" pitchFamily="34" charset="-128"/>
                <a:ea typeface="Meiryo UI" panose="020B0604030504040204" pitchFamily="34" charset="-128"/>
              </a:rPr>
              <a:t>】</a:t>
            </a:r>
          </a:p>
          <a:p>
            <a:pPr marL="571500" indent="-571500">
              <a:spcBef>
                <a:spcPts val="600"/>
              </a:spcBef>
              <a:buFont typeface="Arial" panose="020B0604020202020204" pitchFamily="34" charset="0"/>
              <a:buChar char="•"/>
            </a:pPr>
            <a:r>
              <a:rPr kumimoji="1" lang="ja-JP" altLang="en-US" sz="2400">
                <a:solidFill>
                  <a:schemeClr val="accent5">
                    <a:lumMod val="50000"/>
                  </a:schemeClr>
                </a:solidFill>
                <a:latin typeface="Meiryo UI" panose="020B0604030504040204" pitchFamily="34" charset="-128"/>
                <a:ea typeface="Meiryo UI" panose="020B0604030504040204" pitchFamily="34" charset="-128"/>
              </a:rPr>
              <a:t>企業価値を創造する要素として人的資本に関心が集まっている</a:t>
            </a:r>
            <a:endParaRPr kumimoji="1" lang="en-US" altLang="ja-JP" sz="2400" dirty="0">
              <a:solidFill>
                <a:schemeClr val="accent5">
                  <a:lumMod val="50000"/>
                </a:schemeClr>
              </a:solidFill>
              <a:latin typeface="Meiryo UI" panose="020B0604030504040204" pitchFamily="34" charset="-128"/>
              <a:ea typeface="Meiryo UI" panose="020B0604030504040204" pitchFamily="34" charset="-128"/>
            </a:endParaRPr>
          </a:p>
          <a:p>
            <a:pPr marL="571500" indent="-571500">
              <a:spcBef>
                <a:spcPts val="600"/>
              </a:spcBef>
              <a:buFont typeface="Arial" panose="020B0604020202020204" pitchFamily="34" charset="0"/>
              <a:buChar char="•"/>
            </a:pPr>
            <a:r>
              <a:rPr lang="ja-JP" altLang="en-US" sz="2400">
                <a:solidFill>
                  <a:schemeClr val="accent5">
                    <a:lumMod val="50000"/>
                  </a:schemeClr>
                </a:solidFill>
                <a:latin typeface="Meiryo UI" panose="020B0604030504040204" pitchFamily="34" charset="-128"/>
                <a:ea typeface="Meiryo UI" panose="020B0604030504040204" pitchFamily="34" charset="-128"/>
              </a:rPr>
              <a:t>上場企業等では、有価証券報告書で人的資本に関する取組みの開示を充実させる動きが加速しており、当金庫としても、世の中と比較して劣後しない取組みが重要となっている</a:t>
            </a:r>
            <a:endParaRPr lang="en-US" altLang="ja-JP" sz="2400" dirty="0">
              <a:solidFill>
                <a:schemeClr val="accent5">
                  <a:lumMod val="50000"/>
                </a:schemeClr>
              </a:solidFill>
              <a:latin typeface="Meiryo UI" panose="020B0604030504040204" pitchFamily="34" charset="-128"/>
              <a:ea typeface="Meiryo UI" panose="020B0604030504040204" pitchFamily="34" charset="-128"/>
            </a:endParaRPr>
          </a:p>
        </p:txBody>
      </p:sp>
      <p:sp>
        <p:nvSpPr>
          <p:cNvPr id="4" name="テキスト ボックス 3">
            <a:extLst>
              <a:ext uri="{FF2B5EF4-FFF2-40B4-BE49-F238E27FC236}">
                <a16:creationId xmlns:a16="http://schemas.microsoft.com/office/drawing/2014/main" id="{19CEDAB6-F035-E43A-8AD8-CD434BD5B0DC}"/>
              </a:ext>
            </a:extLst>
          </p:cNvPr>
          <p:cNvSpPr txBox="1"/>
          <p:nvPr/>
        </p:nvSpPr>
        <p:spPr>
          <a:xfrm>
            <a:off x="339522" y="3740283"/>
            <a:ext cx="11852477" cy="1723549"/>
          </a:xfrm>
          <a:prstGeom prst="rect">
            <a:avLst/>
          </a:prstGeom>
          <a:noFill/>
        </p:spPr>
        <p:txBody>
          <a:bodyPr wrap="square" rtlCol="0">
            <a:spAutoFit/>
          </a:bodyPr>
          <a:lstStyle/>
          <a:p>
            <a:pPr>
              <a:spcBef>
                <a:spcPts val="600"/>
              </a:spcBef>
            </a:pPr>
            <a:r>
              <a:rPr lang="en-US" altLang="ja-JP" sz="2400" dirty="0">
                <a:solidFill>
                  <a:schemeClr val="accent6"/>
                </a:solidFill>
                <a:latin typeface="Meiryo UI" panose="020B0604030504040204" pitchFamily="34" charset="-128"/>
                <a:ea typeface="Meiryo UI" panose="020B0604030504040204" pitchFamily="34" charset="-128"/>
              </a:rPr>
              <a:t>【</a:t>
            </a:r>
            <a:r>
              <a:rPr lang="ja-JP" altLang="en-US" sz="2400">
                <a:solidFill>
                  <a:schemeClr val="accent6"/>
                </a:solidFill>
                <a:latin typeface="Meiryo UI" panose="020B0604030504040204" pitchFamily="34" charset="-128"/>
                <a:ea typeface="Meiryo UI" panose="020B0604030504040204" pitchFamily="34" charset="-128"/>
              </a:rPr>
              <a:t>分析の概要</a:t>
            </a:r>
            <a:r>
              <a:rPr lang="en-US" altLang="ja-JP" sz="2400" dirty="0">
                <a:solidFill>
                  <a:schemeClr val="accent6"/>
                </a:solidFill>
                <a:latin typeface="Meiryo UI" panose="020B0604030504040204" pitchFamily="34" charset="-128"/>
                <a:ea typeface="Meiryo UI" panose="020B0604030504040204" pitchFamily="34" charset="-128"/>
              </a:rPr>
              <a:t>】</a:t>
            </a:r>
          </a:p>
          <a:p>
            <a:pPr marL="571500" indent="-571500">
              <a:spcBef>
                <a:spcPts val="600"/>
              </a:spcBef>
              <a:buFont typeface="Arial" panose="020B0604020202020204" pitchFamily="34" charset="0"/>
              <a:buChar char="•"/>
            </a:pPr>
            <a:r>
              <a:rPr kumimoji="1" lang="en-US" altLang="ja-JP" sz="2400" dirty="0">
                <a:solidFill>
                  <a:schemeClr val="accent5">
                    <a:lumMod val="50000"/>
                  </a:schemeClr>
                </a:solidFill>
                <a:latin typeface="Meiryo UI" panose="020B0604030504040204" pitchFamily="34" charset="-128"/>
                <a:ea typeface="Meiryo UI" panose="020B0604030504040204" pitchFamily="34" charset="-128"/>
              </a:rPr>
              <a:t>2024</a:t>
            </a:r>
            <a:r>
              <a:rPr kumimoji="1" lang="ja-JP" altLang="en-US" sz="2400">
                <a:solidFill>
                  <a:schemeClr val="accent5">
                    <a:lumMod val="50000"/>
                  </a:schemeClr>
                </a:solidFill>
                <a:latin typeface="Meiryo UI" panose="020B0604030504040204" pitchFamily="34" charset="-128"/>
                <a:ea typeface="Meiryo UI" panose="020B0604030504040204" pitchFamily="34" charset="-128"/>
              </a:rPr>
              <a:t>年</a:t>
            </a:r>
            <a:r>
              <a:rPr kumimoji="1" lang="en-US" altLang="ja-JP" sz="2400" dirty="0">
                <a:solidFill>
                  <a:schemeClr val="accent5">
                    <a:lumMod val="50000"/>
                  </a:schemeClr>
                </a:solidFill>
                <a:latin typeface="Meiryo UI" panose="020B0604030504040204" pitchFamily="34" charset="-128"/>
                <a:ea typeface="Meiryo UI" panose="020B0604030504040204" pitchFamily="34" charset="-128"/>
              </a:rPr>
              <a:t>3</a:t>
            </a:r>
            <a:r>
              <a:rPr kumimoji="1" lang="ja-JP" altLang="en-US" sz="2400">
                <a:solidFill>
                  <a:schemeClr val="accent5">
                    <a:lumMod val="50000"/>
                  </a:schemeClr>
                </a:solidFill>
                <a:latin typeface="Meiryo UI" panose="020B0604030504040204" pitchFamily="34" charset="-128"/>
                <a:ea typeface="Meiryo UI" panose="020B0604030504040204" pitchFamily="34" charset="-128"/>
              </a:rPr>
              <a:t>月期決算の上場企業の有価証券報告書</a:t>
            </a:r>
            <a:r>
              <a:rPr lang="ja-JP" altLang="en-US" sz="2400">
                <a:solidFill>
                  <a:schemeClr val="accent5">
                    <a:lumMod val="50000"/>
                  </a:schemeClr>
                </a:solidFill>
                <a:latin typeface="Meiryo UI" panose="020B0604030504040204" pitchFamily="34" charset="-128"/>
                <a:ea typeface="Meiryo UI" panose="020B0604030504040204" pitchFamily="34" charset="-128"/>
              </a:rPr>
              <a:t>約</a:t>
            </a:r>
            <a:r>
              <a:rPr lang="en-US" altLang="ja-JP" sz="2400" dirty="0">
                <a:solidFill>
                  <a:schemeClr val="accent5">
                    <a:lumMod val="50000"/>
                  </a:schemeClr>
                </a:solidFill>
                <a:latin typeface="Meiryo UI" panose="020B0604030504040204" pitchFamily="34" charset="-128"/>
                <a:ea typeface="Meiryo UI" panose="020B0604030504040204" pitchFamily="34" charset="-128"/>
              </a:rPr>
              <a:t>2,300</a:t>
            </a:r>
            <a:r>
              <a:rPr kumimoji="1" lang="ja-JP" altLang="en-US" sz="2400">
                <a:solidFill>
                  <a:schemeClr val="accent5">
                    <a:lumMod val="50000"/>
                  </a:schemeClr>
                </a:solidFill>
                <a:latin typeface="Meiryo UI" panose="020B0604030504040204" pitchFamily="34" charset="-128"/>
                <a:ea typeface="Meiryo UI" panose="020B0604030504040204" pitchFamily="34" charset="-128"/>
              </a:rPr>
              <a:t>社分を収集し、各社の情報開示の質・量を分析するとともに、当金庫との比較を行った</a:t>
            </a:r>
            <a:endParaRPr kumimoji="1" lang="en-US" altLang="ja-JP" sz="2400" dirty="0">
              <a:solidFill>
                <a:schemeClr val="accent5">
                  <a:lumMod val="50000"/>
                </a:schemeClr>
              </a:solidFill>
              <a:latin typeface="Meiryo UI" panose="020B0604030504040204" pitchFamily="34" charset="-128"/>
              <a:ea typeface="Meiryo UI" panose="020B0604030504040204" pitchFamily="34" charset="-128"/>
            </a:endParaRPr>
          </a:p>
          <a:p>
            <a:pPr marL="571500" indent="-571500">
              <a:spcBef>
                <a:spcPts val="600"/>
              </a:spcBef>
              <a:buFont typeface="Arial" panose="020B0604020202020204" pitchFamily="34" charset="0"/>
              <a:buChar char="•"/>
            </a:pPr>
            <a:r>
              <a:rPr lang="ja-JP" altLang="en-US" sz="2400">
                <a:solidFill>
                  <a:schemeClr val="accent5">
                    <a:lumMod val="50000"/>
                  </a:schemeClr>
                </a:solidFill>
                <a:latin typeface="Meiryo UI" panose="020B0604030504040204" pitchFamily="34" charset="-128"/>
                <a:ea typeface="Meiryo UI" panose="020B0604030504040204" pitchFamily="34" charset="-128"/>
              </a:rPr>
              <a:t>また、最後に、人的資本経営と企業価値向上との関係についても分析した</a:t>
            </a:r>
            <a:endParaRPr kumimoji="1" lang="en-US" altLang="ja-JP" sz="2400" dirty="0">
              <a:solidFill>
                <a:schemeClr val="accent5">
                  <a:lumMod val="50000"/>
                </a:schemeClr>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512054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7122B591-A7A7-BC59-2DBB-0A7F9AFE4D8C}"/>
              </a:ext>
            </a:extLst>
          </p:cNvPr>
          <p:cNvGraphicFramePr>
            <a:graphicFrameLocks noGrp="1"/>
          </p:cNvGraphicFramePr>
          <p:nvPr>
            <p:extLst>
              <p:ext uri="{D42A27DB-BD31-4B8C-83A1-F6EECF244321}">
                <p14:modId xmlns:p14="http://schemas.microsoft.com/office/powerpoint/2010/main" val="1082558444"/>
              </p:ext>
            </p:extLst>
          </p:nvPr>
        </p:nvGraphicFramePr>
        <p:xfrm>
          <a:off x="277224" y="3149356"/>
          <a:ext cx="2553062" cy="2990184"/>
        </p:xfrm>
        <a:graphic>
          <a:graphicData uri="http://schemas.openxmlformats.org/drawingml/2006/table">
            <a:tbl>
              <a:tblPr firstRow="1" bandRow="1">
                <a:tableStyleId>{93296810-A885-4BE3-A3E7-6D5BEEA58F35}</a:tableStyleId>
              </a:tblPr>
              <a:tblGrid>
                <a:gridCol w="1038138">
                  <a:extLst>
                    <a:ext uri="{9D8B030D-6E8A-4147-A177-3AD203B41FA5}">
                      <a16:colId xmlns:a16="http://schemas.microsoft.com/office/drawing/2014/main" val="757417051"/>
                    </a:ext>
                  </a:extLst>
                </a:gridCol>
                <a:gridCol w="784119">
                  <a:extLst>
                    <a:ext uri="{9D8B030D-6E8A-4147-A177-3AD203B41FA5}">
                      <a16:colId xmlns:a16="http://schemas.microsoft.com/office/drawing/2014/main" val="2197525444"/>
                    </a:ext>
                  </a:extLst>
                </a:gridCol>
                <a:gridCol w="730805">
                  <a:extLst>
                    <a:ext uri="{9D8B030D-6E8A-4147-A177-3AD203B41FA5}">
                      <a16:colId xmlns:a16="http://schemas.microsoft.com/office/drawing/2014/main" val="661793260"/>
                    </a:ext>
                  </a:extLst>
                </a:gridCol>
              </a:tblGrid>
              <a:tr h="373773">
                <a:tc>
                  <a:txBody>
                    <a:bodyPr/>
                    <a:lstStyle/>
                    <a:p>
                      <a:pPr algn="ctr"/>
                      <a:endParaRPr kumimoji="1" lang="ja-JP" altLang="en-US"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kumimoji="1" lang="en-US" altLang="ja-JP" sz="1200" b="0" dirty="0">
                          <a:latin typeface="Meiryo UI" panose="020B0604030504040204" pitchFamily="34" charset="-128"/>
                          <a:ea typeface="Meiryo UI" panose="020B0604030504040204" pitchFamily="34" charset="-128"/>
                        </a:rPr>
                        <a:t>23/3</a:t>
                      </a:r>
                      <a:endParaRPr kumimoji="1" lang="ja-JP" altLang="en-US" sz="1200"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kumimoji="1" lang="en-US" altLang="ja-JP" sz="1200" b="0" dirty="0">
                          <a:latin typeface="Meiryo UI" panose="020B0604030504040204" pitchFamily="34" charset="-128"/>
                          <a:ea typeface="Meiryo UI" panose="020B0604030504040204" pitchFamily="34" charset="-128"/>
                        </a:rPr>
                        <a:t>24/3</a:t>
                      </a:r>
                      <a:endParaRPr kumimoji="1" lang="ja-JP" altLang="en-US" sz="1200"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167257844"/>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多様性</a:t>
                      </a:r>
                      <a:endPar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endParaRP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1,723</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1,804</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701660233"/>
                  </a:ext>
                </a:extLst>
              </a:tr>
              <a:tr h="373773">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DE&amp;I</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62</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84</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886609703"/>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ダイバーシティ</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919</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1,011</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696198567"/>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エクイティ</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90</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180</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485499199"/>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インクルージョン</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455</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537</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366983368"/>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障がい</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513</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603</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4086739420"/>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女性登用</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11</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16</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291844479"/>
                  </a:ext>
                </a:extLst>
              </a:tr>
            </a:tbl>
          </a:graphicData>
        </a:graphic>
      </p:graphicFrame>
      <p:graphicFrame>
        <p:nvGraphicFramePr>
          <p:cNvPr id="8" name="表 7">
            <a:extLst>
              <a:ext uri="{FF2B5EF4-FFF2-40B4-BE49-F238E27FC236}">
                <a16:creationId xmlns:a16="http://schemas.microsoft.com/office/drawing/2014/main" id="{723BAE9D-C9E6-2ED6-2A88-91DA4AA16B23}"/>
              </a:ext>
            </a:extLst>
          </p:cNvPr>
          <p:cNvGraphicFramePr>
            <a:graphicFrameLocks noGrp="1"/>
          </p:cNvGraphicFramePr>
          <p:nvPr>
            <p:extLst>
              <p:ext uri="{D42A27DB-BD31-4B8C-83A1-F6EECF244321}">
                <p14:modId xmlns:p14="http://schemas.microsoft.com/office/powerpoint/2010/main" val="1740830318"/>
              </p:ext>
            </p:extLst>
          </p:nvPr>
        </p:nvGraphicFramePr>
        <p:xfrm>
          <a:off x="3277327" y="3163622"/>
          <a:ext cx="2553062" cy="2990184"/>
        </p:xfrm>
        <a:graphic>
          <a:graphicData uri="http://schemas.openxmlformats.org/drawingml/2006/table">
            <a:tbl>
              <a:tblPr firstRow="1" bandRow="1">
                <a:tableStyleId>{93296810-A885-4BE3-A3E7-6D5BEEA58F35}</a:tableStyleId>
              </a:tblPr>
              <a:tblGrid>
                <a:gridCol w="1038138">
                  <a:extLst>
                    <a:ext uri="{9D8B030D-6E8A-4147-A177-3AD203B41FA5}">
                      <a16:colId xmlns:a16="http://schemas.microsoft.com/office/drawing/2014/main" val="757417051"/>
                    </a:ext>
                  </a:extLst>
                </a:gridCol>
                <a:gridCol w="784119">
                  <a:extLst>
                    <a:ext uri="{9D8B030D-6E8A-4147-A177-3AD203B41FA5}">
                      <a16:colId xmlns:a16="http://schemas.microsoft.com/office/drawing/2014/main" val="2197525444"/>
                    </a:ext>
                  </a:extLst>
                </a:gridCol>
                <a:gridCol w="730805">
                  <a:extLst>
                    <a:ext uri="{9D8B030D-6E8A-4147-A177-3AD203B41FA5}">
                      <a16:colId xmlns:a16="http://schemas.microsoft.com/office/drawing/2014/main" val="661793260"/>
                    </a:ext>
                  </a:extLst>
                </a:gridCol>
              </a:tblGrid>
              <a:tr h="373773">
                <a:tc>
                  <a:txBody>
                    <a:bodyPr/>
                    <a:lstStyle/>
                    <a:p>
                      <a:pPr algn="ctr"/>
                      <a:endParaRPr kumimoji="1" lang="ja-JP" altLang="en-US"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kumimoji="1" lang="en-US" altLang="ja-JP" sz="1200" b="0" dirty="0">
                          <a:latin typeface="Meiryo UI" panose="020B0604030504040204" pitchFamily="34" charset="-128"/>
                          <a:ea typeface="Meiryo UI" panose="020B0604030504040204" pitchFamily="34" charset="-128"/>
                        </a:rPr>
                        <a:t>23/3</a:t>
                      </a:r>
                      <a:endParaRPr kumimoji="1" lang="ja-JP" altLang="en-US" sz="1200"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kumimoji="1" lang="en-US" altLang="ja-JP" sz="1200" b="0" dirty="0">
                          <a:latin typeface="Meiryo UI" panose="020B0604030504040204" pitchFamily="34" charset="-128"/>
                          <a:ea typeface="Meiryo UI" panose="020B0604030504040204" pitchFamily="34" charset="-128"/>
                        </a:rPr>
                        <a:t>24/3</a:t>
                      </a:r>
                      <a:endParaRPr kumimoji="1" lang="ja-JP" altLang="en-US" sz="1200"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167257844"/>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エンゲージメント</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796</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997</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886609703"/>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文化</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541</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617</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53251650"/>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満足度</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289</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352</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696198567"/>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定着率</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104</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147</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485499199"/>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カルチャー</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55</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61</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366983368"/>
                  </a:ext>
                </a:extLst>
              </a:tr>
              <a:tr h="373773">
                <a:tc>
                  <a:txBody>
                    <a:bodyPr/>
                    <a:lstStyle/>
                    <a:p>
                      <a:pPr algn="ctr" fontAlgn="b"/>
                      <a:r>
                        <a:rPr lang="en"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ENPS</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6</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14</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086739420"/>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心理的安全性</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87</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126</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291844479"/>
                  </a:ext>
                </a:extLst>
              </a:tr>
            </a:tbl>
          </a:graphicData>
        </a:graphic>
      </p:graphicFrame>
      <p:graphicFrame>
        <p:nvGraphicFramePr>
          <p:cNvPr id="9" name="表 8">
            <a:extLst>
              <a:ext uri="{FF2B5EF4-FFF2-40B4-BE49-F238E27FC236}">
                <a16:creationId xmlns:a16="http://schemas.microsoft.com/office/drawing/2014/main" id="{E74D6BCF-8176-A18E-0157-88E969E83F87}"/>
              </a:ext>
            </a:extLst>
          </p:cNvPr>
          <p:cNvGraphicFramePr>
            <a:graphicFrameLocks noGrp="1"/>
          </p:cNvGraphicFramePr>
          <p:nvPr>
            <p:extLst>
              <p:ext uri="{D42A27DB-BD31-4B8C-83A1-F6EECF244321}">
                <p14:modId xmlns:p14="http://schemas.microsoft.com/office/powerpoint/2010/main" val="42545219"/>
              </p:ext>
            </p:extLst>
          </p:nvPr>
        </p:nvGraphicFramePr>
        <p:xfrm>
          <a:off x="6277430" y="3149354"/>
          <a:ext cx="2553062" cy="2990184"/>
        </p:xfrm>
        <a:graphic>
          <a:graphicData uri="http://schemas.openxmlformats.org/drawingml/2006/table">
            <a:tbl>
              <a:tblPr firstRow="1" bandRow="1">
                <a:tableStyleId>{93296810-A885-4BE3-A3E7-6D5BEEA58F35}</a:tableStyleId>
              </a:tblPr>
              <a:tblGrid>
                <a:gridCol w="1038138">
                  <a:extLst>
                    <a:ext uri="{9D8B030D-6E8A-4147-A177-3AD203B41FA5}">
                      <a16:colId xmlns:a16="http://schemas.microsoft.com/office/drawing/2014/main" val="757417051"/>
                    </a:ext>
                  </a:extLst>
                </a:gridCol>
                <a:gridCol w="784119">
                  <a:extLst>
                    <a:ext uri="{9D8B030D-6E8A-4147-A177-3AD203B41FA5}">
                      <a16:colId xmlns:a16="http://schemas.microsoft.com/office/drawing/2014/main" val="2197525444"/>
                    </a:ext>
                  </a:extLst>
                </a:gridCol>
                <a:gridCol w="730805">
                  <a:extLst>
                    <a:ext uri="{9D8B030D-6E8A-4147-A177-3AD203B41FA5}">
                      <a16:colId xmlns:a16="http://schemas.microsoft.com/office/drawing/2014/main" val="661793260"/>
                    </a:ext>
                  </a:extLst>
                </a:gridCol>
              </a:tblGrid>
              <a:tr h="373773">
                <a:tc>
                  <a:txBody>
                    <a:bodyPr/>
                    <a:lstStyle/>
                    <a:p>
                      <a:pPr algn="ctr"/>
                      <a:endParaRPr kumimoji="1" lang="ja-JP" altLang="en-US"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kumimoji="1" lang="en-US" altLang="ja-JP" sz="1200" b="0" dirty="0">
                          <a:latin typeface="Meiryo UI" panose="020B0604030504040204" pitchFamily="34" charset="-128"/>
                          <a:ea typeface="Meiryo UI" panose="020B0604030504040204" pitchFamily="34" charset="-128"/>
                        </a:rPr>
                        <a:t>23/3</a:t>
                      </a:r>
                      <a:endParaRPr kumimoji="1" lang="ja-JP" altLang="en-US" sz="1200"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kumimoji="1" lang="en-US" altLang="ja-JP" sz="1200" b="0" dirty="0">
                          <a:latin typeface="Meiryo UI" panose="020B0604030504040204" pitchFamily="34" charset="-128"/>
                          <a:ea typeface="Meiryo UI" panose="020B0604030504040204" pitchFamily="34" charset="-128"/>
                        </a:rPr>
                        <a:t>24/3</a:t>
                      </a:r>
                      <a:endParaRPr kumimoji="1" lang="ja-JP" altLang="en-US" sz="1200"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167257844"/>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安全</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1,157</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1,283</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886609703"/>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ウェルビーイング</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119</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159</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696198567"/>
                  </a:ext>
                </a:extLst>
              </a:tr>
              <a:tr h="373773">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Well-Being</a:t>
                      </a:r>
                      <a:endPar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endParaRP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72</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96</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101677793"/>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労災</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44</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51</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485499199"/>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労働災害</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191</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221</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366983368"/>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健康経営</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612</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749</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4086739420"/>
                  </a:ext>
                </a:extLst>
              </a:tr>
              <a:tr h="373773">
                <a:tc>
                  <a:txBody>
                    <a:bodyPr/>
                    <a:lstStyle/>
                    <a:p>
                      <a:pPr algn="ctr" fontAlgn="b"/>
                      <a:r>
                        <a:rPr lang="en"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幸福</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125</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139</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291844479"/>
                  </a:ext>
                </a:extLst>
              </a:tr>
            </a:tbl>
          </a:graphicData>
        </a:graphic>
      </p:graphicFrame>
      <p:graphicFrame>
        <p:nvGraphicFramePr>
          <p:cNvPr id="10" name="表 9">
            <a:extLst>
              <a:ext uri="{FF2B5EF4-FFF2-40B4-BE49-F238E27FC236}">
                <a16:creationId xmlns:a16="http://schemas.microsoft.com/office/drawing/2014/main" id="{76D951B0-3DB2-B8C4-8B7D-85B790C9C4F4}"/>
              </a:ext>
            </a:extLst>
          </p:cNvPr>
          <p:cNvGraphicFramePr>
            <a:graphicFrameLocks noGrp="1"/>
          </p:cNvGraphicFramePr>
          <p:nvPr>
            <p:extLst>
              <p:ext uri="{D42A27DB-BD31-4B8C-83A1-F6EECF244321}">
                <p14:modId xmlns:p14="http://schemas.microsoft.com/office/powerpoint/2010/main" val="2738747487"/>
              </p:ext>
            </p:extLst>
          </p:nvPr>
        </p:nvGraphicFramePr>
        <p:xfrm>
          <a:off x="9277533" y="3149354"/>
          <a:ext cx="2553062" cy="2990184"/>
        </p:xfrm>
        <a:graphic>
          <a:graphicData uri="http://schemas.openxmlformats.org/drawingml/2006/table">
            <a:tbl>
              <a:tblPr firstRow="1" bandRow="1">
                <a:tableStyleId>{93296810-A885-4BE3-A3E7-6D5BEEA58F35}</a:tableStyleId>
              </a:tblPr>
              <a:tblGrid>
                <a:gridCol w="1038138">
                  <a:extLst>
                    <a:ext uri="{9D8B030D-6E8A-4147-A177-3AD203B41FA5}">
                      <a16:colId xmlns:a16="http://schemas.microsoft.com/office/drawing/2014/main" val="757417051"/>
                    </a:ext>
                  </a:extLst>
                </a:gridCol>
                <a:gridCol w="784119">
                  <a:extLst>
                    <a:ext uri="{9D8B030D-6E8A-4147-A177-3AD203B41FA5}">
                      <a16:colId xmlns:a16="http://schemas.microsoft.com/office/drawing/2014/main" val="2197525444"/>
                    </a:ext>
                  </a:extLst>
                </a:gridCol>
                <a:gridCol w="730805">
                  <a:extLst>
                    <a:ext uri="{9D8B030D-6E8A-4147-A177-3AD203B41FA5}">
                      <a16:colId xmlns:a16="http://schemas.microsoft.com/office/drawing/2014/main" val="661793260"/>
                    </a:ext>
                  </a:extLst>
                </a:gridCol>
              </a:tblGrid>
              <a:tr h="373773">
                <a:tc>
                  <a:txBody>
                    <a:bodyPr/>
                    <a:lstStyle/>
                    <a:p>
                      <a:pPr algn="ctr"/>
                      <a:endParaRPr kumimoji="1" lang="ja-JP" altLang="en-US"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kumimoji="1" lang="en-US" altLang="ja-JP" sz="1200" b="0" dirty="0">
                          <a:latin typeface="Meiryo UI" panose="020B0604030504040204" pitchFamily="34" charset="-128"/>
                          <a:ea typeface="Meiryo UI" panose="020B0604030504040204" pitchFamily="34" charset="-128"/>
                        </a:rPr>
                        <a:t>23/3</a:t>
                      </a:r>
                      <a:endParaRPr kumimoji="1" lang="ja-JP" altLang="en-US" sz="1200"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kumimoji="1" lang="en-US" altLang="ja-JP" sz="1200" b="0" dirty="0">
                          <a:latin typeface="Meiryo UI" panose="020B0604030504040204" pitchFamily="34" charset="-128"/>
                          <a:ea typeface="Meiryo UI" panose="020B0604030504040204" pitchFamily="34" charset="-128"/>
                        </a:rPr>
                        <a:t>24/3</a:t>
                      </a:r>
                      <a:endParaRPr kumimoji="1" lang="ja-JP" altLang="en-US" sz="1200"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167257844"/>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採用</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1,697</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1,828</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886609703"/>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異動</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197</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227</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696198567"/>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離職率</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163</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190</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485499199"/>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退職率</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14</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23</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366983368"/>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ポスト</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76</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90</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4086739420"/>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求人</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27</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34</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291844479"/>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キャリア</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1,204</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1,333</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98334033"/>
                  </a:ext>
                </a:extLst>
              </a:tr>
            </a:tbl>
          </a:graphicData>
        </a:graphic>
      </p:graphicFrame>
      <p:sp>
        <p:nvSpPr>
          <p:cNvPr id="11" name="テキスト ボックス 10">
            <a:extLst>
              <a:ext uri="{FF2B5EF4-FFF2-40B4-BE49-F238E27FC236}">
                <a16:creationId xmlns:a16="http://schemas.microsoft.com/office/drawing/2014/main" id="{3E21D778-60D1-3913-CDEE-9B221E2AA00C}"/>
              </a:ext>
            </a:extLst>
          </p:cNvPr>
          <p:cNvSpPr txBox="1"/>
          <p:nvPr/>
        </p:nvSpPr>
        <p:spPr>
          <a:xfrm>
            <a:off x="277224" y="2560320"/>
            <a:ext cx="2553061" cy="369332"/>
          </a:xfrm>
          <a:prstGeom prst="rect">
            <a:avLst/>
          </a:prstGeom>
          <a:noFill/>
          <a:ln>
            <a:solidFill>
              <a:schemeClr val="accent6"/>
            </a:solidFill>
          </a:ln>
        </p:spPr>
        <p:txBody>
          <a:bodyPr wrap="square" rtlCol="0">
            <a:spAutoFit/>
          </a:bodyPr>
          <a:lstStyle/>
          <a:p>
            <a:pPr algn="ctr"/>
            <a:r>
              <a:rPr kumimoji="1" lang="ja-JP" altLang="en-US">
                <a:solidFill>
                  <a:schemeClr val="accent6"/>
                </a:solidFill>
                <a:latin typeface="Meiryo UI" panose="020B0604030504040204" pitchFamily="34" charset="-128"/>
                <a:ea typeface="Meiryo UI" panose="020B0604030504040204" pitchFamily="34" charset="-128"/>
              </a:rPr>
              <a:t>多様性</a:t>
            </a:r>
          </a:p>
        </p:txBody>
      </p:sp>
      <p:sp>
        <p:nvSpPr>
          <p:cNvPr id="12" name="テキスト ボックス 11">
            <a:extLst>
              <a:ext uri="{FF2B5EF4-FFF2-40B4-BE49-F238E27FC236}">
                <a16:creationId xmlns:a16="http://schemas.microsoft.com/office/drawing/2014/main" id="{73E7B3D2-A472-6621-D0F9-51E056AF3ED7}"/>
              </a:ext>
            </a:extLst>
          </p:cNvPr>
          <p:cNvSpPr txBox="1"/>
          <p:nvPr/>
        </p:nvSpPr>
        <p:spPr>
          <a:xfrm>
            <a:off x="3277328" y="2560320"/>
            <a:ext cx="2553061" cy="369332"/>
          </a:xfrm>
          <a:prstGeom prst="rect">
            <a:avLst/>
          </a:prstGeom>
          <a:noFill/>
          <a:ln>
            <a:solidFill>
              <a:schemeClr val="accent6"/>
            </a:solidFill>
          </a:ln>
        </p:spPr>
        <p:txBody>
          <a:bodyPr wrap="square" rtlCol="0">
            <a:spAutoFit/>
          </a:bodyPr>
          <a:lstStyle/>
          <a:p>
            <a:pPr algn="ctr"/>
            <a:r>
              <a:rPr lang="ja-JP" altLang="en-US">
                <a:solidFill>
                  <a:schemeClr val="accent6"/>
                </a:solidFill>
                <a:latin typeface="Meiryo UI" panose="020B0604030504040204" pitchFamily="34" charset="-128"/>
                <a:ea typeface="Meiryo UI" panose="020B0604030504040204" pitchFamily="34" charset="-128"/>
              </a:rPr>
              <a:t>組織文化</a:t>
            </a:r>
            <a:endParaRPr kumimoji="1" lang="ja-JP" altLang="en-US">
              <a:solidFill>
                <a:schemeClr val="accent6"/>
              </a:solidFill>
              <a:latin typeface="Meiryo UI" panose="020B0604030504040204" pitchFamily="34" charset="-128"/>
              <a:ea typeface="Meiryo UI" panose="020B0604030504040204" pitchFamily="34" charset="-128"/>
            </a:endParaRPr>
          </a:p>
        </p:txBody>
      </p:sp>
      <p:sp>
        <p:nvSpPr>
          <p:cNvPr id="13" name="テキスト ボックス 12">
            <a:extLst>
              <a:ext uri="{FF2B5EF4-FFF2-40B4-BE49-F238E27FC236}">
                <a16:creationId xmlns:a16="http://schemas.microsoft.com/office/drawing/2014/main" id="{EC73E346-FAC1-879E-04BC-2DAEAEE2DB30}"/>
              </a:ext>
            </a:extLst>
          </p:cNvPr>
          <p:cNvSpPr txBox="1"/>
          <p:nvPr/>
        </p:nvSpPr>
        <p:spPr>
          <a:xfrm>
            <a:off x="6277431" y="2579523"/>
            <a:ext cx="2553061" cy="369332"/>
          </a:xfrm>
          <a:prstGeom prst="rect">
            <a:avLst/>
          </a:prstGeom>
          <a:noFill/>
          <a:ln>
            <a:solidFill>
              <a:schemeClr val="accent6"/>
            </a:solidFill>
          </a:ln>
        </p:spPr>
        <p:txBody>
          <a:bodyPr wrap="square" rtlCol="0">
            <a:spAutoFit/>
          </a:bodyPr>
          <a:lstStyle/>
          <a:p>
            <a:pPr algn="ctr"/>
            <a:r>
              <a:rPr kumimoji="1" lang="ja-JP" altLang="en-US">
                <a:solidFill>
                  <a:schemeClr val="accent6"/>
                </a:solidFill>
                <a:latin typeface="Meiryo UI" panose="020B0604030504040204" pitchFamily="34" charset="-128"/>
                <a:ea typeface="Meiryo UI" panose="020B0604030504040204" pitchFamily="34" charset="-128"/>
              </a:rPr>
              <a:t>健康・安全・幸福</a:t>
            </a:r>
          </a:p>
        </p:txBody>
      </p:sp>
      <p:sp>
        <p:nvSpPr>
          <p:cNvPr id="14" name="テキスト ボックス 13">
            <a:extLst>
              <a:ext uri="{FF2B5EF4-FFF2-40B4-BE49-F238E27FC236}">
                <a16:creationId xmlns:a16="http://schemas.microsoft.com/office/drawing/2014/main" id="{9C666CBA-DE6C-B2EE-5B81-E18FBB992C82}"/>
              </a:ext>
            </a:extLst>
          </p:cNvPr>
          <p:cNvSpPr txBox="1"/>
          <p:nvPr/>
        </p:nvSpPr>
        <p:spPr>
          <a:xfrm>
            <a:off x="9277534" y="2579523"/>
            <a:ext cx="2553061" cy="369332"/>
          </a:xfrm>
          <a:prstGeom prst="rect">
            <a:avLst/>
          </a:prstGeom>
          <a:noFill/>
          <a:ln>
            <a:solidFill>
              <a:schemeClr val="accent6"/>
            </a:solidFill>
          </a:ln>
        </p:spPr>
        <p:txBody>
          <a:bodyPr wrap="square" rtlCol="0">
            <a:spAutoFit/>
          </a:bodyPr>
          <a:lstStyle/>
          <a:p>
            <a:pPr algn="ctr"/>
            <a:r>
              <a:rPr lang="ja-JP" altLang="en-US">
                <a:solidFill>
                  <a:schemeClr val="accent6"/>
                </a:solidFill>
                <a:latin typeface="Meiryo UI" panose="020B0604030504040204" pitchFamily="34" charset="-128"/>
                <a:ea typeface="Meiryo UI" panose="020B0604030504040204" pitchFamily="34" charset="-128"/>
              </a:rPr>
              <a:t>採用・異動・離職</a:t>
            </a:r>
            <a:endParaRPr kumimoji="1" lang="ja-JP" altLang="en-US">
              <a:solidFill>
                <a:schemeClr val="accent6"/>
              </a:solidFill>
              <a:latin typeface="Meiryo UI" panose="020B0604030504040204" pitchFamily="34" charset="-128"/>
              <a:ea typeface="Meiryo UI" panose="020B0604030504040204" pitchFamily="34" charset="-128"/>
            </a:endParaRPr>
          </a:p>
        </p:txBody>
      </p:sp>
      <p:sp>
        <p:nvSpPr>
          <p:cNvPr id="3" name="テキスト ボックス 2">
            <a:extLst>
              <a:ext uri="{FF2B5EF4-FFF2-40B4-BE49-F238E27FC236}">
                <a16:creationId xmlns:a16="http://schemas.microsoft.com/office/drawing/2014/main" id="{96998AA6-98DF-C9DA-D094-ADA43420609A}"/>
              </a:ext>
            </a:extLst>
          </p:cNvPr>
          <p:cNvSpPr txBox="1"/>
          <p:nvPr/>
        </p:nvSpPr>
        <p:spPr>
          <a:xfrm>
            <a:off x="246547" y="167087"/>
            <a:ext cx="10703104" cy="584775"/>
          </a:xfrm>
          <a:prstGeom prst="rect">
            <a:avLst/>
          </a:prstGeom>
          <a:noFill/>
        </p:spPr>
        <p:txBody>
          <a:bodyPr wrap="square" rtlCol="0">
            <a:spAutoFit/>
          </a:bodyPr>
          <a:lstStyle/>
          <a:p>
            <a:r>
              <a:rPr kumimoji="1" lang="ja-JP" altLang="en-US" sz="3200">
                <a:solidFill>
                  <a:schemeClr val="accent6"/>
                </a:solidFill>
                <a:latin typeface="Meiryo UI" panose="020B0604030504040204" pitchFamily="34" charset="-128"/>
                <a:ea typeface="Meiryo UI" panose="020B0604030504040204" pitchFamily="34" charset="-128"/>
              </a:rPr>
              <a:t>カテゴリーごとのワード記載状況</a:t>
            </a:r>
          </a:p>
        </p:txBody>
      </p:sp>
      <p:cxnSp>
        <p:nvCxnSpPr>
          <p:cNvPr id="4" name="直線コネクタ 3">
            <a:extLst>
              <a:ext uri="{FF2B5EF4-FFF2-40B4-BE49-F238E27FC236}">
                <a16:creationId xmlns:a16="http://schemas.microsoft.com/office/drawing/2014/main" id="{17B84EE8-90BA-B588-F938-422F6FC0AEC2}"/>
              </a:ext>
            </a:extLst>
          </p:cNvPr>
          <p:cNvCxnSpPr/>
          <p:nvPr/>
        </p:nvCxnSpPr>
        <p:spPr>
          <a:xfrm>
            <a:off x="185195" y="821803"/>
            <a:ext cx="11551534" cy="0"/>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sp>
        <p:nvSpPr>
          <p:cNvPr id="5" name="テキスト ボックス 4">
            <a:extLst>
              <a:ext uri="{FF2B5EF4-FFF2-40B4-BE49-F238E27FC236}">
                <a16:creationId xmlns:a16="http://schemas.microsoft.com/office/drawing/2014/main" id="{A4835523-24CA-ACB0-FFB8-678140838929}"/>
              </a:ext>
            </a:extLst>
          </p:cNvPr>
          <p:cNvSpPr txBox="1"/>
          <p:nvPr/>
        </p:nvSpPr>
        <p:spPr>
          <a:xfrm>
            <a:off x="381057" y="910763"/>
            <a:ext cx="11355672" cy="1412759"/>
          </a:xfrm>
          <a:prstGeom prst="rect">
            <a:avLst/>
          </a:prstGeom>
          <a:noFill/>
        </p:spPr>
        <p:txBody>
          <a:bodyPr wrap="square" rtlCol="0">
            <a:spAutoFit/>
          </a:bodyPr>
          <a:lstStyle/>
          <a:p>
            <a:pPr>
              <a:lnSpc>
                <a:spcPct val="150000"/>
              </a:lnSpc>
            </a:pPr>
            <a:r>
              <a:rPr kumimoji="1" lang="en-US" altLang="ja-JP" sz="2000" dirty="0">
                <a:solidFill>
                  <a:schemeClr val="accent5">
                    <a:lumMod val="50000"/>
                  </a:schemeClr>
                </a:solidFill>
                <a:latin typeface="Meiryo UI" panose="020B0604030504040204" pitchFamily="34" charset="-128"/>
                <a:ea typeface="Meiryo UI" panose="020B0604030504040204" pitchFamily="34" charset="-128"/>
              </a:rPr>
              <a:t>2023</a:t>
            </a:r>
            <a:r>
              <a:rPr kumimoji="1" lang="ja-JP" altLang="en-US" sz="2000">
                <a:solidFill>
                  <a:schemeClr val="accent5">
                    <a:lumMod val="50000"/>
                  </a:schemeClr>
                </a:solidFill>
                <a:latin typeface="Meiryo UI" panose="020B0604030504040204" pitchFamily="34" charset="-128"/>
                <a:ea typeface="Meiryo UI" panose="020B0604030504040204" pitchFamily="34" charset="-128"/>
              </a:rPr>
              <a:t>年</a:t>
            </a:r>
            <a:r>
              <a:rPr kumimoji="1" lang="en-US" altLang="ja-JP" sz="2000" dirty="0">
                <a:solidFill>
                  <a:schemeClr val="accent5">
                    <a:lumMod val="50000"/>
                  </a:schemeClr>
                </a:solidFill>
                <a:latin typeface="Meiryo UI" panose="020B0604030504040204" pitchFamily="34" charset="-128"/>
                <a:ea typeface="Meiryo UI" panose="020B0604030504040204" pitchFamily="34" charset="-128"/>
              </a:rPr>
              <a:t>3</a:t>
            </a:r>
            <a:r>
              <a:rPr kumimoji="1" lang="ja-JP" altLang="en-US" sz="2000">
                <a:solidFill>
                  <a:schemeClr val="accent5">
                    <a:lumMod val="50000"/>
                  </a:schemeClr>
                </a:solidFill>
                <a:latin typeface="Meiryo UI" panose="020B0604030504040204" pitchFamily="34" charset="-128"/>
                <a:ea typeface="Meiryo UI" panose="020B0604030504040204" pitchFamily="34" charset="-128"/>
              </a:rPr>
              <a:t>月期と</a:t>
            </a:r>
            <a:r>
              <a:rPr kumimoji="1" lang="en-US" altLang="ja-JP" sz="2000" dirty="0">
                <a:solidFill>
                  <a:schemeClr val="accent5">
                    <a:lumMod val="50000"/>
                  </a:schemeClr>
                </a:solidFill>
                <a:latin typeface="Meiryo UI" panose="020B0604030504040204" pitchFamily="34" charset="-128"/>
                <a:ea typeface="Meiryo UI" panose="020B0604030504040204" pitchFamily="34" charset="-128"/>
              </a:rPr>
              <a:t>2024</a:t>
            </a:r>
            <a:r>
              <a:rPr kumimoji="1" lang="ja-JP" altLang="en-US" sz="2000">
                <a:solidFill>
                  <a:schemeClr val="accent5">
                    <a:lumMod val="50000"/>
                  </a:schemeClr>
                </a:solidFill>
                <a:latin typeface="Meiryo UI" panose="020B0604030504040204" pitchFamily="34" charset="-128"/>
                <a:ea typeface="Meiryo UI" panose="020B0604030504040204" pitchFamily="34" charset="-128"/>
              </a:rPr>
              <a:t>年</a:t>
            </a:r>
            <a:r>
              <a:rPr kumimoji="1" lang="en-US" altLang="ja-JP" sz="2000" dirty="0">
                <a:solidFill>
                  <a:schemeClr val="accent5">
                    <a:lumMod val="50000"/>
                  </a:schemeClr>
                </a:solidFill>
                <a:latin typeface="Meiryo UI" panose="020B0604030504040204" pitchFamily="34" charset="-128"/>
                <a:ea typeface="Meiryo UI" panose="020B0604030504040204" pitchFamily="34" charset="-128"/>
              </a:rPr>
              <a:t>3</a:t>
            </a:r>
            <a:r>
              <a:rPr kumimoji="1" lang="ja-JP" altLang="en-US" sz="2000">
                <a:solidFill>
                  <a:schemeClr val="accent5">
                    <a:lumMod val="50000"/>
                  </a:schemeClr>
                </a:solidFill>
                <a:latin typeface="Meiryo UI" panose="020B0604030504040204" pitchFamily="34" charset="-128"/>
                <a:ea typeface="Meiryo UI" panose="020B0604030504040204" pitchFamily="34" charset="-128"/>
              </a:rPr>
              <a:t>月期で、キーワードごとに書かれている企業数を表示している</a:t>
            </a:r>
            <a:endParaRPr lang="en-US" altLang="ja-JP" sz="2000" dirty="0">
              <a:solidFill>
                <a:schemeClr val="accent5">
                  <a:lumMod val="50000"/>
                </a:schemeClr>
              </a:solidFill>
              <a:latin typeface="Meiryo UI" panose="020B0604030504040204" pitchFamily="34" charset="-128"/>
              <a:ea typeface="Meiryo UI" panose="020B0604030504040204" pitchFamily="34" charset="-128"/>
            </a:endParaRPr>
          </a:p>
          <a:p>
            <a:pPr>
              <a:lnSpc>
                <a:spcPct val="150000"/>
              </a:lnSpc>
            </a:pPr>
            <a:r>
              <a:rPr lang="ja-JP" altLang="en-US" sz="2000">
                <a:solidFill>
                  <a:schemeClr val="accent5">
                    <a:lumMod val="50000"/>
                  </a:schemeClr>
                </a:solidFill>
                <a:latin typeface="Meiryo UI" panose="020B0604030504040204" pitchFamily="34" charset="-128"/>
                <a:ea typeface="Meiryo UI" panose="020B0604030504040204" pitchFamily="34" charset="-128"/>
              </a:rPr>
              <a:t>「多様性」、「ダイバーシティ」、「安全」、「採用」、「キャリア」というキーワードは、</a:t>
            </a:r>
            <a:r>
              <a:rPr lang="en-US" altLang="ja-JP" sz="2000" dirty="0">
                <a:solidFill>
                  <a:schemeClr val="accent5">
                    <a:lumMod val="50000"/>
                  </a:schemeClr>
                </a:solidFill>
                <a:latin typeface="Meiryo UI" panose="020B0604030504040204" pitchFamily="34" charset="-128"/>
                <a:ea typeface="Meiryo UI" panose="020B0604030504040204" pitchFamily="34" charset="-128"/>
              </a:rPr>
              <a:t>1,000</a:t>
            </a:r>
            <a:r>
              <a:rPr lang="ja-JP" altLang="en-US" sz="2000">
                <a:solidFill>
                  <a:schemeClr val="accent5">
                    <a:lumMod val="50000"/>
                  </a:schemeClr>
                </a:solidFill>
                <a:latin typeface="Meiryo UI" panose="020B0604030504040204" pitchFamily="34" charset="-128"/>
                <a:ea typeface="Meiryo UI" panose="020B0604030504040204" pitchFamily="34" charset="-128"/>
              </a:rPr>
              <a:t>以上の企業が書いている</a:t>
            </a:r>
            <a:endParaRPr lang="en-US" altLang="ja-JP" sz="2000" dirty="0">
              <a:solidFill>
                <a:schemeClr val="accent5">
                  <a:lumMod val="50000"/>
                </a:schemeClr>
              </a:solidFill>
              <a:latin typeface="Meiryo UI" panose="020B0604030504040204" pitchFamily="34" charset="-128"/>
              <a:ea typeface="Meiryo UI" panose="020B0604030504040204" pitchFamily="34" charset="-128"/>
            </a:endParaRPr>
          </a:p>
          <a:p>
            <a:pPr>
              <a:lnSpc>
                <a:spcPct val="150000"/>
              </a:lnSpc>
            </a:pPr>
            <a:r>
              <a:rPr lang="ja-JP" altLang="en-US" sz="2000">
                <a:solidFill>
                  <a:schemeClr val="accent5">
                    <a:lumMod val="50000"/>
                  </a:schemeClr>
                </a:solidFill>
                <a:latin typeface="Meiryo UI" panose="020B0604030504040204" pitchFamily="34" charset="-128"/>
                <a:ea typeface="Meiryo UI" panose="020B0604030504040204" pitchFamily="34" charset="-128"/>
              </a:rPr>
              <a:t>なお、網掛けは、当金庫が</a:t>
            </a:r>
            <a:r>
              <a:rPr lang="en-US" altLang="ja-JP" sz="2000" dirty="0">
                <a:solidFill>
                  <a:schemeClr val="accent5">
                    <a:lumMod val="50000"/>
                  </a:schemeClr>
                </a:solidFill>
                <a:latin typeface="Meiryo UI" panose="020B0604030504040204" pitchFamily="34" charset="-128"/>
                <a:ea typeface="Meiryo UI" panose="020B0604030504040204" pitchFamily="34" charset="-128"/>
              </a:rPr>
              <a:t>2024</a:t>
            </a:r>
            <a:r>
              <a:rPr lang="ja-JP" altLang="en-US" sz="2000">
                <a:solidFill>
                  <a:schemeClr val="accent5">
                    <a:lumMod val="50000"/>
                  </a:schemeClr>
                </a:solidFill>
                <a:latin typeface="Meiryo UI" panose="020B0604030504040204" pitchFamily="34" charset="-128"/>
                <a:ea typeface="Meiryo UI" panose="020B0604030504040204" pitchFamily="34" charset="-128"/>
              </a:rPr>
              <a:t>年</a:t>
            </a:r>
            <a:r>
              <a:rPr lang="en-US" altLang="ja-JP" sz="2000" dirty="0">
                <a:solidFill>
                  <a:schemeClr val="accent5">
                    <a:lumMod val="50000"/>
                  </a:schemeClr>
                </a:solidFill>
                <a:latin typeface="Meiryo UI" panose="020B0604030504040204" pitchFamily="34" charset="-128"/>
                <a:ea typeface="Meiryo UI" panose="020B0604030504040204" pitchFamily="34" charset="-128"/>
              </a:rPr>
              <a:t>3</a:t>
            </a:r>
            <a:r>
              <a:rPr lang="ja-JP" altLang="en-US" sz="2000">
                <a:solidFill>
                  <a:schemeClr val="accent5">
                    <a:lumMod val="50000"/>
                  </a:schemeClr>
                </a:solidFill>
                <a:latin typeface="Meiryo UI" panose="020B0604030504040204" pitchFamily="34" charset="-128"/>
                <a:ea typeface="Meiryo UI" panose="020B0604030504040204" pitchFamily="34" charset="-128"/>
              </a:rPr>
              <a:t>月期で書いていたキーワード</a:t>
            </a:r>
            <a:endParaRPr kumimoji="1" lang="en-US" altLang="ja-JP" sz="2000" dirty="0">
              <a:solidFill>
                <a:schemeClr val="accent5">
                  <a:lumMod val="50000"/>
                </a:schemeClr>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495118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7122B591-A7A7-BC59-2DBB-0A7F9AFE4D8C}"/>
              </a:ext>
            </a:extLst>
          </p:cNvPr>
          <p:cNvGraphicFramePr>
            <a:graphicFrameLocks noGrp="1"/>
          </p:cNvGraphicFramePr>
          <p:nvPr>
            <p:extLst>
              <p:ext uri="{D42A27DB-BD31-4B8C-83A1-F6EECF244321}">
                <p14:modId xmlns:p14="http://schemas.microsoft.com/office/powerpoint/2010/main" val="3575145069"/>
              </p:ext>
            </p:extLst>
          </p:nvPr>
        </p:nvGraphicFramePr>
        <p:xfrm>
          <a:off x="277224" y="3149356"/>
          <a:ext cx="2553062" cy="2616411"/>
        </p:xfrm>
        <a:graphic>
          <a:graphicData uri="http://schemas.openxmlformats.org/drawingml/2006/table">
            <a:tbl>
              <a:tblPr firstRow="1" bandRow="1">
                <a:tableStyleId>{93296810-A885-4BE3-A3E7-6D5BEEA58F35}</a:tableStyleId>
              </a:tblPr>
              <a:tblGrid>
                <a:gridCol w="1038138">
                  <a:extLst>
                    <a:ext uri="{9D8B030D-6E8A-4147-A177-3AD203B41FA5}">
                      <a16:colId xmlns:a16="http://schemas.microsoft.com/office/drawing/2014/main" val="757417051"/>
                    </a:ext>
                  </a:extLst>
                </a:gridCol>
                <a:gridCol w="784119">
                  <a:extLst>
                    <a:ext uri="{9D8B030D-6E8A-4147-A177-3AD203B41FA5}">
                      <a16:colId xmlns:a16="http://schemas.microsoft.com/office/drawing/2014/main" val="2197525444"/>
                    </a:ext>
                  </a:extLst>
                </a:gridCol>
                <a:gridCol w="730805">
                  <a:extLst>
                    <a:ext uri="{9D8B030D-6E8A-4147-A177-3AD203B41FA5}">
                      <a16:colId xmlns:a16="http://schemas.microsoft.com/office/drawing/2014/main" val="661793260"/>
                    </a:ext>
                  </a:extLst>
                </a:gridCol>
              </a:tblGrid>
              <a:tr h="373773">
                <a:tc>
                  <a:txBody>
                    <a:bodyPr/>
                    <a:lstStyle/>
                    <a:p>
                      <a:pPr algn="ctr"/>
                      <a:endParaRPr kumimoji="1" lang="ja-JP" altLang="en-US"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kumimoji="1" lang="en-US" altLang="ja-JP" sz="1200" b="0" dirty="0">
                          <a:latin typeface="Meiryo UI" panose="020B0604030504040204" pitchFamily="34" charset="-128"/>
                          <a:ea typeface="Meiryo UI" panose="020B0604030504040204" pitchFamily="34" charset="-128"/>
                        </a:rPr>
                        <a:t>23/3</a:t>
                      </a:r>
                      <a:endParaRPr kumimoji="1" lang="ja-JP" altLang="en-US" sz="1200"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kumimoji="1" lang="en-US" altLang="ja-JP" sz="1200" b="0" dirty="0">
                          <a:latin typeface="Meiryo UI" panose="020B0604030504040204" pitchFamily="34" charset="-128"/>
                          <a:ea typeface="Meiryo UI" panose="020B0604030504040204" pitchFamily="34" charset="-128"/>
                        </a:rPr>
                        <a:t>24/3</a:t>
                      </a:r>
                      <a:endParaRPr kumimoji="1" lang="ja-JP" altLang="en-US" sz="1200"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167257844"/>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監査</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535</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653</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2701660233"/>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苦情</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24</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38</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886609703"/>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コンプライアンス</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900</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1029</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696198567"/>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懲戒処分</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4</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4</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485499199"/>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倫理</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297</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352</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366983368"/>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遵守</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517</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599</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4086739420"/>
                  </a:ext>
                </a:extLst>
              </a:tr>
            </a:tbl>
          </a:graphicData>
        </a:graphic>
      </p:graphicFrame>
      <p:graphicFrame>
        <p:nvGraphicFramePr>
          <p:cNvPr id="8" name="表 7">
            <a:extLst>
              <a:ext uri="{FF2B5EF4-FFF2-40B4-BE49-F238E27FC236}">
                <a16:creationId xmlns:a16="http://schemas.microsoft.com/office/drawing/2014/main" id="{723BAE9D-C9E6-2ED6-2A88-91DA4AA16B23}"/>
              </a:ext>
            </a:extLst>
          </p:cNvPr>
          <p:cNvGraphicFramePr>
            <a:graphicFrameLocks noGrp="1"/>
          </p:cNvGraphicFramePr>
          <p:nvPr>
            <p:extLst>
              <p:ext uri="{D42A27DB-BD31-4B8C-83A1-F6EECF244321}">
                <p14:modId xmlns:p14="http://schemas.microsoft.com/office/powerpoint/2010/main" val="214568374"/>
              </p:ext>
            </p:extLst>
          </p:nvPr>
        </p:nvGraphicFramePr>
        <p:xfrm>
          <a:off x="3277327" y="3163622"/>
          <a:ext cx="2553062" cy="2990184"/>
        </p:xfrm>
        <a:graphic>
          <a:graphicData uri="http://schemas.openxmlformats.org/drawingml/2006/table">
            <a:tbl>
              <a:tblPr firstRow="1" bandRow="1">
                <a:tableStyleId>{93296810-A885-4BE3-A3E7-6D5BEEA58F35}</a:tableStyleId>
              </a:tblPr>
              <a:tblGrid>
                <a:gridCol w="1038138">
                  <a:extLst>
                    <a:ext uri="{9D8B030D-6E8A-4147-A177-3AD203B41FA5}">
                      <a16:colId xmlns:a16="http://schemas.microsoft.com/office/drawing/2014/main" val="757417051"/>
                    </a:ext>
                  </a:extLst>
                </a:gridCol>
                <a:gridCol w="784119">
                  <a:extLst>
                    <a:ext uri="{9D8B030D-6E8A-4147-A177-3AD203B41FA5}">
                      <a16:colId xmlns:a16="http://schemas.microsoft.com/office/drawing/2014/main" val="2197525444"/>
                    </a:ext>
                  </a:extLst>
                </a:gridCol>
                <a:gridCol w="730805">
                  <a:extLst>
                    <a:ext uri="{9D8B030D-6E8A-4147-A177-3AD203B41FA5}">
                      <a16:colId xmlns:a16="http://schemas.microsoft.com/office/drawing/2014/main" val="661793260"/>
                    </a:ext>
                  </a:extLst>
                </a:gridCol>
              </a:tblGrid>
              <a:tr h="373773">
                <a:tc>
                  <a:txBody>
                    <a:bodyPr/>
                    <a:lstStyle/>
                    <a:p>
                      <a:pPr algn="ctr"/>
                      <a:endParaRPr kumimoji="1" lang="ja-JP" altLang="en-US"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kumimoji="1" lang="en-US" altLang="ja-JP" sz="1200" b="0" dirty="0">
                          <a:latin typeface="Meiryo UI" panose="020B0604030504040204" pitchFamily="34" charset="-128"/>
                          <a:ea typeface="Meiryo UI" panose="020B0604030504040204" pitchFamily="34" charset="-128"/>
                        </a:rPr>
                        <a:t>23/3</a:t>
                      </a:r>
                      <a:endParaRPr kumimoji="1" lang="ja-JP" altLang="en-US" sz="1200"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kumimoji="1" lang="en-US" altLang="ja-JP" sz="1200" b="0" dirty="0">
                          <a:latin typeface="Meiryo UI" panose="020B0604030504040204" pitchFamily="34" charset="-128"/>
                          <a:ea typeface="Meiryo UI" panose="020B0604030504040204" pitchFamily="34" charset="-128"/>
                        </a:rPr>
                        <a:t>24/3</a:t>
                      </a:r>
                      <a:endParaRPr kumimoji="1" lang="ja-JP" altLang="en-US" sz="1200"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167257844"/>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研修</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1,494</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1,639</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886609703"/>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学習</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207</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290</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23090302"/>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コーチング</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50</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59</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53251650"/>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人材開発</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95</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127</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696198567"/>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メンタリング</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14</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21</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485499199"/>
                  </a:ext>
                </a:extLst>
              </a:tr>
              <a:tr h="373773">
                <a:tc>
                  <a:txBody>
                    <a:bodyPr/>
                    <a:lstStyle/>
                    <a:p>
                      <a:pPr algn="ctr" fontAlgn="b"/>
                      <a:r>
                        <a:rPr lang="en"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OJT</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278</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315</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366983368"/>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副業</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104</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126</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086739420"/>
                  </a:ext>
                </a:extLst>
              </a:tr>
            </a:tbl>
          </a:graphicData>
        </a:graphic>
      </p:graphicFrame>
      <p:graphicFrame>
        <p:nvGraphicFramePr>
          <p:cNvPr id="9" name="表 8">
            <a:extLst>
              <a:ext uri="{FF2B5EF4-FFF2-40B4-BE49-F238E27FC236}">
                <a16:creationId xmlns:a16="http://schemas.microsoft.com/office/drawing/2014/main" id="{E74D6BCF-8176-A18E-0157-88E969E83F87}"/>
              </a:ext>
            </a:extLst>
          </p:cNvPr>
          <p:cNvGraphicFramePr>
            <a:graphicFrameLocks noGrp="1"/>
          </p:cNvGraphicFramePr>
          <p:nvPr>
            <p:extLst>
              <p:ext uri="{D42A27DB-BD31-4B8C-83A1-F6EECF244321}">
                <p14:modId xmlns:p14="http://schemas.microsoft.com/office/powerpoint/2010/main" val="678196701"/>
              </p:ext>
            </p:extLst>
          </p:nvPr>
        </p:nvGraphicFramePr>
        <p:xfrm>
          <a:off x="6277430" y="3149354"/>
          <a:ext cx="2553062" cy="2617923"/>
        </p:xfrm>
        <a:graphic>
          <a:graphicData uri="http://schemas.openxmlformats.org/drawingml/2006/table">
            <a:tbl>
              <a:tblPr firstRow="1" bandRow="1">
                <a:tableStyleId>{93296810-A885-4BE3-A3E7-6D5BEEA58F35}</a:tableStyleId>
              </a:tblPr>
              <a:tblGrid>
                <a:gridCol w="1038138">
                  <a:extLst>
                    <a:ext uri="{9D8B030D-6E8A-4147-A177-3AD203B41FA5}">
                      <a16:colId xmlns:a16="http://schemas.microsoft.com/office/drawing/2014/main" val="757417051"/>
                    </a:ext>
                  </a:extLst>
                </a:gridCol>
                <a:gridCol w="784119">
                  <a:extLst>
                    <a:ext uri="{9D8B030D-6E8A-4147-A177-3AD203B41FA5}">
                      <a16:colId xmlns:a16="http://schemas.microsoft.com/office/drawing/2014/main" val="2197525444"/>
                    </a:ext>
                  </a:extLst>
                </a:gridCol>
                <a:gridCol w="730805">
                  <a:extLst>
                    <a:ext uri="{9D8B030D-6E8A-4147-A177-3AD203B41FA5}">
                      <a16:colId xmlns:a16="http://schemas.microsoft.com/office/drawing/2014/main" val="661793260"/>
                    </a:ext>
                  </a:extLst>
                </a:gridCol>
              </a:tblGrid>
              <a:tr h="373773">
                <a:tc>
                  <a:txBody>
                    <a:bodyPr/>
                    <a:lstStyle/>
                    <a:p>
                      <a:pPr algn="ctr"/>
                      <a:endParaRPr kumimoji="1" lang="ja-JP" altLang="en-US"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kumimoji="1" lang="en-US" altLang="ja-JP" sz="1200" b="0" dirty="0">
                          <a:latin typeface="Meiryo UI" panose="020B0604030504040204" pitchFamily="34" charset="-128"/>
                          <a:ea typeface="Meiryo UI" panose="020B0604030504040204" pitchFamily="34" charset="-128"/>
                        </a:rPr>
                        <a:t>23/3</a:t>
                      </a:r>
                      <a:endParaRPr kumimoji="1" lang="ja-JP" altLang="en-US" sz="1200"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kumimoji="1" lang="en-US" altLang="ja-JP" sz="1200" b="0" dirty="0">
                          <a:latin typeface="Meiryo UI" panose="020B0604030504040204" pitchFamily="34" charset="-128"/>
                          <a:ea typeface="Meiryo UI" panose="020B0604030504040204" pitchFamily="34" charset="-128"/>
                        </a:rPr>
                        <a:t>24/3</a:t>
                      </a:r>
                      <a:endParaRPr kumimoji="1" lang="ja-JP" altLang="en-US" sz="1200"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167257844"/>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リーダーシップ</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177</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216</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886609703"/>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信頼</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713</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834</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696198567"/>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開発</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1,391</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1,530</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101677793"/>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意思決定</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484</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531</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485499199"/>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統制</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361</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404</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435782935"/>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コミュニケーション能力</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26</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24</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366983368"/>
                  </a:ext>
                </a:extLst>
              </a:tr>
            </a:tbl>
          </a:graphicData>
        </a:graphic>
      </p:graphicFrame>
      <p:graphicFrame>
        <p:nvGraphicFramePr>
          <p:cNvPr id="10" name="表 9">
            <a:extLst>
              <a:ext uri="{FF2B5EF4-FFF2-40B4-BE49-F238E27FC236}">
                <a16:creationId xmlns:a16="http://schemas.microsoft.com/office/drawing/2014/main" id="{76D951B0-3DB2-B8C4-8B7D-85B790C9C4F4}"/>
              </a:ext>
            </a:extLst>
          </p:cNvPr>
          <p:cNvGraphicFramePr>
            <a:graphicFrameLocks noGrp="1"/>
          </p:cNvGraphicFramePr>
          <p:nvPr>
            <p:extLst>
              <p:ext uri="{D42A27DB-BD31-4B8C-83A1-F6EECF244321}">
                <p14:modId xmlns:p14="http://schemas.microsoft.com/office/powerpoint/2010/main" val="3233319001"/>
              </p:ext>
            </p:extLst>
          </p:nvPr>
        </p:nvGraphicFramePr>
        <p:xfrm>
          <a:off x="9277533" y="3149354"/>
          <a:ext cx="2553062" cy="2616411"/>
        </p:xfrm>
        <a:graphic>
          <a:graphicData uri="http://schemas.openxmlformats.org/drawingml/2006/table">
            <a:tbl>
              <a:tblPr firstRow="1" bandRow="1">
                <a:tableStyleId>{93296810-A885-4BE3-A3E7-6D5BEEA58F35}</a:tableStyleId>
              </a:tblPr>
              <a:tblGrid>
                <a:gridCol w="1038138">
                  <a:extLst>
                    <a:ext uri="{9D8B030D-6E8A-4147-A177-3AD203B41FA5}">
                      <a16:colId xmlns:a16="http://schemas.microsoft.com/office/drawing/2014/main" val="757417051"/>
                    </a:ext>
                  </a:extLst>
                </a:gridCol>
                <a:gridCol w="784119">
                  <a:extLst>
                    <a:ext uri="{9D8B030D-6E8A-4147-A177-3AD203B41FA5}">
                      <a16:colId xmlns:a16="http://schemas.microsoft.com/office/drawing/2014/main" val="2197525444"/>
                    </a:ext>
                  </a:extLst>
                </a:gridCol>
                <a:gridCol w="730805">
                  <a:extLst>
                    <a:ext uri="{9D8B030D-6E8A-4147-A177-3AD203B41FA5}">
                      <a16:colId xmlns:a16="http://schemas.microsoft.com/office/drawing/2014/main" val="661793260"/>
                    </a:ext>
                  </a:extLst>
                </a:gridCol>
              </a:tblGrid>
              <a:tr h="373773">
                <a:tc>
                  <a:txBody>
                    <a:bodyPr/>
                    <a:lstStyle/>
                    <a:p>
                      <a:pPr algn="ctr"/>
                      <a:endParaRPr kumimoji="1" lang="ja-JP" altLang="en-US"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kumimoji="1" lang="en-US" altLang="ja-JP" sz="1200" b="0" dirty="0">
                          <a:latin typeface="Meiryo UI" panose="020B0604030504040204" pitchFamily="34" charset="-128"/>
                          <a:ea typeface="Meiryo UI" panose="020B0604030504040204" pitchFamily="34" charset="-128"/>
                        </a:rPr>
                        <a:t>23/3</a:t>
                      </a:r>
                      <a:endParaRPr kumimoji="1" lang="ja-JP" altLang="en-US" sz="1200"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kumimoji="1" lang="en-US" altLang="ja-JP" sz="1200" b="0" dirty="0">
                          <a:latin typeface="Meiryo UI" panose="020B0604030504040204" pitchFamily="34" charset="-128"/>
                          <a:ea typeface="Meiryo UI" panose="020B0604030504040204" pitchFamily="34" charset="-128"/>
                        </a:rPr>
                        <a:t>24/3</a:t>
                      </a:r>
                      <a:endParaRPr kumimoji="1" lang="ja-JP" altLang="en-US" sz="1200"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167257844"/>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継承</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104</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129</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886609703"/>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候補</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391</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503</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696198567"/>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後継者</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68</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91</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485499199"/>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サクセッション</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67</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83</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366983368"/>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準備</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137</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166</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4086739420"/>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持続可能</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1,494</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1,591</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291844479"/>
                  </a:ext>
                </a:extLst>
              </a:tr>
            </a:tbl>
          </a:graphicData>
        </a:graphic>
      </p:graphicFrame>
      <p:sp>
        <p:nvSpPr>
          <p:cNvPr id="11" name="テキスト ボックス 10">
            <a:extLst>
              <a:ext uri="{FF2B5EF4-FFF2-40B4-BE49-F238E27FC236}">
                <a16:creationId xmlns:a16="http://schemas.microsoft.com/office/drawing/2014/main" id="{3E21D778-60D1-3913-CDEE-9B221E2AA00C}"/>
              </a:ext>
            </a:extLst>
          </p:cNvPr>
          <p:cNvSpPr txBox="1"/>
          <p:nvPr/>
        </p:nvSpPr>
        <p:spPr>
          <a:xfrm>
            <a:off x="277224" y="2560320"/>
            <a:ext cx="2553061" cy="369332"/>
          </a:xfrm>
          <a:prstGeom prst="rect">
            <a:avLst/>
          </a:prstGeom>
          <a:noFill/>
          <a:ln>
            <a:solidFill>
              <a:schemeClr val="accent6"/>
            </a:solidFill>
          </a:ln>
        </p:spPr>
        <p:txBody>
          <a:bodyPr wrap="square" rtlCol="0">
            <a:spAutoFit/>
          </a:bodyPr>
          <a:lstStyle/>
          <a:p>
            <a:pPr algn="ctr"/>
            <a:r>
              <a:rPr lang="ja-JP" altLang="en-US">
                <a:solidFill>
                  <a:schemeClr val="accent6"/>
                </a:solidFill>
                <a:latin typeface="Meiryo UI" panose="020B0604030504040204" pitchFamily="34" charset="-128"/>
                <a:ea typeface="Meiryo UI" panose="020B0604030504040204" pitchFamily="34" charset="-128"/>
              </a:rPr>
              <a:t>コンプライアンス</a:t>
            </a:r>
            <a:endParaRPr kumimoji="1" lang="ja-JP" altLang="en-US">
              <a:solidFill>
                <a:schemeClr val="accent6"/>
              </a:solidFill>
              <a:latin typeface="Meiryo UI" panose="020B0604030504040204" pitchFamily="34" charset="-128"/>
              <a:ea typeface="Meiryo UI" panose="020B0604030504040204" pitchFamily="34" charset="-128"/>
            </a:endParaRPr>
          </a:p>
        </p:txBody>
      </p:sp>
      <p:sp>
        <p:nvSpPr>
          <p:cNvPr id="12" name="テキスト ボックス 11">
            <a:extLst>
              <a:ext uri="{FF2B5EF4-FFF2-40B4-BE49-F238E27FC236}">
                <a16:creationId xmlns:a16="http://schemas.microsoft.com/office/drawing/2014/main" id="{73E7B3D2-A472-6621-D0F9-51E056AF3ED7}"/>
              </a:ext>
            </a:extLst>
          </p:cNvPr>
          <p:cNvSpPr txBox="1"/>
          <p:nvPr/>
        </p:nvSpPr>
        <p:spPr>
          <a:xfrm>
            <a:off x="3277328" y="2560320"/>
            <a:ext cx="2553061" cy="369332"/>
          </a:xfrm>
          <a:prstGeom prst="rect">
            <a:avLst/>
          </a:prstGeom>
          <a:noFill/>
          <a:ln>
            <a:solidFill>
              <a:schemeClr val="accent6"/>
            </a:solidFill>
          </a:ln>
        </p:spPr>
        <p:txBody>
          <a:bodyPr wrap="square" rtlCol="0">
            <a:spAutoFit/>
          </a:bodyPr>
          <a:lstStyle/>
          <a:p>
            <a:pPr algn="ctr"/>
            <a:r>
              <a:rPr kumimoji="1" lang="ja-JP" altLang="en-US">
                <a:solidFill>
                  <a:schemeClr val="accent6"/>
                </a:solidFill>
                <a:latin typeface="Meiryo UI" panose="020B0604030504040204" pitchFamily="34" charset="-128"/>
                <a:ea typeface="Meiryo UI" panose="020B0604030504040204" pitchFamily="34" charset="-128"/>
              </a:rPr>
              <a:t>スキル・能力</a:t>
            </a:r>
          </a:p>
        </p:txBody>
      </p:sp>
      <p:sp>
        <p:nvSpPr>
          <p:cNvPr id="13" name="テキスト ボックス 12">
            <a:extLst>
              <a:ext uri="{FF2B5EF4-FFF2-40B4-BE49-F238E27FC236}">
                <a16:creationId xmlns:a16="http://schemas.microsoft.com/office/drawing/2014/main" id="{EC73E346-FAC1-879E-04BC-2DAEAEE2DB30}"/>
              </a:ext>
            </a:extLst>
          </p:cNvPr>
          <p:cNvSpPr txBox="1"/>
          <p:nvPr/>
        </p:nvSpPr>
        <p:spPr>
          <a:xfrm>
            <a:off x="6277431" y="2579523"/>
            <a:ext cx="2553061" cy="369332"/>
          </a:xfrm>
          <a:prstGeom prst="rect">
            <a:avLst/>
          </a:prstGeom>
          <a:noFill/>
          <a:ln>
            <a:solidFill>
              <a:schemeClr val="accent6"/>
            </a:solidFill>
          </a:ln>
        </p:spPr>
        <p:txBody>
          <a:bodyPr wrap="square" rtlCol="0">
            <a:spAutoFit/>
          </a:bodyPr>
          <a:lstStyle/>
          <a:p>
            <a:pPr algn="ctr"/>
            <a:r>
              <a:rPr lang="ja-JP" altLang="en-US">
                <a:solidFill>
                  <a:schemeClr val="accent6"/>
                </a:solidFill>
                <a:latin typeface="Meiryo UI" panose="020B0604030504040204" pitchFamily="34" charset="-128"/>
                <a:ea typeface="Meiryo UI" panose="020B0604030504040204" pitchFamily="34" charset="-128"/>
              </a:rPr>
              <a:t>リーダーシップ</a:t>
            </a:r>
            <a:endParaRPr lang="en-US" altLang="ja-JP" dirty="0">
              <a:solidFill>
                <a:schemeClr val="accent6"/>
              </a:solidFill>
              <a:latin typeface="Meiryo UI" panose="020B0604030504040204" pitchFamily="34" charset="-128"/>
              <a:ea typeface="Meiryo UI" panose="020B0604030504040204" pitchFamily="34" charset="-128"/>
            </a:endParaRPr>
          </a:p>
        </p:txBody>
      </p:sp>
      <p:sp>
        <p:nvSpPr>
          <p:cNvPr id="14" name="テキスト ボックス 13">
            <a:extLst>
              <a:ext uri="{FF2B5EF4-FFF2-40B4-BE49-F238E27FC236}">
                <a16:creationId xmlns:a16="http://schemas.microsoft.com/office/drawing/2014/main" id="{9C666CBA-DE6C-B2EE-5B81-E18FBB992C82}"/>
              </a:ext>
            </a:extLst>
          </p:cNvPr>
          <p:cNvSpPr txBox="1"/>
          <p:nvPr/>
        </p:nvSpPr>
        <p:spPr>
          <a:xfrm>
            <a:off x="9277534" y="2579523"/>
            <a:ext cx="2553061" cy="369332"/>
          </a:xfrm>
          <a:prstGeom prst="rect">
            <a:avLst/>
          </a:prstGeom>
          <a:noFill/>
          <a:ln>
            <a:solidFill>
              <a:schemeClr val="accent6"/>
            </a:solidFill>
          </a:ln>
        </p:spPr>
        <p:txBody>
          <a:bodyPr wrap="square" rtlCol="0">
            <a:spAutoFit/>
          </a:bodyPr>
          <a:lstStyle/>
          <a:p>
            <a:pPr algn="ctr"/>
            <a:r>
              <a:rPr kumimoji="1" lang="ja-JP" altLang="en-US">
                <a:solidFill>
                  <a:schemeClr val="accent6"/>
                </a:solidFill>
                <a:latin typeface="Meiryo UI" panose="020B0604030504040204" pitchFamily="34" charset="-128"/>
                <a:ea typeface="Meiryo UI" panose="020B0604030504040204" pitchFamily="34" charset="-128"/>
              </a:rPr>
              <a:t>サクセッション</a:t>
            </a:r>
            <a:r>
              <a:rPr lang="ja-JP" altLang="en-US">
                <a:solidFill>
                  <a:schemeClr val="accent6"/>
                </a:solidFill>
                <a:latin typeface="Meiryo UI" panose="020B0604030504040204" pitchFamily="34" charset="-128"/>
                <a:ea typeface="Meiryo UI" panose="020B0604030504040204" pitchFamily="34" charset="-128"/>
              </a:rPr>
              <a:t>プラン</a:t>
            </a:r>
            <a:endParaRPr kumimoji="1" lang="ja-JP" altLang="en-US">
              <a:solidFill>
                <a:schemeClr val="accent6"/>
              </a:solidFill>
              <a:latin typeface="Meiryo UI" panose="020B0604030504040204" pitchFamily="34" charset="-128"/>
              <a:ea typeface="Meiryo UI" panose="020B0604030504040204" pitchFamily="34" charset="-128"/>
            </a:endParaRPr>
          </a:p>
        </p:txBody>
      </p:sp>
      <p:sp>
        <p:nvSpPr>
          <p:cNvPr id="3" name="テキスト ボックス 2">
            <a:extLst>
              <a:ext uri="{FF2B5EF4-FFF2-40B4-BE49-F238E27FC236}">
                <a16:creationId xmlns:a16="http://schemas.microsoft.com/office/drawing/2014/main" id="{668BE838-DE51-F5ED-283B-B5C7908C0701}"/>
              </a:ext>
            </a:extLst>
          </p:cNvPr>
          <p:cNvSpPr txBox="1"/>
          <p:nvPr/>
        </p:nvSpPr>
        <p:spPr>
          <a:xfrm>
            <a:off x="246547" y="167087"/>
            <a:ext cx="10703104" cy="584775"/>
          </a:xfrm>
          <a:prstGeom prst="rect">
            <a:avLst/>
          </a:prstGeom>
          <a:noFill/>
        </p:spPr>
        <p:txBody>
          <a:bodyPr wrap="square" rtlCol="0">
            <a:spAutoFit/>
          </a:bodyPr>
          <a:lstStyle/>
          <a:p>
            <a:r>
              <a:rPr kumimoji="1" lang="ja-JP" altLang="en-US" sz="3200">
                <a:solidFill>
                  <a:schemeClr val="accent6"/>
                </a:solidFill>
                <a:latin typeface="Meiryo UI" panose="020B0604030504040204" pitchFamily="34" charset="-128"/>
                <a:ea typeface="Meiryo UI" panose="020B0604030504040204" pitchFamily="34" charset="-128"/>
              </a:rPr>
              <a:t>カテゴリーごとのワード記載状況</a:t>
            </a:r>
          </a:p>
        </p:txBody>
      </p:sp>
      <p:cxnSp>
        <p:nvCxnSpPr>
          <p:cNvPr id="4" name="直線コネクタ 3">
            <a:extLst>
              <a:ext uri="{FF2B5EF4-FFF2-40B4-BE49-F238E27FC236}">
                <a16:creationId xmlns:a16="http://schemas.microsoft.com/office/drawing/2014/main" id="{961724C0-CD51-95FA-E694-9EDA46CE4646}"/>
              </a:ext>
            </a:extLst>
          </p:cNvPr>
          <p:cNvCxnSpPr/>
          <p:nvPr/>
        </p:nvCxnSpPr>
        <p:spPr>
          <a:xfrm>
            <a:off x="185195" y="821803"/>
            <a:ext cx="11551534" cy="0"/>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sp>
        <p:nvSpPr>
          <p:cNvPr id="5" name="テキスト ボックス 4">
            <a:extLst>
              <a:ext uri="{FF2B5EF4-FFF2-40B4-BE49-F238E27FC236}">
                <a16:creationId xmlns:a16="http://schemas.microsoft.com/office/drawing/2014/main" id="{2EC3FF24-625C-F39D-94BE-7FEC719E4484}"/>
              </a:ext>
            </a:extLst>
          </p:cNvPr>
          <p:cNvSpPr txBox="1"/>
          <p:nvPr/>
        </p:nvSpPr>
        <p:spPr>
          <a:xfrm>
            <a:off x="418164" y="996865"/>
            <a:ext cx="11355672" cy="400110"/>
          </a:xfrm>
          <a:prstGeom prst="rect">
            <a:avLst/>
          </a:prstGeom>
          <a:noFill/>
        </p:spPr>
        <p:txBody>
          <a:bodyPr wrap="square" rtlCol="0">
            <a:spAutoFit/>
          </a:bodyPr>
          <a:lstStyle/>
          <a:p>
            <a:r>
              <a:rPr lang="ja-JP" altLang="en-US" sz="2000">
                <a:solidFill>
                  <a:schemeClr val="accent5">
                    <a:lumMod val="50000"/>
                  </a:schemeClr>
                </a:solidFill>
                <a:latin typeface="Meiryo UI" panose="020B0604030504040204" pitchFamily="34" charset="-128"/>
                <a:ea typeface="Meiryo UI" panose="020B0604030504040204" pitchFamily="34" charset="-128"/>
              </a:rPr>
              <a:t>「コンプライアンス」、「研修」、「開発」、「持続可能」について、</a:t>
            </a:r>
            <a:r>
              <a:rPr lang="en-US" altLang="ja-JP" sz="2000" dirty="0">
                <a:solidFill>
                  <a:schemeClr val="accent5">
                    <a:lumMod val="50000"/>
                  </a:schemeClr>
                </a:solidFill>
                <a:latin typeface="Meiryo UI" panose="020B0604030504040204" pitchFamily="34" charset="-128"/>
                <a:ea typeface="Meiryo UI" panose="020B0604030504040204" pitchFamily="34" charset="-128"/>
              </a:rPr>
              <a:t>1,000</a:t>
            </a:r>
            <a:r>
              <a:rPr lang="ja-JP" altLang="en-US" sz="2000">
                <a:solidFill>
                  <a:schemeClr val="accent5">
                    <a:lumMod val="50000"/>
                  </a:schemeClr>
                </a:solidFill>
                <a:latin typeface="Meiryo UI" panose="020B0604030504040204" pitchFamily="34" charset="-128"/>
                <a:ea typeface="Meiryo UI" panose="020B0604030504040204" pitchFamily="34" charset="-128"/>
              </a:rPr>
              <a:t>以上の企業が書いている</a:t>
            </a:r>
            <a:endParaRPr kumimoji="1" lang="en-US" altLang="ja-JP" sz="2000" dirty="0">
              <a:solidFill>
                <a:schemeClr val="accent5">
                  <a:lumMod val="50000"/>
                </a:schemeClr>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862454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7122B591-A7A7-BC59-2DBB-0A7F9AFE4D8C}"/>
              </a:ext>
            </a:extLst>
          </p:cNvPr>
          <p:cNvGraphicFramePr>
            <a:graphicFrameLocks noGrp="1"/>
          </p:cNvGraphicFramePr>
          <p:nvPr>
            <p:extLst>
              <p:ext uri="{D42A27DB-BD31-4B8C-83A1-F6EECF244321}">
                <p14:modId xmlns:p14="http://schemas.microsoft.com/office/powerpoint/2010/main" val="1755575436"/>
              </p:ext>
            </p:extLst>
          </p:nvPr>
        </p:nvGraphicFramePr>
        <p:xfrm>
          <a:off x="277224" y="3149356"/>
          <a:ext cx="2553062" cy="2616411"/>
        </p:xfrm>
        <a:graphic>
          <a:graphicData uri="http://schemas.openxmlformats.org/drawingml/2006/table">
            <a:tbl>
              <a:tblPr firstRow="1" bandRow="1">
                <a:tableStyleId>{93296810-A885-4BE3-A3E7-6D5BEEA58F35}</a:tableStyleId>
              </a:tblPr>
              <a:tblGrid>
                <a:gridCol w="1038138">
                  <a:extLst>
                    <a:ext uri="{9D8B030D-6E8A-4147-A177-3AD203B41FA5}">
                      <a16:colId xmlns:a16="http://schemas.microsoft.com/office/drawing/2014/main" val="757417051"/>
                    </a:ext>
                  </a:extLst>
                </a:gridCol>
                <a:gridCol w="784119">
                  <a:extLst>
                    <a:ext uri="{9D8B030D-6E8A-4147-A177-3AD203B41FA5}">
                      <a16:colId xmlns:a16="http://schemas.microsoft.com/office/drawing/2014/main" val="2197525444"/>
                    </a:ext>
                  </a:extLst>
                </a:gridCol>
                <a:gridCol w="730805">
                  <a:extLst>
                    <a:ext uri="{9D8B030D-6E8A-4147-A177-3AD203B41FA5}">
                      <a16:colId xmlns:a16="http://schemas.microsoft.com/office/drawing/2014/main" val="661793260"/>
                    </a:ext>
                  </a:extLst>
                </a:gridCol>
              </a:tblGrid>
              <a:tr h="373773">
                <a:tc>
                  <a:txBody>
                    <a:bodyPr/>
                    <a:lstStyle/>
                    <a:p>
                      <a:pPr algn="ctr"/>
                      <a:endParaRPr kumimoji="1" lang="ja-JP" altLang="en-US" sz="1200"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kumimoji="1" lang="en-US" altLang="ja-JP" sz="1200" b="0" dirty="0">
                          <a:latin typeface="Meiryo UI" panose="020B0604030504040204" pitchFamily="34" charset="-128"/>
                          <a:ea typeface="Meiryo UI" panose="020B0604030504040204" pitchFamily="34" charset="-128"/>
                        </a:rPr>
                        <a:t>23/3</a:t>
                      </a:r>
                      <a:endParaRPr kumimoji="1" lang="ja-JP" altLang="en-US" sz="1200"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kumimoji="1" lang="en-US" altLang="ja-JP" sz="1200" b="0" dirty="0">
                          <a:latin typeface="Meiryo UI" panose="020B0604030504040204" pitchFamily="34" charset="-128"/>
                          <a:ea typeface="Meiryo UI" panose="020B0604030504040204" pitchFamily="34" charset="-128"/>
                        </a:rPr>
                        <a:t>24/3</a:t>
                      </a:r>
                      <a:endParaRPr kumimoji="1" lang="ja-JP" altLang="en-US" sz="1200"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167257844"/>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労働力</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101</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120</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2701660233"/>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離職</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254</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319</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886609703"/>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給与</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117</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166</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696198567"/>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人件費</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47</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64</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485499199"/>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採用コスト</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10</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13</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366983368"/>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経費</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34</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41</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4086739420"/>
                  </a:ext>
                </a:extLst>
              </a:tr>
            </a:tbl>
          </a:graphicData>
        </a:graphic>
      </p:graphicFrame>
      <p:graphicFrame>
        <p:nvGraphicFramePr>
          <p:cNvPr id="8" name="表 7">
            <a:extLst>
              <a:ext uri="{FF2B5EF4-FFF2-40B4-BE49-F238E27FC236}">
                <a16:creationId xmlns:a16="http://schemas.microsoft.com/office/drawing/2014/main" id="{723BAE9D-C9E6-2ED6-2A88-91DA4AA16B23}"/>
              </a:ext>
            </a:extLst>
          </p:cNvPr>
          <p:cNvGraphicFramePr>
            <a:graphicFrameLocks noGrp="1"/>
          </p:cNvGraphicFramePr>
          <p:nvPr>
            <p:extLst>
              <p:ext uri="{D42A27DB-BD31-4B8C-83A1-F6EECF244321}">
                <p14:modId xmlns:p14="http://schemas.microsoft.com/office/powerpoint/2010/main" val="3852476342"/>
              </p:ext>
            </p:extLst>
          </p:nvPr>
        </p:nvGraphicFramePr>
        <p:xfrm>
          <a:off x="3277327" y="3163622"/>
          <a:ext cx="2553062" cy="2616411"/>
        </p:xfrm>
        <a:graphic>
          <a:graphicData uri="http://schemas.openxmlformats.org/drawingml/2006/table">
            <a:tbl>
              <a:tblPr firstRow="1" bandRow="1">
                <a:tableStyleId>{93296810-A885-4BE3-A3E7-6D5BEEA58F35}</a:tableStyleId>
              </a:tblPr>
              <a:tblGrid>
                <a:gridCol w="1038138">
                  <a:extLst>
                    <a:ext uri="{9D8B030D-6E8A-4147-A177-3AD203B41FA5}">
                      <a16:colId xmlns:a16="http://schemas.microsoft.com/office/drawing/2014/main" val="757417051"/>
                    </a:ext>
                  </a:extLst>
                </a:gridCol>
                <a:gridCol w="784119">
                  <a:extLst>
                    <a:ext uri="{9D8B030D-6E8A-4147-A177-3AD203B41FA5}">
                      <a16:colId xmlns:a16="http://schemas.microsoft.com/office/drawing/2014/main" val="2197525444"/>
                    </a:ext>
                  </a:extLst>
                </a:gridCol>
                <a:gridCol w="730805">
                  <a:extLst>
                    <a:ext uri="{9D8B030D-6E8A-4147-A177-3AD203B41FA5}">
                      <a16:colId xmlns:a16="http://schemas.microsoft.com/office/drawing/2014/main" val="661793260"/>
                    </a:ext>
                  </a:extLst>
                </a:gridCol>
              </a:tblGrid>
              <a:tr h="373773">
                <a:tc>
                  <a:txBody>
                    <a:bodyPr/>
                    <a:lstStyle/>
                    <a:p>
                      <a:pPr algn="ctr"/>
                      <a:endParaRPr kumimoji="1" lang="ja-JP" altLang="en-US" sz="1200"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kumimoji="1" lang="en-US" altLang="ja-JP" sz="1200" b="0" dirty="0">
                          <a:latin typeface="Meiryo UI" panose="020B0604030504040204" pitchFamily="34" charset="-128"/>
                          <a:ea typeface="Meiryo UI" panose="020B0604030504040204" pitchFamily="34" charset="-128"/>
                        </a:rPr>
                        <a:t>23/3</a:t>
                      </a:r>
                      <a:endParaRPr kumimoji="1" lang="ja-JP" altLang="en-US" sz="1200"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kumimoji="1" lang="en-US" altLang="ja-JP" sz="1200" b="0" dirty="0">
                          <a:latin typeface="Meiryo UI" panose="020B0604030504040204" pitchFamily="34" charset="-128"/>
                          <a:ea typeface="Meiryo UI" panose="020B0604030504040204" pitchFamily="34" charset="-128"/>
                        </a:rPr>
                        <a:t>24/3</a:t>
                      </a:r>
                      <a:endParaRPr kumimoji="1" lang="ja-JP" altLang="en-US" sz="1200"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167257844"/>
                  </a:ext>
                </a:extLst>
              </a:tr>
              <a:tr h="373773">
                <a:tc>
                  <a:txBody>
                    <a:bodyPr/>
                    <a:lstStyle/>
                    <a:p>
                      <a:pPr algn="ctr" fontAlgn="b"/>
                      <a:r>
                        <a:rPr lang="en"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EBIT</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4</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5</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886609703"/>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売上高</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228</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289</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23090302"/>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利益</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346</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434</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53251650"/>
                  </a:ext>
                </a:extLst>
              </a:tr>
              <a:tr h="373773">
                <a:tc>
                  <a:txBody>
                    <a:bodyPr/>
                    <a:lstStyle/>
                    <a:p>
                      <a:pPr algn="ctr" fontAlgn="b"/>
                      <a:r>
                        <a:rPr lang="en" sz="1200" b="0" i="0" u="none" strike="noStrike">
                          <a:solidFill>
                            <a:schemeClr val="accent5">
                              <a:lumMod val="50000"/>
                            </a:schemeClr>
                          </a:solidFill>
                          <a:effectLst/>
                          <a:latin typeface="Meiryo UI" panose="020B0604030504040204" pitchFamily="34" charset="-128"/>
                          <a:ea typeface="Meiryo UI" panose="020B0604030504040204" pitchFamily="34" charset="-128"/>
                        </a:rPr>
                        <a:t>ROI</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9</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18</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696198567"/>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一人当たり</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121</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158</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485499199"/>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生産性</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629</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791</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366983368"/>
                  </a:ext>
                </a:extLst>
              </a:tr>
            </a:tbl>
          </a:graphicData>
        </a:graphic>
      </p:graphicFrame>
      <p:graphicFrame>
        <p:nvGraphicFramePr>
          <p:cNvPr id="9" name="表 8">
            <a:extLst>
              <a:ext uri="{FF2B5EF4-FFF2-40B4-BE49-F238E27FC236}">
                <a16:creationId xmlns:a16="http://schemas.microsoft.com/office/drawing/2014/main" id="{E74D6BCF-8176-A18E-0157-88E969E83F87}"/>
              </a:ext>
            </a:extLst>
          </p:cNvPr>
          <p:cNvGraphicFramePr>
            <a:graphicFrameLocks noGrp="1"/>
          </p:cNvGraphicFramePr>
          <p:nvPr>
            <p:extLst>
              <p:ext uri="{D42A27DB-BD31-4B8C-83A1-F6EECF244321}">
                <p14:modId xmlns:p14="http://schemas.microsoft.com/office/powerpoint/2010/main" val="1095584706"/>
              </p:ext>
            </p:extLst>
          </p:nvPr>
        </p:nvGraphicFramePr>
        <p:xfrm>
          <a:off x="6277430" y="3149354"/>
          <a:ext cx="2553062" cy="2616411"/>
        </p:xfrm>
        <a:graphic>
          <a:graphicData uri="http://schemas.openxmlformats.org/drawingml/2006/table">
            <a:tbl>
              <a:tblPr firstRow="1" bandRow="1">
                <a:tableStyleId>{93296810-A885-4BE3-A3E7-6D5BEEA58F35}</a:tableStyleId>
              </a:tblPr>
              <a:tblGrid>
                <a:gridCol w="1038138">
                  <a:extLst>
                    <a:ext uri="{9D8B030D-6E8A-4147-A177-3AD203B41FA5}">
                      <a16:colId xmlns:a16="http://schemas.microsoft.com/office/drawing/2014/main" val="757417051"/>
                    </a:ext>
                  </a:extLst>
                </a:gridCol>
                <a:gridCol w="784119">
                  <a:extLst>
                    <a:ext uri="{9D8B030D-6E8A-4147-A177-3AD203B41FA5}">
                      <a16:colId xmlns:a16="http://schemas.microsoft.com/office/drawing/2014/main" val="2197525444"/>
                    </a:ext>
                  </a:extLst>
                </a:gridCol>
                <a:gridCol w="730805">
                  <a:extLst>
                    <a:ext uri="{9D8B030D-6E8A-4147-A177-3AD203B41FA5}">
                      <a16:colId xmlns:a16="http://schemas.microsoft.com/office/drawing/2014/main" val="661793260"/>
                    </a:ext>
                  </a:extLst>
                </a:gridCol>
              </a:tblGrid>
              <a:tr h="373773">
                <a:tc>
                  <a:txBody>
                    <a:bodyPr/>
                    <a:lstStyle/>
                    <a:p>
                      <a:pPr algn="ctr"/>
                      <a:endParaRPr kumimoji="1" lang="ja-JP" altLang="en-US" sz="1200"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kumimoji="1" lang="en-US" altLang="ja-JP" sz="1200" b="0" dirty="0">
                          <a:latin typeface="Meiryo UI" panose="020B0604030504040204" pitchFamily="34" charset="-128"/>
                          <a:ea typeface="Meiryo UI" panose="020B0604030504040204" pitchFamily="34" charset="-128"/>
                        </a:rPr>
                        <a:t>23/3</a:t>
                      </a:r>
                      <a:endParaRPr kumimoji="1" lang="ja-JP" altLang="en-US" sz="1200"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kumimoji="1" lang="en-US" altLang="ja-JP" sz="1200" b="0" dirty="0">
                          <a:latin typeface="Meiryo UI" panose="020B0604030504040204" pitchFamily="34" charset="-128"/>
                          <a:ea typeface="Meiryo UI" panose="020B0604030504040204" pitchFamily="34" charset="-128"/>
                        </a:rPr>
                        <a:t>24/3</a:t>
                      </a:r>
                      <a:endParaRPr kumimoji="1" lang="ja-JP" altLang="en-US" sz="1200"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167257844"/>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休暇</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912</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1,047</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886609703"/>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欠勤</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12</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21</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3637771739"/>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パートタイム</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8</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9</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696198567"/>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派遣労働者</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4</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4</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4101677793"/>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フルタイム</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15</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15</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485499199"/>
                  </a:ext>
                </a:extLst>
              </a:tr>
              <a:tr h="373773">
                <a:tc>
                  <a:txBody>
                    <a:bodyPr/>
                    <a:lstStyle/>
                    <a:p>
                      <a:pPr algn="ctr" fontAlgn="b"/>
                      <a:r>
                        <a:rPr lang="ja-JP" altLang="en-US" sz="1200" b="0" i="0" u="none" strike="noStrike">
                          <a:solidFill>
                            <a:schemeClr val="accent5">
                              <a:lumMod val="50000"/>
                            </a:schemeClr>
                          </a:solidFill>
                          <a:effectLst/>
                          <a:latin typeface="Meiryo UI" panose="020B0604030504040204" pitchFamily="34" charset="-128"/>
                          <a:ea typeface="Meiryo UI" panose="020B0604030504040204" pitchFamily="34" charset="-128"/>
                        </a:rPr>
                        <a:t>臨時</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a:solidFill>
                            <a:schemeClr val="accent5">
                              <a:lumMod val="50000"/>
                            </a:schemeClr>
                          </a:solidFill>
                          <a:effectLst/>
                          <a:latin typeface="Meiryo UI" panose="020B0604030504040204" pitchFamily="34" charset="-128"/>
                          <a:ea typeface="Meiryo UI" panose="020B0604030504040204" pitchFamily="34" charset="-128"/>
                        </a:rPr>
                        <a:t>92</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b"/>
                      <a:r>
                        <a:rPr lang="en-US" altLang="ja-JP" sz="1200" b="0" i="0" u="none" strike="noStrike" dirty="0">
                          <a:solidFill>
                            <a:schemeClr val="accent5">
                              <a:lumMod val="50000"/>
                            </a:schemeClr>
                          </a:solidFill>
                          <a:effectLst/>
                          <a:latin typeface="Meiryo UI" panose="020B0604030504040204" pitchFamily="34" charset="-128"/>
                          <a:ea typeface="Meiryo UI" panose="020B0604030504040204" pitchFamily="34" charset="-128"/>
                        </a:rPr>
                        <a:t>104</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435782935"/>
                  </a:ext>
                </a:extLst>
              </a:tr>
            </a:tbl>
          </a:graphicData>
        </a:graphic>
      </p:graphicFrame>
      <p:sp>
        <p:nvSpPr>
          <p:cNvPr id="11" name="テキスト ボックス 10">
            <a:extLst>
              <a:ext uri="{FF2B5EF4-FFF2-40B4-BE49-F238E27FC236}">
                <a16:creationId xmlns:a16="http://schemas.microsoft.com/office/drawing/2014/main" id="{3E21D778-60D1-3913-CDEE-9B221E2AA00C}"/>
              </a:ext>
            </a:extLst>
          </p:cNvPr>
          <p:cNvSpPr txBox="1"/>
          <p:nvPr/>
        </p:nvSpPr>
        <p:spPr>
          <a:xfrm>
            <a:off x="277224" y="2560320"/>
            <a:ext cx="2553061" cy="369332"/>
          </a:xfrm>
          <a:prstGeom prst="rect">
            <a:avLst/>
          </a:prstGeom>
          <a:noFill/>
          <a:ln>
            <a:solidFill>
              <a:schemeClr val="accent6"/>
            </a:solidFill>
          </a:ln>
        </p:spPr>
        <p:txBody>
          <a:bodyPr wrap="square" rtlCol="0">
            <a:spAutoFit/>
          </a:bodyPr>
          <a:lstStyle/>
          <a:p>
            <a:pPr algn="ctr"/>
            <a:r>
              <a:rPr lang="ja-JP" altLang="en-US">
                <a:solidFill>
                  <a:schemeClr val="accent6"/>
                </a:solidFill>
                <a:latin typeface="Meiryo UI" panose="020B0604030504040204" pitchFamily="34" charset="-128"/>
                <a:ea typeface="Meiryo UI" panose="020B0604030504040204" pitchFamily="34" charset="-128"/>
              </a:rPr>
              <a:t>コスト</a:t>
            </a:r>
            <a:endParaRPr kumimoji="1" lang="ja-JP" altLang="en-US">
              <a:solidFill>
                <a:schemeClr val="accent6"/>
              </a:solidFill>
              <a:latin typeface="Meiryo UI" panose="020B0604030504040204" pitchFamily="34" charset="-128"/>
              <a:ea typeface="Meiryo UI" panose="020B0604030504040204" pitchFamily="34" charset="-128"/>
            </a:endParaRPr>
          </a:p>
        </p:txBody>
      </p:sp>
      <p:sp>
        <p:nvSpPr>
          <p:cNvPr id="12" name="テキスト ボックス 11">
            <a:extLst>
              <a:ext uri="{FF2B5EF4-FFF2-40B4-BE49-F238E27FC236}">
                <a16:creationId xmlns:a16="http://schemas.microsoft.com/office/drawing/2014/main" id="{73E7B3D2-A472-6621-D0F9-51E056AF3ED7}"/>
              </a:ext>
            </a:extLst>
          </p:cNvPr>
          <p:cNvSpPr txBox="1"/>
          <p:nvPr/>
        </p:nvSpPr>
        <p:spPr>
          <a:xfrm>
            <a:off x="3277328" y="2560320"/>
            <a:ext cx="2553061" cy="369332"/>
          </a:xfrm>
          <a:prstGeom prst="rect">
            <a:avLst/>
          </a:prstGeom>
          <a:noFill/>
          <a:ln>
            <a:solidFill>
              <a:schemeClr val="accent6"/>
            </a:solidFill>
          </a:ln>
        </p:spPr>
        <p:txBody>
          <a:bodyPr wrap="square" rtlCol="0">
            <a:spAutoFit/>
          </a:bodyPr>
          <a:lstStyle/>
          <a:p>
            <a:pPr algn="ctr"/>
            <a:r>
              <a:rPr lang="ja-JP" altLang="en-US">
                <a:solidFill>
                  <a:schemeClr val="accent6"/>
                </a:solidFill>
                <a:latin typeface="Meiryo UI" panose="020B0604030504040204" pitchFamily="34" charset="-128"/>
                <a:ea typeface="Meiryo UI" panose="020B0604030504040204" pitchFamily="34" charset="-128"/>
              </a:rPr>
              <a:t>生産性</a:t>
            </a:r>
            <a:endParaRPr kumimoji="1" lang="ja-JP" altLang="en-US">
              <a:solidFill>
                <a:schemeClr val="accent6"/>
              </a:solidFill>
              <a:latin typeface="Meiryo UI" panose="020B0604030504040204" pitchFamily="34" charset="-128"/>
              <a:ea typeface="Meiryo UI" panose="020B0604030504040204" pitchFamily="34" charset="-128"/>
            </a:endParaRPr>
          </a:p>
        </p:txBody>
      </p:sp>
      <p:sp>
        <p:nvSpPr>
          <p:cNvPr id="13" name="テキスト ボックス 12">
            <a:extLst>
              <a:ext uri="{FF2B5EF4-FFF2-40B4-BE49-F238E27FC236}">
                <a16:creationId xmlns:a16="http://schemas.microsoft.com/office/drawing/2014/main" id="{EC73E346-FAC1-879E-04BC-2DAEAEE2DB30}"/>
              </a:ext>
            </a:extLst>
          </p:cNvPr>
          <p:cNvSpPr txBox="1"/>
          <p:nvPr/>
        </p:nvSpPr>
        <p:spPr>
          <a:xfrm>
            <a:off x="6277431" y="2579523"/>
            <a:ext cx="2553061" cy="369332"/>
          </a:xfrm>
          <a:prstGeom prst="rect">
            <a:avLst/>
          </a:prstGeom>
          <a:noFill/>
          <a:ln>
            <a:solidFill>
              <a:schemeClr val="accent6"/>
            </a:solidFill>
          </a:ln>
        </p:spPr>
        <p:txBody>
          <a:bodyPr wrap="square" rtlCol="0">
            <a:spAutoFit/>
          </a:bodyPr>
          <a:lstStyle/>
          <a:p>
            <a:pPr algn="ctr"/>
            <a:r>
              <a:rPr lang="ja-JP" altLang="en-US">
                <a:solidFill>
                  <a:schemeClr val="accent6"/>
                </a:solidFill>
                <a:latin typeface="Meiryo UI" panose="020B0604030504040204" pitchFamily="34" charset="-128"/>
                <a:ea typeface="Meiryo UI" panose="020B0604030504040204" pitchFamily="34" charset="-128"/>
              </a:rPr>
              <a:t>労働力の利用可能性</a:t>
            </a:r>
            <a:endParaRPr lang="en-US" altLang="ja-JP" dirty="0">
              <a:solidFill>
                <a:schemeClr val="accent6"/>
              </a:solidFill>
              <a:latin typeface="Meiryo UI" panose="020B0604030504040204" pitchFamily="34" charset="-128"/>
              <a:ea typeface="Meiryo UI" panose="020B0604030504040204" pitchFamily="34" charset="-128"/>
            </a:endParaRPr>
          </a:p>
        </p:txBody>
      </p:sp>
      <p:sp>
        <p:nvSpPr>
          <p:cNvPr id="3" name="テキスト ボックス 2">
            <a:extLst>
              <a:ext uri="{FF2B5EF4-FFF2-40B4-BE49-F238E27FC236}">
                <a16:creationId xmlns:a16="http://schemas.microsoft.com/office/drawing/2014/main" id="{7A33AAEC-48CE-3C18-812E-525E75C01D4B}"/>
              </a:ext>
            </a:extLst>
          </p:cNvPr>
          <p:cNvSpPr txBox="1"/>
          <p:nvPr/>
        </p:nvSpPr>
        <p:spPr>
          <a:xfrm>
            <a:off x="246547" y="167087"/>
            <a:ext cx="10703104" cy="584775"/>
          </a:xfrm>
          <a:prstGeom prst="rect">
            <a:avLst/>
          </a:prstGeom>
          <a:noFill/>
        </p:spPr>
        <p:txBody>
          <a:bodyPr wrap="square" rtlCol="0">
            <a:spAutoFit/>
          </a:bodyPr>
          <a:lstStyle/>
          <a:p>
            <a:r>
              <a:rPr kumimoji="1" lang="ja-JP" altLang="en-US" sz="3200">
                <a:solidFill>
                  <a:schemeClr val="accent6"/>
                </a:solidFill>
                <a:latin typeface="Meiryo UI" panose="020B0604030504040204" pitchFamily="34" charset="-128"/>
                <a:ea typeface="Meiryo UI" panose="020B0604030504040204" pitchFamily="34" charset="-128"/>
              </a:rPr>
              <a:t>カテゴリーごとのワード記載状況</a:t>
            </a:r>
          </a:p>
        </p:txBody>
      </p:sp>
      <p:cxnSp>
        <p:nvCxnSpPr>
          <p:cNvPr id="4" name="直線コネクタ 3">
            <a:extLst>
              <a:ext uri="{FF2B5EF4-FFF2-40B4-BE49-F238E27FC236}">
                <a16:creationId xmlns:a16="http://schemas.microsoft.com/office/drawing/2014/main" id="{6ACA090C-15FA-A56D-8043-B49A31291884}"/>
              </a:ext>
            </a:extLst>
          </p:cNvPr>
          <p:cNvCxnSpPr/>
          <p:nvPr/>
        </p:nvCxnSpPr>
        <p:spPr>
          <a:xfrm>
            <a:off x="185195" y="821803"/>
            <a:ext cx="11551534" cy="0"/>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sp>
        <p:nvSpPr>
          <p:cNvPr id="7" name="テキスト ボックス 6">
            <a:extLst>
              <a:ext uri="{FF2B5EF4-FFF2-40B4-BE49-F238E27FC236}">
                <a16:creationId xmlns:a16="http://schemas.microsoft.com/office/drawing/2014/main" id="{4BA25E69-26CB-5AA7-2438-1D209AA1FBF1}"/>
              </a:ext>
            </a:extLst>
          </p:cNvPr>
          <p:cNvSpPr txBox="1"/>
          <p:nvPr/>
        </p:nvSpPr>
        <p:spPr>
          <a:xfrm>
            <a:off x="418164" y="996865"/>
            <a:ext cx="11355672" cy="707886"/>
          </a:xfrm>
          <a:prstGeom prst="rect">
            <a:avLst/>
          </a:prstGeom>
          <a:noFill/>
        </p:spPr>
        <p:txBody>
          <a:bodyPr wrap="square" rtlCol="0">
            <a:spAutoFit/>
          </a:bodyPr>
          <a:lstStyle/>
          <a:p>
            <a:r>
              <a:rPr lang="ja-JP" altLang="en-US" sz="2000">
                <a:solidFill>
                  <a:schemeClr val="accent5">
                    <a:lumMod val="50000"/>
                  </a:schemeClr>
                </a:solidFill>
                <a:latin typeface="Meiryo UI" panose="020B0604030504040204" pitchFamily="34" charset="-128"/>
                <a:ea typeface="Meiryo UI" panose="020B0604030504040204" pitchFamily="34" charset="-128"/>
              </a:rPr>
              <a:t>「休暇」について、</a:t>
            </a:r>
            <a:r>
              <a:rPr lang="en-US" altLang="ja-JP" sz="2000" dirty="0">
                <a:solidFill>
                  <a:schemeClr val="accent5">
                    <a:lumMod val="50000"/>
                  </a:schemeClr>
                </a:solidFill>
                <a:latin typeface="Meiryo UI" panose="020B0604030504040204" pitchFamily="34" charset="-128"/>
                <a:ea typeface="Meiryo UI" panose="020B0604030504040204" pitchFamily="34" charset="-128"/>
              </a:rPr>
              <a:t>1,000</a:t>
            </a:r>
            <a:r>
              <a:rPr lang="ja-JP" altLang="en-US" sz="2000">
                <a:solidFill>
                  <a:schemeClr val="accent5">
                    <a:lumMod val="50000"/>
                  </a:schemeClr>
                </a:solidFill>
                <a:latin typeface="Meiryo UI" panose="020B0604030504040204" pitchFamily="34" charset="-128"/>
                <a:ea typeface="Meiryo UI" panose="020B0604030504040204" pitchFamily="34" charset="-128"/>
              </a:rPr>
              <a:t>以上の企業が書いている</a:t>
            </a:r>
            <a:endParaRPr lang="en-US" altLang="ja-JP" sz="2000" dirty="0">
              <a:solidFill>
                <a:schemeClr val="accent5">
                  <a:lumMod val="50000"/>
                </a:schemeClr>
              </a:solidFill>
              <a:latin typeface="Meiryo UI" panose="020B0604030504040204" pitchFamily="34" charset="-128"/>
              <a:ea typeface="Meiryo UI" panose="020B0604030504040204" pitchFamily="34" charset="-128"/>
            </a:endParaRPr>
          </a:p>
          <a:p>
            <a:r>
              <a:rPr kumimoji="1" lang="ja-JP" altLang="en-US" sz="2000">
                <a:solidFill>
                  <a:schemeClr val="accent5">
                    <a:lumMod val="50000"/>
                  </a:schemeClr>
                </a:solidFill>
                <a:latin typeface="Meiryo UI" panose="020B0604030504040204" pitchFamily="34" charset="-128"/>
                <a:ea typeface="Meiryo UI" panose="020B0604030504040204" pitchFamily="34" charset="-128"/>
              </a:rPr>
              <a:t>コスト、労働力の利用可能性については、全般的に書いている企業が少ない</a:t>
            </a:r>
            <a:endParaRPr kumimoji="1" lang="en-US" altLang="ja-JP" sz="2000" dirty="0">
              <a:solidFill>
                <a:schemeClr val="accent5">
                  <a:lumMod val="50000"/>
                </a:schemeClr>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819359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A33AAEC-48CE-3C18-812E-525E75C01D4B}"/>
              </a:ext>
            </a:extLst>
          </p:cNvPr>
          <p:cNvSpPr txBox="1"/>
          <p:nvPr/>
        </p:nvSpPr>
        <p:spPr>
          <a:xfrm>
            <a:off x="246547" y="167087"/>
            <a:ext cx="10703104" cy="584775"/>
          </a:xfrm>
          <a:prstGeom prst="rect">
            <a:avLst/>
          </a:prstGeom>
          <a:noFill/>
        </p:spPr>
        <p:txBody>
          <a:bodyPr wrap="square" rtlCol="0">
            <a:spAutoFit/>
          </a:bodyPr>
          <a:lstStyle/>
          <a:p>
            <a:r>
              <a:rPr lang="ja-JP" altLang="en-US" sz="3200">
                <a:solidFill>
                  <a:schemeClr val="accent6"/>
                </a:solidFill>
                <a:latin typeface="Meiryo UI" panose="020B0604030504040204" pitchFamily="34" charset="-128"/>
                <a:ea typeface="Meiryo UI" panose="020B0604030504040204" pitchFamily="34" charset="-128"/>
              </a:rPr>
              <a:t>階層クラスタリング</a:t>
            </a:r>
            <a:endParaRPr kumimoji="1" lang="ja-JP" altLang="en-US" sz="3200">
              <a:solidFill>
                <a:schemeClr val="accent6"/>
              </a:solidFill>
              <a:latin typeface="Meiryo UI" panose="020B0604030504040204" pitchFamily="34" charset="-128"/>
              <a:ea typeface="Meiryo UI" panose="020B0604030504040204" pitchFamily="34" charset="-128"/>
            </a:endParaRPr>
          </a:p>
        </p:txBody>
      </p:sp>
      <p:cxnSp>
        <p:nvCxnSpPr>
          <p:cNvPr id="4" name="直線コネクタ 3">
            <a:extLst>
              <a:ext uri="{FF2B5EF4-FFF2-40B4-BE49-F238E27FC236}">
                <a16:creationId xmlns:a16="http://schemas.microsoft.com/office/drawing/2014/main" id="{6ACA090C-15FA-A56D-8043-B49A31291884}"/>
              </a:ext>
            </a:extLst>
          </p:cNvPr>
          <p:cNvCxnSpPr/>
          <p:nvPr/>
        </p:nvCxnSpPr>
        <p:spPr>
          <a:xfrm>
            <a:off x="185195" y="821803"/>
            <a:ext cx="11551534" cy="0"/>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pic>
        <p:nvPicPr>
          <p:cNvPr id="9218" name="Picture 2">
            <a:extLst>
              <a:ext uri="{FF2B5EF4-FFF2-40B4-BE49-F238E27FC236}">
                <a16:creationId xmlns:a16="http://schemas.microsoft.com/office/drawing/2014/main" id="{0D4D1C74-CA35-9A56-8418-4151C3B3C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5864" y="2135618"/>
            <a:ext cx="5478977" cy="451786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表 4">
            <a:extLst>
              <a:ext uri="{FF2B5EF4-FFF2-40B4-BE49-F238E27FC236}">
                <a16:creationId xmlns:a16="http://schemas.microsoft.com/office/drawing/2014/main" id="{06B0A540-AD22-4C11-9B87-C7A5639557C0}"/>
              </a:ext>
            </a:extLst>
          </p:cNvPr>
          <p:cNvGraphicFramePr>
            <a:graphicFrameLocks noGrp="1"/>
          </p:cNvGraphicFramePr>
          <p:nvPr>
            <p:extLst>
              <p:ext uri="{D42A27DB-BD31-4B8C-83A1-F6EECF244321}">
                <p14:modId xmlns:p14="http://schemas.microsoft.com/office/powerpoint/2010/main" val="4090358645"/>
              </p:ext>
            </p:extLst>
          </p:nvPr>
        </p:nvGraphicFramePr>
        <p:xfrm>
          <a:off x="617023" y="2381855"/>
          <a:ext cx="5478977" cy="4419600"/>
        </p:xfrm>
        <a:graphic>
          <a:graphicData uri="http://schemas.openxmlformats.org/drawingml/2006/table">
            <a:tbl>
              <a:tblPr firstRow="1" bandRow="1">
                <a:tableStyleId>{93296810-A885-4BE3-A3E7-6D5BEEA58F35}</a:tableStyleId>
              </a:tblPr>
              <a:tblGrid>
                <a:gridCol w="2263751">
                  <a:extLst>
                    <a:ext uri="{9D8B030D-6E8A-4147-A177-3AD203B41FA5}">
                      <a16:colId xmlns:a16="http://schemas.microsoft.com/office/drawing/2014/main" val="757417051"/>
                    </a:ext>
                  </a:extLst>
                </a:gridCol>
                <a:gridCol w="1071742">
                  <a:extLst>
                    <a:ext uri="{9D8B030D-6E8A-4147-A177-3AD203B41FA5}">
                      <a16:colId xmlns:a16="http://schemas.microsoft.com/office/drawing/2014/main" val="1801122838"/>
                    </a:ext>
                  </a:extLst>
                </a:gridCol>
                <a:gridCol w="1071742">
                  <a:extLst>
                    <a:ext uri="{9D8B030D-6E8A-4147-A177-3AD203B41FA5}">
                      <a16:colId xmlns:a16="http://schemas.microsoft.com/office/drawing/2014/main" val="648815324"/>
                    </a:ext>
                  </a:extLst>
                </a:gridCol>
                <a:gridCol w="1071742">
                  <a:extLst>
                    <a:ext uri="{9D8B030D-6E8A-4147-A177-3AD203B41FA5}">
                      <a16:colId xmlns:a16="http://schemas.microsoft.com/office/drawing/2014/main" val="10969409"/>
                    </a:ext>
                  </a:extLst>
                </a:gridCol>
              </a:tblGrid>
              <a:tr h="369264">
                <a:tc>
                  <a:txBody>
                    <a:bodyPr/>
                    <a:lstStyle/>
                    <a:p>
                      <a:pPr algn="ctr"/>
                      <a:r>
                        <a:rPr kumimoji="1" lang="ja-JP" altLang="en-US" sz="2000" b="0">
                          <a:latin typeface="Meiryo UI" panose="020B0604030504040204" pitchFamily="34" charset="-128"/>
                          <a:ea typeface="Meiryo UI" panose="020B0604030504040204" pitchFamily="34" charset="-128"/>
                        </a:rPr>
                        <a:t>カテゴリー</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kumimoji="1" lang="en-US" altLang="ja-JP" sz="1400" b="0" dirty="0">
                          <a:latin typeface="Meiryo UI" panose="020B0604030504040204" pitchFamily="34" charset="-128"/>
                          <a:ea typeface="Meiryo UI" panose="020B0604030504040204" pitchFamily="34" charset="-128"/>
                        </a:rPr>
                        <a:t>Cluster0</a:t>
                      </a:r>
                      <a:endParaRPr kumimoji="1" lang="ja-JP" altLang="en-US" sz="1400"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kumimoji="1" lang="en-US" altLang="ja-JP" sz="1400" b="0" dirty="0">
                          <a:latin typeface="Meiryo UI" panose="020B0604030504040204" pitchFamily="34" charset="-128"/>
                          <a:ea typeface="Meiryo UI" panose="020B0604030504040204" pitchFamily="34" charset="-128"/>
                        </a:rPr>
                        <a:t>Cluster1</a:t>
                      </a:r>
                      <a:endParaRPr kumimoji="1" lang="ja-JP" altLang="en-US" sz="1400"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kumimoji="1" lang="en-US" altLang="ja-JP" sz="1400" b="0" dirty="0">
                          <a:latin typeface="Meiryo UI" panose="020B0604030504040204" pitchFamily="34" charset="-128"/>
                          <a:ea typeface="Meiryo UI" panose="020B0604030504040204" pitchFamily="34" charset="-128"/>
                        </a:rPr>
                        <a:t>Cluster2</a:t>
                      </a:r>
                      <a:endParaRPr kumimoji="1" lang="ja-JP" altLang="en-US" sz="1400"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167257844"/>
                  </a:ext>
                </a:extLst>
              </a:tr>
              <a:tr h="312454">
                <a:tc>
                  <a:txBody>
                    <a:bodyPr/>
                    <a:lstStyle/>
                    <a:p>
                      <a:pPr algn="ctr" fontAlgn="b"/>
                      <a:r>
                        <a:rPr lang="ja-JP" altLang="en-US" sz="1600" b="0" i="0" u="none" strike="noStrike">
                          <a:solidFill>
                            <a:schemeClr val="accent6"/>
                          </a:solidFill>
                          <a:effectLst/>
                          <a:latin typeface="Meiryo UI" panose="020B0604030504040204" pitchFamily="34" charset="-128"/>
                          <a:ea typeface="Meiryo UI" panose="020B0604030504040204" pitchFamily="34" charset="-128"/>
                        </a:rPr>
                        <a:t>多様性</a:t>
                      </a:r>
                      <a:endParaRPr lang="en-US" altLang="ja-JP" sz="1600" b="0" i="0" u="none" strike="noStrike" dirty="0">
                        <a:solidFill>
                          <a:schemeClr val="accent6"/>
                        </a:solidFill>
                        <a:effectLst/>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ctr"/>
                      <a:r>
                        <a:rPr lang="en-US" altLang="ja-JP" sz="1400" b="0" i="0" u="none" strike="noStrike" dirty="0">
                          <a:solidFill>
                            <a:schemeClr val="accent5">
                              <a:lumMod val="50000"/>
                            </a:schemeClr>
                          </a:solidFill>
                          <a:effectLst/>
                          <a:latin typeface="Meiryo UI" panose="020B0604030504040204" pitchFamily="34" charset="-128"/>
                          <a:ea typeface="Meiryo UI" panose="020B0604030504040204" pitchFamily="34" charset="-128"/>
                        </a:rPr>
                        <a:t>1.0</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ctr"/>
                      <a:r>
                        <a:rPr lang="en-US" altLang="ja-JP" sz="1400" b="0" i="0" u="none" strike="noStrike">
                          <a:solidFill>
                            <a:schemeClr val="accent5">
                              <a:lumMod val="50000"/>
                            </a:schemeClr>
                          </a:solidFill>
                          <a:effectLst/>
                          <a:latin typeface="Meiryo UI" panose="020B0604030504040204" pitchFamily="34" charset="-128"/>
                          <a:ea typeface="Meiryo UI" panose="020B0604030504040204" pitchFamily="34" charset="-128"/>
                        </a:rPr>
                        <a:t>1.9</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ctr"/>
                      <a:r>
                        <a:rPr lang="en-US" altLang="ja-JP" sz="1400" b="0" i="0" u="none" strike="noStrike">
                          <a:solidFill>
                            <a:schemeClr val="accent5">
                              <a:lumMod val="50000"/>
                            </a:schemeClr>
                          </a:solidFill>
                          <a:effectLst/>
                          <a:latin typeface="Meiryo UI" panose="020B0604030504040204" pitchFamily="34" charset="-128"/>
                          <a:ea typeface="Meiryo UI" panose="020B0604030504040204" pitchFamily="34" charset="-128"/>
                        </a:rPr>
                        <a:t>3.4</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2701660233"/>
                  </a:ext>
                </a:extLst>
              </a:tr>
              <a:tr h="312454">
                <a:tc>
                  <a:txBody>
                    <a:bodyPr/>
                    <a:lstStyle/>
                    <a:p>
                      <a:pPr algn="ctr" fontAlgn="b"/>
                      <a:r>
                        <a:rPr lang="ja-JP" altLang="en-US" sz="1600" b="0" i="0" u="none" strike="noStrike">
                          <a:solidFill>
                            <a:schemeClr val="accent6"/>
                          </a:solidFill>
                          <a:effectLst/>
                          <a:latin typeface="Meiryo UI" panose="020B0604030504040204" pitchFamily="34" charset="-128"/>
                          <a:ea typeface="Meiryo UI" panose="020B0604030504040204" pitchFamily="34" charset="-128"/>
                        </a:rPr>
                        <a:t>組織文化</a:t>
                      </a:r>
                      <a:endParaRPr lang="en-US" altLang="ja-JP" sz="1600" b="0" i="0" u="none" strike="noStrike" dirty="0">
                        <a:solidFill>
                          <a:schemeClr val="accent6"/>
                        </a:solidFill>
                        <a:effectLst/>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ctr"/>
                      <a:r>
                        <a:rPr lang="en-US" altLang="ja-JP" sz="1400" b="0" i="0" u="none" strike="noStrike" dirty="0">
                          <a:solidFill>
                            <a:schemeClr val="accent5">
                              <a:lumMod val="50000"/>
                            </a:schemeClr>
                          </a:solidFill>
                          <a:effectLst/>
                          <a:latin typeface="Meiryo UI" panose="020B0604030504040204" pitchFamily="34" charset="-128"/>
                          <a:ea typeface="Meiryo UI" panose="020B0604030504040204" pitchFamily="34" charset="-128"/>
                        </a:rPr>
                        <a:t>0.4</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ctr"/>
                      <a:r>
                        <a:rPr lang="en-US" altLang="ja-JP" sz="1400" b="0" i="0" u="none" strike="noStrike">
                          <a:solidFill>
                            <a:schemeClr val="accent5">
                              <a:lumMod val="50000"/>
                            </a:schemeClr>
                          </a:solidFill>
                          <a:effectLst/>
                          <a:latin typeface="Meiryo UI" panose="020B0604030504040204" pitchFamily="34" charset="-128"/>
                          <a:ea typeface="Meiryo UI" panose="020B0604030504040204" pitchFamily="34" charset="-128"/>
                        </a:rPr>
                        <a:t>1.0</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ctr"/>
                      <a:r>
                        <a:rPr lang="en-US" altLang="ja-JP" sz="1400" b="0" i="0" u="none" strike="noStrike">
                          <a:solidFill>
                            <a:schemeClr val="accent5">
                              <a:lumMod val="50000"/>
                            </a:schemeClr>
                          </a:solidFill>
                          <a:effectLst/>
                          <a:latin typeface="Meiryo UI" panose="020B0604030504040204" pitchFamily="34" charset="-128"/>
                          <a:ea typeface="Meiryo UI" panose="020B0604030504040204" pitchFamily="34" charset="-128"/>
                        </a:rPr>
                        <a:t>2.2</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886609703"/>
                  </a:ext>
                </a:extLst>
              </a:tr>
              <a:tr h="31245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1" lang="ja-JP" altLang="en-US" sz="1600">
                          <a:solidFill>
                            <a:schemeClr val="accent6"/>
                          </a:solidFill>
                          <a:latin typeface="Meiryo UI" panose="020B0604030504040204" pitchFamily="34" charset="-128"/>
                          <a:ea typeface="Meiryo UI" panose="020B0604030504040204" pitchFamily="34" charset="-128"/>
                        </a:rPr>
                        <a:t>健康・安全・幸福</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ctr"/>
                      <a:r>
                        <a:rPr lang="en-US" altLang="ja-JP" sz="1400" b="0" i="0" u="none" strike="noStrike" dirty="0">
                          <a:solidFill>
                            <a:schemeClr val="accent5">
                              <a:lumMod val="50000"/>
                            </a:schemeClr>
                          </a:solidFill>
                          <a:effectLst/>
                          <a:latin typeface="Meiryo UI" panose="020B0604030504040204" pitchFamily="34" charset="-128"/>
                          <a:ea typeface="Meiryo UI" panose="020B0604030504040204" pitchFamily="34" charset="-128"/>
                        </a:rPr>
                        <a:t>0.5</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ctr"/>
                      <a:r>
                        <a:rPr lang="en-US" altLang="ja-JP" sz="1400" b="0" i="0" u="none" strike="noStrike" dirty="0">
                          <a:solidFill>
                            <a:schemeClr val="accent5">
                              <a:lumMod val="50000"/>
                            </a:schemeClr>
                          </a:solidFill>
                          <a:effectLst/>
                          <a:latin typeface="Meiryo UI" panose="020B0604030504040204" pitchFamily="34" charset="-128"/>
                          <a:ea typeface="Meiryo UI" panose="020B0604030504040204" pitchFamily="34" charset="-128"/>
                        </a:rPr>
                        <a:t>1.3</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ctr"/>
                      <a:r>
                        <a:rPr lang="en-US" altLang="ja-JP" sz="1400" b="0" i="0" u="none" strike="noStrike">
                          <a:solidFill>
                            <a:schemeClr val="accent5">
                              <a:lumMod val="50000"/>
                            </a:schemeClr>
                          </a:solidFill>
                          <a:effectLst/>
                          <a:latin typeface="Meiryo UI" panose="020B0604030504040204" pitchFamily="34" charset="-128"/>
                          <a:ea typeface="Meiryo UI" panose="020B0604030504040204" pitchFamily="34" charset="-128"/>
                        </a:rPr>
                        <a:t>2.3</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696198567"/>
                  </a:ext>
                </a:extLst>
              </a:tr>
              <a:tr h="31245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ja-JP" altLang="en-US" sz="1600">
                          <a:solidFill>
                            <a:schemeClr val="accent6"/>
                          </a:solidFill>
                          <a:latin typeface="Meiryo UI" panose="020B0604030504040204" pitchFamily="34" charset="-128"/>
                          <a:ea typeface="Meiryo UI" panose="020B0604030504040204" pitchFamily="34" charset="-128"/>
                        </a:rPr>
                        <a:t>採用・異動・離職</a:t>
                      </a:r>
                      <a:endParaRPr kumimoji="1" lang="ja-JP" altLang="en-US" sz="1600">
                        <a:solidFill>
                          <a:schemeClr val="accent6"/>
                        </a:solidFill>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ctr"/>
                      <a:r>
                        <a:rPr lang="en-US" altLang="ja-JP" sz="1400" b="0" i="0" u="none" strike="noStrike">
                          <a:solidFill>
                            <a:schemeClr val="accent5">
                              <a:lumMod val="50000"/>
                            </a:schemeClr>
                          </a:solidFill>
                          <a:effectLst/>
                          <a:latin typeface="Meiryo UI" panose="020B0604030504040204" pitchFamily="34" charset="-128"/>
                          <a:ea typeface="Meiryo UI" panose="020B0604030504040204" pitchFamily="34" charset="-128"/>
                        </a:rPr>
                        <a:t>1.0</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ctr"/>
                      <a:r>
                        <a:rPr lang="en-US" altLang="ja-JP" sz="1400" b="0" i="0" u="none" strike="noStrike" dirty="0">
                          <a:solidFill>
                            <a:schemeClr val="accent5">
                              <a:lumMod val="50000"/>
                            </a:schemeClr>
                          </a:solidFill>
                          <a:effectLst/>
                          <a:latin typeface="Meiryo UI" panose="020B0604030504040204" pitchFamily="34" charset="-128"/>
                          <a:ea typeface="Meiryo UI" panose="020B0604030504040204" pitchFamily="34" charset="-128"/>
                        </a:rPr>
                        <a:t>1.8</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ctr"/>
                      <a:r>
                        <a:rPr lang="en-US" altLang="ja-JP" sz="1400" b="0" i="0" u="none" strike="noStrike">
                          <a:solidFill>
                            <a:schemeClr val="accent5">
                              <a:lumMod val="50000"/>
                            </a:schemeClr>
                          </a:solidFill>
                          <a:effectLst/>
                          <a:latin typeface="Meiryo UI" panose="020B0604030504040204" pitchFamily="34" charset="-128"/>
                          <a:ea typeface="Meiryo UI" panose="020B0604030504040204" pitchFamily="34" charset="-128"/>
                        </a:rPr>
                        <a:t>2.5</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485499199"/>
                  </a:ext>
                </a:extLst>
              </a:tr>
              <a:tr h="31245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ja-JP" altLang="en-US" sz="1600">
                          <a:solidFill>
                            <a:schemeClr val="accent6"/>
                          </a:solidFill>
                          <a:latin typeface="Meiryo UI" panose="020B0604030504040204" pitchFamily="34" charset="-128"/>
                          <a:ea typeface="Meiryo UI" panose="020B0604030504040204" pitchFamily="34" charset="-128"/>
                        </a:rPr>
                        <a:t>コンプライアンス</a:t>
                      </a:r>
                      <a:endParaRPr kumimoji="1" lang="ja-JP" altLang="en-US" sz="1600">
                        <a:solidFill>
                          <a:schemeClr val="accent6"/>
                        </a:solidFill>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ctr"/>
                      <a:r>
                        <a:rPr lang="en-US" altLang="ja-JP" sz="1400" b="0" i="0" u="none" strike="noStrike">
                          <a:solidFill>
                            <a:schemeClr val="accent5">
                              <a:lumMod val="50000"/>
                            </a:schemeClr>
                          </a:solidFill>
                          <a:effectLst/>
                          <a:latin typeface="Meiryo UI" panose="020B0604030504040204" pitchFamily="34" charset="-128"/>
                          <a:ea typeface="Meiryo UI" panose="020B0604030504040204" pitchFamily="34" charset="-128"/>
                        </a:rPr>
                        <a:t>0.6</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ctr"/>
                      <a:r>
                        <a:rPr lang="en-US" altLang="ja-JP" sz="1400" b="0" i="0" u="none" strike="noStrike" dirty="0">
                          <a:solidFill>
                            <a:schemeClr val="accent5">
                              <a:lumMod val="50000"/>
                            </a:schemeClr>
                          </a:solidFill>
                          <a:effectLst/>
                          <a:latin typeface="Meiryo UI" panose="020B0604030504040204" pitchFamily="34" charset="-128"/>
                          <a:ea typeface="Meiryo UI" panose="020B0604030504040204" pitchFamily="34" charset="-128"/>
                        </a:rPr>
                        <a:t>1.3</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ctr"/>
                      <a:r>
                        <a:rPr lang="en-US" altLang="ja-JP" sz="1400" b="0" i="0" u="none" strike="noStrike">
                          <a:solidFill>
                            <a:schemeClr val="accent5">
                              <a:lumMod val="50000"/>
                            </a:schemeClr>
                          </a:solidFill>
                          <a:effectLst/>
                          <a:latin typeface="Meiryo UI" panose="020B0604030504040204" pitchFamily="34" charset="-128"/>
                          <a:ea typeface="Meiryo UI" panose="020B0604030504040204" pitchFamily="34" charset="-128"/>
                        </a:rPr>
                        <a:t>1.8</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366983368"/>
                  </a:ext>
                </a:extLst>
              </a:tr>
              <a:tr h="31245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1" lang="ja-JP" altLang="en-US" sz="1600">
                          <a:solidFill>
                            <a:schemeClr val="accent6"/>
                          </a:solidFill>
                          <a:latin typeface="Meiryo UI" panose="020B0604030504040204" pitchFamily="34" charset="-128"/>
                          <a:ea typeface="Meiryo UI" panose="020B0604030504040204" pitchFamily="34" charset="-128"/>
                        </a:rPr>
                        <a:t>スキル・能力</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ctr"/>
                      <a:r>
                        <a:rPr lang="en-US" altLang="ja-JP" sz="1400" b="0" i="0" u="none" strike="noStrike">
                          <a:solidFill>
                            <a:schemeClr val="accent5">
                              <a:lumMod val="50000"/>
                            </a:schemeClr>
                          </a:solidFill>
                          <a:effectLst/>
                          <a:latin typeface="Meiryo UI" panose="020B0604030504040204" pitchFamily="34" charset="-128"/>
                          <a:ea typeface="Meiryo UI" panose="020B0604030504040204" pitchFamily="34" charset="-128"/>
                        </a:rPr>
                        <a:t>0.6</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ctr"/>
                      <a:r>
                        <a:rPr lang="en-US" altLang="ja-JP" sz="1400" b="0" i="0" u="none" strike="noStrike" dirty="0">
                          <a:solidFill>
                            <a:schemeClr val="accent5">
                              <a:lumMod val="50000"/>
                            </a:schemeClr>
                          </a:solidFill>
                          <a:effectLst/>
                          <a:latin typeface="Meiryo UI" panose="020B0604030504040204" pitchFamily="34" charset="-128"/>
                          <a:ea typeface="Meiryo UI" panose="020B0604030504040204" pitchFamily="34" charset="-128"/>
                        </a:rPr>
                        <a:t>1.2</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ctr"/>
                      <a:r>
                        <a:rPr lang="en-US" altLang="ja-JP" sz="1400" b="0" i="0" u="none" strike="noStrike" dirty="0">
                          <a:solidFill>
                            <a:schemeClr val="accent5">
                              <a:lumMod val="50000"/>
                            </a:schemeClr>
                          </a:solidFill>
                          <a:effectLst/>
                          <a:latin typeface="Meiryo UI" panose="020B0604030504040204" pitchFamily="34" charset="-128"/>
                          <a:ea typeface="Meiryo UI" panose="020B0604030504040204" pitchFamily="34" charset="-128"/>
                        </a:rPr>
                        <a:t>1.9</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4086739420"/>
                  </a:ext>
                </a:extLst>
              </a:tr>
              <a:tr h="31245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ja-JP" altLang="en-US" sz="1600">
                          <a:solidFill>
                            <a:schemeClr val="accent6"/>
                          </a:solidFill>
                          <a:latin typeface="Meiryo UI" panose="020B0604030504040204" pitchFamily="34" charset="-128"/>
                          <a:ea typeface="Meiryo UI" panose="020B0604030504040204" pitchFamily="34" charset="-128"/>
                        </a:rPr>
                        <a:t>リーダーシップ</a:t>
                      </a:r>
                      <a:endParaRPr lang="en-US" altLang="ja-JP" sz="1600" dirty="0">
                        <a:solidFill>
                          <a:schemeClr val="accent6"/>
                        </a:solidFill>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ctr"/>
                      <a:r>
                        <a:rPr lang="en-US" altLang="ja-JP" sz="1400" b="0" i="0" u="none" strike="noStrike">
                          <a:solidFill>
                            <a:schemeClr val="accent5">
                              <a:lumMod val="50000"/>
                            </a:schemeClr>
                          </a:solidFill>
                          <a:effectLst/>
                          <a:latin typeface="Meiryo UI" panose="020B0604030504040204" pitchFamily="34" charset="-128"/>
                          <a:ea typeface="Meiryo UI" panose="020B0604030504040204" pitchFamily="34" charset="-128"/>
                        </a:rPr>
                        <a:t>0.8</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ctr"/>
                      <a:r>
                        <a:rPr lang="en-US" altLang="ja-JP" sz="1400" b="0" i="0" u="none" strike="noStrike" dirty="0">
                          <a:solidFill>
                            <a:schemeClr val="accent5">
                              <a:lumMod val="50000"/>
                            </a:schemeClr>
                          </a:solidFill>
                          <a:effectLst/>
                          <a:latin typeface="Meiryo UI" panose="020B0604030504040204" pitchFamily="34" charset="-128"/>
                          <a:ea typeface="Meiryo UI" panose="020B0604030504040204" pitchFamily="34" charset="-128"/>
                        </a:rPr>
                        <a:t>1.7</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ctr"/>
                      <a:r>
                        <a:rPr lang="en-US" altLang="ja-JP" sz="1400" b="0" i="0" u="none" strike="noStrike" dirty="0">
                          <a:solidFill>
                            <a:schemeClr val="accent5">
                              <a:lumMod val="50000"/>
                            </a:schemeClr>
                          </a:solidFill>
                          <a:effectLst/>
                          <a:latin typeface="Meiryo UI" panose="020B0604030504040204" pitchFamily="34" charset="-128"/>
                          <a:ea typeface="Meiryo UI" panose="020B0604030504040204" pitchFamily="34" charset="-128"/>
                        </a:rPr>
                        <a:t>2.5</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291844479"/>
                  </a:ext>
                </a:extLst>
              </a:tr>
              <a:tr h="31245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1" lang="ja-JP" altLang="en-US" sz="1600">
                          <a:solidFill>
                            <a:schemeClr val="accent6"/>
                          </a:solidFill>
                          <a:latin typeface="Meiryo UI" panose="020B0604030504040204" pitchFamily="34" charset="-128"/>
                          <a:ea typeface="Meiryo UI" panose="020B0604030504040204" pitchFamily="34" charset="-128"/>
                        </a:rPr>
                        <a:t>サクセッション</a:t>
                      </a:r>
                      <a:r>
                        <a:rPr lang="ja-JP" altLang="en-US" sz="1600">
                          <a:solidFill>
                            <a:schemeClr val="accent6"/>
                          </a:solidFill>
                          <a:latin typeface="Meiryo UI" panose="020B0604030504040204" pitchFamily="34" charset="-128"/>
                          <a:ea typeface="Meiryo UI" panose="020B0604030504040204" pitchFamily="34" charset="-128"/>
                        </a:rPr>
                        <a:t>プラン</a:t>
                      </a:r>
                      <a:endParaRPr kumimoji="1" lang="ja-JP" altLang="en-US" sz="1600">
                        <a:solidFill>
                          <a:schemeClr val="accent6"/>
                        </a:solidFill>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ctr"/>
                      <a:r>
                        <a:rPr lang="en-US" altLang="ja-JP" sz="1400" b="0" i="0" u="none" strike="noStrike">
                          <a:solidFill>
                            <a:schemeClr val="accent5">
                              <a:lumMod val="50000"/>
                            </a:schemeClr>
                          </a:solidFill>
                          <a:effectLst/>
                          <a:latin typeface="Meiryo UI" panose="020B0604030504040204" pitchFamily="34" charset="-128"/>
                          <a:ea typeface="Meiryo UI" panose="020B0604030504040204" pitchFamily="34" charset="-128"/>
                        </a:rPr>
                        <a:t>0.6</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ctr"/>
                      <a:r>
                        <a:rPr lang="en-US" altLang="ja-JP" sz="1400" b="0" i="0" u="none" strike="noStrike" dirty="0">
                          <a:solidFill>
                            <a:schemeClr val="accent5">
                              <a:lumMod val="50000"/>
                            </a:schemeClr>
                          </a:solidFill>
                          <a:effectLst/>
                          <a:latin typeface="Meiryo UI" panose="020B0604030504040204" pitchFamily="34" charset="-128"/>
                          <a:ea typeface="Meiryo UI" panose="020B0604030504040204" pitchFamily="34" charset="-128"/>
                        </a:rPr>
                        <a:t>1.2</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ctr"/>
                      <a:r>
                        <a:rPr lang="en-US" altLang="ja-JP" sz="1400" b="0" i="0" u="none" strike="noStrike" dirty="0">
                          <a:solidFill>
                            <a:schemeClr val="accent5">
                              <a:lumMod val="50000"/>
                            </a:schemeClr>
                          </a:solidFill>
                          <a:effectLst/>
                          <a:latin typeface="Meiryo UI" panose="020B0604030504040204" pitchFamily="34" charset="-128"/>
                          <a:ea typeface="Meiryo UI" panose="020B0604030504040204" pitchFamily="34" charset="-128"/>
                        </a:rPr>
                        <a:t>1.9</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265275473"/>
                  </a:ext>
                </a:extLst>
              </a:tr>
              <a:tr h="312454">
                <a:tc>
                  <a:txBody>
                    <a:bodyPr/>
                    <a:lstStyle/>
                    <a:p>
                      <a:pPr algn="ctr" fontAlgn="b"/>
                      <a:r>
                        <a:rPr lang="ja-JP" altLang="en-US" sz="1600" b="0" i="0" u="none" strike="noStrike">
                          <a:solidFill>
                            <a:schemeClr val="accent6"/>
                          </a:solidFill>
                          <a:effectLst/>
                          <a:latin typeface="Meiryo UI" panose="020B0604030504040204" pitchFamily="34" charset="-128"/>
                          <a:ea typeface="Meiryo UI" panose="020B0604030504040204" pitchFamily="34" charset="-128"/>
                        </a:rPr>
                        <a:t>コスト</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ctr"/>
                      <a:r>
                        <a:rPr lang="en-US" altLang="ja-JP" sz="1400" b="0" i="0" u="none" strike="noStrike">
                          <a:solidFill>
                            <a:schemeClr val="accent5">
                              <a:lumMod val="50000"/>
                            </a:schemeClr>
                          </a:solidFill>
                          <a:effectLst/>
                          <a:latin typeface="Meiryo UI" panose="020B0604030504040204" pitchFamily="34" charset="-128"/>
                          <a:ea typeface="Meiryo UI" panose="020B0604030504040204" pitchFamily="34" charset="-128"/>
                        </a:rPr>
                        <a:t>0.1</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ctr"/>
                      <a:r>
                        <a:rPr lang="en-US" altLang="ja-JP" sz="1400" b="0" i="0" u="none" strike="noStrike" dirty="0">
                          <a:solidFill>
                            <a:schemeClr val="accent5">
                              <a:lumMod val="50000"/>
                            </a:schemeClr>
                          </a:solidFill>
                          <a:effectLst/>
                          <a:latin typeface="Meiryo UI" panose="020B0604030504040204" pitchFamily="34" charset="-128"/>
                          <a:ea typeface="Meiryo UI" panose="020B0604030504040204" pitchFamily="34" charset="-128"/>
                        </a:rPr>
                        <a:t>0.3</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ctr"/>
                      <a:r>
                        <a:rPr lang="en-US" altLang="ja-JP" sz="1400" b="0" i="0" u="none" strike="noStrike" dirty="0">
                          <a:solidFill>
                            <a:schemeClr val="accent5">
                              <a:lumMod val="50000"/>
                            </a:schemeClr>
                          </a:solidFill>
                          <a:effectLst/>
                          <a:latin typeface="Meiryo UI" panose="020B0604030504040204" pitchFamily="34" charset="-128"/>
                          <a:ea typeface="Meiryo UI" panose="020B0604030504040204" pitchFamily="34" charset="-128"/>
                        </a:rPr>
                        <a:t>0.7</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2404451593"/>
                  </a:ext>
                </a:extLst>
              </a:tr>
              <a:tr h="312454">
                <a:tc>
                  <a:txBody>
                    <a:bodyPr/>
                    <a:lstStyle/>
                    <a:p>
                      <a:pPr algn="ctr" fontAlgn="b"/>
                      <a:r>
                        <a:rPr lang="ja-JP" altLang="en-US" sz="1600" b="0" i="0" u="none" strike="noStrike">
                          <a:solidFill>
                            <a:schemeClr val="accent6"/>
                          </a:solidFill>
                          <a:effectLst/>
                          <a:latin typeface="Meiryo UI" panose="020B0604030504040204" pitchFamily="34" charset="-128"/>
                          <a:ea typeface="Meiryo UI" panose="020B0604030504040204" pitchFamily="34" charset="-128"/>
                        </a:rPr>
                        <a:t>生産性</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ctr"/>
                      <a:r>
                        <a:rPr lang="en-US" altLang="ja-JP" sz="1400" b="0" i="0" u="none" strike="noStrike">
                          <a:solidFill>
                            <a:schemeClr val="accent5">
                              <a:lumMod val="50000"/>
                            </a:schemeClr>
                          </a:solidFill>
                          <a:effectLst/>
                          <a:latin typeface="Meiryo UI" panose="020B0604030504040204" pitchFamily="34" charset="-128"/>
                          <a:ea typeface="Meiryo UI" panose="020B0604030504040204" pitchFamily="34" charset="-128"/>
                        </a:rPr>
                        <a:t>0.3</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ctr"/>
                      <a:r>
                        <a:rPr lang="en-US" altLang="ja-JP" sz="1400" b="0" i="0" u="none" strike="noStrike" dirty="0">
                          <a:solidFill>
                            <a:schemeClr val="accent5">
                              <a:lumMod val="50000"/>
                            </a:schemeClr>
                          </a:solidFill>
                          <a:effectLst/>
                          <a:latin typeface="Meiryo UI" panose="020B0604030504040204" pitchFamily="34" charset="-128"/>
                          <a:ea typeface="Meiryo UI" panose="020B0604030504040204" pitchFamily="34" charset="-128"/>
                        </a:rPr>
                        <a:t>0.7</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ctr"/>
                      <a:r>
                        <a:rPr lang="en-US" altLang="ja-JP" sz="1400" b="0" i="0" u="none" strike="noStrike" dirty="0">
                          <a:solidFill>
                            <a:schemeClr val="accent5">
                              <a:lumMod val="50000"/>
                            </a:schemeClr>
                          </a:solidFill>
                          <a:effectLst/>
                          <a:latin typeface="Meiryo UI" panose="020B0604030504040204" pitchFamily="34" charset="-128"/>
                          <a:ea typeface="Meiryo UI" panose="020B0604030504040204" pitchFamily="34" charset="-128"/>
                        </a:rPr>
                        <a:t>1.6</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292633626"/>
                  </a:ext>
                </a:extLst>
              </a:tr>
              <a:tr h="312454">
                <a:tc>
                  <a:txBody>
                    <a:bodyPr/>
                    <a:lstStyle/>
                    <a:p>
                      <a:pPr algn="ctr" fontAlgn="b"/>
                      <a:r>
                        <a:rPr lang="ja-JP" altLang="en-US" sz="1600" b="0" i="0" u="none" strike="noStrike">
                          <a:solidFill>
                            <a:schemeClr val="accent6"/>
                          </a:solidFill>
                          <a:effectLst/>
                          <a:latin typeface="Meiryo UI" panose="020B0604030504040204" pitchFamily="34" charset="-128"/>
                          <a:ea typeface="Meiryo UI" panose="020B0604030504040204" pitchFamily="34" charset="-128"/>
                        </a:rPr>
                        <a:t>労働力の利用可能性</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pPr algn="ctr" fontAlgn="ctr"/>
                      <a:r>
                        <a:rPr lang="en-US" altLang="ja-JP" sz="1400" b="0" i="0" u="none" strike="noStrike" dirty="0">
                          <a:solidFill>
                            <a:schemeClr val="accent5">
                              <a:lumMod val="50000"/>
                            </a:schemeClr>
                          </a:solidFill>
                          <a:effectLst/>
                          <a:latin typeface="Meiryo UI" panose="020B0604030504040204" pitchFamily="34" charset="-128"/>
                          <a:ea typeface="Meiryo UI" panose="020B0604030504040204" pitchFamily="34" charset="-128"/>
                        </a:rPr>
                        <a:t>0.3</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pPr algn="ctr" fontAlgn="ctr"/>
                      <a:r>
                        <a:rPr lang="en-US" altLang="ja-JP" sz="1400" b="0" i="0" u="none" strike="noStrike" dirty="0">
                          <a:solidFill>
                            <a:schemeClr val="accent5">
                              <a:lumMod val="50000"/>
                            </a:schemeClr>
                          </a:solidFill>
                          <a:effectLst/>
                          <a:latin typeface="Meiryo UI" panose="020B0604030504040204" pitchFamily="34" charset="-128"/>
                          <a:ea typeface="Meiryo UI" panose="020B0604030504040204" pitchFamily="34" charset="-128"/>
                        </a:rPr>
                        <a:t>0.6</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pPr algn="ctr" fontAlgn="ctr"/>
                      <a:r>
                        <a:rPr lang="en-US" altLang="ja-JP" sz="1400" b="0" i="0" u="none" strike="noStrike" dirty="0">
                          <a:solidFill>
                            <a:schemeClr val="accent5">
                              <a:lumMod val="50000"/>
                            </a:schemeClr>
                          </a:solidFill>
                          <a:effectLst/>
                          <a:latin typeface="Meiryo UI" panose="020B0604030504040204" pitchFamily="34" charset="-128"/>
                          <a:ea typeface="Meiryo UI" panose="020B0604030504040204" pitchFamily="34" charset="-128"/>
                        </a:rPr>
                        <a:t>0.8</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2869063016"/>
                  </a:ext>
                </a:extLst>
              </a:tr>
              <a:tr h="312454">
                <a:tc>
                  <a:txBody>
                    <a:bodyPr/>
                    <a:lstStyle/>
                    <a:p>
                      <a:pPr algn="ctr" fontAlgn="b"/>
                      <a:r>
                        <a:rPr lang="ja-JP" altLang="en-US" sz="1600" b="0" i="0" u="none" strike="noStrike">
                          <a:solidFill>
                            <a:schemeClr val="accent6"/>
                          </a:solidFill>
                          <a:effectLst/>
                          <a:latin typeface="Meiryo UI" panose="020B0604030504040204" pitchFamily="34" charset="-128"/>
                          <a:ea typeface="Meiryo UI" panose="020B0604030504040204" pitchFamily="34" charset="-128"/>
                        </a:rPr>
                        <a:t>企業数</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ctr"/>
                      <a:r>
                        <a:rPr lang="en-US" altLang="ja-JP" sz="1400" b="0" i="0" u="none" strike="noStrike" dirty="0">
                          <a:solidFill>
                            <a:schemeClr val="accent5">
                              <a:lumMod val="50000"/>
                            </a:schemeClr>
                          </a:solidFill>
                          <a:effectLst/>
                          <a:latin typeface="Meiryo UI" panose="020B0604030504040204" pitchFamily="34" charset="-128"/>
                          <a:ea typeface="Meiryo UI" panose="020B0604030504040204" pitchFamily="34" charset="-128"/>
                        </a:rPr>
                        <a:t>965</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ctr"/>
                      <a:r>
                        <a:rPr lang="en-US" altLang="ja-JP" sz="1400" b="0" i="0" u="none" strike="noStrike" dirty="0">
                          <a:solidFill>
                            <a:schemeClr val="accent5">
                              <a:lumMod val="50000"/>
                            </a:schemeClr>
                          </a:solidFill>
                          <a:effectLst/>
                          <a:latin typeface="Meiryo UI" panose="020B0604030504040204" pitchFamily="34" charset="-128"/>
                          <a:ea typeface="Meiryo UI" panose="020B0604030504040204" pitchFamily="34" charset="-128"/>
                        </a:rPr>
                        <a:t>878</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fontAlgn="ctr"/>
                      <a:r>
                        <a:rPr lang="en-US" altLang="ja-JP" sz="1400" b="0" i="0" u="none" strike="noStrike" dirty="0">
                          <a:solidFill>
                            <a:schemeClr val="accent5">
                              <a:lumMod val="50000"/>
                            </a:schemeClr>
                          </a:solidFill>
                          <a:effectLst/>
                          <a:latin typeface="Meiryo UI" panose="020B0604030504040204" pitchFamily="34" charset="-128"/>
                          <a:ea typeface="Meiryo UI" panose="020B0604030504040204" pitchFamily="34" charset="-128"/>
                        </a:rPr>
                        <a:t>452</a:t>
                      </a:r>
                    </a:p>
                  </a:txBody>
                  <a:tcPr marL="9525" marR="9525" marT="952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3854493102"/>
                  </a:ext>
                </a:extLst>
              </a:tr>
            </a:tbl>
          </a:graphicData>
        </a:graphic>
      </p:graphicFrame>
      <p:sp>
        <p:nvSpPr>
          <p:cNvPr id="6" name="テキスト ボックス 5">
            <a:extLst>
              <a:ext uri="{FF2B5EF4-FFF2-40B4-BE49-F238E27FC236}">
                <a16:creationId xmlns:a16="http://schemas.microsoft.com/office/drawing/2014/main" id="{9F4F6C80-1B74-3BCC-E0C1-4A2F7C49F25B}"/>
              </a:ext>
            </a:extLst>
          </p:cNvPr>
          <p:cNvSpPr txBox="1"/>
          <p:nvPr/>
        </p:nvSpPr>
        <p:spPr>
          <a:xfrm>
            <a:off x="320232" y="821803"/>
            <a:ext cx="11871767" cy="1412759"/>
          </a:xfrm>
          <a:prstGeom prst="rect">
            <a:avLst/>
          </a:prstGeom>
          <a:noFill/>
        </p:spPr>
        <p:txBody>
          <a:bodyPr wrap="square" rtlCol="0">
            <a:spAutoFit/>
          </a:bodyPr>
          <a:lstStyle/>
          <a:p>
            <a:pPr>
              <a:lnSpc>
                <a:spcPct val="150000"/>
              </a:lnSpc>
            </a:pPr>
            <a:r>
              <a:rPr lang="ja-JP" altLang="en-US" sz="2000">
                <a:solidFill>
                  <a:schemeClr val="accent5">
                    <a:lumMod val="50000"/>
                  </a:schemeClr>
                </a:solidFill>
                <a:latin typeface="Meiryo UI" panose="020B0604030504040204" pitchFamily="34" charset="-128"/>
                <a:ea typeface="Meiryo UI" panose="020B0604030504040204" pitchFamily="34" charset="-128"/>
              </a:rPr>
              <a:t>全企業について、キーワードの記載数</a:t>
            </a:r>
            <a:r>
              <a:rPr kumimoji="1" lang="ja-JP" altLang="en-US" sz="2000">
                <a:solidFill>
                  <a:schemeClr val="accent5">
                    <a:lumMod val="50000"/>
                  </a:schemeClr>
                </a:solidFill>
                <a:latin typeface="Meiryo UI" panose="020B0604030504040204" pitchFamily="34" charset="-128"/>
                <a:ea typeface="Meiryo UI" panose="020B0604030504040204" pitchFamily="34" charset="-128"/>
              </a:rPr>
              <a:t>をもとにクラスタリング（教師なし機械学習）を行った→</a:t>
            </a:r>
            <a:r>
              <a:rPr kumimoji="1" lang="en-US" altLang="ja-JP" sz="2000" dirty="0">
                <a:solidFill>
                  <a:schemeClr val="accent5">
                    <a:lumMod val="50000"/>
                  </a:schemeClr>
                </a:solidFill>
                <a:latin typeface="Meiryo UI" panose="020B0604030504040204" pitchFamily="34" charset="-128"/>
                <a:ea typeface="Meiryo UI" panose="020B0604030504040204" pitchFamily="34" charset="-128"/>
              </a:rPr>
              <a:t>3</a:t>
            </a:r>
            <a:r>
              <a:rPr kumimoji="1" lang="ja-JP" altLang="en-US" sz="2000">
                <a:solidFill>
                  <a:schemeClr val="accent5">
                    <a:lumMod val="50000"/>
                  </a:schemeClr>
                </a:solidFill>
                <a:latin typeface="Meiryo UI" panose="020B0604030504040204" pitchFamily="34" charset="-128"/>
                <a:ea typeface="Meiryo UI" panose="020B0604030504040204" pitchFamily="34" charset="-128"/>
              </a:rPr>
              <a:t>つのクラスターに分類</a:t>
            </a:r>
            <a:endParaRPr lang="en-US" altLang="ja-JP" sz="2000" dirty="0">
              <a:solidFill>
                <a:schemeClr val="accent5">
                  <a:lumMod val="50000"/>
                </a:schemeClr>
              </a:solidFill>
              <a:latin typeface="Meiryo UI" panose="020B0604030504040204" pitchFamily="34" charset="-128"/>
              <a:ea typeface="Meiryo UI" panose="020B0604030504040204" pitchFamily="34" charset="-128"/>
            </a:endParaRPr>
          </a:p>
          <a:p>
            <a:pPr>
              <a:lnSpc>
                <a:spcPct val="150000"/>
              </a:lnSpc>
            </a:pPr>
            <a:r>
              <a:rPr lang="ja-JP" altLang="en-US" sz="2000">
                <a:solidFill>
                  <a:schemeClr val="accent5">
                    <a:lumMod val="50000"/>
                  </a:schemeClr>
                </a:solidFill>
                <a:latin typeface="Meiryo UI" panose="020B0604030504040204" pitchFamily="34" charset="-128"/>
                <a:ea typeface="Meiryo UI" panose="020B0604030504040204" pitchFamily="34" charset="-128"/>
              </a:rPr>
              <a:t>クラスター</a:t>
            </a:r>
            <a:r>
              <a:rPr lang="en-US" altLang="ja-JP" sz="2000" dirty="0">
                <a:solidFill>
                  <a:schemeClr val="accent5">
                    <a:lumMod val="50000"/>
                  </a:schemeClr>
                </a:solidFill>
                <a:latin typeface="Meiryo UI" panose="020B0604030504040204" pitchFamily="34" charset="-128"/>
                <a:ea typeface="Meiryo UI" panose="020B0604030504040204" pitchFamily="34" charset="-128"/>
              </a:rPr>
              <a:t>0</a:t>
            </a:r>
            <a:r>
              <a:rPr lang="ja-JP" altLang="en-US" sz="2000">
                <a:solidFill>
                  <a:schemeClr val="accent5">
                    <a:lumMod val="50000"/>
                  </a:schemeClr>
                </a:solidFill>
                <a:latin typeface="Meiryo UI" panose="020B0604030504040204" pitchFamily="34" charset="-128"/>
                <a:ea typeface="Meiryo UI" panose="020B0604030504040204" pitchFamily="34" charset="-128"/>
              </a:rPr>
              <a:t>が情報開示に消極的で、クラスター</a:t>
            </a:r>
            <a:r>
              <a:rPr lang="en-US" altLang="ja-JP" sz="2000" dirty="0">
                <a:solidFill>
                  <a:schemeClr val="accent5">
                    <a:lumMod val="50000"/>
                  </a:schemeClr>
                </a:solidFill>
                <a:latin typeface="Meiryo UI" panose="020B0604030504040204" pitchFamily="34" charset="-128"/>
                <a:ea typeface="Meiryo UI" panose="020B0604030504040204" pitchFamily="34" charset="-128"/>
              </a:rPr>
              <a:t>2</a:t>
            </a:r>
            <a:r>
              <a:rPr lang="ja-JP" altLang="en-US" sz="2000">
                <a:solidFill>
                  <a:schemeClr val="accent5">
                    <a:lumMod val="50000"/>
                  </a:schemeClr>
                </a:solidFill>
                <a:latin typeface="Meiryo UI" panose="020B0604030504040204" pitchFamily="34" charset="-128"/>
                <a:ea typeface="Meiryo UI" panose="020B0604030504040204" pitchFamily="34" charset="-128"/>
              </a:rPr>
              <a:t>が情報開示に積極的→</a:t>
            </a:r>
            <a:r>
              <a:rPr kumimoji="1" lang="ja-JP" altLang="en-US" sz="2000">
                <a:solidFill>
                  <a:schemeClr val="accent5">
                    <a:lumMod val="50000"/>
                  </a:schemeClr>
                </a:solidFill>
                <a:latin typeface="Meiryo UI" panose="020B0604030504040204" pitchFamily="34" charset="-128"/>
                <a:ea typeface="Meiryo UI" panose="020B0604030504040204" pitchFamily="34" charset="-128"/>
              </a:rPr>
              <a:t>当金庫はクラスター</a:t>
            </a:r>
            <a:r>
              <a:rPr kumimoji="1" lang="en-US" altLang="ja-JP" sz="2000" dirty="0">
                <a:solidFill>
                  <a:schemeClr val="accent5">
                    <a:lumMod val="50000"/>
                  </a:schemeClr>
                </a:solidFill>
                <a:latin typeface="Meiryo UI" panose="020B0604030504040204" pitchFamily="34" charset="-128"/>
                <a:ea typeface="Meiryo UI" panose="020B0604030504040204" pitchFamily="34" charset="-128"/>
              </a:rPr>
              <a:t>0</a:t>
            </a:r>
            <a:r>
              <a:rPr kumimoji="1" lang="ja-JP" altLang="en-US" sz="2000">
                <a:solidFill>
                  <a:schemeClr val="accent5">
                    <a:lumMod val="50000"/>
                  </a:schemeClr>
                </a:solidFill>
                <a:latin typeface="Meiryo UI" panose="020B0604030504040204" pitchFamily="34" charset="-128"/>
                <a:ea typeface="Meiryo UI" panose="020B0604030504040204" pitchFamily="34" charset="-128"/>
              </a:rPr>
              <a:t>レベル</a:t>
            </a:r>
            <a:endParaRPr kumimoji="1" lang="en-US" altLang="ja-JP" sz="2000" dirty="0">
              <a:solidFill>
                <a:schemeClr val="accent5">
                  <a:lumMod val="50000"/>
                </a:schemeClr>
              </a:solidFill>
              <a:latin typeface="Meiryo UI" panose="020B0604030504040204" pitchFamily="34" charset="-128"/>
              <a:ea typeface="Meiryo UI" panose="020B0604030504040204" pitchFamily="34" charset="-128"/>
            </a:endParaRPr>
          </a:p>
          <a:p>
            <a:pPr>
              <a:lnSpc>
                <a:spcPct val="150000"/>
              </a:lnSpc>
            </a:pPr>
            <a:r>
              <a:rPr lang="ja-JP" altLang="en-US" sz="2000">
                <a:solidFill>
                  <a:schemeClr val="accent5">
                    <a:lumMod val="50000"/>
                  </a:schemeClr>
                </a:solidFill>
                <a:latin typeface="Meiryo UI" panose="020B0604030504040204" pitchFamily="34" charset="-128"/>
                <a:ea typeface="Meiryo UI" panose="020B0604030504040204" pitchFamily="34" charset="-128"/>
              </a:rPr>
              <a:t>日本企業は、多様性、採用、健康についての記述が多いが、コストについての記述が少ない傾向にある</a:t>
            </a:r>
            <a:endParaRPr kumimoji="1" lang="en-US" altLang="ja-JP" sz="2000" dirty="0">
              <a:solidFill>
                <a:schemeClr val="accent5">
                  <a:lumMod val="50000"/>
                </a:schemeClr>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292241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A33AAEC-48CE-3C18-812E-525E75C01D4B}"/>
              </a:ext>
            </a:extLst>
          </p:cNvPr>
          <p:cNvSpPr txBox="1"/>
          <p:nvPr/>
        </p:nvSpPr>
        <p:spPr>
          <a:xfrm>
            <a:off x="200247" y="3136612"/>
            <a:ext cx="10703104" cy="646331"/>
          </a:xfrm>
          <a:prstGeom prst="rect">
            <a:avLst/>
          </a:prstGeom>
          <a:noFill/>
        </p:spPr>
        <p:txBody>
          <a:bodyPr wrap="square" rtlCol="0">
            <a:spAutoFit/>
          </a:bodyPr>
          <a:lstStyle/>
          <a:p>
            <a:r>
              <a:rPr kumimoji="1" lang="ja-JP" altLang="en-US" sz="3600">
                <a:solidFill>
                  <a:schemeClr val="accent6"/>
                </a:solidFill>
                <a:latin typeface="Meiryo UI" panose="020B0604030504040204" pitchFamily="34" charset="-128"/>
                <a:ea typeface="Meiryo UI" panose="020B0604030504040204" pitchFamily="34" charset="-128"/>
              </a:rPr>
              <a:t>人的資本経営と企業価値（</a:t>
            </a:r>
            <a:r>
              <a:rPr kumimoji="1" lang="en-US" altLang="ja-JP" sz="3600" dirty="0">
                <a:solidFill>
                  <a:schemeClr val="accent6"/>
                </a:solidFill>
                <a:latin typeface="Meiryo UI" panose="020B0604030504040204" pitchFamily="34" charset="-128"/>
                <a:ea typeface="Meiryo UI" panose="020B0604030504040204" pitchFamily="34" charset="-128"/>
              </a:rPr>
              <a:t>PBR)</a:t>
            </a:r>
            <a:r>
              <a:rPr kumimoji="1" lang="ja-JP" altLang="en-US" sz="3600">
                <a:solidFill>
                  <a:schemeClr val="accent6"/>
                </a:solidFill>
                <a:latin typeface="Meiryo UI" panose="020B0604030504040204" pitchFamily="34" charset="-128"/>
                <a:ea typeface="Meiryo UI" panose="020B0604030504040204" pitchFamily="34" charset="-128"/>
              </a:rPr>
              <a:t>との関係</a:t>
            </a:r>
          </a:p>
        </p:txBody>
      </p:sp>
      <p:cxnSp>
        <p:nvCxnSpPr>
          <p:cNvPr id="2" name="直線コネクタ 1">
            <a:extLst>
              <a:ext uri="{FF2B5EF4-FFF2-40B4-BE49-F238E27FC236}">
                <a16:creationId xmlns:a16="http://schemas.microsoft.com/office/drawing/2014/main" id="{D7C761C8-CEF3-0749-578F-F8200E810C3A}"/>
              </a:ext>
            </a:extLst>
          </p:cNvPr>
          <p:cNvCxnSpPr/>
          <p:nvPr/>
        </p:nvCxnSpPr>
        <p:spPr>
          <a:xfrm>
            <a:off x="320233" y="3819646"/>
            <a:ext cx="11551534" cy="0"/>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411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1C001503-CCA4-8D6D-B13D-5A279C627025}"/>
              </a:ext>
            </a:extLst>
          </p:cNvPr>
          <p:cNvGraphicFramePr>
            <a:graphicFrameLocks noGrp="1"/>
          </p:cNvGraphicFramePr>
          <p:nvPr>
            <p:extLst>
              <p:ext uri="{D42A27DB-BD31-4B8C-83A1-F6EECF244321}">
                <p14:modId xmlns:p14="http://schemas.microsoft.com/office/powerpoint/2010/main" val="1556123891"/>
              </p:ext>
            </p:extLst>
          </p:nvPr>
        </p:nvGraphicFramePr>
        <p:xfrm>
          <a:off x="1629729" y="4223698"/>
          <a:ext cx="3459310" cy="1306050"/>
        </p:xfrm>
        <a:graphic>
          <a:graphicData uri="http://schemas.openxmlformats.org/drawingml/2006/table">
            <a:tbl>
              <a:tblPr firstRow="1" bandRow="1">
                <a:tableStyleId>{5C22544A-7EE6-4342-B048-85BDC9FD1C3A}</a:tableStyleId>
              </a:tblPr>
              <a:tblGrid>
                <a:gridCol w="1729655">
                  <a:extLst>
                    <a:ext uri="{9D8B030D-6E8A-4147-A177-3AD203B41FA5}">
                      <a16:colId xmlns:a16="http://schemas.microsoft.com/office/drawing/2014/main" val="1912782433"/>
                    </a:ext>
                  </a:extLst>
                </a:gridCol>
                <a:gridCol w="1729655">
                  <a:extLst>
                    <a:ext uri="{9D8B030D-6E8A-4147-A177-3AD203B41FA5}">
                      <a16:colId xmlns:a16="http://schemas.microsoft.com/office/drawing/2014/main" val="665983030"/>
                    </a:ext>
                  </a:extLst>
                </a:gridCol>
              </a:tblGrid>
              <a:tr h="493750">
                <a:tc>
                  <a:txBody>
                    <a:bodyPr/>
                    <a:lstStyle/>
                    <a:p>
                      <a:pPr algn="ctr"/>
                      <a:endParaRPr kumimoji="1" lang="en-US" altLang="ja-JP" sz="2400" b="0" dirty="0">
                        <a:solidFill>
                          <a:schemeClr val="accent6"/>
                        </a:solidFill>
                        <a:latin typeface="Meiryo UI" panose="020B0604030504040204" pitchFamily="34" charset="-128"/>
                        <a:ea typeface="Meiryo UI" panose="020B0604030504040204" pitchFamily="34" charset="-128"/>
                      </a:endParaRPr>
                    </a:p>
                  </a:txBody>
                  <a:tcPr anchor="ctr">
                    <a:lnL w="12700" cap="flat" cmpd="sng" algn="ctr">
                      <a:no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rowSpan="2">
                  <a:txBody>
                    <a:bodyPr/>
                    <a:lstStyle/>
                    <a:p>
                      <a:pPr algn="ctr"/>
                      <a:r>
                        <a:rPr kumimoji="1" lang="ja-JP" altLang="en-US" sz="2400" b="0">
                          <a:solidFill>
                            <a:schemeClr val="accent6"/>
                          </a:solidFill>
                          <a:latin typeface="Meiryo UI" panose="020B0604030504040204" pitchFamily="34" charset="-128"/>
                          <a:ea typeface="Meiryo UI" panose="020B0604030504040204" pitchFamily="34" charset="-128"/>
                        </a:rPr>
                        <a:t>財務資本の価値</a:t>
                      </a:r>
                      <a:endParaRPr kumimoji="1" lang="en-US" altLang="ja-JP" sz="2400" b="0" dirty="0">
                        <a:solidFill>
                          <a:schemeClr val="accent6"/>
                        </a:solidFill>
                        <a:latin typeface="Meiryo UI" panose="020B0604030504040204" pitchFamily="34" charset="-128"/>
                        <a:ea typeface="Meiryo UI" panose="020B0604030504040204" pitchFamily="34" charset="-128"/>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1020725536"/>
                  </a:ext>
                </a:extLst>
              </a:tr>
              <a:tr h="812300">
                <a:tc>
                  <a:txBody>
                    <a:bodyPr/>
                    <a:lstStyle/>
                    <a:p>
                      <a:pPr algn="ctr"/>
                      <a:r>
                        <a:rPr kumimoji="1" lang="ja-JP" altLang="en-US" sz="2400" b="0">
                          <a:solidFill>
                            <a:schemeClr val="accent6"/>
                          </a:solidFill>
                          <a:latin typeface="Meiryo UI" panose="020B0604030504040204" pitchFamily="34" charset="-128"/>
                          <a:ea typeface="Meiryo UI" panose="020B0604030504040204" pitchFamily="34" charset="-128"/>
                        </a:rPr>
                        <a:t>時価総額</a:t>
                      </a: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vMerge="1">
                  <a:txBody>
                    <a:bodyPr/>
                    <a:lstStyle/>
                    <a:p>
                      <a:pPr algn="ctr"/>
                      <a:endParaRPr kumimoji="1" lang="ja-JP" altLang="en-US" sz="2400" b="0">
                        <a:solidFill>
                          <a:schemeClr val="accent6"/>
                        </a:solidFill>
                        <a:latin typeface="Meiryo UI" panose="020B0604030504040204" pitchFamily="34" charset="-128"/>
                        <a:ea typeface="Meiryo UI" panose="020B0604030504040204" pitchFamily="34" charset="-128"/>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930242659"/>
                  </a:ext>
                </a:extLst>
              </a:tr>
            </a:tbl>
          </a:graphicData>
        </a:graphic>
      </p:graphicFrame>
      <p:graphicFrame>
        <p:nvGraphicFramePr>
          <p:cNvPr id="6" name="表 5">
            <a:extLst>
              <a:ext uri="{FF2B5EF4-FFF2-40B4-BE49-F238E27FC236}">
                <a16:creationId xmlns:a16="http://schemas.microsoft.com/office/drawing/2014/main" id="{B8F680DE-01DD-B8A0-B8E8-A175738B6893}"/>
              </a:ext>
            </a:extLst>
          </p:cNvPr>
          <p:cNvGraphicFramePr>
            <a:graphicFrameLocks noGrp="1"/>
          </p:cNvGraphicFramePr>
          <p:nvPr>
            <p:extLst>
              <p:ext uri="{D42A27DB-BD31-4B8C-83A1-F6EECF244321}">
                <p14:modId xmlns:p14="http://schemas.microsoft.com/office/powerpoint/2010/main" val="100976884"/>
              </p:ext>
            </p:extLst>
          </p:nvPr>
        </p:nvGraphicFramePr>
        <p:xfrm>
          <a:off x="6274394" y="3870871"/>
          <a:ext cx="4222308" cy="1863153"/>
        </p:xfrm>
        <a:graphic>
          <a:graphicData uri="http://schemas.openxmlformats.org/drawingml/2006/table">
            <a:tbl>
              <a:tblPr firstRow="1" bandRow="1">
                <a:tableStyleId>{5C22544A-7EE6-4342-B048-85BDC9FD1C3A}</a:tableStyleId>
              </a:tblPr>
              <a:tblGrid>
                <a:gridCol w="2029209">
                  <a:extLst>
                    <a:ext uri="{9D8B030D-6E8A-4147-A177-3AD203B41FA5}">
                      <a16:colId xmlns:a16="http://schemas.microsoft.com/office/drawing/2014/main" val="1912782433"/>
                    </a:ext>
                  </a:extLst>
                </a:gridCol>
                <a:gridCol w="2193099">
                  <a:extLst>
                    <a:ext uri="{9D8B030D-6E8A-4147-A177-3AD203B41FA5}">
                      <a16:colId xmlns:a16="http://schemas.microsoft.com/office/drawing/2014/main" val="665983030"/>
                    </a:ext>
                  </a:extLst>
                </a:gridCol>
              </a:tblGrid>
              <a:tr h="874594">
                <a:tc rowSpan="2">
                  <a:txBody>
                    <a:bodyPr/>
                    <a:lstStyle/>
                    <a:p>
                      <a:pPr algn="ctr"/>
                      <a:r>
                        <a:rPr kumimoji="1" lang="ja-JP" altLang="en-US" sz="2400" b="0">
                          <a:solidFill>
                            <a:schemeClr val="accent6"/>
                          </a:solidFill>
                          <a:latin typeface="Meiryo UI" panose="020B0604030504040204" pitchFamily="34" charset="-128"/>
                          <a:ea typeface="Meiryo UI" panose="020B0604030504040204" pitchFamily="34" charset="-128"/>
                        </a:rPr>
                        <a:t>時価総額</a:t>
                      </a: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2400" b="0">
                          <a:solidFill>
                            <a:schemeClr val="accent6"/>
                          </a:solidFill>
                          <a:latin typeface="Meiryo UI" panose="020B0604030504040204" pitchFamily="34" charset="-128"/>
                          <a:ea typeface="Meiryo UI" panose="020B0604030504040204" pitchFamily="34" charset="-128"/>
                        </a:rPr>
                        <a:t>非財務資本の</a:t>
                      </a:r>
                      <a:endParaRPr kumimoji="1" lang="en-US" altLang="ja-JP" sz="2400" b="0" dirty="0">
                        <a:solidFill>
                          <a:schemeClr val="accent6"/>
                        </a:solidFill>
                        <a:latin typeface="Meiryo UI" panose="020B0604030504040204" pitchFamily="34" charset="-128"/>
                        <a:ea typeface="Meiryo UI" panose="020B0604030504040204" pitchFamily="34" charset="-128"/>
                      </a:endParaRPr>
                    </a:p>
                    <a:p>
                      <a:pPr algn="ctr"/>
                      <a:r>
                        <a:rPr kumimoji="1" lang="ja-JP" altLang="en-US" sz="2400" b="0">
                          <a:solidFill>
                            <a:schemeClr val="accent6"/>
                          </a:solidFill>
                          <a:latin typeface="Meiryo UI" panose="020B0604030504040204" pitchFamily="34" charset="-128"/>
                          <a:ea typeface="Meiryo UI" panose="020B0604030504040204" pitchFamily="34" charset="-128"/>
                        </a:rPr>
                        <a:t>価値</a:t>
                      </a:r>
                      <a:endParaRPr kumimoji="1" lang="en-US" altLang="ja-JP" sz="2400" b="0" dirty="0">
                        <a:solidFill>
                          <a:schemeClr val="accent6"/>
                        </a:solidFill>
                        <a:latin typeface="Meiryo UI" panose="020B0604030504040204" pitchFamily="34" charset="-128"/>
                        <a:ea typeface="Meiryo UI" panose="020B0604030504040204" pitchFamily="34" charset="-128"/>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1020725536"/>
                  </a:ext>
                </a:extLst>
              </a:tr>
              <a:tr h="988559">
                <a:tc vMerge="1">
                  <a:txBody>
                    <a:bodyPr/>
                    <a:lstStyle/>
                    <a:p>
                      <a:endParaRPr dirty="0"/>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2400" b="0">
                          <a:solidFill>
                            <a:schemeClr val="accent6"/>
                          </a:solidFill>
                          <a:latin typeface="Meiryo UI" panose="020B0604030504040204" pitchFamily="34" charset="-128"/>
                          <a:ea typeface="Meiryo UI" panose="020B0604030504040204" pitchFamily="34" charset="-128"/>
                        </a:rPr>
                        <a:t>財務資本の</a:t>
                      </a:r>
                      <a:endParaRPr kumimoji="1" lang="en-US" altLang="ja-JP" sz="2400" b="0" dirty="0">
                        <a:solidFill>
                          <a:schemeClr val="accent6"/>
                        </a:solidFill>
                        <a:latin typeface="Meiryo UI" panose="020B0604030504040204" pitchFamily="34" charset="-128"/>
                        <a:ea typeface="Meiryo UI" panose="020B0604030504040204" pitchFamily="34" charset="-128"/>
                      </a:endParaRPr>
                    </a:p>
                    <a:p>
                      <a:pPr algn="ctr"/>
                      <a:r>
                        <a:rPr kumimoji="1" lang="ja-JP" altLang="en-US" sz="2400" b="0">
                          <a:solidFill>
                            <a:schemeClr val="accent6"/>
                          </a:solidFill>
                          <a:latin typeface="Meiryo UI" panose="020B0604030504040204" pitchFamily="34" charset="-128"/>
                          <a:ea typeface="Meiryo UI" panose="020B0604030504040204" pitchFamily="34" charset="-128"/>
                        </a:rPr>
                        <a:t>価値</a:t>
                      </a:r>
                      <a:endParaRPr kumimoji="1" lang="en-US" altLang="ja-JP" sz="2400" b="0" dirty="0">
                        <a:solidFill>
                          <a:schemeClr val="accent6"/>
                        </a:solidFill>
                        <a:latin typeface="Meiryo UI" panose="020B0604030504040204" pitchFamily="34" charset="-128"/>
                        <a:ea typeface="Meiryo UI" panose="020B0604030504040204" pitchFamily="34" charset="-128"/>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930242659"/>
                  </a:ext>
                </a:extLst>
              </a:tr>
            </a:tbl>
          </a:graphicData>
        </a:graphic>
      </p:graphicFrame>
      <p:sp>
        <p:nvSpPr>
          <p:cNvPr id="7" name="テキスト ボックス 6">
            <a:extLst>
              <a:ext uri="{FF2B5EF4-FFF2-40B4-BE49-F238E27FC236}">
                <a16:creationId xmlns:a16="http://schemas.microsoft.com/office/drawing/2014/main" id="{F9634409-61BC-4B51-5695-B2C7B432DB8F}"/>
              </a:ext>
            </a:extLst>
          </p:cNvPr>
          <p:cNvSpPr txBox="1"/>
          <p:nvPr/>
        </p:nvSpPr>
        <p:spPr>
          <a:xfrm>
            <a:off x="1818645" y="3245434"/>
            <a:ext cx="3594968" cy="523220"/>
          </a:xfrm>
          <a:prstGeom prst="rect">
            <a:avLst/>
          </a:prstGeom>
          <a:noFill/>
        </p:spPr>
        <p:txBody>
          <a:bodyPr wrap="square" rtlCol="0">
            <a:spAutoFit/>
          </a:bodyPr>
          <a:lstStyle/>
          <a:p>
            <a:r>
              <a:rPr kumimoji="1" lang="en-US" altLang="ja-JP" sz="2800" dirty="0">
                <a:solidFill>
                  <a:schemeClr val="accent6"/>
                </a:solidFill>
                <a:latin typeface="Meiryo UI" panose="020B0604030504040204" pitchFamily="34" charset="-128"/>
                <a:ea typeface="Meiryo UI" panose="020B0604030504040204" pitchFamily="34" charset="-128"/>
              </a:rPr>
              <a:t>PBR1</a:t>
            </a:r>
            <a:r>
              <a:rPr lang="ja-JP" altLang="en-US" sz="2800">
                <a:solidFill>
                  <a:schemeClr val="accent6"/>
                </a:solidFill>
                <a:latin typeface="Meiryo UI" panose="020B0604030504040204" pitchFamily="34" charset="-128"/>
                <a:ea typeface="Meiryo UI" panose="020B0604030504040204" pitchFamily="34" charset="-128"/>
              </a:rPr>
              <a:t>倍未満の状態</a:t>
            </a:r>
            <a:endParaRPr kumimoji="1" lang="ja-JP" altLang="en-US" sz="2800">
              <a:solidFill>
                <a:schemeClr val="accent6"/>
              </a:solidFill>
              <a:latin typeface="Meiryo UI" panose="020B0604030504040204" pitchFamily="34" charset="-128"/>
              <a:ea typeface="Meiryo UI" panose="020B0604030504040204" pitchFamily="34" charset="-128"/>
            </a:endParaRPr>
          </a:p>
        </p:txBody>
      </p:sp>
      <p:sp>
        <p:nvSpPr>
          <p:cNvPr id="8" name="テキスト ボックス 7">
            <a:extLst>
              <a:ext uri="{FF2B5EF4-FFF2-40B4-BE49-F238E27FC236}">
                <a16:creationId xmlns:a16="http://schemas.microsoft.com/office/drawing/2014/main" id="{0BDE2F78-76A0-8791-3642-C1A2AFB0819B}"/>
              </a:ext>
            </a:extLst>
          </p:cNvPr>
          <p:cNvSpPr txBox="1"/>
          <p:nvPr/>
        </p:nvSpPr>
        <p:spPr>
          <a:xfrm>
            <a:off x="6639241" y="3212036"/>
            <a:ext cx="3594968" cy="523220"/>
          </a:xfrm>
          <a:prstGeom prst="rect">
            <a:avLst/>
          </a:prstGeom>
          <a:noFill/>
        </p:spPr>
        <p:txBody>
          <a:bodyPr wrap="square" rtlCol="0">
            <a:spAutoFit/>
          </a:bodyPr>
          <a:lstStyle/>
          <a:p>
            <a:r>
              <a:rPr kumimoji="1" lang="en-US" altLang="ja-JP" sz="2800" dirty="0">
                <a:solidFill>
                  <a:schemeClr val="accent6"/>
                </a:solidFill>
                <a:latin typeface="Meiryo UI" panose="020B0604030504040204" pitchFamily="34" charset="-128"/>
                <a:ea typeface="Meiryo UI" panose="020B0604030504040204" pitchFamily="34" charset="-128"/>
              </a:rPr>
              <a:t>PBR1</a:t>
            </a:r>
            <a:r>
              <a:rPr lang="ja-JP" altLang="en-US" sz="2800">
                <a:solidFill>
                  <a:schemeClr val="accent6"/>
                </a:solidFill>
                <a:latin typeface="Meiryo UI" panose="020B0604030504040204" pitchFamily="34" charset="-128"/>
                <a:ea typeface="Meiryo UI" panose="020B0604030504040204" pitchFamily="34" charset="-128"/>
              </a:rPr>
              <a:t>倍以上の状態</a:t>
            </a:r>
            <a:endParaRPr kumimoji="1" lang="ja-JP" altLang="en-US" sz="2800">
              <a:solidFill>
                <a:schemeClr val="accent6"/>
              </a:solidFill>
              <a:latin typeface="Meiryo UI" panose="020B0604030504040204" pitchFamily="34" charset="-128"/>
              <a:ea typeface="Meiryo UI" panose="020B0604030504040204" pitchFamily="34" charset="-128"/>
            </a:endParaRPr>
          </a:p>
        </p:txBody>
      </p:sp>
      <p:sp>
        <p:nvSpPr>
          <p:cNvPr id="9" name="テキスト ボックス 8">
            <a:extLst>
              <a:ext uri="{FF2B5EF4-FFF2-40B4-BE49-F238E27FC236}">
                <a16:creationId xmlns:a16="http://schemas.microsoft.com/office/drawing/2014/main" id="{5214C4ED-DCCA-B5A8-2656-07D03BAA00D3}"/>
              </a:ext>
            </a:extLst>
          </p:cNvPr>
          <p:cNvSpPr txBox="1"/>
          <p:nvPr/>
        </p:nvSpPr>
        <p:spPr>
          <a:xfrm>
            <a:off x="2138789" y="5950439"/>
            <a:ext cx="3459310" cy="461665"/>
          </a:xfrm>
          <a:prstGeom prst="rect">
            <a:avLst/>
          </a:prstGeom>
          <a:noFill/>
        </p:spPr>
        <p:txBody>
          <a:bodyPr wrap="square" rtlCol="0">
            <a:spAutoFit/>
          </a:bodyPr>
          <a:lstStyle/>
          <a:p>
            <a:r>
              <a:rPr lang="ja-JP" altLang="en-US" sz="2400">
                <a:solidFill>
                  <a:schemeClr val="tx1">
                    <a:lumMod val="65000"/>
                    <a:lumOff val="35000"/>
                  </a:schemeClr>
                </a:solidFill>
                <a:latin typeface="Meiryo UI" panose="020B0604030504040204" pitchFamily="34" charset="-128"/>
                <a:ea typeface="Meiryo UI" panose="020B0604030504040204" pitchFamily="34" charset="-128"/>
              </a:rPr>
              <a:t>清算した方が良い</a:t>
            </a:r>
            <a:endParaRPr lang="en-US" altLang="ja-JP" sz="2400" dirty="0">
              <a:solidFill>
                <a:schemeClr val="tx1">
                  <a:lumMod val="65000"/>
                  <a:lumOff val="35000"/>
                </a:schemeClr>
              </a:solidFill>
              <a:latin typeface="Meiryo UI" panose="020B0604030504040204" pitchFamily="34" charset="-128"/>
              <a:ea typeface="Meiryo UI" panose="020B0604030504040204" pitchFamily="34" charset="-128"/>
            </a:endParaRPr>
          </a:p>
        </p:txBody>
      </p:sp>
      <p:sp>
        <p:nvSpPr>
          <p:cNvPr id="10" name="テキスト ボックス 9">
            <a:extLst>
              <a:ext uri="{FF2B5EF4-FFF2-40B4-BE49-F238E27FC236}">
                <a16:creationId xmlns:a16="http://schemas.microsoft.com/office/drawing/2014/main" id="{5A588345-40AD-C9FE-EC56-8C3449585490}"/>
              </a:ext>
            </a:extLst>
          </p:cNvPr>
          <p:cNvSpPr txBox="1"/>
          <p:nvPr/>
        </p:nvSpPr>
        <p:spPr>
          <a:xfrm>
            <a:off x="6639241" y="5955487"/>
            <a:ext cx="4450080" cy="461665"/>
          </a:xfrm>
          <a:prstGeom prst="rect">
            <a:avLst/>
          </a:prstGeom>
          <a:noFill/>
        </p:spPr>
        <p:txBody>
          <a:bodyPr wrap="square" rtlCol="0">
            <a:spAutoFit/>
          </a:bodyPr>
          <a:lstStyle/>
          <a:p>
            <a:r>
              <a:rPr lang="ja-JP" altLang="en-US" sz="2400">
                <a:solidFill>
                  <a:schemeClr val="tx1">
                    <a:lumMod val="65000"/>
                    <a:lumOff val="35000"/>
                  </a:schemeClr>
                </a:solidFill>
                <a:latin typeface="Meiryo UI" panose="020B0604030504040204" pitchFamily="34" charset="-128"/>
                <a:ea typeface="Meiryo UI" panose="020B0604030504040204" pitchFamily="34" charset="-128"/>
              </a:rPr>
              <a:t>非財務資本が</a:t>
            </a:r>
            <a:r>
              <a:rPr lang="en-US" altLang="ja-JP" sz="2400" dirty="0">
                <a:solidFill>
                  <a:schemeClr val="tx1">
                    <a:lumMod val="65000"/>
                    <a:lumOff val="35000"/>
                  </a:schemeClr>
                </a:solidFill>
                <a:latin typeface="Meiryo UI" panose="020B0604030504040204" pitchFamily="34" charset="-128"/>
                <a:ea typeface="Meiryo UI" panose="020B0604030504040204" pitchFamily="34" charset="-128"/>
              </a:rPr>
              <a:t>PBR</a:t>
            </a:r>
            <a:r>
              <a:rPr lang="ja-JP" altLang="en-US" sz="2400">
                <a:solidFill>
                  <a:schemeClr val="tx1">
                    <a:lumMod val="65000"/>
                    <a:lumOff val="35000"/>
                  </a:schemeClr>
                </a:solidFill>
                <a:latin typeface="Meiryo UI" panose="020B0604030504040204" pitchFamily="34" charset="-128"/>
                <a:ea typeface="Meiryo UI" panose="020B0604030504040204" pitchFamily="34" charset="-128"/>
              </a:rPr>
              <a:t>をあげるか？</a:t>
            </a:r>
            <a:endParaRPr kumimoji="1" lang="ja-JP" altLang="en-US" sz="2400">
              <a:solidFill>
                <a:schemeClr val="tx1">
                  <a:lumMod val="65000"/>
                  <a:lumOff val="35000"/>
                </a:schemeClr>
              </a:solidFill>
              <a:latin typeface="Meiryo UI" panose="020B0604030504040204" pitchFamily="34" charset="-128"/>
              <a:ea typeface="Meiryo UI" panose="020B0604030504040204" pitchFamily="34" charset="-128"/>
            </a:endParaRPr>
          </a:p>
        </p:txBody>
      </p:sp>
      <p:sp>
        <p:nvSpPr>
          <p:cNvPr id="11" name="三角形 10">
            <a:extLst>
              <a:ext uri="{FF2B5EF4-FFF2-40B4-BE49-F238E27FC236}">
                <a16:creationId xmlns:a16="http://schemas.microsoft.com/office/drawing/2014/main" id="{A4173B34-2F72-7E1D-41DE-80AA3A3CA02A}"/>
              </a:ext>
            </a:extLst>
          </p:cNvPr>
          <p:cNvSpPr/>
          <p:nvPr/>
        </p:nvSpPr>
        <p:spPr>
          <a:xfrm rot="5400000">
            <a:off x="5558786" y="4835493"/>
            <a:ext cx="627961" cy="342206"/>
          </a:xfrm>
          <a:prstGeom prst="triangl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19DC005-E4E7-0B33-71E8-F59B2B7A6585}"/>
              </a:ext>
            </a:extLst>
          </p:cNvPr>
          <p:cNvSpPr txBox="1"/>
          <p:nvPr/>
        </p:nvSpPr>
        <p:spPr>
          <a:xfrm>
            <a:off x="1662513" y="2295538"/>
            <a:ext cx="8866973" cy="584775"/>
          </a:xfrm>
          <a:prstGeom prst="rect">
            <a:avLst/>
          </a:prstGeom>
          <a:solidFill>
            <a:schemeClr val="accent6"/>
          </a:solidFill>
          <a:ln>
            <a:solidFill>
              <a:schemeClr val="accent6"/>
            </a:solidFill>
          </a:ln>
        </p:spPr>
        <p:txBody>
          <a:bodyPr wrap="square" rtlCol="0">
            <a:spAutoFit/>
          </a:bodyPr>
          <a:lstStyle/>
          <a:p>
            <a:pPr algn="ctr"/>
            <a:r>
              <a:rPr lang="en-US" altLang="ja-JP" sz="3200" dirty="0">
                <a:solidFill>
                  <a:schemeClr val="bg1"/>
                </a:solidFill>
                <a:latin typeface="Meiryo UI" panose="020B0604030504040204" pitchFamily="34" charset="-128"/>
                <a:ea typeface="Meiryo UI" panose="020B0604030504040204" pitchFamily="34" charset="-128"/>
              </a:rPr>
              <a:t>PBR</a:t>
            </a:r>
            <a:r>
              <a:rPr lang="ja-JP" altLang="en-US" sz="3200">
                <a:solidFill>
                  <a:schemeClr val="bg1"/>
                </a:solidFill>
                <a:latin typeface="Meiryo UI" panose="020B0604030504040204" pitchFamily="34" charset="-128"/>
                <a:ea typeface="Meiryo UI" panose="020B0604030504040204" pitchFamily="34" charset="-128"/>
              </a:rPr>
              <a:t> ＝　時価総額</a:t>
            </a:r>
            <a:r>
              <a:rPr lang="en-US" altLang="ja-JP" sz="3200" dirty="0">
                <a:solidFill>
                  <a:schemeClr val="bg1"/>
                </a:solidFill>
                <a:latin typeface="Meiryo UI" panose="020B0604030504040204" pitchFamily="34" charset="-128"/>
                <a:ea typeface="Meiryo UI" panose="020B0604030504040204" pitchFamily="34" charset="-128"/>
              </a:rPr>
              <a:t>÷</a:t>
            </a:r>
            <a:r>
              <a:rPr lang="ja-JP" altLang="en-US" sz="3200">
                <a:solidFill>
                  <a:schemeClr val="bg1"/>
                </a:solidFill>
                <a:latin typeface="Meiryo UI" panose="020B0604030504040204" pitchFamily="34" charset="-128"/>
                <a:ea typeface="Meiryo UI" panose="020B0604030504040204" pitchFamily="34" charset="-128"/>
              </a:rPr>
              <a:t>財務資本</a:t>
            </a:r>
            <a:endParaRPr kumimoji="1" lang="ja-JP" altLang="en-US" sz="3200">
              <a:solidFill>
                <a:schemeClr val="bg1"/>
              </a:solidFill>
              <a:latin typeface="Meiryo UI" panose="020B0604030504040204" pitchFamily="34" charset="-128"/>
              <a:ea typeface="Meiryo UI" panose="020B0604030504040204" pitchFamily="34" charset="-128"/>
            </a:endParaRPr>
          </a:p>
        </p:txBody>
      </p:sp>
      <p:cxnSp>
        <p:nvCxnSpPr>
          <p:cNvPr id="13" name="直線コネクタ 12">
            <a:extLst>
              <a:ext uri="{FF2B5EF4-FFF2-40B4-BE49-F238E27FC236}">
                <a16:creationId xmlns:a16="http://schemas.microsoft.com/office/drawing/2014/main" id="{34336BBC-6658-395A-905B-E27DF5EEE71C}"/>
              </a:ext>
            </a:extLst>
          </p:cNvPr>
          <p:cNvCxnSpPr/>
          <p:nvPr/>
        </p:nvCxnSpPr>
        <p:spPr>
          <a:xfrm>
            <a:off x="185195" y="821803"/>
            <a:ext cx="11551534" cy="0"/>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sp>
        <p:nvSpPr>
          <p:cNvPr id="14" name="テキスト ボックス 13">
            <a:extLst>
              <a:ext uri="{FF2B5EF4-FFF2-40B4-BE49-F238E27FC236}">
                <a16:creationId xmlns:a16="http://schemas.microsoft.com/office/drawing/2014/main" id="{0D7CC6D7-A4E2-74FF-0877-5D141CF52E40}"/>
              </a:ext>
            </a:extLst>
          </p:cNvPr>
          <p:cNvSpPr txBox="1"/>
          <p:nvPr/>
        </p:nvSpPr>
        <p:spPr>
          <a:xfrm>
            <a:off x="246547" y="167087"/>
            <a:ext cx="10703104" cy="584775"/>
          </a:xfrm>
          <a:prstGeom prst="rect">
            <a:avLst/>
          </a:prstGeom>
          <a:noFill/>
        </p:spPr>
        <p:txBody>
          <a:bodyPr wrap="square" rtlCol="0">
            <a:spAutoFit/>
          </a:bodyPr>
          <a:lstStyle/>
          <a:p>
            <a:r>
              <a:rPr kumimoji="1" lang="ja-JP" altLang="en-US" sz="3200">
                <a:solidFill>
                  <a:schemeClr val="accent6"/>
                </a:solidFill>
                <a:latin typeface="Meiryo UI" panose="020B0604030504040204" pitchFamily="34" charset="-128"/>
                <a:ea typeface="Meiryo UI" panose="020B0604030504040204" pitchFamily="34" charset="-128"/>
              </a:rPr>
              <a:t>なぜ、</a:t>
            </a:r>
            <a:r>
              <a:rPr kumimoji="1" lang="en-US" altLang="ja-JP" sz="3200" dirty="0">
                <a:solidFill>
                  <a:schemeClr val="accent6"/>
                </a:solidFill>
                <a:latin typeface="Meiryo UI" panose="020B0604030504040204" pitchFamily="34" charset="-128"/>
                <a:ea typeface="Meiryo UI" panose="020B0604030504040204" pitchFamily="34" charset="-128"/>
              </a:rPr>
              <a:t>PBR</a:t>
            </a:r>
            <a:r>
              <a:rPr kumimoji="1" lang="ja-JP" altLang="en-US" sz="3200">
                <a:solidFill>
                  <a:schemeClr val="accent6"/>
                </a:solidFill>
                <a:latin typeface="Meiryo UI" panose="020B0604030504040204" pitchFamily="34" charset="-128"/>
                <a:ea typeface="Meiryo UI" panose="020B0604030504040204" pitchFamily="34" charset="-128"/>
              </a:rPr>
              <a:t>に着目？</a:t>
            </a:r>
          </a:p>
        </p:txBody>
      </p:sp>
      <p:sp>
        <p:nvSpPr>
          <p:cNvPr id="16" name="テキスト ボックス 15">
            <a:extLst>
              <a:ext uri="{FF2B5EF4-FFF2-40B4-BE49-F238E27FC236}">
                <a16:creationId xmlns:a16="http://schemas.microsoft.com/office/drawing/2014/main" id="{534A3BC4-4222-F8BB-86B8-5EC208EB762D}"/>
              </a:ext>
            </a:extLst>
          </p:cNvPr>
          <p:cNvSpPr txBox="1"/>
          <p:nvPr/>
        </p:nvSpPr>
        <p:spPr>
          <a:xfrm>
            <a:off x="320232" y="964861"/>
            <a:ext cx="11551534" cy="951094"/>
          </a:xfrm>
          <a:prstGeom prst="rect">
            <a:avLst/>
          </a:prstGeom>
          <a:noFill/>
        </p:spPr>
        <p:txBody>
          <a:bodyPr wrap="square" rtlCol="0">
            <a:spAutoFit/>
          </a:bodyPr>
          <a:lstStyle/>
          <a:p>
            <a:pPr>
              <a:lnSpc>
                <a:spcPct val="150000"/>
              </a:lnSpc>
            </a:pPr>
            <a:r>
              <a:rPr kumimoji="1" lang="ja-JP" altLang="en-US" sz="2000">
                <a:solidFill>
                  <a:schemeClr val="accent5">
                    <a:lumMod val="50000"/>
                  </a:schemeClr>
                </a:solidFill>
                <a:latin typeface="Meiryo UI" panose="020B0604030504040204" pitchFamily="34" charset="-128"/>
                <a:ea typeface="Meiryo UI" panose="020B0604030504040204" pitchFamily="34" charset="-128"/>
              </a:rPr>
              <a:t>日本企業の</a:t>
            </a:r>
            <a:r>
              <a:rPr kumimoji="1" lang="en-US" altLang="ja-JP" sz="2000" dirty="0">
                <a:solidFill>
                  <a:schemeClr val="accent5">
                    <a:lumMod val="50000"/>
                  </a:schemeClr>
                </a:solidFill>
                <a:latin typeface="Meiryo UI" panose="020B0604030504040204" pitchFamily="34" charset="-128"/>
                <a:ea typeface="Meiryo UI" panose="020B0604030504040204" pitchFamily="34" charset="-128"/>
              </a:rPr>
              <a:t>PBR</a:t>
            </a:r>
            <a:r>
              <a:rPr kumimoji="1" lang="ja-JP" altLang="en-US" sz="2000">
                <a:solidFill>
                  <a:schemeClr val="accent5">
                    <a:lumMod val="50000"/>
                  </a:schemeClr>
                </a:solidFill>
                <a:latin typeface="Meiryo UI" panose="020B0604030504040204" pitchFamily="34" charset="-128"/>
                <a:ea typeface="Meiryo UI" panose="020B0604030504040204" pitchFamily="34" charset="-128"/>
              </a:rPr>
              <a:t>は先進諸国に比べて低いことが課題となっており、東証は</a:t>
            </a:r>
            <a:r>
              <a:rPr lang="ja-JP" altLang="en-US" sz="2000">
                <a:solidFill>
                  <a:schemeClr val="accent5">
                    <a:lumMod val="50000"/>
                  </a:schemeClr>
                </a:solidFill>
                <a:latin typeface="Meiryo UI" panose="020B0604030504040204" pitchFamily="34" charset="-128"/>
                <a:ea typeface="Meiryo UI" panose="020B0604030504040204" pitchFamily="34" charset="-128"/>
              </a:rPr>
              <a:t>上場企業に対し</a:t>
            </a:r>
            <a:r>
              <a:rPr lang="en-US" altLang="ja-JP" sz="2000" dirty="0">
                <a:solidFill>
                  <a:schemeClr val="accent5">
                    <a:lumMod val="50000"/>
                  </a:schemeClr>
                </a:solidFill>
                <a:latin typeface="Meiryo UI" panose="020B0604030504040204" pitchFamily="34" charset="-128"/>
                <a:ea typeface="Meiryo UI" panose="020B0604030504040204" pitchFamily="34" charset="-128"/>
              </a:rPr>
              <a:t>PBR</a:t>
            </a:r>
            <a:r>
              <a:rPr lang="ja-JP" altLang="en-US" sz="2000">
                <a:solidFill>
                  <a:schemeClr val="accent5">
                    <a:lumMod val="50000"/>
                  </a:schemeClr>
                </a:solidFill>
                <a:latin typeface="Meiryo UI" panose="020B0604030504040204" pitchFamily="34" charset="-128"/>
                <a:ea typeface="Meiryo UI" panose="020B0604030504040204" pitchFamily="34" charset="-128"/>
              </a:rPr>
              <a:t>の改善を要請中</a:t>
            </a:r>
            <a:endParaRPr lang="en-US" altLang="ja-JP" sz="2000" dirty="0">
              <a:solidFill>
                <a:schemeClr val="accent5">
                  <a:lumMod val="50000"/>
                </a:schemeClr>
              </a:solidFill>
              <a:latin typeface="Meiryo UI" panose="020B0604030504040204" pitchFamily="34" charset="-128"/>
              <a:ea typeface="Meiryo UI" panose="020B0604030504040204" pitchFamily="34" charset="-128"/>
            </a:endParaRPr>
          </a:p>
          <a:p>
            <a:pPr>
              <a:lnSpc>
                <a:spcPct val="150000"/>
              </a:lnSpc>
            </a:pPr>
            <a:r>
              <a:rPr lang="ja-JP" altLang="en-US" sz="2000">
                <a:solidFill>
                  <a:schemeClr val="accent5">
                    <a:lumMod val="50000"/>
                  </a:schemeClr>
                </a:solidFill>
                <a:latin typeface="Meiryo UI" panose="020B0604030504040204" pitchFamily="34" charset="-128"/>
                <a:ea typeface="Meiryo UI" panose="020B0604030504040204" pitchFamily="34" charset="-128"/>
              </a:rPr>
              <a:t>人的資本を含む非財務資本の価値を高めることが、</a:t>
            </a:r>
            <a:r>
              <a:rPr lang="en-US" altLang="ja-JP" sz="2000" dirty="0">
                <a:solidFill>
                  <a:schemeClr val="accent5">
                    <a:lumMod val="50000"/>
                  </a:schemeClr>
                </a:solidFill>
                <a:latin typeface="Meiryo UI" panose="020B0604030504040204" pitchFamily="34" charset="-128"/>
                <a:ea typeface="Meiryo UI" panose="020B0604030504040204" pitchFamily="34" charset="-128"/>
              </a:rPr>
              <a:t>PBR</a:t>
            </a:r>
            <a:r>
              <a:rPr lang="ja-JP" altLang="en-US" sz="2000">
                <a:solidFill>
                  <a:schemeClr val="accent5">
                    <a:lumMod val="50000"/>
                  </a:schemeClr>
                </a:solidFill>
                <a:latin typeface="Meiryo UI" panose="020B0604030504040204" pitchFamily="34" charset="-128"/>
                <a:ea typeface="Meiryo UI" panose="020B0604030504040204" pitchFamily="34" charset="-128"/>
              </a:rPr>
              <a:t>改善につながるのかどうかを実証したい</a:t>
            </a:r>
            <a:endParaRPr kumimoji="1" lang="en-US" altLang="ja-JP" sz="2000" dirty="0">
              <a:solidFill>
                <a:schemeClr val="accent5">
                  <a:lumMod val="50000"/>
                </a:schemeClr>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900244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47F6DFB-51D9-5E3A-7645-C239DA106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460" y="772998"/>
            <a:ext cx="0" cy="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表 1">
            <a:extLst>
              <a:ext uri="{FF2B5EF4-FFF2-40B4-BE49-F238E27FC236}">
                <a16:creationId xmlns:a16="http://schemas.microsoft.com/office/drawing/2014/main" id="{3BDF6404-A5D2-7623-E15D-52FA0A7673ED}"/>
              </a:ext>
            </a:extLst>
          </p:cNvPr>
          <p:cNvGraphicFramePr>
            <a:graphicFrameLocks noGrp="1"/>
          </p:cNvGraphicFramePr>
          <p:nvPr>
            <p:extLst>
              <p:ext uri="{D42A27DB-BD31-4B8C-83A1-F6EECF244321}">
                <p14:modId xmlns:p14="http://schemas.microsoft.com/office/powerpoint/2010/main" val="3695860463"/>
              </p:ext>
            </p:extLst>
          </p:nvPr>
        </p:nvGraphicFramePr>
        <p:xfrm>
          <a:off x="6200502" y="2602549"/>
          <a:ext cx="5291907" cy="2188996"/>
        </p:xfrm>
        <a:graphic>
          <a:graphicData uri="http://schemas.openxmlformats.org/drawingml/2006/table">
            <a:tbl>
              <a:tblPr firstRow="1" bandRow="1">
                <a:tableStyleId>{93296810-A885-4BE3-A3E7-6D5BEEA58F35}</a:tableStyleId>
              </a:tblPr>
              <a:tblGrid>
                <a:gridCol w="1763969">
                  <a:extLst>
                    <a:ext uri="{9D8B030D-6E8A-4147-A177-3AD203B41FA5}">
                      <a16:colId xmlns:a16="http://schemas.microsoft.com/office/drawing/2014/main" val="757417051"/>
                    </a:ext>
                  </a:extLst>
                </a:gridCol>
                <a:gridCol w="1763969">
                  <a:extLst>
                    <a:ext uri="{9D8B030D-6E8A-4147-A177-3AD203B41FA5}">
                      <a16:colId xmlns:a16="http://schemas.microsoft.com/office/drawing/2014/main" val="2197525444"/>
                    </a:ext>
                  </a:extLst>
                </a:gridCol>
                <a:gridCol w="1763969">
                  <a:extLst>
                    <a:ext uri="{9D8B030D-6E8A-4147-A177-3AD203B41FA5}">
                      <a16:colId xmlns:a16="http://schemas.microsoft.com/office/drawing/2014/main" val="661793260"/>
                    </a:ext>
                  </a:extLst>
                </a:gridCol>
              </a:tblGrid>
              <a:tr h="547249">
                <a:tc>
                  <a:txBody>
                    <a:bodyPr/>
                    <a:lstStyle/>
                    <a:p>
                      <a:pPr algn="ctr"/>
                      <a:endParaRPr kumimoji="1" lang="ja-JP" altLang="en-US">
                        <a:latin typeface="BIZ UDGothic" panose="020B0400000000000000" pitchFamily="49" charset="-128"/>
                        <a:ea typeface="BIZ UDGothic" panose="020B0400000000000000" pitchFamily="49" charset="-128"/>
                        <a:cs typeface="Arial" panose="020B0604020202020204" pitchFamily="34" charset="0"/>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solidFill>
                  </a:tcPr>
                </a:tc>
                <a:tc>
                  <a:txBody>
                    <a:bodyPr/>
                    <a:lstStyle/>
                    <a:p>
                      <a:pPr algn="ctr"/>
                      <a:r>
                        <a:rPr kumimoji="1" lang="en-US" altLang="ja-JP" b="0" dirty="0">
                          <a:latin typeface="Meiryo UI" panose="020B0604030504040204" pitchFamily="34" charset="-128"/>
                          <a:ea typeface="Meiryo UI" panose="020B0604030504040204" pitchFamily="34" charset="-128"/>
                          <a:cs typeface="Arial" panose="020B0604020202020204" pitchFamily="34" charset="0"/>
                        </a:rPr>
                        <a:t>23/3</a:t>
                      </a:r>
                      <a:endParaRPr kumimoji="1" lang="ja-JP" altLang="en-US" b="0">
                        <a:latin typeface="Meiryo UI" panose="020B0604030504040204" pitchFamily="34" charset="-128"/>
                        <a:ea typeface="Meiryo UI" panose="020B0604030504040204" pitchFamily="34" charset="-128"/>
                        <a:cs typeface="Arial" panose="020B0604020202020204" pitchFamily="34" charset="0"/>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solidFill>
                  </a:tcPr>
                </a:tc>
                <a:tc>
                  <a:txBody>
                    <a:bodyPr/>
                    <a:lstStyle/>
                    <a:p>
                      <a:pPr algn="ctr"/>
                      <a:r>
                        <a:rPr kumimoji="1" lang="en-US" altLang="ja-JP" b="0" dirty="0">
                          <a:latin typeface="Meiryo UI" panose="020B0604030504040204" pitchFamily="34" charset="-128"/>
                          <a:ea typeface="Meiryo UI" panose="020B0604030504040204" pitchFamily="34" charset="-128"/>
                          <a:cs typeface="Arial" panose="020B0604020202020204" pitchFamily="34" charset="0"/>
                        </a:rPr>
                        <a:t>24/3</a:t>
                      </a:r>
                      <a:endParaRPr kumimoji="1" lang="ja-JP" altLang="en-US" b="0">
                        <a:latin typeface="Meiryo UI" panose="020B0604030504040204" pitchFamily="34" charset="-128"/>
                        <a:ea typeface="Meiryo UI" panose="020B0604030504040204" pitchFamily="34" charset="-128"/>
                        <a:cs typeface="Arial" panose="020B0604020202020204" pitchFamily="34" charset="0"/>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solidFill>
                  </a:tcPr>
                </a:tc>
                <a:extLst>
                  <a:ext uri="{0D108BD9-81ED-4DB2-BD59-A6C34878D82A}">
                    <a16:rowId xmlns:a16="http://schemas.microsoft.com/office/drawing/2014/main" val="1167257844"/>
                  </a:ext>
                </a:extLst>
              </a:tr>
              <a:tr h="547249">
                <a:tc>
                  <a:txBody>
                    <a:bodyPr/>
                    <a:lstStyle/>
                    <a:p>
                      <a:pPr algn="ctr"/>
                      <a:r>
                        <a:rPr kumimoji="1" lang="ja-JP" altLang="en-US" sz="2000">
                          <a:solidFill>
                            <a:schemeClr val="accent6"/>
                          </a:solidFill>
                          <a:latin typeface="Meiryo UI" panose="020B0604030504040204" pitchFamily="34" charset="-128"/>
                          <a:ea typeface="Meiryo UI" panose="020B0604030504040204" pitchFamily="34" charset="-128"/>
                        </a:rPr>
                        <a:t>中央値</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accent5">
                              <a:lumMod val="50000"/>
                            </a:schemeClr>
                          </a:solidFill>
                          <a:latin typeface="Meiryo UI" panose="020B0604030504040204" pitchFamily="34" charset="-128"/>
                          <a:ea typeface="Meiryo UI" panose="020B0604030504040204" pitchFamily="34" charset="-128"/>
                          <a:cs typeface="Arial" panose="020B0604020202020204" pitchFamily="34" charset="0"/>
                        </a:rPr>
                        <a:t>0.82</a:t>
                      </a:r>
                      <a:endParaRPr kumimoji="1" lang="ja-JP" altLang="en-US" sz="2000">
                        <a:solidFill>
                          <a:schemeClr val="accent5">
                            <a:lumMod val="50000"/>
                          </a:schemeClr>
                        </a:solidFill>
                        <a:latin typeface="Meiryo UI" panose="020B0604030504040204" pitchFamily="34" charset="-128"/>
                        <a:ea typeface="Meiryo UI" panose="020B0604030504040204" pitchFamily="34" charset="-128"/>
                        <a:cs typeface="Arial" panose="020B0604020202020204" pitchFamily="34" charset="0"/>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kumimoji="1" lang="en-US" altLang="ja-JP" sz="2000" dirty="0">
                          <a:solidFill>
                            <a:schemeClr val="accent6"/>
                          </a:solidFill>
                          <a:latin typeface="Meiryo UI" panose="020B0604030504040204" pitchFamily="34" charset="-128"/>
                          <a:ea typeface="Meiryo UI" panose="020B0604030504040204" pitchFamily="34" charset="-128"/>
                          <a:cs typeface="Arial" panose="020B0604020202020204" pitchFamily="34" charset="0"/>
                        </a:rPr>
                        <a:t>0.93</a:t>
                      </a:r>
                      <a:endParaRPr kumimoji="1" lang="ja-JP" altLang="en-US" sz="2000">
                        <a:solidFill>
                          <a:schemeClr val="accent6"/>
                        </a:solidFill>
                        <a:latin typeface="Meiryo UI" panose="020B0604030504040204" pitchFamily="34" charset="-128"/>
                        <a:ea typeface="Meiryo UI" panose="020B0604030504040204" pitchFamily="34" charset="-128"/>
                        <a:cs typeface="Arial" panose="020B0604020202020204" pitchFamily="34" charset="0"/>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886609703"/>
                  </a:ext>
                </a:extLst>
              </a:tr>
              <a:tr h="547249">
                <a:tc>
                  <a:txBody>
                    <a:bodyPr/>
                    <a:lstStyle/>
                    <a:p>
                      <a:pPr algn="ctr"/>
                      <a:r>
                        <a:rPr kumimoji="1" lang="ja-JP" altLang="en-US" sz="2000">
                          <a:solidFill>
                            <a:schemeClr val="accent6"/>
                          </a:solidFill>
                          <a:latin typeface="Meiryo UI" panose="020B0604030504040204" pitchFamily="34" charset="-128"/>
                          <a:ea typeface="Meiryo UI" panose="020B0604030504040204" pitchFamily="34" charset="-128"/>
                        </a:rPr>
                        <a:t>平均</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accent5">
                              <a:lumMod val="50000"/>
                            </a:schemeClr>
                          </a:solidFill>
                          <a:latin typeface="Meiryo UI" panose="020B0604030504040204" pitchFamily="34" charset="-128"/>
                          <a:ea typeface="Meiryo UI" panose="020B0604030504040204" pitchFamily="34" charset="-128"/>
                          <a:cs typeface="Arial" panose="020B0604020202020204" pitchFamily="34" charset="0"/>
                        </a:rPr>
                        <a:t>1.04</a:t>
                      </a:r>
                      <a:endParaRPr kumimoji="1" lang="ja-JP" altLang="en-US" sz="2000">
                        <a:solidFill>
                          <a:schemeClr val="accent5">
                            <a:lumMod val="50000"/>
                          </a:schemeClr>
                        </a:solidFill>
                        <a:latin typeface="Meiryo UI" panose="020B0604030504040204" pitchFamily="34" charset="-128"/>
                        <a:ea typeface="Meiryo UI" panose="020B0604030504040204" pitchFamily="34" charset="-128"/>
                        <a:cs typeface="Arial" panose="020B0604020202020204" pitchFamily="34" charset="0"/>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kumimoji="1" lang="en-US" altLang="ja-JP" sz="2000" dirty="0">
                          <a:solidFill>
                            <a:schemeClr val="accent6"/>
                          </a:solidFill>
                          <a:latin typeface="Meiryo UI" panose="020B0604030504040204" pitchFamily="34" charset="-128"/>
                          <a:ea typeface="Meiryo UI" panose="020B0604030504040204" pitchFamily="34" charset="-128"/>
                          <a:cs typeface="Arial" panose="020B0604020202020204" pitchFamily="34" charset="0"/>
                        </a:rPr>
                        <a:t>1.15</a:t>
                      </a:r>
                      <a:endParaRPr kumimoji="1" lang="ja-JP" altLang="en-US" sz="2000">
                        <a:solidFill>
                          <a:schemeClr val="accent6"/>
                        </a:solidFill>
                        <a:latin typeface="Meiryo UI" panose="020B0604030504040204" pitchFamily="34" charset="-128"/>
                        <a:ea typeface="Meiryo UI" panose="020B0604030504040204" pitchFamily="34" charset="-128"/>
                        <a:cs typeface="Arial" panose="020B0604020202020204" pitchFamily="34" charset="0"/>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2855762528"/>
                  </a:ext>
                </a:extLst>
              </a:tr>
              <a:tr h="547249">
                <a:tc>
                  <a:txBody>
                    <a:bodyPr/>
                    <a:lstStyle/>
                    <a:p>
                      <a:pPr algn="ctr"/>
                      <a:r>
                        <a:rPr kumimoji="1" lang="ja-JP" altLang="en-US" sz="2000">
                          <a:solidFill>
                            <a:schemeClr val="accent6"/>
                          </a:solidFill>
                          <a:latin typeface="Meiryo UI" panose="020B0604030504040204" pitchFamily="34" charset="-128"/>
                          <a:ea typeface="Meiryo UI" panose="020B0604030504040204" pitchFamily="34" charset="-128"/>
                        </a:rPr>
                        <a:t>標準偏差</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kumimoji="1" lang="en-US" altLang="ja-JP" sz="2000" dirty="0">
                          <a:solidFill>
                            <a:schemeClr val="accent5">
                              <a:lumMod val="50000"/>
                            </a:schemeClr>
                          </a:solidFill>
                          <a:latin typeface="Meiryo UI" panose="020B0604030504040204" pitchFamily="34" charset="-128"/>
                          <a:ea typeface="Meiryo UI" panose="020B0604030504040204" pitchFamily="34" charset="-128"/>
                          <a:cs typeface="Arial" panose="020B0604020202020204" pitchFamily="34" charset="0"/>
                        </a:rPr>
                        <a:t>0.66</a:t>
                      </a:r>
                      <a:endParaRPr kumimoji="1" lang="ja-JP" altLang="en-US" sz="2000">
                        <a:solidFill>
                          <a:schemeClr val="accent5">
                            <a:lumMod val="50000"/>
                          </a:schemeClr>
                        </a:solidFill>
                        <a:latin typeface="Meiryo UI" panose="020B0604030504040204" pitchFamily="34" charset="-128"/>
                        <a:ea typeface="Meiryo UI" panose="020B0604030504040204" pitchFamily="34" charset="-128"/>
                        <a:cs typeface="Arial" panose="020B0604020202020204" pitchFamily="34" charset="0"/>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kumimoji="1" lang="en-US" altLang="ja-JP" sz="2000" dirty="0">
                          <a:solidFill>
                            <a:schemeClr val="accent6"/>
                          </a:solidFill>
                          <a:latin typeface="Meiryo UI" panose="020B0604030504040204" pitchFamily="34" charset="-128"/>
                          <a:ea typeface="Meiryo UI" panose="020B0604030504040204" pitchFamily="34" charset="-128"/>
                          <a:cs typeface="Arial" panose="020B0604020202020204" pitchFamily="34" charset="0"/>
                        </a:rPr>
                        <a:t>0.71</a:t>
                      </a:r>
                      <a:endParaRPr kumimoji="1" lang="ja-JP" altLang="en-US" sz="2000">
                        <a:solidFill>
                          <a:schemeClr val="accent6"/>
                        </a:solidFill>
                        <a:latin typeface="Meiryo UI" panose="020B0604030504040204" pitchFamily="34" charset="-128"/>
                        <a:ea typeface="Meiryo UI" panose="020B0604030504040204" pitchFamily="34" charset="-128"/>
                        <a:cs typeface="Arial" panose="020B0604020202020204" pitchFamily="34" charset="0"/>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2568502414"/>
                  </a:ext>
                </a:extLst>
              </a:tr>
            </a:tbl>
          </a:graphicData>
        </a:graphic>
      </p:graphicFrame>
      <p:sp>
        <p:nvSpPr>
          <p:cNvPr id="3" name="テキスト ボックス 2">
            <a:extLst>
              <a:ext uri="{FF2B5EF4-FFF2-40B4-BE49-F238E27FC236}">
                <a16:creationId xmlns:a16="http://schemas.microsoft.com/office/drawing/2014/main" id="{BB987E83-771D-2E76-1F7F-C9A48F4545AA}"/>
              </a:ext>
            </a:extLst>
          </p:cNvPr>
          <p:cNvSpPr txBox="1"/>
          <p:nvPr/>
        </p:nvSpPr>
        <p:spPr>
          <a:xfrm>
            <a:off x="246547" y="167087"/>
            <a:ext cx="10703104" cy="584775"/>
          </a:xfrm>
          <a:prstGeom prst="rect">
            <a:avLst/>
          </a:prstGeom>
          <a:noFill/>
        </p:spPr>
        <p:txBody>
          <a:bodyPr wrap="square" rtlCol="0">
            <a:spAutoFit/>
          </a:bodyPr>
          <a:lstStyle/>
          <a:p>
            <a:r>
              <a:rPr lang="ja-JP" altLang="en-US" sz="3200">
                <a:solidFill>
                  <a:schemeClr val="accent6"/>
                </a:solidFill>
                <a:latin typeface="Meiryo UI" panose="020B0604030504040204" pitchFamily="34" charset="-128"/>
                <a:ea typeface="Meiryo UI" panose="020B0604030504040204" pitchFamily="34" charset="-128"/>
              </a:rPr>
              <a:t>足元の</a:t>
            </a:r>
            <a:r>
              <a:rPr lang="en-US" altLang="ja-JP" sz="3200" dirty="0">
                <a:solidFill>
                  <a:schemeClr val="accent6"/>
                </a:solidFill>
                <a:latin typeface="Meiryo UI" panose="020B0604030504040204" pitchFamily="34" charset="-128"/>
                <a:ea typeface="Meiryo UI" panose="020B0604030504040204" pitchFamily="34" charset="-128"/>
              </a:rPr>
              <a:t>PBR</a:t>
            </a:r>
            <a:r>
              <a:rPr lang="ja-JP" altLang="en-US" sz="3200">
                <a:solidFill>
                  <a:schemeClr val="accent6"/>
                </a:solidFill>
                <a:latin typeface="Meiryo UI" panose="020B0604030504040204" pitchFamily="34" charset="-128"/>
                <a:ea typeface="Meiryo UI" panose="020B0604030504040204" pitchFamily="34" charset="-128"/>
              </a:rPr>
              <a:t>の状況</a:t>
            </a:r>
            <a:r>
              <a:rPr lang="en-US" altLang="ja-JP" sz="3200" dirty="0">
                <a:solidFill>
                  <a:schemeClr val="accent6"/>
                </a:solidFill>
                <a:latin typeface="Meiryo UI" panose="020B0604030504040204" pitchFamily="34" charset="-128"/>
                <a:ea typeface="Meiryo UI" panose="020B0604030504040204" pitchFamily="34" charset="-128"/>
              </a:rPr>
              <a:t>〜</a:t>
            </a:r>
            <a:r>
              <a:rPr lang="ja-JP" altLang="en-US" sz="3200">
                <a:solidFill>
                  <a:schemeClr val="accent6"/>
                </a:solidFill>
                <a:latin typeface="Meiryo UI" panose="020B0604030504040204" pitchFamily="34" charset="-128"/>
                <a:ea typeface="Meiryo UI" panose="020B0604030504040204" pitchFamily="34" charset="-128"/>
              </a:rPr>
              <a:t>全業種</a:t>
            </a:r>
            <a:endParaRPr kumimoji="1" lang="ja-JP" altLang="en-US" sz="3200">
              <a:solidFill>
                <a:schemeClr val="accent6"/>
              </a:solidFill>
              <a:latin typeface="Meiryo UI" panose="020B0604030504040204" pitchFamily="34" charset="-128"/>
              <a:ea typeface="Meiryo UI" panose="020B0604030504040204" pitchFamily="34" charset="-128"/>
            </a:endParaRPr>
          </a:p>
        </p:txBody>
      </p:sp>
      <p:cxnSp>
        <p:nvCxnSpPr>
          <p:cNvPr id="6" name="直線コネクタ 5">
            <a:extLst>
              <a:ext uri="{FF2B5EF4-FFF2-40B4-BE49-F238E27FC236}">
                <a16:creationId xmlns:a16="http://schemas.microsoft.com/office/drawing/2014/main" id="{42664EA2-D354-380D-3FDE-8AE5F4A54D46}"/>
              </a:ext>
            </a:extLst>
          </p:cNvPr>
          <p:cNvCxnSpPr/>
          <p:nvPr/>
        </p:nvCxnSpPr>
        <p:spPr>
          <a:xfrm>
            <a:off x="185195" y="821803"/>
            <a:ext cx="11551534" cy="0"/>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pic>
        <p:nvPicPr>
          <p:cNvPr id="10242" name="Picture 2">
            <a:extLst>
              <a:ext uri="{FF2B5EF4-FFF2-40B4-BE49-F238E27FC236}">
                <a16:creationId xmlns:a16="http://schemas.microsoft.com/office/drawing/2014/main" id="{56704933-321D-FAC3-4832-0FB3B0BEE5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591" y="2538000"/>
            <a:ext cx="5011000" cy="43200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50B3AAFD-8074-FE20-149F-E49384BF7E05}"/>
              </a:ext>
            </a:extLst>
          </p:cNvPr>
          <p:cNvSpPr txBox="1"/>
          <p:nvPr/>
        </p:nvSpPr>
        <p:spPr>
          <a:xfrm>
            <a:off x="6200502" y="5389866"/>
            <a:ext cx="5399757" cy="646331"/>
          </a:xfrm>
          <a:prstGeom prst="rect">
            <a:avLst/>
          </a:prstGeom>
          <a:noFill/>
          <a:ln>
            <a:noFill/>
          </a:ln>
        </p:spPr>
        <p:txBody>
          <a:bodyPr wrap="square" rtlCol="0">
            <a:spAutoFit/>
          </a:bodyPr>
          <a:lstStyle/>
          <a:p>
            <a:r>
              <a:rPr lang="ja-JP" altLang="en-US">
                <a:solidFill>
                  <a:schemeClr val="accent5">
                    <a:lumMod val="50000"/>
                  </a:schemeClr>
                </a:solidFill>
                <a:latin typeface="Meiryo UI" panose="020B0604030504040204" pitchFamily="34" charset="-128"/>
                <a:ea typeface="Meiryo UI" panose="020B0604030504040204" pitchFamily="34" charset="-128"/>
              </a:rPr>
              <a:t>外れ値として、上位</a:t>
            </a:r>
            <a:r>
              <a:rPr lang="en-US" altLang="ja-JP" dirty="0">
                <a:solidFill>
                  <a:schemeClr val="accent5">
                    <a:lumMod val="50000"/>
                  </a:schemeClr>
                </a:solidFill>
                <a:latin typeface="Meiryo UI" panose="020B0604030504040204" pitchFamily="34" charset="-128"/>
                <a:ea typeface="Meiryo UI" panose="020B0604030504040204" pitchFamily="34" charset="-128"/>
              </a:rPr>
              <a:t>5%</a:t>
            </a:r>
            <a:r>
              <a:rPr lang="ja-JP" altLang="en-US">
                <a:solidFill>
                  <a:schemeClr val="accent5">
                    <a:lumMod val="50000"/>
                  </a:schemeClr>
                </a:solidFill>
                <a:latin typeface="Meiryo UI" panose="020B0604030504040204" pitchFamily="34" charset="-128"/>
                <a:ea typeface="Meiryo UI" panose="020B0604030504040204" pitchFamily="34" charset="-128"/>
              </a:rPr>
              <a:t>タイル以上・下位</a:t>
            </a:r>
            <a:r>
              <a:rPr lang="en-US" altLang="ja-JP" dirty="0">
                <a:solidFill>
                  <a:schemeClr val="accent5">
                    <a:lumMod val="50000"/>
                  </a:schemeClr>
                </a:solidFill>
                <a:latin typeface="Meiryo UI" panose="020B0604030504040204" pitchFamily="34" charset="-128"/>
                <a:ea typeface="Meiryo UI" panose="020B0604030504040204" pitchFamily="34" charset="-128"/>
              </a:rPr>
              <a:t>5</a:t>
            </a:r>
            <a:r>
              <a:rPr lang="ja-JP" altLang="en-US">
                <a:solidFill>
                  <a:schemeClr val="accent5">
                    <a:lumMod val="50000"/>
                  </a:schemeClr>
                </a:solidFill>
                <a:latin typeface="Meiryo UI" panose="020B0604030504040204" pitchFamily="34" charset="-128"/>
                <a:ea typeface="Meiryo UI" panose="020B0604030504040204" pitchFamily="34" charset="-128"/>
              </a:rPr>
              <a:t>％タイル以下の数値を除去</a:t>
            </a:r>
            <a:endParaRPr lang="en-US" altLang="ja-JP" dirty="0">
              <a:solidFill>
                <a:schemeClr val="accent5">
                  <a:lumMod val="50000"/>
                </a:schemeClr>
              </a:solidFill>
              <a:latin typeface="Meiryo UI" panose="020B0604030504040204" pitchFamily="34" charset="-128"/>
              <a:ea typeface="Meiryo UI" panose="020B0604030504040204" pitchFamily="34" charset="-128"/>
            </a:endParaRPr>
          </a:p>
        </p:txBody>
      </p:sp>
      <p:sp>
        <p:nvSpPr>
          <p:cNvPr id="5" name="テキスト ボックス 4">
            <a:extLst>
              <a:ext uri="{FF2B5EF4-FFF2-40B4-BE49-F238E27FC236}">
                <a16:creationId xmlns:a16="http://schemas.microsoft.com/office/drawing/2014/main" id="{6377721D-93E6-4CC1-4BF3-F682C504765A}"/>
              </a:ext>
            </a:extLst>
          </p:cNvPr>
          <p:cNvSpPr txBox="1"/>
          <p:nvPr/>
        </p:nvSpPr>
        <p:spPr>
          <a:xfrm>
            <a:off x="320233" y="1050013"/>
            <a:ext cx="11551534" cy="951094"/>
          </a:xfrm>
          <a:prstGeom prst="rect">
            <a:avLst/>
          </a:prstGeom>
          <a:noFill/>
        </p:spPr>
        <p:txBody>
          <a:bodyPr wrap="square" rtlCol="0">
            <a:spAutoFit/>
          </a:bodyPr>
          <a:lstStyle/>
          <a:p>
            <a:pPr>
              <a:lnSpc>
                <a:spcPct val="150000"/>
              </a:lnSpc>
            </a:pPr>
            <a:r>
              <a:rPr kumimoji="1" lang="ja-JP" altLang="en-US" sz="2000">
                <a:solidFill>
                  <a:schemeClr val="accent5">
                    <a:lumMod val="50000"/>
                  </a:schemeClr>
                </a:solidFill>
                <a:latin typeface="Meiryo UI" panose="020B0604030504040204" pitchFamily="34" charset="-128"/>
                <a:ea typeface="Meiryo UI" panose="020B0604030504040204" pitchFamily="34" charset="-128"/>
              </a:rPr>
              <a:t>昨年からの東証の要請もあり、全業種ベースで、</a:t>
            </a:r>
            <a:r>
              <a:rPr kumimoji="1" lang="en-US" altLang="ja-JP" sz="2000" dirty="0">
                <a:solidFill>
                  <a:schemeClr val="accent5">
                    <a:lumMod val="50000"/>
                  </a:schemeClr>
                </a:solidFill>
                <a:latin typeface="Meiryo UI" panose="020B0604030504040204" pitchFamily="34" charset="-128"/>
                <a:ea typeface="Meiryo UI" panose="020B0604030504040204" pitchFamily="34" charset="-128"/>
              </a:rPr>
              <a:t>PBR</a:t>
            </a:r>
            <a:r>
              <a:rPr kumimoji="1" lang="ja-JP" altLang="en-US" sz="2000">
                <a:solidFill>
                  <a:schemeClr val="accent5">
                    <a:lumMod val="50000"/>
                  </a:schemeClr>
                </a:solidFill>
                <a:latin typeface="Meiryo UI" panose="020B0604030504040204" pitchFamily="34" charset="-128"/>
                <a:ea typeface="Meiryo UI" panose="020B0604030504040204" pitchFamily="34" charset="-128"/>
              </a:rPr>
              <a:t>は改善している</a:t>
            </a:r>
            <a:endParaRPr kumimoji="1" lang="en-US" altLang="ja-JP" sz="2000" dirty="0">
              <a:solidFill>
                <a:schemeClr val="accent5">
                  <a:lumMod val="50000"/>
                </a:schemeClr>
              </a:solidFill>
              <a:latin typeface="Meiryo UI" panose="020B0604030504040204" pitchFamily="34" charset="-128"/>
              <a:ea typeface="Meiryo UI" panose="020B0604030504040204" pitchFamily="34" charset="-128"/>
            </a:endParaRPr>
          </a:p>
          <a:p>
            <a:pPr>
              <a:lnSpc>
                <a:spcPct val="150000"/>
              </a:lnSpc>
            </a:pPr>
            <a:r>
              <a:rPr lang="ja-JP" altLang="en-US" sz="2000">
                <a:solidFill>
                  <a:schemeClr val="accent5">
                    <a:lumMod val="50000"/>
                  </a:schemeClr>
                </a:solidFill>
                <a:latin typeface="Meiryo UI" panose="020B0604030504040204" pitchFamily="34" charset="-128"/>
                <a:ea typeface="Meiryo UI" panose="020B0604030504040204" pitchFamily="34" charset="-128"/>
              </a:rPr>
              <a:t>ただし、中央値としては、引き続き</a:t>
            </a:r>
            <a:r>
              <a:rPr lang="en-US" altLang="ja-JP" sz="2000" dirty="0">
                <a:solidFill>
                  <a:schemeClr val="accent5">
                    <a:lumMod val="50000"/>
                  </a:schemeClr>
                </a:solidFill>
                <a:latin typeface="Meiryo UI" panose="020B0604030504040204" pitchFamily="34" charset="-128"/>
                <a:ea typeface="Meiryo UI" panose="020B0604030504040204" pitchFamily="34" charset="-128"/>
              </a:rPr>
              <a:t>1</a:t>
            </a:r>
            <a:r>
              <a:rPr lang="ja-JP" altLang="en-US" sz="2000">
                <a:solidFill>
                  <a:schemeClr val="accent5">
                    <a:lumMod val="50000"/>
                  </a:schemeClr>
                </a:solidFill>
                <a:latin typeface="Meiryo UI" panose="020B0604030504040204" pitchFamily="34" charset="-128"/>
                <a:ea typeface="Meiryo UI" panose="020B0604030504040204" pitchFamily="34" charset="-128"/>
              </a:rPr>
              <a:t>倍を下回っている</a:t>
            </a:r>
            <a:endParaRPr kumimoji="1" lang="en-US" altLang="ja-JP" sz="2000" dirty="0">
              <a:solidFill>
                <a:schemeClr val="accent5">
                  <a:lumMod val="50000"/>
                </a:schemeClr>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005781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 10">
            <a:extLst>
              <a:ext uri="{FF2B5EF4-FFF2-40B4-BE49-F238E27FC236}">
                <a16:creationId xmlns:a16="http://schemas.microsoft.com/office/drawing/2014/main" id="{DDBC48CB-9BDF-559C-B949-6795592DB831}"/>
              </a:ext>
            </a:extLst>
          </p:cNvPr>
          <p:cNvGraphicFramePr>
            <a:graphicFrameLocks noGrp="1"/>
          </p:cNvGraphicFramePr>
          <p:nvPr>
            <p:extLst>
              <p:ext uri="{D42A27DB-BD31-4B8C-83A1-F6EECF244321}">
                <p14:modId xmlns:p14="http://schemas.microsoft.com/office/powerpoint/2010/main" val="2499680844"/>
              </p:ext>
            </p:extLst>
          </p:nvPr>
        </p:nvGraphicFramePr>
        <p:xfrm>
          <a:off x="455271" y="3175924"/>
          <a:ext cx="5291906" cy="3283494"/>
        </p:xfrm>
        <a:graphic>
          <a:graphicData uri="http://schemas.openxmlformats.org/drawingml/2006/table">
            <a:tbl>
              <a:tblPr firstRow="1" bandRow="1">
                <a:tableStyleId>{93296810-A885-4BE3-A3E7-6D5BEEA58F35}</a:tableStyleId>
              </a:tblPr>
              <a:tblGrid>
                <a:gridCol w="1332411">
                  <a:extLst>
                    <a:ext uri="{9D8B030D-6E8A-4147-A177-3AD203B41FA5}">
                      <a16:colId xmlns:a16="http://schemas.microsoft.com/office/drawing/2014/main" val="757417051"/>
                    </a:ext>
                  </a:extLst>
                </a:gridCol>
                <a:gridCol w="696686">
                  <a:extLst>
                    <a:ext uri="{9D8B030D-6E8A-4147-A177-3AD203B41FA5}">
                      <a16:colId xmlns:a16="http://schemas.microsoft.com/office/drawing/2014/main" val="2197525444"/>
                    </a:ext>
                  </a:extLst>
                </a:gridCol>
                <a:gridCol w="1087603">
                  <a:extLst>
                    <a:ext uri="{9D8B030D-6E8A-4147-A177-3AD203B41FA5}">
                      <a16:colId xmlns:a16="http://schemas.microsoft.com/office/drawing/2014/main" val="661793260"/>
                    </a:ext>
                  </a:extLst>
                </a:gridCol>
                <a:gridCol w="1087603">
                  <a:extLst>
                    <a:ext uri="{9D8B030D-6E8A-4147-A177-3AD203B41FA5}">
                      <a16:colId xmlns:a16="http://schemas.microsoft.com/office/drawing/2014/main" val="3591983906"/>
                    </a:ext>
                  </a:extLst>
                </a:gridCol>
                <a:gridCol w="1087603">
                  <a:extLst>
                    <a:ext uri="{9D8B030D-6E8A-4147-A177-3AD203B41FA5}">
                      <a16:colId xmlns:a16="http://schemas.microsoft.com/office/drawing/2014/main" val="302351303"/>
                    </a:ext>
                  </a:extLst>
                </a:gridCol>
              </a:tblGrid>
              <a:tr h="547249">
                <a:tc>
                  <a:txBody>
                    <a:bodyPr/>
                    <a:lstStyle/>
                    <a:p>
                      <a:pPr algn="ctr"/>
                      <a:endParaRPr kumimoji="1" lang="ja-JP" altLang="en-US"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tc>
                  <a:txBody>
                    <a:bodyPr/>
                    <a:lstStyle/>
                    <a:p>
                      <a:pPr algn="ctr"/>
                      <a:r>
                        <a:rPr kumimoji="1" lang="ja-JP" altLang="en-US" sz="1600" b="0">
                          <a:latin typeface="Meiryo UI" panose="020B0604030504040204" pitchFamily="34" charset="-128"/>
                          <a:ea typeface="Meiryo UI" panose="020B0604030504040204" pitchFamily="34" charset="-128"/>
                        </a:rPr>
                        <a:t>社数</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tc>
                  <a:txBody>
                    <a:bodyPr/>
                    <a:lstStyle/>
                    <a:p>
                      <a:pPr algn="ctr"/>
                      <a:r>
                        <a:rPr kumimoji="1" lang="ja-JP" altLang="en-US" sz="1600" b="0">
                          <a:latin typeface="Meiryo UI" panose="020B0604030504040204" pitchFamily="34" charset="-128"/>
                          <a:ea typeface="Meiryo UI" panose="020B0604030504040204" pitchFamily="34" charset="-128"/>
                        </a:rPr>
                        <a:t>中央値</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tc>
                  <a:txBody>
                    <a:bodyPr/>
                    <a:lstStyle/>
                    <a:p>
                      <a:pPr algn="ctr"/>
                      <a:r>
                        <a:rPr kumimoji="1" lang="ja-JP" altLang="en-US" sz="1600" b="0">
                          <a:latin typeface="Meiryo UI" panose="020B0604030504040204" pitchFamily="34" charset="-128"/>
                          <a:ea typeface="Meiryo UI" panose="020B0604030504040204" pitchFamily="34" charset="-128"/>
                        </a:rPr>
                        <a:t>平均</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tc>
                  <a:txBody>
                    <a:bodyPr/>
                    <a:lstStyle/>
                    <a:p>
                      <a:pPr algn="ctr"/>
                      <a:r>
                        <a:rPr kumimoji="1" lang="ja-JP" altLang="en-US" sz="1600" b="0">
                          <a:latin typeface="Meiryo UI" panose="020B0604030504040204" pitchFamily="34" charset="-128"/>
                          <a:ea typeface="Meiryo UI" panose="020B0604030504040204" pitchFamily="34" charset="-128"/>
                        </a:rPr>
                        <a:t>標準偏差</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167257844"/>
                  </a:ext>
                </a:extLst>
              </a:tr>
              <a:tr h="547249">
                <a:tc>
                  <a:txBody>
                    <a:bodyPr/>
                    <a:lstStyle/>
                    <a:p>
                      <a:r>
                        <a:rPr lang="ja-JP" altLang="en-US" sz="1400" b="0">
                          <a:solidFill>
                            <a:schemeClr val="accent6"/>
                          </a:solidFill>
                          <a:effectLst/>
                          <a:latin typeface="Meiryo UI" panose="020B0604030504040204" pitchFamily="34" charset="-128"/>
                          <a:ea typeface="Meiryo UI" panose="020B0604030504040204" pitchFamily="34" charset="-128"/>
                        </a:rPr>
                        <a:t>情報通信・</a:t>
                      </a:r>
                      <a:endParaRPr lang="en-US" altLang="ja-JP" sz="1400" b="0" dirty="0">
                        <a:solidFill>
                          <a:schemeClr val="accent6"/>
                        </a:solidFill>
                        <a:effectLst/>
                        <a:latin typeface="Meiryo UI" panose="020B0604030504040204" pitchFamily="34" charset="-128"/>
                        <a:ea typeface="Meiryo UI" panose="020B0604030504040204" pitchFamily="34" charset="-128"/>
                      </a:endParaRPr>
                    </a:p>
                    <a:p>
                      <a:r>
                        <a:rPr lang="ja-JP" altLang="en-US" sz="1400" b="0">
                          <a:solidFill>
                            <a:schemeClr val="accent6"/>
                          </a:solidFill>
                          <a:effectLst/>
                          <a:latin typeface="Meiryo UI" panose="020B0604030504040204" pitchFamily="34" charset="-128"/>
                          <a:ea typeface="Meiryo UI" panose="020B0604030504040204" pitchFamily="34" charset="-128"/>
                        </a:rPr>
                        <a:t>サービスその他</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517</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6"/>
                          </a:solidFill>
                          <a:effectLst/>
                          <a:latin typeface="Meiryo UI" panose="020B0604030504040204" pitchFamily="34" charset="-128"/>
                          <a:ea typeface="Meiryo UI" panose="020B0604030504040204" pitchFamily="34" charset="-128"/>
                        </a:rPr>
                        <a:t>1.67</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3.27</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a:solidFill>
                            <a:schemeClr val="accent5">
                              <a:lumMod val="50000"/>
                            </a:schemeClr>
                          </a:solidFill>
                          <a:effectLst/>
                          <a:latin typeface="Meiryo UI" panose="020B0604030504040204" pitchFamily="34" charset="-128"/>
                          <a:ea typeface="Meiryo UI" panose="020B0604030504040204" pitchFamily="34" charset="-128"/>
                        </a:rPr>
                        <a:t>15.36</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886609703"/>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小売</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138</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6"/>
                          </a:solidFill>
                          <a:effectLst/>
                          <a:latin typeface="Meiryo UI" panose="020B0604030504040204" pitchFamily="34" charset="-128"/>
                          <a:ea typeface="Meiryo UI" panose="020B0604030504040204" pitchFamily="34" charset="-128"/>
                        </a:rPr>
                        <a:t>1.58</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4.35</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a:solidFill>
                            <a:schemeClr val="accent5">
                              <a:lumMod val="50000"/>
                            </a:schemeClr>
                          </a:solidFill>
                          <a:effectLst/>
                          <a:latin typeface="Meiryo UI" panose="020B0604030504040204" pitchFamily="34" charset="-128"/>
                          <a:ea typeface="Meiryo UI" panose="020B0604030504040204" pitchFamily="34" charset="-128"/>
                        </a:rPr>
                        <a:t>12.02</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696198567"/>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医薬品</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41</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6"/>
                          </a:solidFill>
                          <a:effectLst/>
                          <a:latin typeface="Meiryo UI" panose="020B0604030504040204" pitchFamily="34" charset="-128"/>
                          <a:ea typeface="Meiryo UI" panose="020B0604030504040204" pitchFamily="34" charset="-128"/>
                        </a:rPr>
                        <a:t>1.37</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2.53</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2.89</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485499199"/>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金融</a:t>
                      </a:r>
                      <a:endParaRPr lang="en-US" altLang="ja-JP" sz="1600" b="0" dirty="0">
                        <a:solidFill>
                          <a:schemeClr val="accent6"/>
                        </a:solidFill>
                        <a:effectLst/>
                        <a:latin typeface="Meiryo UI" panose="020B0604030504040204" pitchFamily="34" charset="-128"/>
                        <a:ea typeface="Meiryo UI" panose="020B0604030504040204" pitchFamily="34" charset="-128"/>
                      </a:endParaRPr>
                    </a:p>
                    <a:p>
                      <a:r>
                        <a:rPr lang="en-US" altLang="ja-JP" sz="1600" b="0" dirty="0">
                          <a:solidFill>
                            <a:schemeClr val="accent6"/>
                          </a:solidFill>
                          <a:effectLst/>
                          <a:latin typeface="Meiryo UI" panose="020B0604030504040204" pitchFamily="34" charset="-128"/>
                          <a:ea typeface="Meiryo UI" panose="020B0604030504040204" pitchFamily="34" charset="-128"/>
                        </a:rPr>
                        <a:t>(</a:t>
                      </a:r>
                      <a:r>
                        <a:rPr lang="ja-JP" altLang="en-US" sz="1600" b="0">
                          <a:solidFill>
                            <a:schemeClr val="accent6"/>
                          </a:solidFill>
                          <a:effectLst/>
                          <a:latin typeface="Meiryo UI" panose="020B0604030504040204" pitchFamily="34" charset="-128"/>
                          <a:ea typeface="Meiryo UI" panose="020B0604030504040204" pitchFamily="34" charset="-128"/>
                        </a:rPr>
                        <a:t>除く銀行</a:t>
                      </a:r>
                      <a:r>
                        <a:rPr lang="en-US" altLang="ja-JP" sz="1600" b="0" dirty="0">
                          <a:solidFill>
                            <a:schemeClr val="accent6"/>
                          </a:solidFill>
                          <a:effectLst/>
                          <a:latin typeface="Meiryo UI" panose="020B0604030504040204" pitchFamily="34" charset="-128"/>
                          <a:ea typeface="Meiryo UI" panose="020B0604030504040204" pitchFamily="34" charset="-128"/>
                        </a:rPr>
                        <a:t>)</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40</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6"/>
                          </a:solidFill>
                          <a:effectLst/>
                          <a:latin typeface="Meiryo UI" panose="020B0604030504040204" pitchFamily="34" charset="-128"/>
                          <a:ea typeface="Meiryo UI" panose="020B0604030504040204" pitchFamily="34" charset="-128"/>
                        </a:rPr>
                        <a:t>1.06</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a:solidFill>
                            <a:schemeClr val="accent5">
                              <a:lumMod val="50000"/>
                            </a:schemeClr>
                          </a:solidFill>
                          <a:effectLst/>
                          <a:latin typeface="Meiryo UI" panose="020B0604030504040204" pitchFamily="34" charset="-128"/>
                          <a:ea typeface="Meiryo UI" panose="020B0604030504040204" pitchFamily="34" charset="-128"/>
                        </a:rPr>
                        <a:t>3.33</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10.55</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366983368"/>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電機・精密</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209</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6"/>
                          </a:solidFill>
                          <a:effectLst/>
                          <a:latin typeface="Meiryo UI" panose="020B0604030504040204" pitchFamily="34" charset="-128"/>
                          <a:ea typeface="Meiryo UI" panose="020B0604030504040204" pitchFamily="34" charset="-128"/>
                        </a:rPr>
                        <a:t>1.00</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a:solidFill>
                            <a:schemeClr val="accent5">
                              <a:lumMod val="50000"/>
                            </a:schemeClr>
                          </a:solidFill>
                          <a:effectLst/>
                          <a:latin typeface="Meiryo UI" panose="020B0604030504040204" pitchFamily="34" charset="-128"/>
                          <a:ea typeface="Meiryo UI" panose="020B0604030504040204" pitchFamily="34" charset="-128"/>
                        </a:rPr>
                        <a:t>1.46</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1.49</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3247163827"/>
                  </a:ext>
                </a:extLst>
              </a:tr>
            </a:tbl>
          </a:graphicData>
        </a:graphic>
      </p:graphicFrame>
      <p:graphicFrame>
        <p:nvGraphicFramePr>
          <p:cNvPr id="12" name="表 11">
            <a:extLst>
              <a:ext uri="{FF2B5EF4-FFF2-40B4-BE49-F238E27FC236}">
                <a16:creationId xmlns:a16="http://schemas.microsoft.com/office/drawing/2014/main" id="{945F3625-4F50-89A6-2A67-2986F71C2496}"/>
              </a:ext>
            </a:extLst>
          </p:cNvPr>
          <p:cNvGraphicFramePr>
            <a:graphicFrameLocks noGrp="1"/>
          </p:cNvGraphicFramePr>
          <p:nvPr>
            <p:extLst>
              <p:ext uri="{D42A27DB-BD31-4B8C-83A1-F6EECF244321}">
                <p14:modId xmlns:p14="http://schemas.microsoft.com/office/powerpoint/2010/main" val="3447546715"/>
              </p:ext>
            </p:extLst>
          </p:nvPr>
        </p:nvGraphicFramePr>
        <p:xfrm>
          <a:off x="6444823" y="3175924"/>
          <a:ext cx="5291906" cy="3283494"/>
        </p:xfrm>
        <a:graphic>
          <a:graphicData uri="http://schemas.openxmlformats.org/drawingml/2006/table">
            <a:tbl>
              <a:tblPr firstRow="1" bandRow="1">
                <a:tableStyleId>{93296810-A885-4BE3-A3E7-6D5BEEA58F35}</a:tableStyleId>
              </a:tblPr>
              <a:tblGrid>
                <a:gridCol w="1332411">
                  <a:extLst>
                    <a:ext uri="{9D8B030D-6E8A-4147-A177-3AD203B41FA5}">
                      <a16:colId xmlns:a16="http://schemas.microsoft.com/office/drawing/2014/main" val="757417051"/>
                    </a:ext>
                  </a:extLst>
                </a:gridCol>
                <a:gridCol w="696686">
                  <a:extLst>
                    <a:ext uri="{9D8B030D-6E8A-4147-A177-3AD203B41FA5}">
                      <a16:colId xmlns:a16="http://schemas.microsoft.com/office/drawing/2014/main" val="2197525444"/>
                    </a:ext>
                  </a:extLst>
                </a:gridCol>
                <a:gridCol w="1087603">
                  <a:extLst>
                    <a:ext uri="{9D8B030D-6E8A-4147-A177-3AD203B41FA5}">
                      <a16:colId xmlns:a16="http://schemas.microsoft.com/office/drawing/2014/main" val="661793260"/>
                    </a:ext>
                  </a:extLst>
                </a:gridCol>
                <a:gridCol w="1087603">
                  <a:extLst>
                    <a:ext uri="{9D8B030D-6E8A-4147-A177-3AD203B41FA5}">
                      <a16:colId xmlns:a16="http://schemas.microsoft.com/office/drawing/2014/main" val="3591983906"/>
                    </a:ext>
                  </a:extLst>
                </a:gridCol>
                <a:gridCol w="1087603">
                  <a:extLst>
                    <a:ext uri="{9D8B030D-6E8A-4147-A177-3AD203B41FA5}">
                      <a16:colId xmlns:a16="http://schemas.microsoft.com/office/drawing/2014/main" val="302351303"/>
                    </a:ext>
                  </a:extLst>
                </a:gridCol>
              </a:tblGrid>
              <a:tr h="547249">
                <a:tc>
                  <a:txBody>
                    <a:bodyPr/>
                    <a:lstStyle/>
                    <a:p>
                      <a:pPr algn="ctr"/>
                      <a:endParaRPr kumimoji="1" lang="ja-JP" altLang="en-US"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6"/>
                    </a:solidFill>
                  </a:tcPr>
                </a:tc>
                <a:tc>
                  <a:txBody>
                    <a:bodyPr/>
                    <a:lstStyle/>
                    <a:p>
                      <a:pPr algn="ctr"/>
                      <a:r>
                        <a:rPr kumimoji="1" lang="ja-JP" altLang="en-US" sz="1600" b="0">
                          <a:latin typeface="Meiryo UI" panose="020B0604030504040204" pitchFamily="34" charset="-128"/>
                          <a:ea typeface="Meiryo UI" panose="020B0604030504040204" pitchFamily="34" charset="-128"/>
                        </a:rPr>
                        <a:t>社数</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6"/>
                    </a:solidFill>
                  </a:tcPr>
                </a:tc>
                <a:tc>
                  <a:txBody>
                    <a:bodyPr/>
                    <a:lstStyle/>
                    <a:p>
                      <a:pPr algn="ctr"/>
                      <a:r>
                        <a:rPr kumimoji="1" lang="ja-JP" altLang="en-US" sz="1600" b="0">
                          <a:latin typeface="Meiryo UI" panose="020B0604030504040204" pitchFamily="34" charset="-128"/>
                          <a:ea typeface="Meiryo UI" panose="020B0604030504040204" pitchFamily="34" charset="-128"/>
                        </a:rPr>
                        <a:t>中央値</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6"/>
                    </a:solidFill>
                  </a:tcPr>
                </a:tc>
                <a:tc>
                  <a:txBody>
                    <a:bodyPr/>
                    <a:lstStyle/>
                    <a:p>
                      <a:pPr algn="ctr"/>
                      <a:r>
                        <a:rPr kumimoji="1" lang="ja-JP" altLang="en-US" sz="1600" b="0">
                          <a:latin typeface="Meiryo UI" panose="020B0604030504040204" pitchFamily="34" charset="-128"/>
                          <a:ea typeface="Meiryo UI" panose="020B0604030504040204" pitchFamily="34" charset="-128"/>
                        </a:rPr>
                        <a:t>平均</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6"/>
                    </a:solidFill>
                  </a:tcPr>
                </a:tc>
                <a:tc>
                  <a:txBody>
                    <a:bodyPr/>
                    <a:lstStyle/>
                    <a:p>
                      <a:pPr algn="ctr"/>
                      <a:r>
                        <a:rPr kumimoji="1" lang="ja-JP" altLang="en-US" sz="1600" b="0">
                          <a:latin typeface="Meiryo UI" panose="020B0604030504040204" pitchFamily="34" charset="-128"/>
                          <a:ea typeface="Meiryo UI" panose="020B0604030504040204" pitchFamily="34" charset="-128"/>
                        </a:rPr>
                        <a:t>標準偏差</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6"/>
                    </a:solidFill>
                  </a:tcPr>
                </a:tc>
                <a:extLst>
                  <a:ext uri="{0D108BD9-81ED-4DB2-BD59-A6C34878D82A}">
                    <a16:rowId xmlns:a16="http://schemas.microsoft.com/office/drawing/2014/main" val="1167257844"/>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銀行</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83</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6"/>
                          </a:solidFill>
                          <a:effectLst/>
                          <a:latin typeface="Meiryo UI" panose="020B0604030504040204" pitchFamily="34" charset="-128"/>
                          <a:ea typeface="Meiryo UI" panose="020B0604030504040204" pitchFamily="34" charset="-128"/>
                        </a:rPr>
                        <a:t>0.36</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0.46</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a:solidFill>
                            <a:schemeClr val="accent5">
                              <a:lumMod val="50000"/>
                            </a:schemeClr>
                          </a:solidFill>
                          <a:effectLst/>
                          <a:latin typeface="Meiryo UI" panose="020B0604030504040204" pitchFamily="34" charset="-128"/>
                          <a:ea typeface="Meiryo UI" panose="020B0604030504040204" pitchFamily="34" charset="-128"/>
                        </a:rPr>
                        <a:t>0.34</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886609703"/>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鉄鋼・非鉄</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65</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6"/>
                          </a:solidFill>
                          <a:effectLst/>
                          <a:latin typeface="Meiryo UI" panose="020B0604030504040204" pitchFamily="34" charset="-128"/>
                          <a:ea typeface="Meiryo UI" panose="020B0604030504040204" pitchFamily="34" charset="-128"/>
                        </a:rPr>
                        <a:t>0.66</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0.84</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a:solidFill>
                            <a:schemeClr val="accent5">
                              <a:lumMod val="50000"/>
                            </a:schemeClr>
                          </a:solidFill>
                          <a:effectLst/>
                          <a:latin typeface="Meiryo UI" panose="020B0604030504040204" pitchFamily="34" charset="-128"/>
                          <a:ea typeface="Meiryo UI" panose="020B0604030504040204" pitchFamily="34" charset="-128"/>
                        </a:rPr>
                        <a:t>0.76</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696198567"/>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自動車・</a:t>
                      </a:r>
                      <a:endParaRPr lang="en-US" altLang="ja-JP" sz="1600" b="0" dirty="0">
                        <a:solidFill>
                          <a:schemeClr val="accent6"/>
                        </a:solidFill>
                        <a:effectLst/>
                        <a:latin typeface="Meiryo UI" panose="020B0604030504040204" pitchFamily="34" charset="-128"/>
                        <a:ea typeface="Meiryo UI" panose="020B0604030504040204" pitchFamily="34" charset="-128"/>
                      </a:endParaRPr>
                    </a:p>
                    <a:p>
                      <a:r>
                        <a:rPr lang="ja-JP" altLang="en-US" sz="1600" b="0">
                          <a:solidFill>
                            <a:schemeClr val="accent6"/>
                          </a:solidFill>
                          <a:effectLst/>
                          <a:latin typeface="Meiryo UI" panose="020B0604030504040204" pitchFamily="34" charset="-128"/>
                          <a:ea typeface="Meiryo UI" panose="020B0604030504040204" pitchFamily="34" charset="-128"/>
                        </a:rPr>
                        <a:t>輸送機</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76</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6"/>
                          </a:solidFill>
                          <a:effectLst/>
                          <a:latin typeface="Meiryo UI" panose="020B0604030504040204" pitchFamily="34" charset="-128"/>
                          <a:ea typeface="Meiryo UI" panose="020B0604030504040204" pitchFamily="34" charset="-128"/>
                        </a:rPr>
                        <a:t>0.68</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0.85</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0.97</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485499199"/>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電力・ガス</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20</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6"/>
                          </a:solidFill>
                          <a:effectLst/>
                          <a:latin typeface="Meiryo UI" panose="020B0604030504040204" pitchFamily="34" charset="-128"/>
                          <a:ea typeface="Meiryo UI" panose="020B0604030504040204" pitchFamily="34" charset="-128"/>
                        </a:rPr>
                        <a:t>0.70</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0.73</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0.28</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366983368"/>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エネルギー</a:t>
                      </a:r>
                      <a:endParaRPr lang="en-US" altLang="ja-JP" sz="1600" b="0" dirty="0">
                        <a:solidFill>
                          <a:schemeClr val="accent6"/>
                        </a:solidFill>
                        <a:effectLst/>
                        <a:latin typeface="Meiryo UI" panose="020B0604030504040204" pitchFamily="34" charset="-128"/>
                        <a:ea typeface="Meiryo UI" panose="020B0604030504040204" pitchFamily="34" charset="-128"/>
                      </a:endParaRPr>
                    </a:p>
                    <a:p>
                      <a:r>
                        <a:rPr lang="ja-JP" altLang="en-US" sz="1600" b="0">
                          <a:solidFill>
                            <a:schemeClr val="accent6"/>
                          </a:solidFill>
                          <a:effectLst/>
                          <a:latin typeface="Meiryo UI" panose="020B0604030504040204" pitchFamily="34" charset="-128"/>
                          <a:ea typeface="Meiryo UI" panose="020B0604030504040204" pitchFamily="34" charset="-128"/>
                        </a:rPr>
                        <a:t>資源</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11</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6"/>
                          </a:solidFill>
                          <a:effectLst/>
                          <a:latin typeface="Meiryo UI" panose="020B0604030504040204" pitchFamily="34" charset="-128"/>
                          <a:ea typeface="Meiryo UI" panose="020B0604030504040204" pitchFamily="34" charset="-128"/>
                        </a:rPr>
                        <a:t>0.72</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0.90</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0.60</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3247163827"/>
                  </a:ext>
                </a:extLst>
              </a:tr>
            </a:tbl>
          </a:graphicData>
        </a:graphic>
      </p:graphicFrame>
      <p:cxnSp>
        <p:nvCxnSpPr>
          <p:cNvPr id="2" name="直線コネクタ 1">
            <a:extLst>
              <a:ext uri="{FF2B5EF4-FFF2-40B4-BE49-F238E27FC236}">
                <a16:creationId xmlns:a16="http://schemas.microsoft.com/office/drawing/2014/main" id="{0545D141-16B6-A11B-A4F4-10679FFCE245}"/>
              </a:ext>
            </a:extLst>
          </p:cNvPr>
          <p:cNvCxnSpPr/>
          <p:nvPr/>
        </p:nvCxnSpPr>
        <p:spPr>
          <a:xfrm>
            <a:off x="185195" y="821803"/>
            <a:ext cx="11551534" cy="0"/>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sp>
        <p:nvSpPr>
          <p:cNvPr id="3" name="テキスト ボックス 2">
            <a:extLst>
              <a:ext uri="{FF2B5EF4-FFF2-40B4-BE49-F238E27FC236}">
                <a16:creationId xmlns:a16="http://schemas.microsoft.com/office/drawing/2014/main" id="{929A34A0-BC42-AC81-581A-FE92DE9D8679}"/>
              </a:ext>
            </a:extLst>
          </p:cNvPr>
          <p:cNvSpPr txBox="1"/>
          <p:nvPr/>
        </p:nvSpPr>
        <p:spPr>
          <a:xfrm>
            <a:off x="246546" y="167087"/>
            <a:ext cx="9233119" cy="584775"/>
          </a:xfrm>
          <a:prstGeom prst="rect">
            <a:avLst/>
          </a:prstGeom>
          <a:noFill/>
        </p:spPr>
        <p:txBody>
          <a:bodyPr wrap="square" rtlCol="0">
            <a:spAutoFit/>
          </a:bodyPr>
          <a:lstStyle/>
          <a:p>
            <a:r>
              <a:rPr lang="en-US" altLang="ja-JP" sz="3200" dirty="0">
                <a:solidFill>
                  <a:schemeClr val="accent6"/>
                </a:solidFill>
                <a:latin typeface="Meiryo UI" panose="020B0604030504040204" pitchFamily="34" charset="-128"/>
                <a:ea typeface="Meiryo UI" panose="020B0604030504040204" pitchFamily="34" charset="-128"/>
              </a:rPr>
              <a:t>PBR</a:t>
            </a:r>
            <a:r>
              <a:rPr kumimoji="1" lang="en-US" altLang="ja-JP" sz="3200" dirty="0">
                <a:solidFill>
                  <a:schemeClr val="accent6"/>
                </a:solidFill>
                <a:latin typeface="Meiryo UI" panose="020B0604030504040204" pitchFamily="34" charset="-128"/>
                <a:ea typeface="Meiryo UI" panose="020B0604030504040204" pitchFamily="34" charset="-128"/>
              </a:rPr>
              <a:t>〜</a:t>
            </a:r>
            <a:r>
              <a:rPr kumimoji="1" lang="ja-JP" altLang="en-US" sz="3200">
                <a:solidFill>
                  <a:schemeClr val="accent6"/>
                </a:solidFill>
                <a:latin typeface="Meiryo UI" panose="020B0604030504040204" pitchFamily="34" charset="-128"/>
                <a:ea typeface="Meiryo UI" panose="020B0604030504040204" pitchFamily="34" charset="-128"/>
              </a:rPr>
              <a:t>業種別（中央値）上位・下位</a:t>
            </a:r>
          </a:p>
        </p:txBody>
      </p:sp>
      <p:sp>
        <p:nvSpPr>
          <p:cNvPr id="4" name="テキスト ボックス 3">
            <a:extLst>
              <a:ext uri="{FF2B5EF4-FFF2-40B4-BE49-F238E27FC236}">
                <a16:creationId xmlns:a16="http://schemas.microsoft.com/office/drawing/2014/main" id="{58500043-141B-8360-EFFD-344D0815E699}"/>
              </a:ext>
            </a:extLst>
          </p:cNvPr>
          <p:cNvSpPr txBox="1"/>
          <p:nvPr/>
        </p:nvSpPr>
        <p:spPr>
          <a:xfrm>
            <a:off x="6444823" y="2543756"/>
            <a:ext cx="5291905" cy="523220"/>
          </a:xfrm>
          <a:prstGeom prst="rect">
            <a:avLst/>
          </a:prstGeom>
          <a:noFill/>
        </p:spPr>
        <p:txBody>
          <a:bodyPr wrap="square" rtlCol="0">
            <a:spAutoFit/>
          </a:bodyPr>
          <a:lstStyle/>
          <a:p>
            <a:pPr algn="ctr"/>
            <a:r>
              <a:rPr lang="ja-JP" altLang="en-US" sz="2800">
                <a:solidFill>
                  <a:schemeClr val="accent6"/>
                </a:solidFill>
                <a:latin typeface="Meiryo UI" panose="020B0604030504040204" pitchFamily="34" charset="-128"/>
                <a:ea typeface="Meiryo UI" panose="020B0604030504040204" pitchFamily="34" charset="-128"/>
              </a:rPr>
              <a:t>下位</a:t>
            </a:r>
            <a:r>
              <a:rPr kumimoji="1" lang="en-US" altLang="ja-JP" sz="2800" dirty="0">
                <a:solidFill>
                  <a:schemeClr val="accent6"/>
                </a:solidFill>
                <a:latin typeface="Meiryo UI" panose="020B0604030504040204" pitchFamily="34" charset="-128"/>
                <a:ea typeface="Meiryo UI" panose="020B0604030504040204" pitchFamily="34" charset="-128"/>
              </a:rPr>
              <a:t>5</a:t>
            </a:r>
            <a:r>
              <a:rPr kumimoji="1" lang="ja-JP" altLang="en-US" sz="2800">
                <a:solidFill>
                  <a:schemeClr val="accent6"/>
                </a:solidFill>
                <a:latin typeface="Meiryo UI" panose="020B0604030504040204" pitchFamily="34" charset="-128"/>
                <a:ea typeface="Meiryo UI" panose="020B0604030504040204" pitchFamily="34" charset="-128"/>
              </a:rPr>
              <a:t>業種</a:t>
            </a:r>
          </a:p>
        </p:txBody>
      </p:sp>
      <p:sp>
        <p:nvSpPr>
          <p:cNvPr id="5" name="テキスト ボックス 4">
            <a:extLst>
              <a:ext uri="{FF2B5EF4-FFF2-40B4-BE49-F238E27FC236}">
                <a16:creationId xmlns:a16="http://schemas.microsoft.com/office/drawing/2014/main" id="{26A5F566-257C-0047-25AF-737F726592EB}"/>
              </a:ext>
            </a:extLst>
          </p:cNvPr>
          <p:cNvSpPr txBox="1"/>
          <p:nvPr/>
        </p:nvSpPr>
        <p:spPr>
          <a:xfrm>
            <a:off x="455272" y="2545364"/>
            <a:ext cx="5291905" cy="523220"/>
          </a:xfrm>
          <a:prstGeom prst="rect">
            <a:avLst/>
          </a:prstGeom>
          <a:noFill/>
        </p:spPr>
        <p:txBody>
          <a:bodyPr wrap="square" rtlCol="0">
            <a:spAutoFit/>
          </a:bodyPr>
          <a:lstStyle/>
          <a:p>
            <a:pPr algn="ctr"/>
            <a:r>
              <a:rPr kumimoji="1" lang="ja-JP" altLang="en-US" sz="2800">
                <a:solidFill>
                  <a:schemeClr val="accent6"/>
                </a:solidFill>
                <a:latin typeface="Meiryo UI" panose="020B0604030504040204" pitchFamily="34" charset="-128"/>
                <a:ea typeface="Meiryo UI" panose="020B0604030504040204" pitchFamily="34" charset="-128"/>
              </a:rPr>
              <a:t>上位</a:t>
            </a:r>
            <a:r>
              <a:rPr kumimoji="1" lang="en-US" altLang="ja-JP" sz="2800" dirty="0">
                <a:solidFill>
                  <a:schemeClr val="accent6"/>
                </a:solidFill>
                <a:latin typeface="Meiryo UI" panose="020B0604030504040204" pitchFamily="34" charset="-128"/>
                <a:ea typeface="Meiryo UI" panose="020B0604030504040204" pitchFamily="34" charset="-128"/>
              </a:rPr>
              <a:t>5</a:t>
            </a:r>
            <a:r>
              <a:rPr kumimoji="1" lang="ja-JP" altLang="en-US" sz="2800">
                <a:solidFill>
                  <a:schemeClr val="accent6"/>
                </a:solidFill>
                <a:latin typeface="Meiryo UI" panose="020B0604030504040204" pitchFamily="34" charset="-128"/>
                <a:ea typeface="Meiryo UI" panose="020B0604030504040204" pitchFamily="34" charset="-128"/>
              </a:rPr>
              <a:t>業種</a:t>
            </a:r>
          </a:p>
        </p:txBody>
      </p:sp>
      <p:sp>
        <p:nvSpPr>
          <p:cNvPr id="6" name="テキスト ボックス 5">
            <a:extLst>
              <a:ext uri="{FF2B5EF4-FFF2-40B4-BE49-F238E27FC236}">
                <a16:creationId xmlns:a16="http://schemas.microsoft.com/office/drawing/2014/main" id="{0623D9E2-E282-D2AD-9AA8-E48033F84295}"/>
              </a:ext>
            </a:extLst>
          </p:cNvPr>
          <p:cNvSpPr txBox="1"/>
          <p:nvPr/>
        </p:nvSpPr>
        <p:spPr>
          <a:xfrm>
            <a:off x="320233" y="929144"/>
            <a:ext cx="11551534" cy="1412759"/>
          </a:xfrm>
          <a:prstGeom prst="rect">
            <a:avLst/>
          </a:prstGeom>
          <a:noFill/>
        </p:spPr>
        <p:txBody>
          <a:bodyPr wrap="square" rtlCol="0">
            <a:spAutoFit/>
          </a:bodyPr>
          <a:lstStyle/>
          <a:p>
            <a:pPr>
              <a:lnSpc>
                <a:spcPct val="150000"/>
              </a:lnSpc>
            </a:pPr>
            <a:r>
              <a:rPr lang="en-US" altLang="ja-JP" sz="2000" dirty="0">
                <a:solidFill>
                  <a:schemeClr val="accent5">
                    <a:lumMod val="50000"/>
                  </a:schemeClr>
                </a:solidFill>
                <a:latin typeface="Meiryo UI" panose="020B0604030504040204" pitchFamily="34" charset="-128"/>
                <a:ea typeface="Meiryo UI" panose="020B0604030504040204" pitchFamily="34" charset="-128"/>
              </a:rPr>
              <a:t>PBR</a:t>
            </a:r>
            <a:r>
              <a:rPr lang="ja-JP" altLang="en-US" sz="2000">
                <a:solidFill>
                  <a:schemeClr val="accent5">
                    <a:lumMod val="50000"/>
                  </a:schemeClr>
                </a:solidFill>
                <a:latin typeface="Meiryo UI" panose="020B0604030504040204" pitchFamily="34" charset="-128"/>
                <a:ea typeface="Meiryo UI" panose="020B0604030504040204" pitchFamily="34" charset="-128"/>
              </a:rPr>
              <a:t>は、資本効率に影響を受けるので、どうしても業種影響は出てしまう</a:t>
            </a:r>
            <a:endParaRPr lang="en-US" altLang="ja-JP" sz="2000" dirty="0">
              <a:solidFill>
                <a:schemeClr val="accent5">
                  <a:lumMod val="50000"/>
                </a:schemeClr>
              </a:solidFill>
              <a:latin typeface="Meiryo UI" panose="020B0604030504040204" pitchFamily="34" charset="-128"/>
              <a:ea typeface="Meiryo UI" panose="020B0604030504040204" pitchFamily="34" charset="-128"/>
            </a:endParaRPr>
          </a:p>
          <a:p>
            <a:pPr>
              <a:lnSpc>
                <a:spcPct val="150000"/>
              </a:lnSpc>
            </a:pPr>
            <a:r>
              <a:rPr kumimoji="1" lang="ja-JP" altLang="en-US" sz="2000">
                <a:solidFill>
                  <a:schemeClr val="accent5">
                    <a:lumMod val="50000"/>
                  </a:schemeClr>
                </a:solidFill>
                <a:latin typeface="Meiryo UI" panose="020B0604030504040204" pitchFamily="34" charset="-128"/>
                <a:ea typeface="Meiryo UI" panose="020B0604030504040204" pitchFamily="34" charset="-128"/>
              </a:rPr>
              <a:t>資本効率が高い業種は高くなりやすい一方、資本効率が低い業種は</a:t>
            </a:r>
            <a:r>
              <a:rPr kumimoji="1" lang="en-US" altLang="ja-JP" sz="2000" dirty="0">
                <a:solidFill>
                  <a:schemeClr val="accent5">
                    <a:lumMod val="50000"/>
                  </a:schemeClr>
                </a:solidFill>
                <a:latin typeface="Meiryo UI" panose="020B0604030504040204" pitchFamily="34" charset="-128"/>
                <a:ea typeface="Meiryo UI" panose="020B0604030504040204" pitchFamily="34" charset="-128"/>
              </a:rPr>
              <a:t>PBR</a:t>
            </a:r>
            <a:r>
              <a:rPr kumimoji="1" lang="ja-JP" altLang="en-US" sz="2000">
                <a:solidFill>
                  <a:schemeClr val="accent5">
                    <a:lumMod val="50000"/>
                  </a:schemeClr>
                </a:solidFill>
                <a:latin typeface="Meiryo UI" panose="020B0604030504040204" pitchFamily="34" charset="-128"/>
                <a:ea typeface="Meiryo UI" panose="020B0604030504040204" pitchFamily="34" charset="-128"/>
              </a:rPr>
              <a:t>が低くなりやすい</a:t>
            </a:r>
            <a:endParaRPr kumimoji="1" lang="en-US" altLang="ja-JP" sz="2000" dirty="0">
              <a:solidFill>
                <a:schemeClr val="accent5">
                  <a:lumMod val="50000"/>
                </a:schemeClr>
              </a:solidFill>
              <a:latin typeface="Meiryo UI" panose="020B0604030504040204" pitchFamily="34" charset="-128"/>
              <a:ea typeface="Meiryo UI" panose="020B0604030504040204" pitchFamily="34" charset="-128"/>
            </a:endParaRPr>
          </a:p>
          <a:p>
            <a:pPr>
              <a:lnSpc>
                <a:spcPct val="150000"/>
              </a:lnSpc>
            </a:pPr>
            <a:r>
              <a:rPr lang="ja-JP" altLang="en-US" sz="2000">
                <a:solidFill>
                  <a:schemeClr val="accent5">
                    <a:lumMod val="50000"/>
                  </a:schemeClr>
                </a:solidFill>
                <a:latin typeface="Meiryo UI" panose="020B0604030504040204" pitchFamily="34" charset="-128"/>
                <a:ea typeface="Meiryo UI" panose="020B0604030504040204" pitchFamily="34" charset="-128"/>
              </a:rPr>
              <a:t>銀行はダントツで低い</a:t>
            </a:r>
            <a:endParaRPr kumimoji="1" lang="en-US" altLang="ja-JP" sz="2000" dirty="0">
              <a:solidFill>
                <a:schemeClr val="accent5">
                  <a:lumMod val="50000"/>
                </a:schemeClr>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796449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7EAC8CA0-BA5D-D012-EA19-A9D9BCE95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441" y="2293885"/>
            <a:ext cx="4441000" cy="4320000"/>
          </a:xfrm>
          <a:prstGeom prst="rect">
            <a:avLst/>
          </a:prstGeom>
          <a:noFill/>
          <a:extLst>
            <a:ext uri="{909E8E84-426E-40DD-AFC4-6F175D3DCCD1}">
              <a14:hiddenFill xmlns:a14="http://schemas.microsoft.com/office/drawing/2010/main">
                <a:solidFill>
                  <a:srgbClr val="FFFFFF"/>
                </a:solidFill>
              </a14:hiddenFill>
            </a:ext>
          </a:extLst>
        </p:spPr>
      </p:pic>
      <p:cxnSp>
        <p:nvCxnSpPr>
          <p:cNvPr id="2" name="直線コネクタ 1">
            <a:extLst>
              <a:ext uri="{FF2B5EF4-FFF2-40B4-BE49-F238E27FC236}">
                <a16:creationId xmlns:a16="http://schemas.microsoft.com/office/drawing/2014/main" id="{250EE960-85F3-061D-EABA-D3F6DFD75E52}"/>
              </a:ext>
            </a:extLst>
          </p:cNvPr>
          <p:cNvCxnSpPr/>
          <p:nvPr/>
        </p:nvCxnSpPr>
        <p:spPr>
          <a:xfrm>
            <a:off x="185195" y="821803"/>
            <a:ext cx="11551534" cy="0"/>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sp>
        <p:nvSpPr>
          <p:cNvPr id="3" name="テキスト ボックス 2">
            <a:extLst>
              <a:ext uri="{FF2B5EF4-FFF2-40B4-BE49-F238E27FC236}">
                <a16:creationId xmlns:a16="http://schemas.microsoft.com/office/drawing/2014/main" id="{9B6E8D65-CA22-9DD5-E4B1-4F1443FDE89A}"/>
              </a:ext>
            </a:extLst>
          </p:cNvPr>
          <p:cNvSpPr txBox="1"/>
          <p:nvPr/>
        </p:nvSpPr>
        <p:spPr>
          <a:xfrm>
            <a:off x="246546" y="167087"/>
            <a:ext cx="9233119" cy="584775"/>
          </a:xfrm>
          <a:prstGeom prst="rect">
            <a:avLst/>
          </a:prstGeom>
          <a:noFill/>
        </p:spPr>
        <p:txBody>
          <a:bodyPr wrap="square" rtlCol="0">
            <a:spAutoFit/>
          </a:bodyPr>
          <a:lstStyle/>
          <a:p>
            <a:r>
              <a:rPr lang="ja-JP" altLang="en-US" sz="3200">
                <a:solidFill>
                  <a:schemeClr val="accent6"/>
                </a:solidFill>
                <a:latin typeface="Meiryo UI" panose="020B0604030504040204" pitchFamily="34" charset="-128"/>
                <a:ea typeface="Meiryo UI" panose="020B0604030504040204" pitchFamily="34" charset="-128"/>
              </a:rPr>
              <a:t>女性管理職比率と</a:t>
            </a:r>
            <a:r>
              <a:rPr lang="en-US" altLang="ja-JP" sz="3200" dirty="0">
                <a:solidFill>
                  <a:schemeClr val="accent6"/>
                </a:solidFill>
                <a:latin typeface="Meiryo UI" panose="020B0604030504040204" pitchFamily="34" charset="-128"/>
                <a:ea typeface="Meiryo UI" panose="020B0604030504040204" pitchFamily="34" charset="-128"/>
              </a:rPr>
              <a:t>PBR</a:t>
            </a:r>
            <a:r>
              <a:rPr lang="ja-JP" altLang="en-US" sz="3200">
                <a:solidFill>
                  <a:schemeClr val="accent6"/>
                </a:solidFill>
                <a:latin typeface="Meiryo UI" panose="020B0604030504040204" pitchFamily="34" charset="-128"/>
                <a:ea typeface="Meiryo UI" panose="020B0604030504040204" pitchFamily="34" charset="-128"/>
              </a:rPr>
              <a:t>の関係</a:t>
            </a:r>
            <a:endParaRPr kumimoji="1" lang="ja-JP" altLang="en-US" sz="3200">
              <a:solidFill>
                <a:schemeClr val="accent6"/>
              </a:solidFill>
              <a:latin typeface="Meiryo UI" panose="020B0604030504040204" pitchFamily="34" charset="-128"/>
              <a:ea typeface="Meiryo UI" panose="020B0604030504040204" pitchFamily="34" charset="-128"/>
            </a:endParaRPr>
          </a:p>
        </p:txBody>
      </p:sp>
      <p:sp>
        <p:nvSpPr>
          <p:cNvPr id="4" name="テキスト ボックス 3">
            <a:extLst>
              <a:ext uri="{FF2B5EF4-FFF2-40B4-BE49-F238E27FC236}">
                <a16:creationId xmlns:a16="http://schemas.microsoft.com/office/drawing/2014/main" id="{D1A43AB1-1BFA-08F9-CC14-24AF028E1A8F}"/>
              </a:ext>
            </a:extLst>
          </p:cNvPr>
          <p:cNvSpPr txBox="1"/>
          <p:nvPr/>
        </p:nvSpPr>
        <p:spPr>
          <a:xfrm>
            <a:off x="320233" y="1050013"/>
            <a:ext cx="11551534" cy="400110"/>
          </a:xfrm>
          <a:prstGeom prst="rect">
            <a:avLst/>
          </a:prstGeom>
          <a:noFill/>
        </p:spPr>
        <p:txBody>
          <a:bodyPr wrap="square" rtlCol="0">
            <a:spAutoFit/>
          </a:bodyPr>
          <a:lstStyle/>
          <a:p>
            <a:r>
              <a:rPr lang="ja-JP" altLang="en-US" sz="2000">
                <a:solidFill>
                  <a:schemeClr val="accent5">
                    <a:lumMod val="50000"/>
                  </a:schemeClr>
                </a:solidFill>
                <a:latin typeface="Meiryo UI" panose="020B0604030504040204" pitchFamily="34" charset="-128"/>
                <a:ea typeface="Meiryo UI" panose="020B0604030504040204" pitchFamily="34" charset="-128"/>
              </a:rPr>
              <a:t>女性管理職比率と</a:t>
            </a:r>
            <a:r>
              <a:rPr lang="en-US" altLang="ja-JP" sz="2000" dirty="0">
                <a:solidFill>
                  <a:schemeClr val="accent5">
                    <a:lumMod val="50000"/>
                  </a:schemeClr>
                </a:solidFill>
                <a:latin typeface="Meiryo UI" panose="020B0604030504040204" pitchFamily="34" charset="-128"/>
                <a:ea typeface="Meiryo UI" panose="020B0604030504040204" pitchFamily="34" charset="-128"/>
              </a:rPr>
              <a:t>PBR</a:t>
            </a:r>
            <a:r>
              <a:rPr lang="ja-JP" altLang="en-US" sz="2000">
                <a:solidFill>
                  <a:schemeClr val="accent5">
                    <a:lumMod val="50000"/>
                  </a:schemeClr>
                </a:solidFill>
                <a:latin typeface="Meiryo UI" panose="020B0604030504040204" pitchFamily="34" charset="-128"/>
                <a:ea typeface="Meiryo UI" panose="020B0604030504040204" pitchFamily="34" charset="-128"/>
              </a:rPr>
              <a:t>との間には、弱いが正の相関がある（因果ではない）</a:t>
            </a:r>
            <a:endParaRPr lang="en-US" altLang="ja-JP" sz="2000" dirty="0">
              <a:solidFill>
                <a:schemeClr val="accent5">
                  <a:lumMod val="50000"/>
                </a:schemeClr>
              </a:solidFill>
              <a:latin typeface="Meiryo UI" panose="020B0604030504040204" pitchFamily="34" charset="-128"/>
              <a:ea typeface="Meiryo UI" panose="020B0604030504040204" pitchFamily="34" charset="-128"/>
            </a:endParaRPr>
          </a:p>
        </p:txBody>
      </p:sp>
      <p:sp>
        <p:nvSpPr>
          <p:cNvPr id="5" name="テキスト ボックス 4">
            <a:extLst>
              <a:ext uri="{FF2B5EF4-FFF2-40B4-BE49-F238E27FC236}">
                <a16:creationId xmlns:a16="http://schemas.microsoft.com/office/drawing/2014/main" id="{21101D15-732A-CB7A-F915-01807ABEC2EE}"/>
              </a:ext>
            </a:extLst>
          </p:cNvPr>
          <p:cNvSpPr txBox="1"/>
          <p:nvPr/>
        </p:nvSpPr>
        <p:spPr>
          <a:xfrm>
            <a:off x="6710217" y="2905780"/>
            <a:ext cx="4263342" cy="646331"/>
          </a:xfrm>
          <a:prstGeom prst="rect">
            <a:avLst/>
          </a:prstGeom>
          <a:noFill/>
        </p:spPr>
        <p:txBody>
          <a:bodyPr wrap="square" rtlCol="0">
            <a:spAutoFit/>
          </a:bodyPr>
          <a:lstStyle/>
          <a:p>
            <a:pPr algn="ctr"/>
            <a:r>
              <a:rPr lang="ja-JP" altLang="en-US" sz="3600">
                <a:solidFill>
                  <a:schemeClr val="accent6"/>
                </a:solidFill>
                <a:latin typeface="Meiryo UI" panose="020B0604030504040204" pitchFamily="34" charset="-128"/>
                <a:ea typeface="Meiryo UI" panose="020B0604030504040204" pitchFamily="34" charset="-128"/>
              </a:rPr>
              <a:t>相関係数＝</a:t>
            </a:r>
            <a:r>
              <a:rPr lang="en-US" altLang="ja-JP" sz="3600" b="1" dirty="0">
                <a:solidFill>
                  <a:schemeClr val="accent6"/>
                </a:solidFill>
                <a:latin typeface="Meiryo UI" panose="020B0604030504040204" pitchFamily="34" charset="-128"/>
                <a:ea typeface="Meiryo UI" panose="020B0604030504040204" pitchFamily="34" charset="-128"/>
              </a:rPr>
              <a:t>0.27</a:t>
            </a:r>
          </a:p>
        </p:txBody>
      </p:sp>
      <p:sp>
        <p:nvSpPr>
          <p:cNvPr id="6" name="テキスト ボックス 5">
            <a:extLst>
              <a:ext uri="{FF2B5EF4-FFF2-40B4-BE49-F238E27FC236}">
                <a16:creationId xmlns:a16="http://schemas.microsoft.com/office/drawing/2014/main" id="{CFFA610D-EDD6-E062-278E-FFBDCE63D924}"/>
              </a:ext>
            </a:extLst>
          </p:cNvPr>
          <p:cNvSpPr txBox="1"/>
          <p:nvPr/>
        </p:nvSpPr>
        <p:spPr>
          <a:xfrm>
            <a:off x="6710217" y="4730769"/>
            <a:ext cx="5026512" cy="830997"/>
          </a:xfrm>
          <a:prstGeom prst="rect">
            <a:avLst/>
          </a:prstGeom>
          <a:noFill/>
        </p:spPr>
        <p:txBody>
          <a:bodyPr wrap="square" rtlCol="0">
            <a:spAutoFit/>
          </a:bodyPr>
          <a:lstStyle/>
          <a:p>
            <a:r>
              <a:rPr lang="ja-JP" altLang="en-US" sz="1600">
                <a:solidFill>
                  <a:schemeClr val="accent6"/>
                </a:solidFill>
                <a:latin typeface="Meiryo UI" panose="020B0604030504040204" pitchFamily="34" charset="-128"/>
                <a:ea typeface="Meiryo UI" panose="020B0604030504040204" pitchFamily="34" charset="-128"/>
              </a:rPr>
              <a:t>教科書的には、相関係数は</a:t>
            </a:r>
            <a:r>
              <a:rPr lang="en-US" altLang="ja-JP" sz="1600" dirty="0">
                <a:solidFill>
                  <a:schemeClr val="accent6"/>
                </a:solidFill>
                <a:latin typeface="Meiryo UI" panose="020B0604030504040204" pitchFamily="34" charset="-128"/>
                <a:ea typeface="Meiryo UI" panose="020B0604030504040204" pitchFamily="34" charset="-128"/>
              </a:rPr>
              <a:t>0.5</a:t>
            </a:r>
            <a:r>
              <a:rPr lang="ja-JP" altLang="en-US" sz="1600">
                <a:solidFill>
                  <a:schemeClr val="accent6"/>
                </a:solidFill>
                <a:latin typeface="Meiryo UI" panose="020B0604030504040204" pitchFamily="34" charset="-128"/>
                <a:ea typeface="Meiryo UI" panose="020B0604030504040204" pitchFamily="34" charset="-128"/>
              </a:rPr>
              <a:t>を超えてはじめて相関があると言われますが、それは綺麗なデータの場合です。</a:t>
            </a:r>
            <a:endParaRPr lang="en-US" altLang="ja-JP" sz="1600" dirty="0">
              <a:solidFill>
                <a:schemeClr val="accent6"/>
              </a:solidFill>
              <a:latin typeface="Meiryo UI" panose="020B0604030504040204" pitchFamily="34" charset="-128"/>
              <a:ea typeface="Meiryo UI" panose="020B0604030504040204" pitchFamily="34" charset="-128"/>
            </a:endParaRPr>
          </a:p>
          <a:p>
            <a:r>
              <a:rPr lang="ja-JP" altLang="en-US" sz="1600">
                <a:solidFill>
                  <a:schemeClr val="accent6"/>
                </a:solidFill>
                <a:latin typeface="Meiryo UI" panose="020B0604030504040204" pitchFamily="34" charset="-128"/>
                <a:ea typeface="Meiryo UI" panose="020B0604030504040204" pitchFamily="34" charset="-128"/>
              </a:rPr>
              <a:t>現実の混み入った世界では、</a:t>
            </a:r>
            <a:r>
              <a:rPr lang="en-US" altLang="ja-JP" sz="1600" dirty="0">
                <a:solidFill>
                  <a:schemeClr val="accent6"/>
                </a:solidFill>
                <a:latin typeface="Meiryo UI" panose="020B0604030504040204" pitchFamily="34" charset="-128"/>
                <a:ea typeface="Meiryo UI" panose="020B0604030504040204" pitchFamily="34" charset="-128"/>
              </a:rPr>
              <a:t>0.5</a:t>
            </a:r>
            <a:r>
              <a:rPr lang="ja-JP" altLang="en-US" sz="1600">
                <a:solidFill>
                  <a:schemeClr val="accent6"/>
                </a:solidFill>
                <a:latin typeface="Meiryo UI" panose="020B0604030504040204" pitchFamily="34" charset="-128"/>
                <a:ea typeface="Meiryo UI" panose="020B0604030504040204" pitchFamily="34" charset="-128"/>
              </a:rPr>
              <a:t>を超えるケースは稀です。</a:t>
            </a:r>
            <a:endParaRPr lang="en-US" altLang="ja-JP" sz="1600" dirty="0">
              <a:solidFill>
                <a:schemeClr val="accent6"/>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848113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E6F088BA-2FC8-A26E-0B31-04E1B3C188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562" y="2126974"/>
            <a:ext cx="4441000" cy="432000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45DF7447-3D00-713F-BE0E-EBA716E51FE2}"/>
              </a:ext>
            </a:extLst>
          </p:cNvPr>
          <p:cNvSpPr txBox="1"/>
          <p:nvPr/>
        </p:nvSpPr>
        <p:spPr>
          <a:xfrm>
            <a:off x="320233" y="1050013"/>
            <a:ext cx="11551534" cy="400110"/>
          </a:xfrm>
          <a:prstGeom prst="rect">
            <a:avLst/>
          </a:prstGeom>
          <a:noFill/>
        </p:spPr>
        <p:txBody>
          <a:bodyPr wrap="square" rtlCol="0">
            <a:spAutoFit/>
          </a:bodyPr>
          <a:lstStyle/>
          <a:p>
            <a:r>
              <a:rPr lang="ja-JP" altLang="en-US" sz="2000">
                <a:solidFill>
                  <a:schemeClr val="accent5">
                    <a:lumMod val="50000"/>
                  </a:schemeClr>
                </a:solidFill>
                <a:latin typeface="Meiryo UI" panose="020B0604030504040204" pitchFamily="34" charset="-128"/>
                <a:ea typeface="Meiryo UI" panose="020B0604030504040204" pitchFamily="34" charset="-128"/>
              </a:rPr>
              <a:t>男女賃金格差と</a:t>
            </a:r>
            <a:r>
              <a:rPr lang="en-US" altLang="ja-JP" sz="2000" dirty="0">
                <a:solidFill>
                  <a:schemeClr val="accent5">
                    <a:lumMod val="50000"/>
                  </a:schemeClr>
                </a:solidFill>
                <a:latin typeface="Meiryo UI" panose="020B0604030504040204" pitchFamily="34" charset="-128"/>
                <a:ea typeface="Meiryo UI" panose="020B0604030504040204" pitchFamily="34" charset="-128"/>
              </a:rPr>
              <a:t>PBR</a:t>
            </a:r>
            <a:r>
              <a:rPr lang="ja-JP" altLang="en-US" sz="2000">
                <a:solidFill>
                  <a:schemeClr val="accent5">
                    <a:lumMod val="50000"/>
                  </a:schemeClr>
                </a:solidFill>
                <a:latin typeface="Meiryo UI" panose="020B0604030504040204" pitchFamily="34" charset="-128"/>
                <a:ea typeface="Meiryo UI" panose="020B0604030504040204" pitchFamily="34" charset="-128"/>
              </a:rPr>
              <a:t>との間にも、極めて弱いが正の相関がある（因果ではない）</a:t>
            </a:r>
            <a:endParaRPr lang="en-US" altLang="ja-JP" sz="2000" dirty="0">
              <a:solidFill>
                <a:schemeClr val="accent5">
                  <a:lumMod val="50000"/>
                </a:schemeClr>
              </a:solidFill>
              <a:latin typeface="Meiryo UI" panose="020B0604030504040204" pitchFamily="34" charset="-128"/>
              <a:ea typeface="Meiryo UI" panose="020B0604030504040204" pitchFamily="34" charset="-128"/>
            </a:endParaRPr>
          </a:p>
        </p:txBody>
      </p:sp>
      <p:cxnSp>
        <p:nvCxnSpPr>
          <p:cNvPr id="3" name="直線コネクタ 2">
            <a:extLst>
              <a:ext uri="{FF2B5EF4-FFF2-40B4-BE49-F238E27FC236}">
                <a16:creationId xmlns:a16="http://schemas.microsoft.com/office/drawing/2014/main" id="{A0D19480-2DE6-0164-BB03-05D25B375B6C}"/>
              </a:ext>
            </a:extLst>
          </p:cNvPr>
          <p:cNvCxnSpPr/>
          <p:nvPr/>
        </p:nvCxnSpPr>
        <p:spPr>
          <a:xfrm>
            <a:off x="185195" y="821803"/>
            <a:ext cx="11551534" cy="0"/>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sp>
        <p:nvSpPr>
          <p:cNvPr id="4" name="テキスト ボックス 3">
            <a:extLst>
              <a:ext uri="{FF2B5EF4-FFF2-40B4-BE49-F238E27FC236}">
                <a16:creationId xmlns:a16="http://schemas.microsoft.com/office/drawing/2014/main" id="{55C4412D-C136-78D5-F202-34FA06B53873}"/>
              </a:ext>
            </a:extLst>
          </p:cNvPr>
          <p:cNvSpPr txBox="1"/>
          <p:nvPr/>
        </p:nvSpPr>
        <p:spPr>
          <a:xfrm>
            <a:off x="246546" y="167087"/>
            <a:ext cx="9233119" cy="584775"/>
          </a:xfrm>
          <a:prstGeom prst="rect">
            <a:avLst/>
          </a:prstGeom>
          <a:noFill/>
        </p:spPr>
        <p:txBody>
          <a:bodyPr wrap="square" rtlCol="0">
            <a:spAutoFit/>
          </a:bodyPr>
          <a:lstStyle/>
          <a:p>
            <a:r>
              <a:rPr lang="ja-JP" altLang="en-US" sz="3200">
                <a:solidFill>
                  <a:schemeClr val="accent6"/>
                </a:solidFill>
                <a:latin typeface="Meiryo UI" panose="020B0604030504040204" pitchFamily="34" charset="-128"/>
                <a:ea typeface="Meiryo UI" panose="020B0604030504040204" pitchFamily="34" charset="-128"/>
              </a:rPr>
              <a:t>男女賃金格差と</a:t>
            </a:r>
            <a:r>
              <a:rPr lang="en-US" altLang="ja-JP" sz="3200" dirty="0">
                <a:solidFill>
                  <a:schemeClr val="accent6"/>
                </a:solidFill>
                <a:latin typeface="Meiryo UI" panose="020B0604030504040204" pitchFamily="34" charset="-128"/>
                <a:ea typeface="Meiryo UI" panose="020B0604030504040204" pitchFamily="34" charset="-128"/>
              </a:rPr>
              <a:t>PBR</a:t>
            </a:r>
            <a:r>
              <a:rPr lang="ja-JP" altLang="en-US" sz="3200">
                <a:solidFill>
                  <a:schemeClr val="accent6"/>
                </a:solidFill>
                <a:latin typeface="Meiryo UI" panose="020B0604030504040204" pitchFamily="34" charset="-128"/>
                <a:ea typeface="Meiryo UI" panose="020B0604030504040204" pitchFamily="34" charset="-128"/>
              </a:rPr>
              <a:t>の関係</a:t>
            </a:r>
            <a:endParaRPr kumimoji="1" lang="ja-JP" altLang="en-US" sz="3200">
              <a:solidFill>
                <a:schemeClr val="accent6"/>
              </a:solidFill>
              <a:latin typeface="Meiryo UI" panose="020B0604030504040204" pitchFamily="34" charset="-128"/>
              <a:ea typeface="Meiryo UI" panose="020B0604030504040204" pitchFamily="34" charset="-128"/>
            </a:endParaRPr>
          </a:p>
        </p:txBody>
      </p:sp>
      <p:sp>
        <p:nvSpPr>
          <p:cNvPr id="5" name="テキスト ボックス 4">
            <a:extLst>
              <a:ext uri="{FF2B5EF4-FFF2-40B4-BE49-F238E27FC236}">
                <a16:creationId xmlns:a16="http://schemas.microsoft.com/office/drawing/2014/main" id="{1E3450DB-32E9-1B12-992D-89B4309BEAFD}"/>
              </a:ext>
            </a:extLst>
          </p:cNvPr>
          <p:cNvSpPr txBox="1"/>
          <p:nvPr/>
        </p:nvSpPr>
        <p:spPr>
          <a:xfrm>
            <a:off x="6710217" y="2905780"/>
            <a:ext cx="4263342" cy="646331"/>
          </a:xfrm>
          <a:prstGeom prst="rect">
            <a:avLst/>
          </a:prstGeom>
          <a:noFill/>
        </p:spPr>
        <p:txBody>
          <a:bodyPr wrap="square" rtlCol="0">
            <a:spAutoFit/>
          </a:bodyPr>
          <a:lstStyle/>
          <a:p>
            <a:pPr algn="ctr"/>
            <a:r>
              <a:rPr lang="ja-JP" altLang="en-US" sz="3600">
                <a:solidFill>
                  <a:schemeClr val="accent6"/>
                </a:solidFill>
                <a:latin typeface="Meiryo UI" panose="020B0604030504040204" pitchFamily="34" charset="-128"/>
                <a:ea typeface="Meiryo UI" panose="020B0604030504040204" pitchFamily="34" charset="-128"/>
              </a:rPr>
              <a:t>相関係数＝</a:t>
            </a:r>
            <a:r>
              <a:rPr lang="en-US" altLang="ja-JP" sz="3600" b="1" dirty="0">
                <a:solidFill>
                  <a:schemeClr val="accent6"/>
                </a:solidFill>
                <a:latin typeface="Meiryo UI" panose="020B0604030504040204" pitchFamily="34" charset="-128"/>
                <a:ea typeface="Meiryo UI" panose="020B0604030504040204" pitchFamily="34" charset="-128"/>
              </a:rPr>
              <a:t>0.13</a:t>
            </a:r>
          </a:p>
        </p:txBody>
      </p:sp>
    </p:spTree>
    <p:extLst>
      <p:ext uri="{BB962C8B-B14F-4D97-AF65-F5344CB8AC3E}">
        <p14:creationId xmlns:p14="http://schemas.microsoft.com/office/powerpoint/2010/main" val="3811347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1271398" y="4326070"/>
            <a:ext cx="9605914" cy="211945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54355" y="1128710"/>
            <a:ext cx="1440000" cy="1440000"/>
          </a:xfrm>
          <a:prstGeom prst="rect">
            <a:avLst/>
          </a:prstGeom>
        </p:spPr>
      </p:pic>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0940" y="1880243"/>
            <a:ext cx="1080000" cy="1080000"/>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4320" y="1937949"/>
            <a:ext cx="1080000" cy="1080000"/>
          </a:xfrm>
          <a:prstGeom prst="rect">
            <a:avLst/>
          </a:prstGeom>
        </p:spPr>
      </p:pic>
      <p:pic>
        <p:nvPicPr>
          <p:cNvPr id="11" name="図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8872" y="1978215"/>
            <a:ext cx="1080000" cy="1080000"/>
          </a:xfrm>
          <a:prstGeom prst="rect">
            <a:avLst/>
          </a:prstGeom>
        </p:spPr>
      </p:pic>
      <p:cxnSp>
        <p:nvCxnSpPr>
          <p:cNvPr id="14" name="直線矢印コネクタ 13"/>
          <p:cNvCxnSpPr/>
          <p:nvPr/>
        </p:nvCxnSpPr>
        <p:spPr>
          <a:xfrm flipH="1">
            <a:off x="2642076" y="2170862"/>
            <a:ext cx="2407641"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2717577" y="2876935"/>
            <a:ext cx="2407641"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6988971" y="2420243"/>
            <a:ext cx="2407641"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7" name="図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21591" y="2265692"/>
            <a:ext cx="540000" cy="540000"/>
          </a:xfrm>
          <a:prstGeom prst="rect">
            <a:avLst/>
          </a:prstGeom>
        </p:spPr>
      </p:pic>
      <p:sp>
        <p:nvSpPr>
          <p:cNvPr id="2" name="テキスト ボックス 1"/>
          <p:cNvSpPr txBox="1"/>
          <p:nvPr/>
        </p:nvSpPr>
        <p:spPr>
          <a:xfrm>
            <a:off x="3741239" y="1791700"/>
            <a:ext cx="729974" cy="307777"/>
          </a:xfrm>
          <a:prstGeom prst="rect">
            <a:avLst/>
          </a:prstGeom>
          <a:noFill/>
        </p:spPr>
        <p:txBody>
          <a:bodyPr wrap="square" rtlCol="0">
            <a:spAutoFit/>
          </a:bodyPr>
          <a:lstStyle/>
          <a:p>
            <a:r>
              <a:rPr kumimoji="1" lang="en-US" altLang="ja-JP" sz="1400" dirty="0">
                <a:solidFill>
                  <a:schemeClr val="accent5">
                    <a:lumMod val="50000"/>
                  </a:schemeClr>
                </a:solidFill>
                <a:latin typeface="メイリオ" panose="020B0604030504040204" pitchFamily="50" charset="-128"/>
                <a:ea typeface="メイリオ" panose="020B0604030504040204" pitchFamily="50" charset="-128"/>
              </a:rPr>
              <a:t>API</a:t>
            </a:r>
            <a:endParaRPr kumimoji="1" lang="ja-JP" altLang="en-US" sz="1400" dirty="0">
              <a:solidFill>
                <a:schemeClr val="accent5">
                  <a:lumMod val="50000"/>
                </a:schemeClr>
              </a:solidFill>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1438007" y="3130529"/>
            <a:ext cx="1080000" cy="307777"/>
          </a:xfrm>
          <a:prstGeom prst="rect">
            <a:avLst/>
          </a:prstGeom>
          <a:noFill/>
        </p:spPr>
        <p:txBody>
          <a:bodyPr wrap="square" rtlCol="0">
            <a:spAutoFit/>
          </a:bodyPr>
          <a:lstStyle/>
          <a:p>
            <a:r>
              <a:rPr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EDINET</a:t>
            </a:r>
          </a:p>
        </p:txBody>
      </p:sp>
      <p:sp>
        <p:nvSpPr>
          <p:cNvPr id="20" name="テキスト ボックス 19"/>
          <p:cNvSpPr txBox="1"/>
          <p:nvPr/>
        </p:nvSpPr>
        <p:spPr>
          <a:xfrm>
            <a:off x="2806273" y="2948179"/>
            <a:ext cx="2243444" cy="307777"/>
          </a:xfrm>
          <a:prstGeom prst="rect">
            <a:avLst/>
          </a:prstGeom>
          <a:noFill/>
        </p:spPr>
        <p:txBody>
          <a:bodyPr wrap="square" rtlCol="0">
            <a:spAutoFit/>
          </a:bodyPr>
          <a:lstStyle/>
          <a:p>
            <a:pPr algn="ctr"/>
            <a:r>
              <a:rPr lang="ja-JP" altLang="en-US" sz="1400" dirty="0">
                <a:solidFill>
                  <a:schemeClr val="accent5">
                    <a:lumMod val="50000"/>
                  </a:schemeClr>
                </a:solidFill>
                <a:latin typeface="メイリオ" panose="020B0604030504040204" pitchFamily="50" charset="-128"/>
                <a:ea typeface="メイリオ" panose="020B0604030504040204" pitchFamily="50" charset="-128"/>
              </a:rPr>
              <a:t>有報データを</a:t>
            </a:r>
            <a:r>
              <a:rPr lang="ja-JP" altLang="en-US" sz="1400">
                <a:solidFill>
                  <a:schemeClr val="accent5">
                    <a:lumMod val="50000"/>
                  </a:schemeClr>
                </a:solidFill>
                <a:latin typeface="メイリオ" panose="020B0604030504040204" pitchFamily="50" charset="-128"/>
                <a:ea typeface="メイリオ" panose="020B0604030504040204" pitchFamily="50" charset="-128"/>
              </a:rPr>
              <a:t>一括</a:t>
            </a:r>
            <a:r>
              <a:rPr kumimoji="1" lang="ja-JP" altLang="en-US" sz="1400">
                <a:solidFill>
                  <a:schemeClr val="accent5">
                    <a:lumMod val="50000"/>
                  </a:schemeClr>
                </a:solidFill>
                <a:latin typeface="メイリオ" panose="020B0604030504040204" pitchFamily="50" charset="-128"/>
                <a:ea typeface="メイリオ" panose="020B0604030504040204" pitchFamily="50" charset="-128"/>
              </a:rPr>
              <a:t>取得</a:t>
            </a:r>
            <a:endParaRPr kumimoji="1" lang="en-US" altLang="ja-JP" sz="1400" dirty="0">
              <a:solidFill>
                <a:schemeClr val="accent5">
                  <a:lumMod val="50000"/>
                </a:schemeClr>
              </a:solidFill>
              <a:latin typeface="メイリオ" panose="020B0604030504040204" pitchFamily="50" charset="-128"/>
              <a:ea typeface="メイリオ" panose="020B0604030504040204" pitchFamily="50" charset="-128"/>
            </a:endParaRPr>
          </a:p>
        </p:txBody>
      </p:sp>
      <p:sp>
        <p:nvSpPr>
          <p:cNvPr id="21" name="テキスト ボックス 20"/>
          <p:cNvSpPr txBox="1"/>
          <p:nvPr/>
        </p:nvSpPr>
        <p:spPr>
          <a:xfrm>
            <a:off x="7170872" y="1945589"/>
            <a:ext cx="2066811" cy="892552"/>
          </a:xfrm>
          <a:prstGeom prst="rect">
            <a:avLst/>
          </a:prstGeom>
          <a:noFill/>
          <a:ln>
            <a:noFill/>
          </a:ln>
        </p:spPr>
        <p:txBody>
          <a:bodyPr wrap="square" rtlCol="0">
            <a:spAutoFit/>
          </a:bodyPr>
          <a:lstStyle/>
          <a:p>
            <a:pPr algn="ctr">
              <a:spcBef>
                <a:spcPts val="600"/>
              </a:spcBef>
            </a:pPr>
            <a:r>
              <a:rPr lang="ja-JP" altLang="en-US" sz="1400">
                <a:solidFill>
                  <a:schemeClr val="accent5">
                    <a:lumMod val="50000"/>
                  </a:schemeClr>
                </a:solidFill>
                <a:latin typeface="Meiryo UI" panose="020B0604030504040204" pitchFamily="50" charset="-128"/>
                <a:ea typeface="Meiryo UI" panose="020B0604030504040204" pitchFamily="50" charset="-128"/>
              </a:rPr>
              <a:t>統計</a:t>
            </a:r>
            <a:endParaRPr kumimoji="1" lang="en-US" altLang="ja-JP" sz="1400" dirty="0">
              <a:solidFill>
                <a:schemeClr val="accent5">
                  <a:lumMod val="50000"/>
                </a:schemeClr>
              </a:solidFill>
              <a:latin typeface="Meiryo UI" panose="020B0604030504040204" pitchFamily="50" charset="-128"/>
              <a:ea typeface="Meiryo UI" panose="020B0604030504040204" pitchFamily="50" charset="-128"/>
            </a:endParaRPr>
          </a:p>
          <a:p>
            <a:pPr algn="ctr">
              <a:spcBef>
                <a:spcPts val="600"/>
              </a:spcBef>
            </a:pPr>
            <a:endParaRPr kumimoji="1" lang="en-US" altLang="ja-JP" sz="1400" dirty="0">
              <a:solidFill>
                <a:schemeClr val="accent5">
                  <a:lumMod val="50000"/>
                </a:schemeClr>
              </a:solidFill>
              <a:latin typeface="Meiryo UI" panose="020B0604030504040204" pitchFamily="50" charset="-128"/>
              <a:ea typeface="Meiryo UI" panose="020B0604030504040204" pitchFamily="50" charset="-128"/>
            </a:endParaRPr>
          </a:p>
          <a:p>
            <a:pPr algn="ctr">
              <a:spcBef>
                <a:spcPts val="600"/>
              </a:spcBef>
            </a:pPr>
            <a:r>
              <a:rPr kumimoji="1" lang="ja-JP" altLang="en-US" sz="1400">
                <a:solidFill>
                  <a:schemeClr val="accent5">
                    <a:lumMod val="50000"/>
                  </a:schemeClr>
                </a:solidFill>
                <a:latin typeface="Meiryo UI" panose="020B0604030504040204" pitchFamily="50" charset="-128"/>
                <a:ea typeface="Meiryo UI" panose="020B0604030504040204" pitchFamily="50" charset="-128"/>
              </a:rPr>
              <a:t>テキスト分析</a:t>
            </a:r>
            <a:endParaRPr kumimoji="1" lang="en-US" altLang="ja-JP" sz="1400" dirty="0">
              <a:solidFill>
                <a:schemeClr val="accent5">
                  <a:lumMod val="50000"/>
                </a:schemeClr>
              </a:solidFill>
              <a:latin typeface="Meiryo UI" panose="020B0604030504040204" pitchFamily="50" charset="-128"/>
              <a:ea typeface="Meiryo UI" panose="020B0604030504040204" pitchFamily="50" charset="-128"/>
            </a:endParaRPr>
          </a:p>
        </p:txBody>
      </p:sp>
      <p:sp>
        <p:nvSpPr>
          <p:cNvPr id="22" name="テキスト ボックス 21"/>
          <p:cNvSpPr txBox="1"/>
          <p:nvPr/>
        </p:nvSpPr>
        <p:spPr>
          <a:xfrm>
            <a:off x="2829315" y="783056"/>
            <a:ext cx="6808393" cy="369332"/>
          </a:xfrm>
          <a:prstGeom prst="rect">
            <a:avLst/>
          </a:prstGeom>
          <a:noFill/>
        </p:spPr>
        <p:txBody>
          <a:bodyPr wrap="square" rtlCol="0">
            <a:spAutoFit/>
          </a:bodyPr>
          <a:lstStyle/>
          <a:p>
            <a:r>
              <a:rPr lang="ja-JP" altLang="en-US" dirty="0">
                <a:solidFill>
                  <a:schemeClr val="accent5">
                    <a:lumMod val="50000"/>
                  </a:schemeClr>
                </a:solidFill>
                <a:latin typeface="Meiryo UI" panose="020B0604030504040204" pitchFamily="50" charset="-128"/>
                <a:ea typeface="Meiryo UI" panose="020B0604030504040204" pitchFamily="50" charset="-128"/>
              </a:rPr>
              <a:t>プログラミング言語の</a:t>
            </a:r>
            <a:r>
              <a:rPr lang="en-US" altLang="ja-JP" dirty="0">
                <a:solidFill>
                  <a:schemeClr val="accent5">
                    <a:lumMod val="50000"/>
                  </a:schemeClr>
                </a:solidFill>
                <a:latin typeface="Meiryo UI" panose="020B0604030504040204" pitchFamily="50" charset="-128"/>
                <a:ea typeface="Meiryo UI" panose="020B0604030504040204" pitchFamily="50" charset="-128"/>
              </a:rPr>
              <a:t>Python</a:t>
            </a:r>
            <a:r>
              <a:rPr lang="ja-JP" altLang="en-US" dirty="0">
                <a:solidFill>
                  <a:schemeClr val="accent5">
                    <a:lumMod val="50000"/>
                  </a:schemeClr>
                </a:solidFill>
                <a:latin typeface="Meiryo UI" panose="020B0604030504040204" pitchFamily="50" charset="-128"/>
                <a:ea typeface="Meiryo UI" panose="020B0604030504040204" pitchFamily="50" charset="-128"/>
              </a:rPr>
              <a:t>を活用してデータ取得と分析を行った。</a:t>
            </a:r>
            <a:endParaRPr kumimoji="1" lang="ja-JP" altLang="en-US" dirty="0">
              <a:solidFill>
                <a:schemeClr val="accent5">
                  <a:lumMod val="50000"/>
                </a:schemeClr>
              </a:solidFill>
              <a:latin typeface="Meiryo UI" panose="020B0604030504040204" pitchFamily="50" charset="-128"/>
              <a:ea typeface="Meiryo UI" panose="020B0604030504040204" pitchFamily="50" charset="-128"/>
            </a:endParaRPr>
          </a:p>
        </p:txBody>
      </p:sp>
      <p:sp>
        <p:nvSpPr>
          <p:cNvPr id="23" name="楕円 22"/>
          <p:cNvSpPr/>
          <p:nvPr/>
        </p:nvSpPr>
        <p:spPr>
          <a:xfrm>
            <a:off x="7437683" y="3488818"/>
            <a:ext cx="1800000" cy="180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400">
                <a:solidFill>
                  <a:schemeClr val="tx1">
                    <a:lumMod val="65000"/>
                    <a:lumOff val="35000"/>
                  </a:schemeClr>
                </a:solidFill>
                <a:latin typeface="メイリオ" panose="020B0604030504040204" pitchFamily="50" charset="-128"/>
                <a:ea typeface="メイリオ" panose="020B0604030504040204" pitchFamily="50" charset="-128"/>
              </a:rPr>
              <a:t>統計分析</a:t>
            </a:r>
            <a:endParaRPr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algn="ctr"/>
            <a:r>
              <a:rPr lang="ja-JP" altLang="en-US" sz="1400">
                <a:solidFill>
                  <a:schemeClr val="tx1">
                    <a:lumMod val="65000"/>
                    <a:lumOff val="35000"/>
                  </a:schemeClr>
                </a:solidFill>
                <a:latin typeface="メイリオ" panose="020B0604030504040204" pitchFamily="50" charset="-128"/>
                <a:ea typeface="メイリオ" panose="020B0604030504040204" pitchFamily="50" charset="-128"/>
              </a:rPr>
              <a:t>テキスト分析</a:t>
            </a:r>
            <a:endPar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4" name="楕円 23"/>
          <p:cNvSpPr/>
          <p:nvPr/>
        </p:nvSpPr>
        <p:spPr>
          <a:xfrm>
            <a:off x="3044439" y="3569082"/>
            <a:ext cx="1800000" cy="1800000"/>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400">
                <a:solidFill>
                  <a:schemeClr val="bg1"/>
                </a:solidFill>
                <a:latin typeface="Meiryo UI" panose="020B0604030504040204" pitchFamily="34" charset="-128"/>
                <a:ea typeface="Meiryo UI" panose="020B0604030504040204" pitchFamily="34" charset="-128"/>
              </a:rPr>
              <a:t>有価証券報告書データ取得</a:t>
            </a:r>
            <a:endParaRPr lang="en-US" altLang="ja-JP" sz="1400" dirty="0">
              <a:solidFill>
                <a:schemeClr val="bg1"/>
              </a:solidFill>
              <a:latin typeface="Meiryo UI" panose="020B0604030504040204" pitchFamily="34" charset="-128"/>
              <a:ea typeface="Meiryo UI" panose="020B0604030504040204" pitchFamily="34" charset="-128"/>
            </a:endParaRPr>
          </a:p>
        </p:txBody>
      </p:sp>
      <p:sp>
        <p:nvSpPr>
          <p:cNvPr id="7" name="テキスト ボックス 6"/>
          <p:cNvSpPr txBox="1"/>
          <p:nvPr/>
        </p:nvSpPr>
        <p:spPr>
          <a:xfrm>
            <a:off x="2710046" y="5405860"/>
            <a:ext cx="2644309" cy="1031051"/>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kumimoji="1" lang="en-US" altLang="ja-JP" sz="1400" dirty="0">
                <a:solidFill>
                  <a:schemeClr val="accent5">
                    <a:lumMod val="50000"/>
                  </a:schemeClr>
                </a:solidFill>
                <a:latin typeface="Meiryo UI" panose="020B0604030504040204" pitchFamily="50" charset="-128"/>
                <a:ea typeface="Meiryo UI" panose="020B0604030504040204" pitchFamily="50" charset="-128"/>
              </a:rPr>
              <a:t>EDINET</a:t>
            </a:r>
            <a:r>
              <a:rPr kumimoji="1" lang="ja-JP" altLang="en-US" sz="1400" dirty="0">
                <a:solidFill>
                  <a:schemeClr val="accent5">
                    <a:lumMod val="50000"/>
                  </a:schemeClr>
                </a:solidFill>
                <a:latin typeface="Meiryo UI" panose="020B0604030504040204" pitchFamily="50" charset="-128"/>
                <a:ea typeface="Meiryo UI" panose="020B0604030504040204" pitchFamily="50" charset="-128"/>
              </a:rPr>
              <a:t>の</a:t>
            </a:r>
            <a:r>
              <a:rPr kumimoji="1" lang="en-US" altLang="ja-JP" sz="1400" dirty="0">
                <a:solidFill>
                  <a:schemeClr val="accent5">
                    <a:lumMod val="50000"/>
                  </a:schemeClr>
                </a:solidFill>
                <a:latin typeface="Meiryo UI" panose="020B0604030504040204" pitchFamily="50" charset="-128"/>
                <a:ea typeface="Meiryo UI" panose="020B0604030504040204" pitchFamily="50" charset="-128"/>
              </a:rPr>
              <a:t>API</a:t>
            </a:r>
            <a:r>
              <a:rPr kumimoji="1" lang="ja-JP" altLang="en-US" sz="1400" dirty="0">
                <a:solidFill>
                  <a:schemeClr val="accent5">
                    <a:lumMod val="50000"/>
                  </a:schemeClr>
                </a:solidFill>
                <a:latin typeface="Meiryo UI" panose="020B0604030504040204" pitchFamily="50" charset="-128"/>
                <a:ea typeface="Meiryo UI" panose="020B0604030504040204" pitchFamily="50" charset="-128"/>
              </a:rPr>
              <a:t>を使って、</a:t>
            </a:r>
            <a:r>
              <a:rPr lang="en-US" altLang="ja-JP" sz="1400" dirty="0">
                <a:solidFill>
                  <a:schemeClr val="accent5">
                    <a:lumMod val="50000"/>
                  </a:schemeClr>
                </a:solidFill>
                <a:latin typeface="Meiryo UI" panose="020B0604030504040204" pitchFamily="50" charset="-128"/>
                <a:ea typeface="Meiryo UI" panose="020B0604030504040204" pitchFamily="50" charset="-128"/>
              </a:rPr>
              <a:t>    </a:t>
            </a:r>
            <a:r>
              <a:rPr kumimoji="1" lang="ja-JP" altLang="en-US" sz="1400" dirty="0">
                <a:solidFill>
                  <a:schemeClr val="accent5">
                    <a:lumMod val="50000"/>
                  </a:schemeClr>
                </a:solidFill>
                <a:latin typeface="Meiryo UI" panose="020B0604030504040204" pitchFamily="50" charset="-128"/>
                <a:ea typeface="Meiryo UI" panose="020B0604030504040204" pitchFamily="50" charset="-128"/>
              </a:rPr>
              <a:t>有報データを</a:t>
            </a:r>
            <a:r>
              <a:rPr kumimoji="1" lang="ja-JP" altLang="en-US" sz="1400">
                <a:solidFill>
                  <a:schemeClr val="accent5">
                    <a:lumMod val="50000"/>
                  </a:schemeClr>
                </a:solidFill>
                <a:latin typeface="Meiryo UI" panose="020B0604030504040204" pitchFamily="50" charset="-128"/>
                <a:ea typeface="Meiryo UI" panose="020B0604030504040204" pitchFamily="50" charset="-128"/>
              </a:rPr>
              <a:t>一括取得</a:t>
            </a:r>
            <a:endParaRPr kumimoji="1" lang="en-US" altLang="ja-JP" sz="1400" dirty="0">
              <a:solidFill>
                <a:schemeClr val="accent5">
                  <a:lumMod val="50000"/>
                </a:schemeClr>
              </a:solidFill>
              <a:latin typeface="Meiryo UI" panose="020B0604030504040204" pitchFamily="50" charset="-128"/>
              <a:ea typeface="Meiryo UI" panose="020B0604030504040204" pitchFamily="50" charset="-128"/>
            </a:endParaRPr>
          </a:p>
          <a:p>
            <a:pPr marL="285750" indent="-285750">
              <a:spcBef>
                <a:spcPts val="600"/>
              </a:spcBef>
              <a:buFont typeface="Arial" panose="020B0604020202020204" pitchFamily="34" charset="0"/>
              <a:buChar char="•"/>
            </a:pPr>
            <a:r>
              <a:rPr lang="en-US" altLang="ja-JP" sz="1400" dirty="0">
                <a:solidFill>
                  <a:schemeClr val="accent5">
                    <a:lumMod val="50000"/>
                  </a:schemeClr>
                </a:solidFill>
                <a:latin typeface="Meiryo UI" panose="020B0604030504040204" pitchFamily="50" charset="-128"/>
                <a:ea typeface="Meiryo UI" panose="020B0604030504040204" pitchFamily="50" charset="-128"/>
              </a:rPr>
              <a:t>XBRL</a:t>
            </a:r>
            <a:r>
              <a:rPr lang="ja-JP" altLang="en-US" sz="1400">
                <a:solidFill>
                  <a:schemeClr val="accent5">
                    <a:lumMod val="50000"/>
                  </a:schemeClr>
                </a:solidFill>
                <a:latin typeface="Meiryo UI" panose="020B0604030504040204" pitchFamily="50" charset="-128"/>
                <a:ea typeface="Meiryo UI" panose="020B0604030504040204" pitchFamily="50" charset="-128"/>
              </a:rPr>
              <a:t>タグの解析をして個別データを抽出</a:t>
            </a:r>
            <a:endParaRPr lang="en-US" altLang="ja-JP" sz="1400" dirty="0">
              <a:solidFill>
                <a:schemeClr val="accent5">
                  <a:lumMod val="50000"/>
                </a:schemeClr>
              </a:solidFill>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6794355" y="5456968"/>
            <a:ext cx="3418125" cy="1107996"/>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ja-JP" altLang="en-US" sz="1400">
                <a:solidFill>
                  <a:schemeClr val="accent5">
                    <a:lumMod val="50000"/>
                  </a:schemeClr>
                </a:solidFill>
                <a:latin typeface="Meiryo UI" panose="020B0604030504040204" pitchFamily="50" charset="-128"/>
                <a:ea typeface="Meiryo UI" panose="020B0604030504040204" pitchFamily="50" charset="-128"/>
              </a:rPr>
              <a:t>基本統計量の分析</a:t>
            </a:r>
            <a:endParaRPr lang="en-US" altLang="ja-JP" sz="1400" dirty="0">
              <a:solidFill>
                <a:schemeClr val="accent5">
                  <a:lumMod val="50000"/>
                </a:schemeClr>
              </a:solidFill>
              <a:latin typeface="Meiryo UI" panose="020B0604030504040204" pitchFamily="50" charset="-128"/>
              <a:ea typeface="Meiryo UI" panose="020B0604030504040204" pitchFamily="50" charset="-128"/>
            </a:endParaRPr>
          </a:p>
          <a:p>
            <a:pPr marL="285750" indent="-285750">
              <a:spcBef>
                <a:spcPts val="600"/>
              </a:spcBef>
              <a:buFont typeface="Arial" panose="020B0604020202020204" pitchFamily="34" charset="0"/>
              <a:buChar char="•"/>
            </a:pPr>
            <a:r>
              <a:rPr lang="ja-JP" altLang="en-US" sz="1400">
                <a:solidFill>
                  <a:schemeClr val="accent5">
                    <a:lumMod val="50000"/>
                  </a:schemeClr>
                </a:solidFill>
                <a:latin typeface="Meiryo UI" panose="020B0604030504040204" pitchFamily="50" charset="-128"/>
                <a:ea typeface="Meiryo UI" panose="020B0604030504040204" pitchFamily="50" charset="-128"/>
              </a:rPr>
              <a:t>機械</a:t>
            </a:r>
            <a:r>
              <a:rPr lang="ja-JP" altLang="en-US" sz="1400" dirty="0">
                <a:solidFill>
                  <a:schemeClr val="accent5">
                    <a:lumMod val="50000"/>
                  </a:schemeClr>
                </a:solidFill>
                <a:latin typeface="Meiryo UI" panose="020B0604030504040204" pitchFamily="50" charset="-128"/>
                <a:ea typeface="Meiryo UI" panose="020B0604030504040204" pitchFamily="50" charset="-128"/>
              </a:rPr>
              <a:t>学習等の技術を</a:t>
            </a:r>
            <a:r>
              <a:rPr lang="ja-JP" altLang="en-US" sz="1400">
                <a:solidFill>
                  <a:schemeClr val="accent5">
                    <a:lumMod val="50000"/>
                  </a:schemeClr>
                </a:solidFill>
                <a:latin typeface="Meiryo UI" panose="020B0604030504040204" pitchFamily="50" charset="-128"/>
                <a:ea typeface="Meiryo UI" panose="020B0604030504040204" pitchFamily="50" charset="-128"/>
              </a:rPr>
              <a:t>活用したテキスト分析</a:t>
            </a:r>
            <a:r>
              <a:rPr lang="ja-JP" altLang="en-US" sz="1400" dirty="0">
                <a:solidFill>
                  <a:schemeClr val="accent5">
                    <a:lumMod val="50000"/>
                  </a:schemeClr>
                </a:solidFill>
                <a:latin typeface="Meiryo UI" panose="020B0604030504040204" pitchFamily="50" charset="-128"/>
                <a:ea typeface="Meiryo UI" panose="020B0604030504040204" pitchFamily="50" charset="-128"/>
              </a:rPr>
              <a:t>を実施。</a:t>
            </a:r>
            <a:endParaRPr lang="en-US" altLang="ja-JP" sz="1400" dirty="0">
              <a:solidFill>
                <a:schemeClr val="accent5">
                  <a:lumMod val="50000"/>
                </a:schemeClr>
              </a:solidFill>
              <a:latin typeface="Meiryo UI" panose="020B0604030504040204" pitchFamily="50" charset="-128"/>
              <a:ea typeface="Meiryo UI" panose="020B0604030504040204" pitchFamily="50" charset="-128"/>
            </a:endParaRPr>
          </a:p>
          <a:p>
            <a:pPr marL="285750" indent="-285750">
              <a:spcBef>
                <a:spcPts val="600"/>
              </a:spcBef>
              <a:buFont typeface="Arial" panose="020B0604020202020204" pitchFamily="34" charset="0"/>
              <a:buChar char="•"/>
            </a:pPr>
            <a:endParaRPr kumimoji="1" lang="ja-JP" altLang="en-US" sz="1400" dirty="0">
              <a:solidFill>
                <a:schemeClr val="accent5">
                  <a:lumMod val="50000"/>
                </a:schemeClr>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7F543B8C-52A6-E4B8-3433-D6FFD27376A7}"/>
              </a:ext>
            </a:extLst>
          </p:cNvPr>
          <p:cNvSpPr txBox="1"/>
          <p:nvPr/>
        </p:nvSpPr>
        <p:spPr>
          <a:xfrm>
            <a:off x="0" y="-26753"/>
            <a:ext cx="12192000" cy="523220"/>
          </a:xfrm>
          <a:prstGeom prst="rect">
            <a:avLst/>
          </a:prstGeom>
          <a:solidFill>
            <a:schemeClr val="accent5">
              <a:lumMod val="50000"/>
            </a:schemeClr>
          </a:solidFill>
          <a:ln>
            <a:solidFill>
              <a:schemeClr val="accent3"/>
            </a:solidFill>
          </a:ln>
        </p:spPr>
        <p:txBody>
          <a:bodyPr wrap="square" rtlCol="0">
            <a:spAutoFit/>
          </a:bodyPr>
          <a:lstStyle/>
          <a:p>
            <a:pPr algn="ctr"/>
            <a:r>
              <a:rPr kumimoji="1" lang="ja-JP" altLang="en-US" sz="2800" dirty="0">
                <a:solidFill>
                  <a:schemeClr val="bg1"/>
                </a:solidFill>
                <a:latin typeface="Meiryo UI" panose="020B0604030504040204" pitchFamily="50" charset="-128"/>
                <a:ea typeface="Meiryo UI" panose="020B0604030504040204" pitchFamily="50" charset="-128"/>
              </a:rPr>
              <a:t>分析方法の全体像</a:t>
            </a:r>
          </a:p>
        </p:txBody>
      </p:sp>
    </p:spTree>
    <p:extLst>
      <p:ext uri="{BB962C8B-B14F-4D97-AF65-F5344CB8AC3E}">
        <p14:creationId xmlns:p14="http://schemas.microsoft.com/office/powerpoint/2010/main" val="1166012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7B0D3F17-2A4D-08A4-F24C-B145390EB1AF}"/>
              </a:ext>
            </a:extLst>
          </p:cNvPr>
          <p:cNvCxnSpPr/>
          <p:nvPr/>
        </p:nvCxnSpPr>
        <p:spPr>
          <a:xfrm>
            <a:off x="185195" y="821803"/>
            <a:ext cx="11551534" cy="0"/>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sp>
        <p:nvSpPr>
          <p:cNvPr id="3" name="テキスト ボックス 2">
            <a:extLst>
              <a:ext uri="{FF2B5EF4-FFF2-40B4-BE49-F238E27FC236}">
                <a16:creationId xmlns:a16="http://schemas.microsoft.com/office/drawing/2014/main" id="{4A8F8AAF-EDC0-0C3F-001D-CB02CCDDE5FC}"/>
              </a:ext>
            </a:extLst>
          </p:cNvPr>
          <p:cNvSpPr txBox="1"/>
          <p:nvPr/>
        </p:nvSpPr>
        <p:spPr>
          <a:xfrm>
            <a:off x="246546" y="167087"/>
            <a:ext cx="9233119" cy="584775"/>
          </a:xfrm>
          <a:prstGeom prst="rect">
            <a:avLst/>
          </a:prstGeom>
          <a:noFill/>
        </p:spPr>
        <p:txBody>
          <a:bodyPr wrap="square" rtlCol="0">
            <a:spAutoFit/>
          </a:bodyPr>
          <a:lstStyle/>
          <a:p>
            <a:r>
              <a:rPr kumimoji="1" lang="ja-JP" altLang="en-US" sz="3200">
                <a:solidFill>
                  <a:schemeClr val="accent6"/>
                </a:solidFill>
                <a:latin typeface="Meiryo UI" panose="020B0604030504040204" pitchFamily="34" charset="-128"/>
                <a:ea typeface="Meiryo UI" panose="020B0604030504040204" pitchFamily="34" charset="-128"/>
              </a:rPr>
              <a:t>人的資本開示格付と</a:t>
            </a:r>
            <a:r>
              <a:rPr kumimoji="1" lang="en-US" altLang="ja-JP" sz="3200" dirty="0">
                <a:solidFill>
                  <a:schemeClr val="accent6"/>
                </a:solidFill>
                <a:latin typeface="Meiryo UI" panose="020B0604030504040204" pitchFamily="34" charset="-128"/>
                <a:ea typeface="Meiryo UI" panose="020B0604030504040204" pitchFamily="34" charset="-128"/>
              </a:rPr>
              <a:t>PBR</a:t>
            </a:r>
            <a:r>
              <a:rPr kumimoji="1" lang="ja-JP" altLang="en-US" sz="3200">
                <a:solidFill>
                  <a:schemeClr val="accent6"/>
                </a:solidFill>
                <a:latin typeface="Meiryo UI" panose="020B0604030504040204" pitchFamily="34" charset="-128"/>
                <a:ea typeface="Meiryo UI" panose="020B0604030504040204" pitchFamily="34" charset="-128"/>
              </a:rPr>
              <a:t>との関係</a:t>
            </a:r>
          </a:p>
        </p:txBody>
      </p:sp>
      <p:pic>
        <p:nvPicPr>
          <p:cNvPr id="14" name="図 13">
            <a:extLst>
              <a:ext uri="{FF2B5EF4-FFF2-40B4-BE49-F238E27FC236}">
                <a16:creationId xmlns:a16="http://schemas.microsoft.com/office/drawing/2014/main" id="{0A520AF6-97C5-C3FF-05EC-09B2D3AEA082}"/>
              </a:ext>
            </a:extLst>
          </p:cNvPr>
          <p:cNvPicPr>
            <a:picLocks noChangeAspect="1"/>
          </p:cNvPicPr>
          <p:nvPr/>
        </p:nvPicPr>
        <p:blipFill>
          <a:blip r:embed="rId2"/>
          <a:stretch>
            <a:fillRect/>
          </a:stretch>
        </p:blipFill>
        <p:spPr>
          <a:xfrm>
            <a:off x="6462123" y="4303313"/>
            <a:ext cx="4229100" cy="2387600"/>
          </a:xfrm>
          <a:prstGeom prst="rect">
            <a:avLst/>
          </a:prstGeom>
        </p:spPr>
      </p:pic>
      <p:pic>
        <p:nvPicPr>
          <p:cNvPr id="15" name="図 14">
            <a:extLst>
              <a:ext uri="{FF2B5EF4-FFF2-40B4-BE49-F238E27FC236}">
                <a16:creationId xmlns:a16="http://schemas.microsoft.com/office/drawing/2014/main" id="{4B3A90D7-A209-FD58-F043-4532F3EB4E52}"/>
              </a:ext>
            </a:extLst>
          </p:cNvPr>
          <p:cNvPicPr>
            <a:picLocks noChangeAspect="1"/>
          </p:cNvPicPr>
          <p:nvPr/>
        </p:nvPicPr>
        <p:blipFill>
          <a:blip r:embed="rId3"/>
          <a:stretch>
            <a:fillRect/>
          </a:stretch>
        </p:blipFill>
        <p:spPr>
          <a:xfrm>
            <a:off x="1235166" y="1654206"/>
            <a:ext cx="4165600" cy="2197100"/>
          </a:xfrm>
          <a:prstGeom prst="rect">
            <a:avLst/>
          </a:prstGeom>
        </p:spPr>
      </p:pic>
      <p:pic>
        <p:nvPicPr>
          <p:cNvPr id="16" name="図 15">
            <a:extLst>
              <a:ext uri="{FF2B5EF4-FFF2-40B4-BE49-F238E27FC236}">
                <a16:creationId xmlns:a16="http://schemas.microsoft.com/office/drawing/2014/main" id="{AD5FD793-C389-4A23-A7E7-EAAFA2D5F39A}"/>
              </a:ext>
            </a:extLst>
          </p:cNvPr>
          <p:cNvPicPr>
            <a:picLocks noChangeAspect="1"/>
          </p:cNvPicPr>
          <p:nvPr/>
        </p:nvPicPr>
        <p:blipFill>
          <a:blip r:embed="rId4"/>
          <a:stretch>
            <a:fillRect/>
          </a:stretch>
        </p:blipFill>
        <p:spPr>
          <a:xfrm>
            <a:off x="1235166" y="4303313"/>
            <a:ext cx="4165600" cy="2336800"/>
          </a:xfrm>
          <a:prstGeom prst="rect">
            <a:avLst/>
          </a:prstGeom>
        </p:spPr>
      </p:pic>
      <p:pic>
        <p:nvPicPr>
          <p:cNvPr id="17" name="図 16">
            <a:extLst>
              <a:ext uri="{FF2B5EF4-FFF2-40B4-BE49-F238E27FC236}">
                <a16:creationId xmlns:a16="http://schemas.microsoft.com/office/drawing/2014/main" id="{EA45AD43-A181-961D-70F3-19F85999BC07}"/>
              </a:ext>
            </a:extLst>
          </p:cNvPr>
          <p:cNvPicPr>
            <a:picLocks noChangeAspect="1"/>
          </p:cNvPicPr>
          <p:nvPr/>
        </p:nvPicPr>
        <p:blipFill>
          <a:blip r:embed="rId5"/>
          <a:stretch>
            <a:fillRect/>
          </a:stretch>
        </p:blipFill>
        <p:spPr>
          <a:xfrm>
            <a:off x="6525623" y="1590706"/>
            <a:ext cx="4165600" cy="2324100"/>
          </a:xfrm>
          <a:prstGeom prst="rect">
            <a:avLst/>
          </a:prstGeom>
        </p:spPr>
      </p:pic>
      <p:sp>
        <p:nvSpPr>
          <p:cNvPr id="18" name="テキスト ボックス 17">
            <a:extLst>
              <a:ext uri="{FF2B5EF4-FFF2-40B4-BE49-F238E27FC236}">
                <a16:creationId xmlns:a16="http://schemas.microsoft.com/office/drawing/2014/main" id="{CDCAA951-D115-A07D-454C-278B25CD8ED9}"/>
              </a:ext>
            </a:extLst>
          </p:cNvPr>
          <p:cNvSpPr txBox="1"/>
          <p:nvPr/>
        </p:nvSpPr>
        <p:spPr>
          <a:xfrm>
            <a:off x="320233" y="1050013"/>
            <a:ext cx="11551534" cy="400110"/>
          </a:xfrm>
          <a:prstGeom prst="rect">
            <a:avLst/>
          </a:prstGeom>
          <a:noFill/>
        </p:spPr>
        <p:txBody>
          <a:bodyPr wrap="square" rtlCol="0">
            <a:spAutoFit/>
          </a:bodyPr>
          <a:lstStyle/>
          <a:p>
            <a:r>
              <a:rPr kumimoji="1" lang="ja-JP" altLang="en-US" sz="2000">
                <a:solidFill>
                  <a:schemeClr val="accent5">
                    <a:lumMod val="50000"/>
                  </a:schemeClr>
                </a:solidFill>
                <a:latin typeface="Meiryo UI" panose="020B0604030504040204" pitchFamily="34" charset="-128"/>
                <a:ea typeface="Meiryo UI" panose="020B0604030504040204" pitchFamily="34" charset="-128"/>
              </a:rPr>
              <a:t>人的資本開示の状況を格付する取組みがある</a:t>
            </a:r>
            <a:endParaRPr kumimoji="1" lang="en-US" altLang="ja-JP" sz="2000" dirty="0">
              <a:solidFill>
                <a:schemeClr val="accent5">
                  <a:lumMod val="50000"/>
                </a:schemeClr>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967925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7B0D3F17-2A4D-08A4-F24C-B145390EB1AF}"/>
              </a:ext>
            </a:extLst>
          </p:cNvPr>
          <p:cNvCxnSpPr/>
          <p:nvPr/>
        </p:nvCxnSpPr>
        <p:spPr>
          <a:xfrm>
            <a:off x="185195" y="821803"/>
            <a:ext cx="11551534" cy="0"/>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sp>
        <p:nvSpPr>
          <p:cNvPr id="3" name="テキスト ボックス 2">
            <a:extLst>
              <a:ext uri="{FF2B5EF4-FFF2-40B4-BE49-F238E27FC236}">
                <a16:creationId xmlns:a16="http://schemas.microsoft.com/office/drawing/2014/main" id="{4A8F8AAF-EDC0-0C3F-001D-CB02CCDDE5FC}"/>
              </a:ext>
            </a:extLst>
          </p:cNvPr>
          <p:cNvSpPr txBox="1"/>
          <p:nvPr/>
        </p:nvSpPr>
        <p:spPr>
          <a:xfrm>
            <a:off x="246546" y="167087"/>
            <a:ext cx="9233119" cy="584775"/>
          </a:xfrm>
          <a:prstGeom prst="rect">
            <a:avLst/>
          </a:prstGeom>
          <a:noFill/>
        </p:spPr>
        <p:txBody>
          <a:bodyPr wrap="square" rtlCol="0">
            <a:spAutoFit/>
          </a:bodyPr>
          <a:lstStyle/>
          <a:p>
            <a:r>
              <a:rPr kumimoji="1" lang="ja-JP" altLang="en-US" sz="3200">
                <a:solidFill>
                  <a:schemeClr val="accent6"/>
                </a:solidFill>
                <a:latin typeface="Meiryo UI" panose="020B0604030504040204" pitchFamily="34" charset="-128"/>
                <a:ea typeface="Meiryo UI" panose="020B0604030504040204" pitchFamily="34" charset="-128"/>
              </a:rPr>
              <a:t>人的資本開示格付と</a:t>
            </a:r>
            <a:r>
              <a:rPr kumimoji="1" lang="en-US" altLang="ja-JP" sz="3200" dirty="0">
                <a:solidFill>
                  <a:schemeClr val="accent6"/>
                </a:solidFill>
                <a:latin typeface="Meiryo UI" panose="020B0604030504040204" pitchFamily="34" charset="-128"/>
                <a:ea typeface="Meiryo UI" panose="020B0604030504040204" pitchFamily="34" charset="-128"/>
              </a:rPr>
              <a:t>PBR</a:t>
            </a:r>
            <a:r>
              <a:rPr kumimoji="1" lang="ja-JP" altLang="en-US" sz="3200">
                <a:solidFill>
                  <a:schemeClr val="accent6"/>
                </a:solidFill>
                <a:latin typeface="Meiryo UI" panose="020B0604030504040204" pitchFamily="34" charset="-128"/>
                <a:ea typeface="Meiryo UI" panose="020B0604030504040204" pitchFamily="34" charset="-128"/>
              </a:rPr>
              <a:t>との関係</a:t>
            </a:r>
          </a:p>
        </p:txBody>
      </p:sp>
      <p:graphicFrame>
        <p:nvGraphicFramePr>
          <p:cNvPr id="13" name="表 12">
            <a:extLst>
              <a:ext uri="{FF2B5EF4-FFF2-40B4-BE49-F238E27FC236}">
                <a16:creationId xmlns:a16="http://schemas.microsoft.com/office/drawing/2014/main" id="{80C74770-0228-5E7F-F15A-7E9C48D08036}"/>
              </a:ext>
            </a:extLst>
          </p:cNvPr>
          <p:cNvGraphicFramePr>
            <a:graphicFrameLocks noGrp="1"/>
          </p:cNvGraphicFramePr>
          <p:nvPr>
            <p:extLst>
              <p:ext uri="{D42A27DB-BD31-4B8C-83A1-F6EECF244321}">
                <p14:modId xmlns:p14="http://schemas.microsoft.com/office/powerpoint/2010/main" val="1672312827"/>
              </p:ext>
            </p:extLst>
          </p:nvPr>
        </p:nvGraphicFramePr>
        <p:xfrm>
          <a:off x="3062087" y="2749203"/>
          <a:ext cx="5611649" cy="3130239"/>
        </p:xfrm>
        <a:graphic>
          <a:graphicData uri="http://schemas.openxmlformats.org/drawingml/2006/table">
            <a:tbl>
              <a:tblPr firstRow="1" bandRow="1">
                <a:tableStyleId>{93296810-A885-4BE3-A3E7-6D5BEEA58F35}</a:tableStyleId>
              </a:tblPr>
              <a:tblGrid>
                <a:gridCol w="907274">
                  <a:extLst>
                    <a:ext uri="{9D8B030D-6E8A-4147-A177-3AD203B41FA5}">
                      <a16:colId xmlns:a16="http://schemas.microsoft.com/office/drawing/2014/main" val="757417051"/>
                    </a:ext>
                  </a:extLst>
                </a:gridCol>
                <a:gridCol w="1013651">
                  <a:extLst>
                    <a:ext uri="{9D8B030D-6E8A-4147-A177-3AD203B41FA5}">
                      <a16:colId xmlns:a16="http://schemas.microsoft.com/office/drawing/2014/main" val="2197525444"/>
                    </a:ext>
                  </a:extLst>
                </a:gridCol>
                <a:gridCol w="1384090">
                  <a:extLst>
                    <a:ext uri="{9D8B030D-6E8A-4147-A177-3AD203B41FA5}">
                      <a16:colId xmlns:a16="http://schemas.microsoft.com/office/drawing/2014/main" val="1547487387"/>
                    </a:ext>
                  </a:extLst>
                </a:gridCol>
                <a:gridCol w="1153317">
                  <a:extLst>
                    <a:ext uri="{9D8B030D-6E8A-4147-A177-3AD203B41FA5}">
                      <a16:colId xmlns:a16="http://schemas.microsoft.com/office/drawing/2014/main" val="661793260"/>
                    </a:ext>
                  </a:extLst>
                </a:gridCol>
                <a:gridCol w="1153317">
                  <a:extLst>
                    <a:ext uri="{9D8B030D-6E8A-4147-A177-3AD203B41FA5}">
                      <a16:colId xmlns:a16="http://schemas.microsoft.com/office/drawing/2014/main" val="302351303"/>
                    </a:ext>
                  </a:extLst>
                </a:gridCol>
              </a:tblGrid>
              <a:tr h="492219">
                <a:tc>
                  <a:txBody>
                    <a:bodyPr/>
                    <a:lstStyle/>
                    <a:p>
                      <a:pPr algn="ctr"/>
                      <a:r>
                        <a:rPr kumimoji="1" lang="ja-JP" altLang="en-US" b="0">
                          <a:latin typeface="Meiryo UI" panose="020B0604030504040204" pitchFamily="34" charset="-128"/>
                          <a:ea typeface="Meiryo UI" panose="020B0604030504040204" pitchFamily="34" charset="-128"/>
                        </a:rPr>
                        <a:t>格付</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tc>
                  <a:txBody>
                    <a:bodyPr/>
                    <a:lstStyle/>
                    <a:p>
                      <a:pPr algn="ctr"/>
                      <a:r>
                        <a:rPr kumimoji="1" lang="ja-JP" altLang="en-US" sz="1600" b="0">
                          <a:latin typeface="Meiryo UI" panose="020B0604030504040204" pitchFamily="34" charset="-128"/>
                          <a:ea typeface="Meiryo UI" panose="020B0604030504040204" pitchFamily="34" charset="-128"/>
                        </a:rPr>
                        <a:t>社数</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tc>
                  <a:txBody>
                    <a:bodyPr/>
                    <a:lstStyle/>
                    <a:p>
                      <a:pPr algn="ctr"/>
                      <a:r>
                        <a:rPr kumimoji="1" lang="ja-JP" altLang="en-US" sz="1600" b="0">
                          <a:latin typeface="Meiryo UI" panose="020B0604030504040204" pitchFamily="34" charset="-128"/>
                          <a:ea typeface="Meiryo UI" panose="020B0604030504040204" pitchFamily="34" charset="-128"/>
                        </a:rPr>
                        <a:t>中央値</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tc>
                  <a:txBody>
                    <a:bodyPr/>
                    <a:lstStyle/>
                    <a:p>
                      <a:pPr algn="ctr"/>
                      <a:r>
                        <a:rPr kumimoji="1" lang="ja-JP" altLang="en-US" sz="1600" b="0">
                          <a:latin typeface="Meiryo UI" panose="020B0604030504040204" pitchFamily="34" charset="-128"/>
                          <a:ea typeface="Meiryo UI" panose="020B0604030504040204" pitchFamily="34" charset="-128"/>
                        </a:rPr>
                        <a:t>平均値</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tc>
                  <a:txBody>
                    <a:bodyPr/>
                    <a:lstStyle/>
                    <a:p>
                      <a:pPr algn="ctr"/>
                      <a:r>
                        <a:rPr kumimoji="1" lang="ja-JP" altLang="en-US" sz="1600" b="0">
                          <a:latin typeface="Meiryo UI" panose="020B0604030504040204" pitchFamily="34" charset="-128"/>
                          <a:ea typeface="Meiryo UI" panose="020B0604030504040204" pitchFamily="34" charset="-128"/>
                        </a:rPr>
                        <a:t>標準偏差</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167257844"/>
                  </a:ext>
                </a:extLst>
              </a:tr>
              <a:tr h="527604">
                <a:tc>
                  <a:txBody>
                    <a:bodyPr/>
                    <a:lstStyle/>
                    <a:p>
                      <a:pPr algn="ctr"/>
                      <a:r>
                        <a:rPr lang="en-US" altLang="ja-JP" sz="2400" b="1" dirty="0">
                          <a:solidFill>
                            <a:schemeClr val="accent5">
                              <a:lumMod val="50000"/>
                            </a:schemeClr>
                          </a:solidFill>
                          <a:effectLst/>
                          <a:latin typeface="Meiryo UI" panose="020B0604030504040204" pitchFamily="34" charset="-128"/>
                          <a:ea typeface="Meiryo UI" panose="020B0604030504040204" pitchFamily="34" charset="-128"/>
                        </a:rPr>
                        <a:t>5</a:t>
                      </a:r>
                      <a:endParaRPr lang="ja-JP" altLang="en-US" sz="2400" b="1">
                        <a:solidFill>
                          <a:schemeClr val="accent5">
                            <a:lumMod val="50000"/>
                          </a:schemeClr>
                        </a:solidFill>
                        <a:effectLst/>
                        <a:latin typeface="Meiryo UI" panose="020B0604030504040204" pitchFamily="34" charset="-128"/>
                        <a:ea typeface="Meiryo UI" panose="020B0604030504040204" pitchFamily="34" charset="-128"/>
                      </a:endParaRP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94</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1" dirty="0">
                          <a:solidFill>
                            <a:schemeClr val="accent6"/>
                          </a:solidFill>
                          <a:effectLst/>
                          <a:latin typeface="Meiryo UI" panose="020B0604030504040204" pitchFamily="34" charset="-128"/>
                          <a:ea typeface="Meiryo UI" panose="020B0604030504040204" pitchFamily="34" charset="-128"/>
                        </a:rPr>
                        <a:t>1.08</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1.55</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1.82</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886609703"/>
                  </a:ext>
                </a:extLst>
              </a:tr>
              <a:tr h="527604">
                <a:tc>
                  <a:txBody>
                    <a:bodyPr/>
                    <a:lstStyle/>
                    <a:p>
                      <a:pPr algn="ctr"/>
                      <a:r>
                        <a:rPr lang="en-US" altLang="ja-JP" sz="2400" b="1" dirty="0">
                          <a:solidFill>
                            <a:schemeClr val="accent5">
                              <a:lumMod val="50000"/>
                            </a:schemeClr>
                          </a:solidFill>
                          <a:effectLst/>
                          <a:latin typeface="Meiryo UI" panose="020B0604030504040204" pitchFamily="34" charset="-128"/>
                          <a:ea typeface="Meiryo UI" panose="020B0604030504040204" pitchFamily="34" charset="-128"/>
                        </a:rPr>
                        <a:t>4</a:t>
                      </a:r>
                      <a:endParaRPr lang="ja-JP" altLang="en-US" sz="2400" b="1">
                        <a:solidFill>
                          <a:schemeClr val="accent5">
                            <a:lumMod val="50000"/>
                          </a:schemeClr>
                        </a:solidFill>
                        <a:effectLst/>
                        <a:latin typeface="Meiryo UI" panose="020B0604030504040204" pitchFamily="34" charset="-128"/>
                        <a:ea typeface="Meiryo UI" panose="020B0604030504040204" pitchFamily="34" charset="-128"/>
                      </a:endParaRP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167</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1" dirty="0">
                          <a:solidFill>
                            <a:schemeClr val="accent6"/>
                          </a:solidFill>
                          <a:effectLst/>
                          <a:latin typeface="Meiryo UI" panose="020B0604030504040204" pitchFamily="34" charset="-128"/>
                          <a:ea typeface="Meiryo UI" panose="020B0604030504040204" pitchFamily="34" charset="-128"/>
                        </a:rPr>
                        <a:t>1.00</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1.35</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1.33</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696198567"/>
                  </a:ext>
                </a:extLst>
              </a:tr>
              <a:tr h="527604">
                <a:tc>
                  <a:txBody>
                    <a:bodyPr/>
                    <a:lstStyle/>
                    <a:p>
                      <a:pPr algn="ctr"/>
                      <a:r>
                        <a:rPr lang="en-US" altLang="ja-JP" sz="2400" b="1" dirty="0">
                          <a:solidFill>
                            <a:schemeClr val="accent5">
                              <a:lumMod val="50000"/>
                            </a:schemeClr>
                          </a:solidFill>
                          <a:effectLst/>
                          <a:latin typeface="Meiryo UI" panose="020B0604030504040204" pitchFamily="34" charset="-128"/>
                          <a:ea typeface="Meiryo UI" panose="020B0604030504040204" pitchFamily="34" charset="-128"/>
                        </a:rPr>
                        <a:t>3</a:t>
                      </a:r>
                      <a:endParaRPr lang="ja-JP" altLang="en-US" sz="2400" b="1">
                        <a:solidFill>
                          <a:schemeClr val="accent5">
                            <a:lumMod val="50000"/>
                          </a:schemeClr>
                        </a:solidFill>
                        <a:effectLst/>
                        <a:latin typeface="Meiryo UI" panose="020B0604030504040204" pitchFamily="34" charset="-128"/>
                        <a:ea typeface="Meiryo UI" panose="020B0604030504040204" pitchFamily="34" charset="-128"/>
                      </a:endParaRP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383</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1" dirty="0">
                          <a:solidFill>
                            <a:schemeClr val="accent6"/>
                          </a:solidFill>
                          <a:effectLst/>
                          <a:latin typeface="Meiryo UI" panose="020B0604030504040204" pitchFamily="34" charset="-128"/>
                          <a:ea typeface="Meiryo UI" panose="020B0604030504040204" pitchFamily="34" charset="-128"/>
                        </a:rPr>
                        <a:t>0.97</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1.49</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1.81</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485499199"/>
                  </a:ext>
                </a:extLst>
              </a:tr>
              <a:tr h="527604">
                <a:tc>
                  <a:txBody>
                    <a:bodyPr/>
                    <a:lstStyle/>
                    <a:p>
                      <a:pPr algn="ctr"/>
                      <a:r>
                        <a:rPr lang="en-US" altLang="ja-JP" sz="2400" b="1" dirty="0">
                          <a:solidFill>
                            <a:schemeClr val="accent5">
                              <a:lumMod val="50000"/>
                            </a:schemeClr>
                          </a:solidFill>
                          <a:effectLst/>
                          <a:latin typeface="Meiryo UI" panose="020B0604030504040204" pitchFamily="34" charset="-128"/>
                          <a:ea typeface="Meiryo UI" panose="020B0604030504040204" pitchFamily="34" charset="-128"/>
                        </a:rPr>
                        <a:t>2</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609</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1" dirty="0">
                          <a:solidFill>
                            <a:schemeClr val="accent6"/>
                          </a:solidFill>
                          <a:effectLst/>
                          <a:latin typeface="Meiryo UI" panose="020B0604030504040204" pitchFamily="34" charset="-128"/>
                          <a:ea typeface="Meiryo UI" panose="020B0604030504040204" pitchFamily="34" charset="-128"/>
                        </a:rPr>
                        <a:t>0.92</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1.64</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5.08</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366983368"/>
                  </a:ext>
                </a:extLst>
              </a:tr>
              <a:tr h="527604">
                <a:tc>
                  <a:txBody>
                    <a:bodyPr/>
                    <a:lstStyle/>
                    <a:p>
                      <a:pPr algn="ctr"/>
                      <a:r>
                        <a:rPr lang="en-US" altLang="ja-JP" sz="2400" b="1" dirty="0">
                          <a:solidFill>
                            <a:schemeClr val="accent5">
                              <a:lumMod val="50000"/>
                            </a:schemeClr>
                          </a:solidFill>
                          <a:effectLst/>
                          <a:latin typeface="Meiryo UI" panose="020B0604030504040204" pitchFamily="34" charset="-128"/>
                          <a:ea typeface="Meiryo UI" panose="020B0604030504040204" pitchFamily="34" charset="-128"/>
                        </a:rPr>
                        <a:t>1</a:t>
                      </a:r>
                      <a:endParaRPr lang="ja-JP" altLang="en-US" sz="2400" b="1">
                        <a:solidFill>
                          <a:schemeClr val="accent5">
                            <a:lumMod val="50000"/>
                          </a:schemeClr>
                        </a:solidFill>
                        <a:effectLst/>
                        <a:latin typeface="Meiryo UI" panose="020B0604030504040204" pitchFamily="34" charset="-128"/>
                        <a:ea typeface="Meiryo UI" panose="020B0604030504040204" pitchFamily="34" charset="-128"/>
                      </a:endParaRP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1,013</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1" dirty="0">
                          <a:solidFill>
                            <a:schemeClr val="accent6"/>
                          </a:solidFill>
                          <a:effectLst/>
                          <a:latin typeface="Meiryo UI" panose="020B0604030504040204" pitchFamily="34" charset="-128"/>
                          <a:ea typeface="Meiryo UI" panose="020B0604030504040204" pitchFamily="34" charset="-128"/>
                        </a:rPr>
                        <a:t>0.89</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2.23</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11.5</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3247163827"/>
                  </a:ext>
                </a:extLst>
              </a:tr>
            </a:tbl>
          </a:graphicData>
        </a:graphic>
      </p:graphicFrame>
      <p:sp>
        <p:nvSpPr>
          <p:cNvPr id="4" name="テキスト ボックス 3">
            <a:extLst>
              <a:ext uri="{FF2B5EF4-FFF2-40B4-BE49-F238E27FC236}">
                <a16:creationId xmlns:a16="http://schemas.microsoft.com/office/drawing/2014/main" id="{547CAB87-92B8-70B6-6B88-558F74F3C90C}"/>
              </a:ext>
            </a:extLst>
          </p:cNvPr>
          <p:cNvSpPr txBox="1"/>
          <p:nvPr/>
        </p:nvSpPr>
        <p:spPr>
          <a:xfrm>
            <a:off x="320233" y="1050013"/>
            <a:ext cx="11551534" cy="951094"/>
          </a:xfrm>
          <a:prstGeom prst="rect">
            <a:avLst/>
          </a:prstGeom>
          <a:noFill/>
        </p:spPr>
        <p:txBody>
          <a:bodyPr wrap="square" rtlCol="0">
            <a:spAutoFit/>
          </a:bodyPr>
          <a:lstStyle/>
          <a:p>
            <a:pPr>
              <a:lnSpc>
                <a:spcPct val="150000"/>
              </a:lnSpc>
            </a:pPr>
            <a:r>
              <a:rPr lang="ja-JP" altLang="en-US" sz="2000">
                <a:solidFill>
                  <a:schemeClr val="accent5">
                    <a:lumMod val="50000"/>
                  </a:schemeClr>
                </a:solidFill>
                <a:latin typeface="Meiryo UI" panose="020B0604030504040204" pitchFamily="34" charset="-128"/>
                <a:ea typeface="Meiryo UI" panose="020B0604030504040204" pitchFamily="34" charset="-128"/>
              </a:rPr>
              <a:t>格付を行うにあたり、</a:t>
            </a:r>
            <a:r>
              <a:rPr lang="en-US" altLang="ja-JP" sz="2000" dirty="0">
                <a:solidFill>
                  <a:schemeClr val="accent5">
                    <a:lumMod val="50000"/>
                  </a:schemeClr>
                </a:solidFill>
                <a:latin typeface="Meiryo UI" panose="020B0604030504040204" pitchFamily="34" charset="-128"/>
                <a:ea typeface="Meiryo UI" panose="020B0604030504040204" pitchFamily="34" charset="-128"/>
              </a:rPr>
              <a:t>PBR</a:t>
            </a:r>
            <a:r>
              <a:rPr lang="ja-JP" altLang="en-US" sz="2000">
                <a:solidFill>
                  <a:schemeClr val="accent5">
                    <a:lumMod val="50000"/>
                  </a:schemeClr>
                </a:solidFill>
                <a:latin typeface="Meiryo UI" panose="020B0604030504040204" pitchFamily="34" charset="-128"/>
                <a:ea typeface="Meiryo UI" panose="020B0604030504040204" pitchFamily="34" charset="-128"/>
              </a:rPr>
              <a:t>を意識していないにもかかわらず、</a:t>
            </a:r>
            <a:endParaRPr lang="en-US" altLang="ja-JP" sz="2000" dirty="0">
              <a:solidFill>
                <a:schemeClr val="accent5">
                  <a:lumMod val="50000"/>
                </a:schemeClr>
              </a:solidFill>
              <a:latin typeface="Meiryo UI" panose="020B0604030504040204" pitchFamily="34" charset="-128"/>
              <a:ea typeface="Meiryo UI" panose="020B0604030504040204" pitchFamily="34" charset="-128"/>
            </a:endParaRPr>
          </a:p>
          <a:p>
            <a:pPr>
              <a:lnSpc>
                <a:spcPct val="150000"/>
              </a:lnSpc>
            </a:pPr>
            <a:r>
              <a:rPr kumimoji="1" lang="ja-JP" altLang="en-US" sz="2000">
                <a:solidFill>
                  <a:schemeClr val="accent5">
                    <a:lumMod val="50000"/>
                  </a:schemeClr>
                </a:solidFill>
                <a:latin typeface="Meiryo UI" panose="020B0604030504040204" pitchFamily="34" charset="-128"/>
                <a:ea typeface="Meiryo UI" panose="020B0604030504040204" pitchFamily="34" charset="-128"/>
              </a:rPr>
              <a:t>格付ごとの企業群の</a:t>
            </a:r>
            <a:r>
              <a:rPr kumimoji="1" lang="en-US" altLang="ja-JP" sz="2000" dirty="0">
                <a:solidFill>
                  <a:schemeClr val="accent5">
                    <a:lumMod val="50000"/>
                  </a:schemeClr>
                </a:solidFill>
                <a:latin typeface="Meiryo UI" panose="020B0604030504040204" pitchFamily="34" charset="-128"/>
                <a:ea typeface="Meiryo UI" panose="020B0604030504040204" pitchFamily="34" charset="-128"/>
              </a:rPr>
              <a:t>PBR</a:t>
            </a:r>
            <a:r>
              <a:rPr kumimoji="1" lang="ja-JP" altLang="en-US" sz="2000">
                <a:solidFill>
                  <a:schemeClr val="accent5">
                    <a:lumMod val="50000"/>
                  </a:schemeClr>
                </a:solidFill>
                <a:latin typeface="Meiryo UI" panose="020B0604030504040204" pitchFamily="34" charset="-128"/>
                <a:ea typeface="Meiryo UI" panose="020B0604030504040204" pitchFamily="34" charset="-128"/>
              </a:rPr>
              <a:t>の中央値は、格付の高さと連動していた</a:t>
            </a:r>
            <a:endParaRPr kumimoji="1" lang="en-US" altLang="ja-JP" sz="2000" dirty="0">
              <a:solidFill>
                <a:schemeClr val="accent5">
                  <a:lumMod val="50000"/>
                </a:schemeClr>
              </a:solidFill>
              <a:latin typeface="Meiryo UI" panose="020B0604030504040204" pitchFamily="34" charset="-128"/>
              <a:ea typeface="Meiryo UI" panose="020B0604030504040204" pitchFamily="34" charset="-128"/>
            </a:endParaRPr>
          </a:p>
        </p:txBody>
      </p:sp>
      <p:sp>
        <p:nvSpPr>
          <p:cNvPr id="5" name="テキスト ボックス 4">
            <a:extLst>
              <a:ext uri="{FF2B5EF4-FFF2-40B4-BE49-F238E27FC236}">
                <a16:creationId xmlns:a16="http://schemas.microsoft.com/office/drawing/2014/main" id="{51BE3E62-52B7-2549-6FD5-925A59D9A8CB}"/>
              </a:ext>
            </a:extLst>
          </p:cNvPr>
          <p:cNvSpPr txBox="1"/>
          <p:nvPr/>
        </p:nvSpPr>
        <p:spPr>
          <a:xfrm>
            <a:off x="2566983" y="6036197"/>
            <a:ext cx="6601856" cy="338554"/>
          </a:xfrm>
          <a:prstGeom prst="rect">
            <a:avLst/>
          </a:prstGeom>
          <a:noFill/>
        </p:spPr>
        <p:txBody>
          <a:bodyPr wrap="square" rtlCol="0">
            <a:spAutoFit/>
          </a:bodyPr>
          <a:lstStyle/>
          <a:p>
            <a:pPr algn="ctr"/>
            <a:r>
              <a:rPr lang="en-US" altLang="ja-JP" sz="1600" dirty="0">
                <a:solidFill>
                  <a:schemeClr val="accent5">
                    <a:lumMod val="50000"/>
                  </a:schemeClr>
                </a:solidFill>
                <a:latin typeface="Meiryo UI" panose="020B0604030504040204" pitchFamily="34" charset="-128"/>
                <a:ea typeface="Meiryo UI" panose="020B0604030504040204" pitchFamily="34" charset="-128"/>
              </a:rPr>
              <a:t>※PBR</a:t>
            </a:r>
            <a:r>
              <a:rPr lang="ja-JP" altLang="en-US" sz="1600">
                <a:solidFill>
                  <a:schemeClr val="accent5">
                    <a:lumMod val="50000"/>
                  </a:schemeClr>
                </a:solidFill>
                <a:latin typeface="Meiryo UI" panose="020B0604030504040204" pitchFamily="34" charset="-128"/>
                <a:ea typeface="Meiryo UI" panose="020B0604030504040204" pitchFamily="34" charset="-128"/>
              </a:rPr>
              <a:t>を取得できなった企業もあるため、前ページの企業数と異なる</a:t>
            </a:r>
            <a:endParaRPr lang="en-US" altLang="ja-JP" sz="1600" dirty="0">
              <a:solidFill>
                <a:schemeClr val="accent5">
                  <a:lumMod val="50000"/>
                </a:schemeClr>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643687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4A8F8AAF-EDC0-0C3F-001D-CB02CCDDE5FC}"/>
              </a:ext>
            </a:extLst>
          </p:cNvPr>
          <p:cNvSpPr txBox="1"/>
          <p:nvPr/>
        </p:nvSpPr>
        <p:spPr>
          <a:xfrm>
            <a:off x="853440" y="2797076"/>
            <a:ext cx="10763793" cy="1107996"/>
          </a:xfrm>
          <a:prstGeom prst="rect">
            <a:avLst/>
          </a:prstGeom>
          <a:noFill/>
        </p:spPr>
        <p:txBody>
          <a:bodyPr wrap="square" rtlCol="0">
            <a:spAutoFit/>
          </a:bodyPr>
          <a:lstStyle/>
          <a:p>
            <a:r>
              <a:rPr lang="en-US" altLang="ja-JP" sz="6600" dirty="0">
                <a:solidFill>
                  <a:schemeClr val="accent6"/>
                </a:solidFill>
                <a:latin typeface="Meiryo UI" panose="020B0604030504040204" pitchFamily="34" charset="-128"/>
                <a:ea typeface="Meiryo UI" panose="020B0604030504040204" pitchFamily="34" charset="-128"/>
              </a:rPr>
              <a:t>Special Thanks</a:t>
            </a:r>
            <a:endParaRPr kumimoji="1" lang="ja-JP" altLang="en-US" sz="6600">
              <a:solidFill>
                <a:schemeClr val="accent6"/>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945289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A33AAEC-48CE-3C18-812E-525E75C01D4B}"/>
              </a:ext>
            </a:extLst>
          </p:cNvPr>
          <p:cNvSpPr txBox="1"/>
          <p:nvPr/>
        </p:nvSpPr>
        <p:spPr>
          <a:xfrm>
            <a:off x="898227" y="1165612"/>
            <a:ext cx="10703104" cy="4236353"/>
          </a:xfrm>
          <a:prstGeom prst="rect">
            <a:avLst/>
          </a:prstGeom>
          <a:noFill/>
        </p:spPr>
        <p:txBody>
          <a:bodyPr wrap="square" rtlCol="0">
            <a:spAutoFit/>
          </a:bodyPr>
          <a:lstStyle/>
          <a:p>
            <a:pPr marL="514350" indent="-514350">
              <a:lnSpc>
                <a:spcPct val="300000"/>
              </a:lnSpc>
              <a:buFont typeface="+mj-lt"/>
              <a:buAutoNum type="arabicPeriod"/>
            </a:pPr>
            <a:r>
              <a:rPr lang="ja-JP" altLang="en-US" sz="3200">
                <a:solidFill>
                  <a:schemeClr val="accent6"/>
                </a:solidFill>
                <a:latin typeface="Meiryo UI" panose="020B0604030504040204" pitchFamily="34" charset="-128"/>
                <a:ea typeface="Meiryo UI" panose="020B0604030504040204" pitchFamily="34" charset="-128"/>
              </a:rPr>
              <a:t>人的資本系</a:t>
            </a:r>
            <a:r>
              <a:rPr kumimoji="1" lang="ja-JP" altLang="en-US" sz="3200">
                <a:solidFill>
                  <a:schemeClr val="accent6"/>
                </a:solidFill>
                <a:latin typeface="Meiryo UI" panose="020B0604030504040204" pitchFamily="34" charset="-128"/>
                <a:ea typeface="Meiryo UI" panose="020B0604030504040204" pitchFamily="34" charset="-128"/>
              </a:rPr>
              <a:t>指標の分析</a:t>
            </a:r>
            <a:endParaRPr kumimoji="1" lang="en-US" altLang="ja-JP" sz="3200" dirty="0">
              <a:solidFill>
                <a:schemeClr val="accent6"/>
              </a:solidFill>
              <a:latin typeface="Meiryo UI" panose="020B0604030504040204" pitchFamily="34" charset="-128"/>
              <a:ea typeface="Meiryo UI" panose="020B0604030504040204" pitchFamily="34" charset="-128"/>
            </a:endParaRPr>
          </a:p>
          <a:p>
            <a:pPr marL="514350" indent="-514350">
              <a:lnSpc>
                <a:spcPct val="300000"/>
              </a:lnSpc>
              <a:buFont typeface="+mj-lt"/>
              <a:buAutoNum type="arabicPeriod"/>
            </a:pPr>
            <a:r>
              <a:rPr kumimoji="1" lang="ja-JP" altLang="en-US" sz="3200">
                <a:solidFill>
                  <a:schemeClr val="accent6"/>
                </a:solidFill>
                <a:latin typeface="Meiryo UI" panose="020B0604030504040204" pitchFamily="34" charset="-128"/>
                <a:ea typeface="Meiryo UI" panose="020B0604030504040204" pitchFamily="34" charset="-128"/>
              </a:rPr>
              <a:t>「サステナビリティに関する考え方及び取組」の分析</a:t>
            </a:r>
            <a:endParaRPr kumimoji="1" lang="en-US" altLang="ja-JP" sz="3200" dirty="0">
              <a:solidFill>
                <a:schemeClr val="accent6"/>
              </a:solidFill>
              <a:latin typeface="Meiryo UI" panose="020B0604030504040204" pitchFamily="34" charset="-128"/>
              <a:ea typeface="Meiryo UI" panose="020B0604030504040204" pitchFamily="34" charset="-128"/>
            </a:endParaRPr>
          </a:p>
          <a:p>
            <a:pPr marL="514350" indent="-514350">
              <a:lnSpc>
                <a:spcPct val="300000"/>
              </a:lnSpc>
              <a:buFont typeface="+mj-lt"/>
              <a:buAutoNum type="arabicPeriod"/>
            </a:pPr>
            <a:r>
              <a:rPr kumimoji="1" lang="ja-JP" altLang="en-US" sz="3200">
                <a:solidFill>
                  <a:schemeClr val="accent6"/>
                </a:solidFill>
                <a:latin typeface="Meiryo UI" panose="020B0604030504040204" pitchFamily="34" charset="-128"/>
                <a:ea typeface="Meiryo UI" panose="020B0604030504040204" pitchFamily="34" charset="-128"/>
              </a:rPr>
              <a:t>人的資本経営と企業価値との関係</a:t>
            </a:r>
            <a:endParaRPr kumimoji="1" lang="en-US" altLang="ja-JP" sz="3200" dirty="0">
              <a:solidFill>
                <a:schemeClr val="accent6"/>
              </a:solidFill>
              <a:latin typeface="Meiryo UI" panose="020B0604030504040204" pitchFamily="34" charset="-128"/>
              <a:ea typeface="Meiryo UI" panose="020B0604030504040204" pitchFamily="34" charset="-128"/>
            </a:endParaRPr>
          </a:p>
        </p:txBody>
      </p:sp>
      <p:sp>
        <p:nvSpPr>
          <p:cNvPr id="4" name="テキスト ボックス 3">
            <a:extLst>
              <a:ext uri="{FF2B5EF4-FFF2-40B4-BE49-F238E27FC236}">
                <a16:creationId xmlns:a16="http://schemas.microsoft.com/office/drawing/2014/main" id="{FB0462E1-F373-1EDA-CDC4-97DAFBB77C49}"/>
              </a:ext>
            </a:extLst>
          </p:cNvPr>
          <p:cNvSpPr txBox="1"/>
          <p:nvPr/>
        </p:nvSpPr>
        <p:spPr>
          <a:xfrm>
            <a:off x="308658" y="312516"/>
            <a:ext cx="6115291" cy="707886"/>
          </a:xfrm>
          <a:prstGeom prst="rect">
            <a:avLst/>
          </a:prstGeom>
          <a:noFill/>
        </p:spPr>
        <p:txBody>
          <a:bodyPr wrap="square" rtlCol="0">
            <a:spAutoFit/>
          </a:bodyPr>
          <a:lstStyle/>
          <a:p>
            <a:r>
              <a:rPr kumimoji="1" lang="ja-JP" altLang="en-US" sz="4000">
                <a:solidFill>
                  <a:schemeClr val="accent6"/>
                </a:solidFill>
                <a:latin typeface="Meiryo UI" panose="020B0604030504040204" pitchFamily="34" charset="-128"/>
                <a:ea typeface="Meiryo UI" panose="020B0604030504040204" pitchFamily="34" charset="-128"/>
              </a:rPr>
              <a:t>コンテンツ</a:t>
            </a:r>
            <a:endParaRPr kumimoji="1" lang="en-US" altLang="ja-JP" sz="4000" dirty="0">
              <a:solidFill>
                <a:schemeClr val="accent6"/>
              </a:solidFill>
              <a:latin typeface="Meiryo UI" panose="020B0604030504040204" pitchFamily="34" charset="-128"/>
              <a:ea typeface="Meiryo UI" panose="020B0604030504040204" pitchFamily="34" charset="-128"/>
            </a:endParaRPr>
          </a:p>
        </p:txBody>
      </p:sp>
      <p:sp>
        <p:nvSpPr>
          <p:cNvPr id="5" name="テキスト ボックス 4">
            <a:extLst>
              <a:ext uri="{FF2B5EF4-FFF2-40B4-BE49-F238E27FC236}">
                <a16:creationId xmlns:a16="http://schemas.microsoft.com/office/drawing/2014/main" id="{05E44994-AFC0-DF5D-7574-6A219F574EEB}"/>
              </a:ext>
            </a:extLst>
          </p:cNvPr>
          <p:cNvSpPr txBox="1"/>
          <p:nvPr/>
        </p:nvSpPr>
        <p:spPr>
          <a:xfrm>
            <a:off x="1434635" y="2394356"/>
            <a:ext cx="9978627" cy="461665"/>
          </a:xfrm>
          <a:prstGeom prst="rect">
            <a:avLst/>
          </a:prstGeom>
          <a:noFill/>
        </p:spPr>
        <p:txBody>
          <a:bodyPr wrap="square" rtlCol="0">
            <a:spAutoFit/>
          </a:bodyPr>
          <a:lstStyle/>
          <a:p>
            <a:r>
              <a:rPr kumimoji="1" lang="en-US" altLang="ja-JP" sz="2400" dirty="0">
                <a:solidFill>
                  <a:schemeClr val="accent5">
                    <a:lumMod val="50000"/>
                  </a:schemeClr>
                </a:solidFill>
                <a:latin typeface="Meiryo UI" panose="020B0604030504040204" pitchFamily="34" charset="-128"/>
                <a:ea typeface="Meiryo UI" panose="020B0604030504040204" pitchFamily="34" charset="-128"/>
              </a:rPr>
              <a:t>〜</a:t>
            </a:r>
            <a:r>
              <a:rPr kumimoji="1" lang="ja-JP" altLang="en-US" sz="2400">
                <a:solidFill>
                  <a:schemeClr val="accent5">
                    <a:lumMod val="50000"/>
                  </a:schemeClr>
                </a:solidFill>
                <a:latin typeface="Meiryo UI" panose="020B0604030504040204" pitchFamily="34" charset="-128"/>
                <a:ea typeface="Meiryo UI" panose="020B0604030504040204" pitchFamily="34" charset="-128"/>
              </a:rPr>
              <a:t>女性管理職比率など女性活躍推進法に基づく開示指標について分析した</a:t>
            </a:r>
            <a:endParaRPr kumimoji="1" lang="en-US" altLang="ja-JP" sz="2400" dirty="0">
              <a:solidFill>
                <a:schemeClr val="accent5">
                  <a:lumMod val="50000"/>
                </a:schemeClr>
              </a:solidFill>
              <a:latin typeface="Meiryo UI" panose="020B0604030504040204" pitchFamily="34" charset="-128"/>
              <a:ea typeface="Meiryo UI" panose="020B0604030504040204" pitchFamily="34" charset="-128"/>
            </a:endParaRPr>
          </a:p>
        </p:txBody>
      </p:sp>
      <p:sp>
        <p:nvSpPr>
          <p:cNvPr id="6" name="テキスト ボックス 5">
            <a:extLst>
              <a:ext uri="{FF2B5EF4-FFF2-40B4-BE49-F238E27FC236}">
                <a16:creationId xmlns:a16="http://schemas.microsoft.com/office/drawing/2014/main" id="{6F76EA4D-BFBA-2271-58E2-B821BFD36699}"/>
              </a:ext>
            </a:extLst>
          </p:cNvPr>
          <p:cNvSpPr txBox="1"/>
          <p:nvPr/>
        </p:nvSpPr>
        <p:spPr>
          <a:xfrm>
            <a:off x="1434635" y="3898160"/>
            <a:ext cx="9978627" cy="461665"/>
          </a:xfrm>
          <a:prstGeom prst="rect">
            <a:avLst/>
          </a:prstGeom>
          <a:noFill/>
        </p:spPr>
        <p:txBody>
          <a:bodyPr wrap="square" rtlCol="0">
            <a:spAutoFit/>
          </a:bodyPr>
          <a:lstStyle/>
          <a:p>
            <a:r>
              <a:rPr kumimoji="1" lang="en-US" altLang="ja-JP" sz="2400" dirty="0">
                <a:solidFill>
                  <a:schemeClr val="accent5">
                    <a:lumMod val="50000"/>
                  </a:schemeClr>
                </a:solidFill>
                <a:latin typeface="Meiryo UI" panose="020B0604030504040204" pitchFamily="34" charset="-128"/>
                <a:ea typeface="Meiryo UI" panose="020B0604030504040204" pitchFamily="34" charset="-128"/>
              </a:rPr>
              <a:t>〜</a:t>
            </a:r>
            <a:r>
              <a:rPr lang="ja-JP" altLang="en-US" sz="2400">
                <a:solidFill>
                  <a:schemeClr val="accent5">
                    <a:lumMod val="50000"/>
                  </a:schemeClr>
                </a:solidFill>
                <a:latin typeface="Meiryo UI" panose="020B0604030504040204" pitchFamily="34" charset="-128"/>
                <a:ea typeface="Meiryo UI" panose="020B0604030504040204" pitchFamily="34" charset="-128"/>
              </a:rPr>
              <a:t>有報開示文書について、自然言語処理の技術を使って分析した</a:t>
            </a:r>
            <a:endParaRPr kumimoji="1" lang="en-US" altLang="ja-JP" sz="2400" dirty="0">
              <a:solidFill>
                <a:schemeClr val="accent5">
                  <a:lumMod val="50000"/>
                </a:schemeClr>
              </a:solidFill>
              <a:latin typeface="Meiryo UI" panose="020B0604030504040204" pitchFamily="34" charset="-128"/>
              <a:ea typeface="Meiryo UI" panose="020B0604030504040204" pitchFamily="34" charset="-128"/>
            </a:endParaRPr>
          </a:p>
        </p:txBody>
      </p:sp>
      <p:sp>
        <p:nvSpPr>
          <p:cNvPr id="7" name="テキスト ボックス 6">
            <a:extLst>
              <a:ext uri="{FF2B5EF4-FFF2-40B4-BE49-F238E27FC236}">
                <a16:creationId xmlns:a16="http://schemas.microsoft.com/office/drawing/2014/main" id="{A3718806-711D-66AF-94E7-4B18A5C49F23}"/>
              </a:ext>
            </a:extLst>
          </p:cNvPr>
          <p:cNvSpPr txBox="1"/>
          <p:nvPr/>
        </p:nvSpPr>
        <p:spPr>
          <a:xfrm>
            <a:off x="1434635" y="5419196"/>
            <a:ext cx="10525871" cy="461665"/>
          </a:xfrm>
          <a:prstGeom prst="rect">
            <a:avLst/>
          </a:prstGeom>
          <a:noFill/>
        </p:spPr>
        <p:txBody>
          <a:bodyPr wrap="square" rtlCol="0">
            <a:spAutoFit/>
          </a:bodyPr>
          <a:lstStyle/>
          <a:p>
            <a:r>
              <a:rPr kumimoji="1" lang="en-US" altLang="ja-JP" sz="2400" dirty="0">
                <a:solidFill>
                  <a:schemeClr val="accent5">
                    <a:lumMod val="50000"/>
                  </a:schemeClr>
                </a:solidFill>
                <a:latin typeface="Meiryo UI" panose="020B0604030504040204" pitchFamily="34" charset="-128"/>
                <a:ea typeface="Meiryo UI" panose="020B0604030504040204" pitchFamily="34" charset="-128"/>
              </a:rPr>
              <a:t>〜</a:t>
            </a:r>
            <a:r>
              <a:rPr lang="ja-JP" altLang="en-US" sz="2400">
                <a:solidFill>
                  <a:schemeClr val="accent5">
                    <a:lumMod val="50000"/>
                  </a:schemeClr>
                </a:solidFill>
                <a:latin typeface="Meiryo UI" panose="020B0604030504040204" pitchFamily="34" charset="-128"/>
                <a:ea typeface="Meiryo UI" panose="020B0604030504040204" pitchFamily="34" charset="-128"/>
              </a:rPr>
              <a:t>人的資本系指標と企業価値（ここでは</a:t>
            </a:r>
            <a:r>
              <a:rPr lang="en-US" altLang="ja-JP" sz="2400" dirty="0">
                <a:solidFill>
                  <a:schemeClr val="accent5">
                    <a:lumMod val="50000"/>
                  </a:schemeClr>
                </a:solidFill>
                <a:latin typeface="Meiryo UI" panose="020B0604030504040204" pitchFamily="34" charset="-128"/>
                <a:ea typeface="Meiryo UI" panose="020B0604030504040204" pitchFamily="34" charset="-128"/>
              </a:rPr>
              <a:t>PBR</a:t>
            </a:r>
            <a:r>
              <a:rPr lang="ja-JP" altLang="en-US" sz="2400">
                <a:solidFill>
                  <a:schemeClr val="accent5">
                    <a:lumMod val="50000"/>
                  </a:schemeClr>
                </a:solidFill>
                <a:latin typeface="Meiryo UI" panose="020B0604030504040204" pitchFamily="34" charset="-128"/>
                <a:ea typeface="Meiryo UI" panose="020B0604030504040204" pitchFamily="34" charset="-128"/>
              </a:rPr>
              <a:t>に着目）に関係があるか分析した</a:t>
            </a:r>
            <a:endParaRPr kumimoji="1" lang="en-US" altLang="ja-JP" sz="2400" dirty="0">
              <a:solidFill>
                <a:schemeClr val="accent5">
                  <a:lumMod val="50000"/>
                </a:schemeClr>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708121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A33AAEC-48CE-3C18-812E-525E75C01D4B}"/>
              </a:ext>
            </a:extLst>
          </p:cNvPr>
          <p:cNvSpPr txBox="1"/>
          <p:nvPr/>
        </p:nvSpPr>
        <p:spPr>
          <a:xfrm>
            <a:off x="320233" y="3105834"/>
            <a:ext cx="10703104" cy="646331"/>
          </a:xfrm>
          <a:prstGeom prst="rect">
            <a:avLst/>
          </a:prstGeom>
          <a:noFill/>
        </p:spPr>
        <p:txBody>
          <a:bodyPr wrap="square" rtlCol="0">
            <a:spAutoFit/>
          </a:bodyPr>
          <a:lstStyle/>
          <a:p>
            <a:r>
              <a:rPr lang="en-US" altLang="ja-JP" sz="3600" dirty="0">
                <a:solidFill>
                  <a:schemeClr val="accent6"/>
                </a:solidFill>
                <a:latin typeface="Meiryo UI" panose="020B0604030504040204" pitchFamily="34" charset="-128"/>
                <a:ea typeface="Meiryo UI" panose="020B0604030504040204" pitchFamily="34" charset="-128"/>
              </a:rPr>
              <a:t>1. </a:t>
            </a:r>
            <a:r>
              <a:rPr lang="ja-JP" altLang="en-US" sz="3600">
                <a:solidFill>
                  <a:schemeClr val="accent6"/>
                </a:solidFill>
                <a:latin typeface="Meiryo UI" panose="020B0604030504040204" pitchFamily="34" charset="-128"/>
                <a:ea typeface="Meiryo UI" panose="020B0604030504040204" pitchFamily="34" charset="-128"/>
              </a:rPr>
              <a:t>人的資本系</a:t>
            </a:r>
            <a:r>
              <a:rPr kumimoji="1" lang="ja-JP" altLang="en-US" sz="3600">
                <a:solidFill>
                  <a:schemeClr val="accent6"/>
                </a:solidFill>
                <a:latin typeface="Meiryo UI" panose="020B0604030504040204" pitchFamily="34" charset="-128"/>
                <a:ea typeface="Meiryo UI" panose="020B0604030504040204" pitchFamily="34" charset="-128"/>
              </a:rPr>
              <a:t>指標の分析</a:t>
            </a:r>
            <a:endParaRPr kumimoji="1" lang="en-US" altLang="ja-JP" sz="3600" dirty="0">
              <a:solidFill>
                <a:schemeClr val="accent6"/>
              </a:solidFill>
              <a:latin typeface="Meiryo UI" panose="020B0604030504040204" pitchFamily="34" charset="-128"/>
              <a:ea typeface="Meiryo UI" panose="020B0604030504040204" pitchFamily="34" charset="-128"/>
            </a:endParaRPr>
          </a:p>
        </p:txBody>
      </p:sp>
      <p:cxnSp>
        <p:nvCxnSpPr>
          <p:cNvPr id="2" name="直線コネクタ 1">
            <a:extLst>
              <a:ext uri="{FF2B5EF4-FFF2-40B4-BE49-F238E27FC236}">
                <a16:creationId xmlns:a16="http://schemas.microsoft.com/office/drawing/2014/main" id="{D7C761C8-CEF3-0749-578F-F8200E810C3A}"/>
              </a:ext>
            </a:extLst>
          </p:cNvPr>
          <p:cNvCxnSpPr/>
          <p:nvPr/>
        </p:nvCxnSpPr>
        <p:spPr>
          <a:xfrm>
            <a:off x="320233" y="3819646"/>
            <a:ext cx="11551534" cy="0"/>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2902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47F6DFB-51D9-5E3A-7645-C239DA106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460" y="772998"/>
            <a:ext cx="0" cy="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表 1">
            <a:extLst>
              <a:ext uri="{FF2B5EF4-FFF2-40B4-BE49-F238E27FC236}">
                <a16:creationId xmlns:a16="http://schemas.microsoft.com/office/drawing/2014/main" id="{3BDF6404-A5D2-7623-E15D-52FA0A7673ED}"/>
              </a:ext>
            </a:extLst>
          </p:cNvPr>
          <p:cNvGraphicFramePr>
            <a:graphicFrameLocks noGrp="1"/>
          </p:cNvGraphicFramePr>
          <p:nvPr>
            <p:extLst>
              <p:ext uri="{D42A27DB-BD31-4B8C-83A1-F6EECF244321}">
                <p14:modId xmlns:p14="http://schemas.microsoft.com/office/powerpoint/2010/main" val="1964241923"/>
              </p:ext>
            </p:extLst>
          </p:nvPr>
        </p:nvGraphicFramePr>
        <p:xfrm>
          <a:off x="6842650" y="2475557"/>
          <a:ext cx="4118575" cy="2656760"/>
        </p:xfrm>
        <a:graphic>
          <a:graphicData uri="http://schemas.openxmlformats.org/drawingml/2006/table">
            <a:tbl>
              <a:tblPr firstRow="1" bandRow="1">
                <a:tableStyleId>{93296810-A885-4BE3-A3E7-6D5BEEA58F35}</a:tableStyleId>
              </a:tblPr>
              <a:tblGrid>
                <a:gridCol w="1654304">
                  <a:extLst>
                    <a:ext uri="{9D8B030D-6E8A-4147-A177-3AD203B41FA5}">
                      <a16:colId xmlns:a16="http://schemas.microsoft.com/office/drawing/2014/main" val="757417051"/>
                    </a:ext>
                  </a:extLst>
                </a:gridCol>
                <a:gridCol w="2464271">
                  <a:extLst>
                    <a:ext uri="{9D8B030D-6E8A-4147-A177-3AD203B41FA5}">
                      <a16:colId xmlns:a16="http://schemas.microsoft.com/office/drawing/2014/main" val="661793260"/>
                    </a:ext>
                  </a:extLst>
                </a:gridCol>
              </a:tblGrid>
              <a:tr h="504170">
                <a:tc>
                  <a:txBody>
                    <a:bodyPr/>
                    <a:lstStyle/>
                    <a:p>
                      <a:pPr algn="ctr"/>
                      <a:endParaRPr kumimoji="1" lang="ja-JP" altLang="en-US">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solidFill>
                  </a:tcPr>
                </a:tc>
                <a:tc>
                  <a:txBody>
                    <a:bodyPr/>
                    <a:lstStyle/>
                    <a:p>
                      <a:pPr algn="ctr"/>
                      <a:r>
                        <a:rPr kumimoji="1" lang="ja-JP" altLang="en-US" b="0">
                          <a:latin typeface="Meiryo UI" panose="020B0604030504040204" pitchFamily="34" charset="-128"/>
                          <a:ea typeface="Meiryo UI" panose="020B0604030504040204" pitchFamily="34" charset="-128"/>
                        </a:rPr>
                        <a:t>女性管理職比率</a:t>
                      </a:r>
                      <a:endParaRPr kumimoji="1" lang="en-US" altLang="ja-JP" b="0" dirty="0">
                        <a:latin typeface="Meiryo UI" panose="020B0604030504040204" pitchFamily="34" charset="-128"/>
                        <a:ea typeface="Meiryo UI" panose="020B0604030504040204" pitchFamily="34" charset="-128"/>
                      </a:endParaRPr>
                    </a:p>
                    <a:p>
                      <a:pPr algn="ctr"/>
                      <a:r>
                        <a:rPr kumimoji="1" lang="en-US" altLang="ja-JP" b="0" dirty="0">
                          <a:latin typeface="Meiryo UI" panose="020B0604030504040204" pitchFamily="34" charset="-128"/>
                          <a:ea typeface="Meiryo UI" panose="020B0604030504040204" pitchFamily="34" charset="-128"/>
                        </a:rPr>
                        <a:t>(n=1,701)</a:t>
                      </a:r>
                      <a:endParaRPr kumimoji="1" lang="ja-JP" altLang="en-US"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solidFill>
                  </a:tcPr>
                </a:tc>
                <a:extLst>
                  <a:ext uri="{0D108BD9-81ED-4DB2-BD59-A6C34878D82A}">
                    <a16:rowId xmlns:a16="http://schemas.microsoft.com/office/drawing/2014/main" val="1167257844"/>
                  </a:ext>
                </a:extLst>
              </a:tr>
              <a:tr h="504170">
                <a:tc>
                  <a:txBody>
                    <a:bodyPr/>
                    <a:lstStyle/>
                    <a:p>
                      <a:pPr algn="ctr"/>
                      <a:r>
                        <a:rPr kumimoji="1" lang="ja-JP" altLang="en-US" sz="2000">
                          <a:solidFill>
                            <a:schemeClr val="accent6"/>
                          </a:solidFill>
                          <a:latin typeface="Meiryo UI" panose="020B0604030504040204" pitchFamily="34" charset="-128"/>
                          <a:ea typeface="Meiryo UI" panose="020B0604030504040204" pitchFamily="34" charset="-128"/>
                        </a:rPr>
                        <a:t>中央値</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kumimoji="1" lang="en-US" altLang="ja-JP" sz="2400" dirty="0">
                          <a:solidFill>
                            <a:schemeClr val="accent6"/>
                          </a:solidFill>
                          <a:latin typeface="Meiryo UI" panose="020B0604030504040204" pitchFamily="34" charset="-128"/>
                          <a:ea typeface="Meiryo UI" panose="020B0604030504040204" pitchFamily="34" charset="-128"/>
                        </a:rPr>
                        <a:t>5.9</a:t>
                      </a:r>
                      <a:endParaRPr kumimoji="1" lang="ja-JP" altLang="en-US" sz="2400">
                        <a:solidFill>
                          <a:schemeClr val="accent6"/>
                        </a:solidFill>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886609703"/>
                  </a:ext>
                </a:extLst>
              </a:tr>
              <a:tr h="504170">
                <a:tc>
                  <a:txBody>
                    <a:bodyPr/>
                    <a:lstStyle/>
                    <a:p>
                      <a:pPr algn="ctr"/>
                      <a:r>
                        <a:rPr kumimoji="1" lang="ja-JP" altLang="en-US" sz="2000">
                          <a:solidFill>
                            <a:schemeClr val="accent6"/>
                          </a:solidFill>
                          <a:latin typeface="Meiryo UI" panose="020B0604030504040204" pitchFamily="34" charset="-128"/>
                          <a:ea typeface="Meiryo UI" panose="020B0604030504040204" pitchFamily="34" charset="-128"/>
                        </a:rPr>
                        <a:t>平均</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kumimoji="1" lang="en-US" altLang="ja-JP" sz="2400" dirty="0">
                          <a:solidFill>
                            <a:schemeClr val="accent6"/>
                          </a:solidFill>
                          <a:latin typeface="Meiryo UI" panose="020B0604030504040204" pitchFamily="34" charset="-128"/>
                          <a:ea typeface="Meiryo UI" panose="020B0604030504040204" pitchFamily="34" charset="-128"/>
                        </a:rPr>
                        <a:t>9.5</a:t>
                      </a:r>
                      <a:endParaRPr kumimoji="1" lang="ja-JP" altLang="en-US" sz="2400">
                        <a:solidFill>
                          <a:schemeClr val="accent6"/>
                        </a:solidFill>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366983368"/>
                  </a:ext>
                </a:extLst>
              </a:tr>
              <a:tr h="504170">
                <a:tc>
                  <a:txBody>
                    <a:bodyPr/>
                    <a:lstStyle/>
                    <a:p>
                      <a:pPr algn="ctr"/>
                      <a:r>
                        <a:rPr kumimoji="1" lang="ja-JP" altLang="en-US" sz="2000">
                          <a:solidFill>
                            <a:schemeClr val="accent6"/>
                          </a:solidFill>
                          <a:latin typeface="Meiryo UI" panose="020B0604030504040204" pitchFamily="34" charset="-128"/>
                          <a:ea typeface="Meiryo UI" panose="020B0604030504040204" pitchFamily="34" charset="-128"/>
                        </a:rPr>
                        <a:t>標準偏差</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pPr algn="ctr"/>
                      <a:r>
                        <a:rPr kumimoji="1" lang="en-US" altLang="ja-JP" sz="2400" dirty="0">
                          <a:solidFill>
                            <a:schemeClr val="accent6"/>
                          </a:solidFill>
                          <a:latin typeface="Meiryo UI" panose="020B0604030504040204" pitchFamily="34" charset="-128"/>
                          <a:ea typeface="Meiryo UI" panose="020B0604030504040204" pitchFamily="34" charset="-128"/>
                        </a:rPr>
                        <a:t>10.3</a:t>
                      </a:r>
                      <a:endParaRPr kumimoji="1" lang="ja-JP" altLang="en-US" sz="2400">
                        <a:solidFill>
                          <a:schemeClr val="accent6"/>
                        </a:solidFill>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1565664362"/>
                  </a:ext>
                </a:extLst>
              </a:tr>
              <a:tr h="504170">
                <a:tc>
                  <a:txBody>
                    <a:bodyPr/>
                    <a:lstStyle/>
                    <a:p>
                      <a:pPr algn="ctr"/>
                      <a:r>
                        <a:rPr kumimoji="1" lang="ja-JP" altLang="en-US" sz="2000">
                          <a:solidFill>
                            <a:schemeClr val="accent6"/>
                          </a:solidFill>
                          <a:latin typeface="Meiryo UI" panose="020B0604030504040204" pitchFamily="34" charset="-128"/>
                          <a:ea typeface="Meiryo UI" panose="020B0604030504040204" pitchFamily="34" charset="-128"/>
                        </a:rPr>
                        <a:t>当金庫</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kumimoji="1" lang="en-US" altLang="ja-JP" sz="2400" dirty="0">
                          <a:solidFill>
                            <a:schemeClr val="accent6"/>
                          </a:solidFill>
                          <a:latin typeface="Meiryo UI" panose="020B0604030504040204" pitchFamily="34" charset="-128"/>
                          <a:ea typeface="Meiryo UI" panose="020B0604030504040204" pitchFamily="34" charset="-128"/>
                        </a:rPr>
                        <a:t>8.7</a:t>
                      </a:r>
                      <a:endParaRPr kumimoji="1" lang="ja-JP" altLang="en-US" sz="2400">
                        <a:solidFill>
                          <a:schemeClr val="accent6"/>
                        </a:solidFill>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676625374"/>
                  </a:ext>
                </a:extLst>
              </a:tr>
            </a:tbl>
          </a:graphicData>
        </a:graphic>
      </p:graphicFrame>
      <p:sp>
        <p:nvSpPr>
          <p:cNvPr id="3" name="テキスト ボックス 2">
            <a:extLst>
              <a:ext uri="{FF2B5EF4-FFF2-40B4-BE49-F238E27FC236}">
                <a16:creationId xmlns:a16="http://schemas.microsoft.com/office/drawing/2014/main" id="{F8E31D1B-6A20-C700-35CF-8EF358E145A0}"/>
              </a:ext>
            </a:extLst>
          </p:cNvPr>
          <p:cNvSpPr txBox="1"/>
          <p:nvPr/>
        </p:nvSpPr>
        <p:spPr>
          <a:xfrm>
            <a:off x="246547" y="167087"/>
            <a:ext cx="4988689" cy="584775"/>
          </a:xfrm>
          <a:prstGeom prst="rect">
            <a:avLst/>
          </a:prstGeom>
          <a:noFill/>
        </p:spPr>
        <p:txBody>
          <a:bodyPr wrap="square" rtlCol="0">
            <a:spAutoFit/>
          </a:bodyPr>
          <a:lstStyle/>
          <a:p>
            <a:r>
              <a:rPr kumimoji="1" lang="ja-JP" altLang="en-US" sz="3200">
                <a:solidFill>
                  <a:schemeClr val="accent6"/>
                </a:solidFill>
                <a:latin typeface="Meiryo UI" panose="020B0604030504040204" pitchFamily="34" charset="-128"/>
                <a:ea typeface="Meiryo UI" panose="020B0604030504040204" pitchFamily="34" charset="-128"/>
              </a:rPr>
              <a:t>女性管理職比率</a:t>
            </a:r>
            <a:r>
              <a:rPr kumimoji="1" lang="en-US" altLang="ja-JP" sz="3200" dirty="0">
                <a:solidFill>
                  <a:schemeClr val="accent6"/>
                </a:solidFill>
                <a:latin typeface="Meiryo UI" panose="020B0604030504040204" pitchFamily="34" charset="-128"/>
                <a:ea typeface="Meiryo UI" panose="020B0604030504040204" pitchFamily="34" charset="-128"/>
              </a:rPr>
              <a:t>〜</a:t>
            </a:r>
            <a:r>
              <a:rPr kumimoji="1" lang="ja-JP" altLang="en-US" sz="3200">
                <a:solidFill>
                  <a:schemeClr val="accent6"/>
                </a:solidFill>
                <a:latin typeface="Meiryo UI" panose="020B0604030504040204" pitchFamily="34" charset="-128"/>
                <a:ea typeface="Meiryo UI" panose="020B0604030504040204" pitchFamily="34" charset="-128"/>
              </a:rPr>
              <a:t>全業種</a:t>
            </a:r>
          </a:p>
        </p:txBody>
      </p:sp>
      <p:cxnSp>
        <p:nvCxnSpPr>
          <p:cNvPr id="5" name="直線コネクタ 4">
            <a:extLst>
              <a:ext uri="{FF2B5EF4-FFF2-40B4-BE49-F238E27FC236}">
                <a16:creationId xmlns:a16="http://schemas.microsoft.com/office/drawing/2014/main" id="{C404EA40-DF5E-2394-D2A9-7BECA9ED52C1}"/>
              </a:ext>
            </a:extLst>
          </p:cNvPr>
          <p:cNvCxnSpPr/>
          <p:nvPr/>
        </p:nvCxnSpPr>
        <p:spPr>
          <a:xfrm>
            <a:off x="185195" y="821803"/>
            <a:ext cx="11551534" cy="0"/>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pic>
        <p:nvPicPr>
          <p:cNvPr id="4" name="Picture 2">
            <a:extLst>
              <a:ext uri="{FF2B5EF4-FFF2-40B4-BE49-F238E27FC236}">
                <a16:creationId xmlns:a16="http://schemas.microsoft.com/office/drawing/2014/main" id="{1742FFD0-AEB6-577C-A33C-CFFFED6874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912" y="2475557"/>
            <a:ext cx="4997000" cy="432000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A4BC29E7-B746-D427-52AF-5E471B73EE1C}"/>
              </a:ext>
            </a:extLst>
          </p:cNvPr>
          <p:cNvSpPr txBox="1"/>
          <p:nvPr/>
        </p:nvSpPr>
        <p:spPr>
          <a:xfrm>
            <a:off x="456842" y="1064719"/>
            <a:ext cx="10754139" cy="1028038"/>
          </a:xfrm>
          <a:prstGeom prst="rect">
            <a:avLst/>
          </a:prstGeom>
          <a:noFill/>
        </p:spPr>
        <p:txBody>
          <a:bodyPr wrap="square" rtlCol="0">
            <a:spAutoFit/>
          </a:bodyPr>
          <a:lstStyle/>
          <a:p>
            <a:pPr>
              <a:lnSpc>
                <a:spcPct val="150000"/>
              </a:lnSpc>
              <a:spcBef>
                <a:spcPts val="600"/>
              </a:spcBef>
            </a:pPr>
            <a:r>
              <a:rPr lang="ja-JP" altLang="en-US" sz="2000">
                <a:solidFill>
                  <a:schemeClr val="accent5">
                    <a:lumMod val="50000"/>
                  </a:schemeClr>
                </a:solidFill>
                <a:latin typeface="Meiryo UI" panose="020B0604030504040204" pitchFamily="34" charset="-128"/>
                <a:ea typeface="Meiryo UI" panose="020B0604030504040204" pitchFamily="34" charset="-128"/>
              </a:rPr>
              <a:t>中央値で</a:t>
            </a:r>
            <a:r>
              <a:rPr lang="en-US" altLang="ja-JP" sz="2000" dirty="0">
                <a:solidFill>
                  <a:schemeClr val="accent5">
                    <a:lumMod val="50000"/>
                  </a:schemeClr>
                </a:solidFill>
                <a:latin typeface="Meiryo UI" panose="020B0604030504040204" pitchFamily="34" charset="-128"/>
                <a:ea typeface="Meiryo UI" panose="020B0604030504040204" pitchFamily="34" charset="-128"/>
              </a:rPr>
              <a:t>5.9</a:t>
            </a:r>
            <a:r>
              <a:rPr lang="ja-JP" altLang="en-US" sz="2000">
                <a:solidFill>
                  <a:schemeClr val="accent5">
                    <a:lumMod val="50000"/>
                  </a:schemeClr>
                </a:solidFill>
                <a:latin typeface="Meiryo UI" panose="020B0604030504040204" pitchFamily="34" charset="-128"/>
                <a:ea typeface="Meiryo UI" panose="020B0604030504040204" pitchFamily="34" charset="-128"/>
              </a:rPr>
              <a:t>％、まだまだ、日本全体が低い状況</a:t>
            </a:r>
            <a:endParaRPr kumimoji="1" lang="en-US" altLang="ja-JP" sz="2000" dirty="0">
              <a:solidFill>
                <a:schemeClr val="accent5">
                  <a:lumMod val="50000"/>
                </a:schemeClr>
              </a:solidFill>
              <a:latin typeface="Meiryo UI" panose="020B0604030504040204" pitchFamily="34" charset="-128"/>
              <a:ea typeface="Meiryo UI" panose="020B0604030504040204" pitchFamily="34" charset="-128"/>
            </a:endParaRPr>
          </a:p>
          <a:p>
            <a:pPr>
              <a:lnSpc>
                <a:spcPct val="150000"/>
              </a:lnSpc>
              <a:spcBef>
                <a:spcPts val="600"/>
              </a:spcBef>
            </a:pPr>
            <a:r>
              <a:rPr lang="ja-JP" altLang="en-US" sz="2000">
                <a:solidFill>
                  <a:schemeClr val="accent5">
                    <a:lumMod val="50000"/>
                  </a:schemeClr>
                </a:solidFill>
                <a:latin typeface="Meiryo UI" panose="020B0604030504040204" pitchFamily="34" charset="-128"/>
                <a:ea typeface="Meiryo UI" panose="020B0604030504040204" pitchFamily="34" charset="-128"/>
              </a:rPr>
              <a:t>金庫は、中央値は上回っているが、平均は下回っている</a:t>
            </a:r>
            <a:endParaRPr kumimoji="1" lang="ja-JP" altLang="en-US" sz="2000">
              <a:solidFill>
                <a:schemeClr val="accent5">
                  <a:lumMod val="50000"/>
                </a:schemeClr>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897925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 10">
            <a:extLst>
              <a:ext uri="{FF2B5EF4-FFF2-40B4-BE49-F238E27FC236}">
                <a16:creationId xmlns:a16="http://schemas.microsoft.com/office/drawing/2014/main" id="{DDBC48CB-9BDF-559C-B949-6795592DB831}"/>
              </a:ext>
            </a:extLst>
          </p:cNvPr>
          <p:cNvGraphicFramePr>
            <a:graphicFrameLocks noGrp="1"/>
          </p:cNvGraphicFramePr>
          <p:nvPr>
            <p:extLst>
              <p:ext uri="{D42A27DB-BD31-4B8C-83A1-F6EECF244321}">
                <p14:modId xmlns:p14="http://schemas.microsoft.com/office/powerpoint/2010/main" val="4001934492"/>
              </p:ext>
            </p:extLst>
          </p:nvPr>
        </p:nvGraphicFramePr>
        <p:xfrm>
          <a:off x="455271" y="3175924"/>
          <a:ext cx="5291906" cy="3283494"/>
        </p:xfrm>
        <a:graphic>
          <a:graphicData uri="http://schemas.openxmlformats.org/drawingml/2006/table">
            <a:tbl>
              <a:tblPr firstRow="1" bandRow="1">
                <a:tableStyleId>{93296810-A885-4BE3-A3E7-6D5BEEA58F35}</a:tableStyleId>
              </a:tblPr>
              <a:tblGrid>
                <a:gridCol w="1332411">
                  <a:extLst>
                    <a:ext uri="{9D8B030D-6E8A-4147-A177-3AD203B41FA5}">
                      <a16:colId xmlns:a16="http://schemas.microsoft.com/office/drawing/2014/main" val="757417051"/>
                    </a:ext>
                  </a:extLst>
                </a:gridCol>
                <a:gridCol w="696686">
                  <a:extLst>
                    <a:ext uri="{9D8B030D-6E8A-4147-A177-3AD203B41FA5}">
                      <a16:colId xmlns:a16="http://schemas.microsoft.com/office/drawing/2014/main" val="2197525444"/>
                    </a:ext>
                  </a:extLst>
                </a:gridCol>
                <a:gridCol w="1087603">
                  <a:extLst>
                    <a:ext uri="{9D8B030D-6E8A-4147-A177-3AD203B41FA5}">
                      <a16:colId xmlns:a16="http://schemas.microsoft.com/office/drawing/2014/main" val="661793260"/>
                    </a:ext>
                  </a:extLst>
                </a:gridCol>
                <a:gridCol w="1087603">
                  <a:extLst>
                    <a:ext uri="{9D8B030D-6E8A-4147-A177-3AD203B41FA5}">
                      <a16:colId xmlns:a16="http://schemas.microsoft.com/office/drawing/2014/main" val="3591983906"/>
                    </a:ext>
                  </a:extLst>
                </a:gridCol>
                <a:gridCol w="1087603">
                  <a:extLst>
                    <a:ext uri="{9D8B030D-6E8A-4147-A177-3AD203B41FA5}">
                      <a16:colId xmlns:a16="http://schemas.microsoft.com/office/drawing/2014/main" val="302351303"/>
                    </a:ext>
                  </a:extLst>
                </a:gridCol>
              </a:tblGrid>
              <a:tr h="547249">
                <a:tc>
                  <a:txBody>
                    <a:bodyPr/>
                    <a:lstStyle/>
                    <a:p>
                      <a:pPr algn="ctr"/>
                      <a:endParaRPr kumimoji="1" lang="ja-JP" altLang="en-US"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tc>
                  <a:txBody>
                    <a:bodyPr/>
                    <a:lstStyle/>
                    <a:p>
                      <a:pPr algn="ctr"/>
                      <a:r>
                        <a:rPr kumimoji="1" lang="ja-JP" altLang="en-US" sz="1600" b="0">
                          <a:latin typeface="Meiryo UI" panose="020B0604030504040204" pitchFamily="34" charset="-128"/>
                          <a:ea typeface="Meiryo UI" panose="020B0604030504040204" pitchFamily="34" charset="-128"/>
                        </a:rPr>
                        <a:t>社数</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tc>
                  <a:txBody>
                    <a:bodyPr/>
                    <a:lstStyle/>
                    <a:p>
                      <a:pPr algn="ctr"/>
                      <a:r>
                        <a:rPr kumimoji="1" lang="ja-JP" altLang="en-US" sz="1600" b="0">
                          <a:latin typeface="Meiryo UI" panose="020B0604030504040204" pitchFamily="34" charset="-128"/>
                          <a:ea typeface="Meiryo UI" panose="020B0604030504040204" pitchFamily="34" charset="-128"/>
                        </a:rPr>
                        <a:t>中央値</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tc>
                  <a:txBody>
                    <a:bodyPr/>
                    <a:lstStyle/>
                    <a:p>
                      <a:pPr algn="ctr"/>
                      <a:r>
                        <a:rPr kumimoji="1" lang="ja-JP" altLang="en-US" sz="1600" b="0">
                          <a:latin typeface="Meiryo UI" panose="020B0604030504040204" pitchFamily="34" charset="-128"/>
                          <a:ea typeface="Meiryo UI" panose="020B0604030504040204" pitchFamily="34" charset="-128"/>
                        </a:rPr>
                        <a:t>平均</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tc>
                  <a:txBody>
                    <a:bodyPr/>
                    <a:lstStyle/>
                    <a:p>
                      <a:pPr algn="ctr"/>
                      <a:r>
                        <a:rPr kumimoji="1" lang="ja-JP" altLang="en-US" sz="1600" b="0">
                          <a:latin typeface="Meiryo UI" panose="020B0604030504040204" pitchFamily="34" charset="-128"/>
                          <a:ea typeface="Meiryo UI" panose="020B0604030504040204" pitchFamily="34" charset="-128"/>
                        </a:rPr>
                        <a:t>標準偏差</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167257844"/>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銀行</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62</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14.0</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14.0</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a:solidFill>
                            <a:schemeClr val="accent5">
                              <a:lumMod val="50000"/>
                            </a:schemeClr>
                          </a:solidFill>
                          <a:effectLst/>
                          <a:latin typeface="Meiryo UI" panose="020B0604030504040204" pitchFamily="34" charset="-128"/>
                          <a:ea typeface="Meiryo UI" panose="020B0604030504040204" pitchFamily="34" charset="-128"/>
                        </a:rPr>
                        <a:t>7.3</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886609703"/>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医薬品</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27</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13.4</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13.5</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a:solidFill>
                            <a:schemeClr val="accent5">
                              <a:lumMod val="50000"/>
                            </a:schemeClr>
                          </a:solidFill>
                          <a:effectLst/>
                          <a:latin typeface="Meiryo UI" panose="020B0604030504040204" pitchFamily="34" charset="-128"/>
                          <a:ea typeface="Meiryo UI" panose="020B0604030504040204" pitchFamily="34" charset="-128"/>
                        </a:rPr>
                        <a:t>6.2</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696198567"/>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金融</a:t>
                      </a:r>
                      <a:endParaRPr lang="en-US" altLang="ja-JP" sz="1600" b="0" dirty="0">
                        <a:solidFill>
                          <a:schemeClr val="accent6"/>
                        </a:solidFill>
                        <a:effectLst/>
                        <a:latin typeface="Meiryo UI" panose="020B0604030504040204" pitchFamily="34" charset="-128"/>
                        <a:ea typeface="Meiryo UI" panose="020B0604030504040204" pitchFamily="34" charset="-128"/>
                      </a:endParaRPr>
                    </a:p>
                    <a:p>
                      <a:r>
                        <a:rPr lang="en-US" altLang="ja-JP" sz="1600" b="0" dirty="0">
                          <a:solidFill>
                            <a:schemeClr val="accent6"/>
                          </a:solidFill>
                          <a:effectLst/>
                          <a:latin typeface="Meiryo UI" panose="020B0604030504040204" pitchFamily="34" charset="-128"/>
                          <a:ea typeface="Meiryo UI" panose="020B0604030504040204" pitchFamily="34" charset="-128"/>
                        </a:rPr>
                        <a:t>(</a:t>
                      </a:r>
                      <a:r>
                        <a:rPr lang="ja-JP" altLang="en-US" sz="1600" b="0">
                          <a:solidFill>
                            <a:schemeClr val="accent6"/>
                          </a:solidFill>
                          <a:effectLst/>
                          <a:latin typeface="Meiryo UI" panose="020B0604030504040204" pitchFamily="34" charset="-128"/>
                          <a:ea typeface="Meiryo UI" panose="020B0604030504040204" pitchFamily="34" charset="-128"/>
                        </a:rPr>
                        <a:t>除く銀行</a:t>
                      </a:r>
                      <a:r>
                        <a:rPr lang="en-US" altLang="ja-JP" sz="1600" b="0" dirty="0">
                          <a:solidFill>
                            <a:schemeClr val="accent6"/>
                          </a:solidFill>
                          <a:effectLst/>
                          <a:latin typeface="Meiryo UI" panose="020B0604030504040204" pitchFamily="34" charset="-128"/>
                          <a:ea typeface="Meiryo UI" panose="020B0604030504040204" pitchFamily="34" charset="-128"/>
                        </a:rPr>
                        <a:t>)</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35</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13.4</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18.7</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13.8</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485499199"/>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情報通信・</a:t>
                      </a:r>
                      <a:endParaRPr lang="en-US" altLang="ja-JP" sz="1600" b="0" dirty="0">
                        <a:solidFill>
                          <a:schemeClr val="accent6"/>
                        </a:solidFill>
                        <a:effectLst/>
                        <a:latin typeface="Meiryo UI" panose="020B0604030504040204" pitchFamily="34" charset="-128"/>
                        <a:ea typeface="Meiryo UI" panose="020B0604030504040204" pitchFamily="34" charset="-128"/>
                      </a:endParaRPr>
                    </a:p>
                    <a:p>
                      <a:r>
                        <a:rPr lang="ja-JP" altLang="en-US" sz="1600" b="0">
                          <a:solidFill>
                            <a:schemeClr val="accent6"/>
                          </a:solidFill>
                          <a:effectLst/>
                          <a:latin typeface="Meiryo UI" panose="020B0604030504040204" pitchFamily="34" charset="-128"/>
                          <a:ea typeface="Meiryo UI" panose="020B0604030504040204" pitchFamily="34" charset="-128"/>
                        </a:rPr>
                        <a:t>サービス</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361</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12.4</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15.8</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13.3</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366983368"/>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小売</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101</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11.5</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a:solidFill>
                            <a:schemeClr val="accent5">
                              <a:lumMod val="50000"/>
                            </a:schemeClr>
                          </a:solidFill>
                          <a:effectLst/>
                          <a:latin typeface="Meiryo UI" panose="020B0604030504040204" pitchFamily="34" charset="-128"/>
                          <a:ea typeface="Meiryo UI" panose="020B0604030504040204" pitchFamily="34" charset="-128"/>
                        </a:rPr>
                        <a:t>14.7</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13.3</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3247163827"/>
                  </a:ext>
                </a:extLst>
              </a:tr>
            </a:tbl>
          </a:graphicData>
        </a:graphic>
      </p:graphicFrame>
      <p:graphicFrame>
        <p:nvGraphicFramePr>
          <p:cNvPr id="12" name="表 11">
            <a:extLst>
              <a:ext uri="{FF2B5EF4-FFF2-40B4-BE49-F238E27FC236}">
                <a16:creationId xmlns:a16="http://schemas.microsoft.com/office/drawing/2014/main" id="{945F3625-4F50-89A6-2A67-2986F71C2496}"/>
              </a:ext>
            </a:extLst>
          </p:cNvPr>
          <p:cNvGraphicFramePr>
            <a:graphicFrameLocks noGrp="1"/>
          </p:cNvGraphicFramePr>
          <p:nvPr>
            <p:extLst>
              <p:ext uri="{D42A27DB-BD31-4B8C-83A1-F6EECF244321}">
                <p14:modId xmlns:p14="http://schemas.microsoft.com/office/powerpoint/2010/main" val="2137205023"/>
              </p:ext>
            </p:extLst>
          </p:nvPr>
        </p:nvGraphicFramePr>
        <p:xfrm>
          <a:off x="6444823" y="3175924"/>
          <a:ext cx="5291906" cy="3283494"/>
        </p:xfrm>
        <a:graphic>
          <a:graphicData uri="http://schemas.openxmlformats.org/drawingml/2006/table">
            <a:tbl>
              <a:tblPr firstRow="1" bandRow="1">
                <a:tableStyleId>{93296810-A885-4BE3-A3E7-6D5BEEA58F35}</a:tableStyleId>
              </a:tblPr>
              <a:tblGrid>
                <a:gridCol w="1332411">
                  <a:extLst>
                    <a:ext uri="{9D8B030D-6E8A-4147-A177-3AD203B41FA5}">
                      <a16:colId xmlns:a16="http://schemas.microsoft.com/office/drawing/2014/main" val="757417051"/>
                    </a:ext>
                  </a:extLst>
                </a:gridCol>
                <a:gridCol w="696686">
                  <a:extLst>
                    <a:ext uri="{9D8B030D-6E8A-4147-A177-3AD203B41FA5}">
                      <a16:colId xmlns:a16="http://schemas.microsoft.com/office/drawing/2014/main" val="2197525444"/>
                    </a:ext>
                  </a:extLst>
                </a:gridCol>
                <a:gridCol w="1087603">
                  <a:extLst>
                    <a:ext uri="{9D8B030D-6E8A-4147-A177-3AD203B41FA5}">
                      <a16:colId xmlns:a16="http://schemas.microsoft.com/office/drawing/2014/main" val="661793260"/>
                    </a:ext>
                  </a:extLst>
                </a:gridCol>
                <a:gridCol w="1087603">
                  <a:extLst>
                    <a:ext uri="{9D8B030D-6E8A-4147-A177-3AD203B41FA5}">
                      <a16:colId xmlns:a16="http://schemas.microsoft.com/office/drawing/2014/main" val="3591983906"/>
                    </a:ext>
                  </a:extLst>
                </a:gridCol>
                <a:gridCol w="1087603">
                  <a:extLst>
                    <a:ext uri="{9D8B030D-6E8A-4147-A177-3AD203B41FA5}">
                      <a16:colId xmlns:a16="http://schemas.microsoft.com/office/drawing/2014/main" val="302351303"/>
                    </a:ext>
                  </a:extLst>
                </a:gridCol>
              </a:tblGrid>
              <a:tr h="547249">
                <a:tc>
                  <a:txBody>
                    <a:bodyPr/>
                    <a:lstStyle/>
                    <a:p>
                      <a:pPr algn="ctr"/>
                      <a:endParaRPr kumimoji="1" lang="ja-JP" altLang="en-US"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6"/>
                    </a:solidFill>
                  </a:tcPr>
                </a:tc>
                <a:tc>
                  <a:txBody>
                    <a:bodyPr/>
                    <a:lstStyle/>
                    <a:p>
                      <a:pPr algn="ctr"/>
                      <a:r>
                        <a:rPr kumimoji="1" lang="ja-JP" altLang="en-US" sz="1600" b="0">
                          <a:latin typeface="Meiryo UI" panose="020B0604030504040204" pitchFamily="34" charset="-128"/>
                          <a:ea typeface="Meiryo UI" panose="020B0604030504040204" pitchFamily="34" charset="-128"/>
                        </a:rPr>
                        <a:t>社数</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6"/>
                    </a:solidFill>
                  </a:tcPr>
                </a:tc>
                <a:tc>
                  <a:txBody>
                    <a:bodyPr/>
                    <a:lstStyle/>
                    <a:p>
                      <a:pPr algn="ctr"/>
                      <a:r>
                        <a:rPr kumimoji="1" lang="ja-JP" altLang="en-US" sz="1600" b="0">
                          <a:latin typeface="Meiryo UI" panose="020B0604030504040204" pitchFamily="34" charset="-128"/>
                          <a:ea typeface="Meiryo UI" panose="020B0604030504040204" pitchFamily="34" charset="-128"/>
                        </a:rPr>
                        <a:t>中央値</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6"/>
                    </a:solidFill>
                  </a:tcPr>
                </a:tc>
                <a:tc>
                  <a:txBody>
                    <a:bodyPr/>
                    <a:lstStyle/>
                    <a:p>
                      <a:pPr algn="ctr"/>
                      <a:r>
                        <a:rPr kumimoji="1" lang="ja-JP" altLang="en-US" sz="1600" b="0">
                          <a:latin typeface="Meiryo UI" panose="020B0604030504040204" pitchFamily="34" charset="-128"/>
                          <a:ea typeface="Meiryo UI" panose="020B0604030504040204" pitchFamily="34" charset="-128"/>
                        </a:rPr>
                        <a:t>平均</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6"/>
                    </a:solidFill>
                  </a:tcPr>
                </a:tc>
                <a:tc>
                  <a:txBody>
                    <a:bodyPr/>
                    <a:lstStyle/>
                    <a:p>
                      <a:pPr algn="ctr"/>
                      <a:r>
                        <a:rPr kumimoji="1" lang="ja-JP" altLang="en-US" sz="1600" b="0">
                          <a:latin typeface="Meiryo UI" panose="020B0604030504040204" pitchFamily="34" charset="-128"/>
                          <a:ea typeface="Meiryo UI" panose="020B0604030504040204" pitchFamily="34" charset="-128"/>
                        </a:rPr>
                        <a:t>標準偏差</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6"/>
                    </a:solidFill>
                  </a:tcPr>
                </a:tc>
                <a:extLst>
                  <a:ext uri="{0D108BD9-81ED-4DB2-BD59-A6C34878D82A}">
                    <a16:rowId xmlns:a16="http://schemas.microsoft.com/office/drawing/2014/main" val="1167257844"/>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自動車・</a:t>
                      </a:r>
                      <a:endParaRPr lang="en-US" altLang="ja-JP" sz="1600" b="0" dirty="0">
                        <a:solidFill>
                          <a:schemeClr val="accent6"/>
                        </a:solidFill>
                        <a:effectLst/>
                        <a:latin typeface="Meiryo UI" panose="020B0604030504040204" pitchFamily="34" charset="-128"/>
                        <a:ea typeface="Meiryo UI" panose="020B0604030504040204" pitchFamily="34" charset="-128"/>
                      </a:endParaRPr>
                    </a:p>
                    <a:p>
                      <a:r>
                        <a:rPr lang="ja-JP" altLang="en-US" sz="1600" b="0">
                          <a:solidFill>
                            <a:schemeClr val="accent6"/>
                          </a:solidFill>
                          <a:effectLst/>
                          <a:latin typeface="Meiryo UI" panose="020B0604030504040204" pitchFamily="34" charset="-128"/>
                          <a:ea typeface="Meiryo UI" panose="020B0604030504040204" pitchFamily="34" charset="-128"/>
                        </a:rPr>
                        <a:t>輸送機</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67</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2.8</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b="0" dirty="0">
                          <a:solidFill>
                            <a:schemeClr val="accent5">
                              <a:lumMod val="50000"/>
                            </a:schemeClr>
                          </a:solidFill>
                          <a:effectLst/>
                          <a:latin typeface="Meiryo UI" panose="020B0604030504040204" pitchFamily="34" charset="-128"/>
                          <a:ea typeface="Meiryo UI" panose="020B0604030504040204" pitchFamily="34" charset="-128"/>
                        </a:rPr>
                        <a:t>3.9</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b="0">
                          <a:solidFill>
                            <a:schemeClr val="accent5">
                              <a:lumMod val="50000"/>
                            </a:schemeClr>
                          </a:solidFill>
                          <a:effectLst/>
                          <a:latin typeface="Meiryo UI" panose="020B0604030504040204" pitchFamily="34" charset="-128"/>
                          <a:ea typeface="Meiryo UI" panose="020B0604030504040204" pitchFamily="34" charset="-128"/>
                        </a:rPr>
                        <a:t>3.1</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886609703"/>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建設・資材</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123</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2.8</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b="0" dirty="0">
                          <a:solidFill>
                            <a:schemeClr val="accent5">
                              <a:lumMod val="50000"/>
                            </a:schemeClr>
                          </a:solidFill>
                          <a:effectLst/>
                          <a:latin typeface="Meiryo UI" panose="020B0604030504040204" pitchFamily="34" charset="-128"/>
                          <a:ea typeface="Meiryo UI" panose="020B0604030504040204" pitchFamily="34" charset="-128"/>
                        </a:rPr>
                        <a:t>3.4</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b="0" dirty="0">
                          <a:solidFill>
                            <a:schemeClr val="accent5">
                              <a:lumMod val="50000"/>
                            </a:schemeClr>
                          </a:solidFill>
                          <a:effectLst/>
                          <a:latin typeface="Meiryo UI" panose="020B0604030504040204" pitchFamily="34" charset="-128"/>
                          <a:ea typeface="Meiryo UI" panose="020B0604030504040204" pitchFamily="34" charset="-128"/>
                        </a:rPr>
                        <a:t>3.4</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696198567"/>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鉄鋼・非鉄</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47</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3.1</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b="0" dirty="0">
                          <a:solidFill>
                            <a:schemeClr val="accent5">
                              <a:lumMod val="50000"/>
                            </a:schemeClr>
                          </a:solidFill>
                          <a:effectLst/>
                          <a:latin typeface="Meiryo UI" panose="020B0604030504040204" pitchFamily="34" charset="-128"/>
                          <a:ea typeface="Meiryo UI" panose="020B0604030504040204" pitchFamily="34" charset="-128"/>
                        </a:rPr>
                        <a:t>4.2</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b="0" dirty="0">
                          <a:solidFill>
                            <a:schemeClr val="accent5">
                              <a:lumMod val="50000"/>
                            </a:schemeClr>
                          </a:solidFill>
                          <a:effectLst/>
                          <a:latin typeface="Meiryo UI" panose="020B0604030504040204" pitchFamily="34" charset="-128"/>
                          <a:ea typeface="Meiryo UI" panose="020B0604030504040204" pitchFamily="34" charset="-128"/>
                        </a:rPr>
                        <a:t>4.4</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485499199"/>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機械</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160</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3.2</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b="0" dirty="0">
                          <a:solidFill>
                            <a:schemeClr val="accent5">
                              <a:lumMod val="50000"/>
                            </a:schemeClr>
                          </a:solidFill>
                          <a:effectLst/>
                          <a:latin typeface="Meiryo UI" panose="020B0604030504040204" pitchFamily="34" charset="-128"/>
                          <a:ea typeface="Meiryo UI" panose="020B0604030504040204" pitchFamily="34" charset="-128"/>
                        </a:rPr>
                        <a:t>4.0</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b="0" dirty="0">
                          <a:solidFill>
                            <a:schemeClr val="accent5">
                              <a:lumMod val="50000"/>
                            </a:schemeClr>
                          </a:solidFill>
                          <a:effectLst/>
                          <a:latin typeface="Meiryo UI" panose="020B0604030504040204" pitchFamily="34" charset="-128"/>
                          <a:ea typeface="Meiryo UI" panose="020B0604030504040204" pitchFamily="34" charset="-128"/>
                        </a:rPr>
                        <a:t>3.9</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366983368"/>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電力・ガス</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19</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3.8</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b="0" dirty="0">
                          <a:solidFill>
                            <a:schemeClr val="accent5">
                              <a:lumMod val="50000"/>
                            </a:schemeClr>
                          </a:solidFill>
                          <a:effectLst/>
                          <a:latin typeface="Meiryo UI" panose="020B0604030504040204" pitchFamily="34" charset="-128"/>
                          <a:ea typeface="Meiryo UI" panose="020B0604030504040204" pitchFamily="34" charset="-128"/>
                        </a:rPr>
                        <a:t>4.2</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b="0" dirty="0">
                          <a:solidFill>
                            <a:schemeClr val="accent5">
                              <a:lumMod val="50000"/>
                            </a:schemeClr>
                          </a:solidFill>
                          <a:effectLst/>
                          <a:latin typeface="Meiryo UI" panose="020B0604030504040204" pitchFamily="34" charset="-128"/>
                          <a:ea typeface="Meiryo UI" panose="020B0604030504040204" pitchFamily="34" charset="-128"/>
                        </a:rPr>
                        <a:t>2.1</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3247163827"/>
                  </a:ext>
                </a:extLst>
              </a:tr>
            </a:tbl>
          </a:graphicData>
        </a:graphic>
      </p:graphicFrame>
      <p:cxnSp>
        <p:nvCxnSpPr>
          <p:cNvPr id="2" name="直線コネクタ 1">
            <a:extLst>
              <a:ext uri="{FF2B5EF4-FFF2-40B4-BE49-F238E27FC236}">
                <a16:creationId xmlns:a16="http://schemas.microsoft.com/office/drawing/2014/main" id="{0545D141-16B6-A11B-A4F4-10679FFCE245}"/>
              </a:ext>
            </a:extLst>
          </p:cNvPr>
          <p:cNvCxnSpPr/>
          <p:nvPr/>
        </p:nvCxnSpPr>
        <p:spPr>
          <a:xfrm>
            <a:off x="185195" y="821803"/>
            <a:ext cx="11551534" cy="0"/>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sp>
        <p:nvSpPr>
          <p:cNvPr id="3" name="テキスト ボックス 2">
            <a:extLst>
              <a:ext uri="{FF2B5EF4-FFF2-40B4-BE49-F238E27FC236}">
                <a16:creationId xmlns:a16="http://schemas.microsoft.com/office/drawing/2014/main" id="{929A34A0-BC42-AC81-581A-FE92DE9D8679}"/>
              </a:ext>
            </a:extLst>
          </p:cNvPr>
          <p:cNvSpPr txBox="1"/>
          <p:nvPr/>
        </p:nvSpPr>
        <p:spPr>
          <a:xfrm>
            <a:off x="246546" y="167087"/>
            <a:ext cx="9233119" cy="584775"/>
          </a:xfrm>
          <a:prstGeom prst="rect">
            <a:avLst/>
          </a:prstGeom>
          <a:noFill/>
        </p:spPr>
        <p:txBody>
          <a:bodyPr wrap="square" rtlCol="0">
            <a:spAutoFit/>
          </a:bodyPr>
          <a:lstStyle/>
          <a:p>
            <a:r>
              <a:rPr kumimoji="1" lang="ja-JP" altLang="en-US" sz="3200">
                <a:solidFill>
                  <a:schemeClr val="accent6"/>
                </a:solidFill>
                <a:latin typeface="Meiryo UI" panose="020B0604030504040204" pitchFamily="34" charset="-128"/>
                <a:ea typeface="Meiryo UI" panose="020B0604030504040204" pitchFamily="34" charset="-128"/>
              </a:rPr>
              <a:t>女性管理職比率</a:t>
            </a:r>
            <a:r>
              <a:rPr kumimoji="1" lang="en-US" altLang="ja-JP" sz="3200" dirty="0">
                <a:solidFill>
                  <a:schemeClr val="accent6"/>
                </a:solidFill>
                <a:latin typeface="Meiryo UI" panose="020B0604030504040204" pitchFamily="34" charset="-128"/>
                <a:ea typeface="Meiryo UI" panose="020B0604030504040204" pitchFamily="34" charset="-128"/>
              </a:rPr>
              <a:t>〜</a:t>
            </a:r>
            <a:r>
              <a:rPr kumimoji="1" lang="ja-JP" altLang="en-US" sz="3200">
                <a:solidFill>
                  <a:schemeClr val="accent6"/>
                </a:solidFill>
                <a:latin typeface="Meiryo UI" panose="020B0604030504040204" pitchFamily="34" charset="-128"/>
                <a:ea typeface="Meiryo UI" panose="020B0604030504040204" pitchFamily="34" charset="-128"/>
              </a:rPr>
              <a:t>業種別（中央値）上位・下位</a:t>
            </a:r>
          </a:p>
        </p:txBody>
      </p:sp>
      <p:sp>
        <p:nvSpPr>
          <p:cNvPr id="4" name="テキスト ボックス 3">
            <a:extLst>
              <a:ext uri="{FF2B5EF4-FFF2-40B4-BE49-F238E27FC236}">
                <a16:creationId xmlns:a16="http://schemas.microsoft.com/office/drawing/2014/main" id="{58500043-141B-8360-EFFD-344D0815E699}"/>
              </a:ext>
            </a:extLst>
          </p:cNvPr>
          <p:cNvSpPr txBox="1"/>
          <p:nvPr/>
        </p:nvSpPr>
        <p:spPr>
          <a:xfrm>
            <a:off x="6444823" y="2543756"/>
            <a:ext cx="5291905" cy="523220"/>
          </a:xfrm>
          <a:prstGeom prst="rect">
            <a:avLst/>
          </a:prstGeom>
          <a:noFill/>
        </p:spPr>
        <p:txBody>
          <a:bodyPr wrap="square" rtlCol="0">
            <a:spAutoFit/>
          </a:bodyPr>
          <a:lstStyle/>
          <a:p>
            <a:pPr algn="ctr"/>
            <a:r>
              <a:rPr lang="ja-JP" altLang="en-US" sz="2800">
                <a:solidFill>
                  <a:schemeClr val="accent6"/>
                </a:solidFill>
                <a:latin typeface="Meiryo UI" panose="020B0604030504040204" pitchFamily="34" charset="-128"/>
                <a:ea typeface="Meiryo UI" panose="020B0604030504040204" pitchFamily="34" charset="-128"/>
              </a:rPr>
              <a:t>下位</a:t>
            </a:r>
            <a:r>
              <a:rPr kumimoji="1" lang="en-US" altLang="ja-JP" sz="2800" dirty="0">
                <a:solidFill>
                  <a:schemeClr val="accent6"/>
                </a:solidFill>
                <a:latin typeface="Meiryo UI" panose="020B0604030504040204" pitchFamily="34" charset="-128"/>
                <a:ea typeface="Meiryo UI" panose="020B0604030504040204" pitchFamily="34" charset="-128"/>
              </a:rPr>
              <a:t>5</a:t>
            </a:r>
            <a:r>
              <a:rPr kumimoji="1" lang="ja-JP" altLang="en-US" sz="2800">
                <a:solidFill>
                  <a:schemeClr val="accent6"/>
                </a:solidFill>
                <a:latin typeface="Meiryo UI" panose="020B0604030504040204" pitchFamily="34" charset="-128"/>
                <a:ea typeface="Meiryo UI" panose="020B0604030504040204" pitchFamily="34" charset="-128"/>
              </a:rPr>
              <a:t>業種</a:t>
            </a:r>
          </a:p>
        </p:txBody>
      </p:sp>
      <p:sp>
        <p:nvSpPr>
          <p:cNvPr id="5" name="テキスト ボックス 4">
            <a:extLst>
              <a:ext uri="{FF2B5EF4-FFF2-40B4-BE49-F238E27FC236}">
                <a16:creationId xmlns:a16="http://schemas.microsoft.com/office/drawing/2014/main" id="{26A5F566-257C-0047-25AF-737F726592EB}"/>
              </a:ext>
            </a:extLst>
          </p:cNvPr>
          <p:cNvSpPr txBox="1"/>
          <p:nvPr/>
        </p:nvSpPr>
        <p:spPr>
          <a:xfrm>
            <a:off x="455272" y="2545364"/>
            <a:ext cx="5291905" cy="523220"/>
          </a:xfrm>
          <a:prstGeom prst="rect">
            <a:avLst/>
          </a:prstGeom>
          <a:noFill/>
        </p:spPr>
        <p:txBody>
          <a:bodyPr wrap="square" rtlCol="0">
            <a:spAutoFit/>
          </a:bodyPr>
          <a:lstStyle/>
          <a:p>
            <a:pPr algn="ctr"/>
            <a:r>
              <a:rPr kumimoji="1" lang="ja-JP" altLang="en-US" sz="2800">
                <a:solidFill>
                  <a:schemeClr val="accent6"/>
                </a:solidFill>
                <a:latin typeface="Meiryo UI" panose="020B0604030504040204" pitchFamily="34" charset="-128"/>
                <a:ea typeface="Meiryo UI" panose="020B0604030504040204" pitchFamily="34" charset="-128"/>
              </a:rPr>
              <a:t>上位</a:t>
            </a:r>
            <a:r>
              <a:rPr kumimoji="1" lang="en-US" altLang="ja-JP" sz="2800" dirty="0">
                <a:solidFill>
                  <a:schemeClr val="accent6"/>
                </a:solidFill>
                <a:latin typeface="Meiryo UI" panose="020B0604030504040204" pitchFamily="34" charset="-128"/>
                <a:ea typeface="Meiryo UI" panose="020B0604030504040204" pitchFamily="34" charset="-128"/>
              </a:rPr>
              <a:t>5</a:t>
            </a:r>
            <a:r>
              <a:rPr kumimoji="1" lang="ja-JP" altLang="en-US" sz="2800">
                <a:solidFill>
                  <a:schemeClr val="accent6"/>
                </a:solidFill>
                <a:latin typeface="Meiryo UI" panose="020B0604030504040204" pitchFamily="34" charset="-128"/>
                <a:ea typeface="Meiryo UI" panose="020B0604030504040204" pitchFamily="34" charset="-128"/>
              </a:rPr>
              <a:t>業種</a:t>
            </a:r>
          </a:p>
        </p:txBody>
      </p:sp>
      <p:sp>
        <p:nvSpPr>
          <p:cNvPr id="7" name="テキスト ボックス 6">
            <a:extLst>
              <a:ext uri="{FF2B5EF4-FFF2-40B4-BE49-F238E27FC236}">
                <a16:creationId xmlns:a16="http://schemas.microsoft.com/office/drawing/2014/main" id="{30BA7FF7-3BBF-4F09-38DD-15A6DE1077AB}"/>
              </a:ext>
            </a:extLst>
          </p:cNvPr>
          <p:cNvSpPr txBox="1"/>
          <p:nvPr/>
        </p:nvSpPr>
        <p:spPr>
          <a:xfrm>
            <a:off x="455271" y="947225"/>
            <a:ext cx="10754139" cy="1028038"/>
          </a:xfrm>
          <a:prstGeom prst="rect">
            <a:avLst/>
          </a:prstGeom>
          <a:noFill/>
        </p:spPr>
        <p:txBody>
          <a:bodyPr wrap="square" rtlCol="0">
            <a:spAutoFit/>
          </a:bodyPr>
          <a:lstStyle/>
          <a:p>
            <a:pPr>
              <a:lnSpc>
                <a:spcPct val="150000"/>
              </a:lnSpc>
              <a:spcBef>
                <a:spcPts val="600"/>
              </a:spcBef>
            </a:pPr>
            <a:r>
              <a:rPr kumimoji="1" lang="ja-JP" altLang="en-US" sz="2000">
                <a:solidFill>
                  <a:schemeClr val="accent5">
                    <a:lumMod val="50000"/>
                  </a:schemeClr>
                </a:solidFill>
                <a:latin typeface="Meiryo UI" panose="020B0604030504040204" pitchFamily="34" charset="-128"/>
                <a:ea typeface="Meiryo UI" panose="020B0604030504040204" pitchFamily="34" charset="-128"/>
              </a:rPr>
              <a:t>銀行がトップ。女性管理職比率が高いのはサービス・小売系が多い（医薬品は意外）</a:t>
            </a:r>
            <a:endParaRPr kumimoji="1" lang="en-US" altLang="ja-JP" sz="2000" dirty="0">
              <a:solidFill>
                <a:schemeClr val="accent5">
                  <a:lumMod val="50000"/>
                </a:schemeClr>
              </a:solidFill>
              <a:latin typeface="Meiryo UI" panose="020B0604030504040204" pitchFamily="34" charset="-128"/>
              <a:ea typeface="Meiryo UI" panose="020B0604030504040204" pitchFamily="34" charset="-128"/>
            </a:endParaRPr>
          </a:p>
          <a:p>
            <a:pPr>
              <a:lnSpc>
                <a:spcPct val="150000"/>
              </a:lnSpc>
              <a:spcBef>
                <a:spcPts val="600"/>
              </a:spcBef>
            </a:pPr>
            <a:r>
              <a:rPr lang="ja-JP" altLang="en-US" sz="2000">
                <a:solidFill>
                  <a:schemeClr val="accent5">
                    <a:lumMod val="50000"/>
                  </a:schemeClr>
                </a:solidFill>
                <a:latin typeface="Meiryo UI" panose="020B0604030504040204" pitchFamily="34" charset="-128"/>
                <a:ea typeface="Meiryo UI" panose="020B0604030504040204" pitchFamily="34" charset="-128"/>
              </a:rPr>
              <a:t>女性管理職が低いのは、重厚長大な産業</a:t>
            </a:r>
            <a:endParaRPr lang="en-US" altLang="ja-JP" sz="2000" dirty="0">
              <a:solidFill>
                <a:schemeClr val="accent5">
                  <a:lumMod val="50000"/>
                </a:schemeClr>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162917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47F6DFB-51D9-5E3A-7645-C239DA106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460" y="772998"/>
            <a:ext cx="0" cy="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表 1">
            <a:extLst>
              <a:ext uri="{FF2B5EF4-FFF2-40B4-BE49-F238E27FC236}">
                <a16:creationId xmlns:a16="http://schemas.microsoft.com/office/drawing/2014/main" id="{3BDF6404-A5D2-7623-E15D-52FA0A7673ED}"/>
              </a:ext>
            </a:extLst>
          </p:cNvPr>
          <p:cNvGraphicFramePr>
            <a:graphicFrameLocks noGrp="1"/>
          </p:cNvGraphicFramePr>
          <p:nvPr>
            <p:extLst>
              <p:ext uri="{D42A27DB-BD31-4B8C-83A1-F6EECF244321}">
                <p14:modId xmlns:p14="http://schemas.microsoft.com/office/powerpoint/2010/main" val="2729458902"/>
              </p:ext>
            </p:extLst>
          </p:nvPr>
        </p:nvGraphicFramePr>
        <p:xfrm>
          <a:off x="6842650" y="2475557"/>
          <a:ext cx="4118575" cy="2656760"/>
        </p:xfrm>
        <a:graphic>
          <a:graphicData uri="http://schemas.openxmlformats.org/drawingml/2006/table">
            <a:tbl>
              <a:tblPr firstRow="1" bandRow="1">
                <a:tableStyleId>{93296810-A885-4BE3-A3E7-6D5BEEA58F35}</a:tableStyleId>
              </a:tblPr>
              <a:tblGrid>
                <a:gridCol w="1654304">
                  <a:extLst>
                    <a:ext uri="{9D8B030D-6E8A-4147-A177-3AD203B41FA5}">
                      <a16:colId xmlns:a16="http://schemas.microsoft.com/office/drawing/2014/main" val="757417051"/>
                    </a:ext>
                  </a:extLst>
                </a:gridCol>
                <a:gridCol w="2464271">
                  <a:extLst>
                    <a:ext uri="{9D8B030D-6E8A-4147-A177-3AD203B41FA5}">
                      <a16:colId xmlns:a16="http://schemas.microsoft.com/office/drawing/2014/main" val="661793260"/>
                    </a:ext>
                  </a:extLst>
                </a:gridCol>
              </a:tblGrid>
              <a:tr h="504170">
                <a:tc>
                  <a:txBody>
                    <a:bodyPr/>
                    <a:lstStyle/>
                    <a:p>
                      <a:pPr algn="ctr"/>
                      <a:endParaRPr kumimoji="1" lang="ja-JP" altLang="en-US">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solidFill>
                  </a:tcPr>
                </a:tc>
                <a:tc>
                  <a:txBody>
                    <a:bodyPr/>
                    <a:lstStyle/>
                    <a:p>
                      <a:pPr algn="ctr"/>
                      <a:r>
                        <a:rPr kumimoji="1" lang="ja-JP" altLang="en-US" b="0">
                          <a:latin typeface="Meiryo UI" panose="020B0604030504040204" pitchFamily="34" charset="-128"/>
                          <a:ea typeface="Meiryo UI" panose="020B0604030504040204" pitchFamily="34" charset="-128"/>
                        </a:rPr>
                        <a:t>男性育児休業取得率</a:t>
                      </a:r>
                      <a:endParaRPr kumimoji="1" lang="en-US" altLang="ja-JP" b="0" dirty="0">
                        <a:latin typeface="Meiryo UI" panose="020B0604030504040204" pitchFamily="34" charset="-128"/>
                        <a:ea typeface="Meiryo UI" panose="020B0604030504040204" pitchFamily="34" charset="-128"/>
                      </a:endParaRPr>
                    </a:p>
                    <a:p>
                      <a:pPr algn="ctr"/>
                      <a:r>
                        <a:rPr kumimoji="1" lang="en-US" altLang="ja-JP" b="0" dirty="0">
                          <a:latin typeface="Meiryo UI" panose="020B0604030504040204" pitchFamily="34" charset="-128"/>
                          <a:ea typeface="Meiryo UI" panose="020B0604030504040204" pitchFamily="34" charset="-128"/>
                        </a:rPr>
                        <a:t>(n=1,384)</a:t>
                      </a:r>
                      <a:endParaRPr kumimoji="1" lang="ja-JP" altLang="en-US"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solidFill>
                  </a:tcPr>
                </a:tc>
                <a:extLst>
                  <a:ext uri="{0D108BD9-81ED-4DB2-BD59-A6C34878D82A}">
                    <a16:rowId xmlns:a16="http://schemas.microsoft.com/office/drawing/2014/main" val="1167257844"/>
                  </a:ext>
                </a:extLst>
              </a:tr>
              <a:tr h="504170">
                <a:tc>
                  <a:txBody>
                    <a:bodyPr/>
                    <a:lstStyle/>
                    <a:p>
                      <a:pPr algn="ctr"/>
                      <a:r>
                        <a:rPr kumimoji="1" lang="ja-JP" altLang="en-US" sz="2000">
                          <a:solidFill>
                            <a:schemeClr val="accent6"/>
                          </a:solidFill>
                          <a:latin typeface="Meiryo UI" panose="020B0604030504040204" pitchFamily="34" charset="-128"/>
                          <a:ea typeface="Meiryo UI" panose="020B0604030504040204" pitchFamily="34" charset="-128"/>
                        </a:rPr>
                        <a:t>中央値</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kumimoji="1" lang="en-US" altLang="ja-JP" sz="2400" dirty="0">
                          <a:solidFill>
                            <a:schemeClr val="accent6"/>
                          </a:solidFill>
                          <a:latin typeface="Meiryo UI" panose="020B0604030504040204" pitchFamily="34" charset="-128"/>
                          <a:ea typeface="Meiryo UI" panose="020B0604030504040204" pitchFamily="34" charset="-128"/>
                        </a:rPr>
                        <a:t>59.9</a:t>
                      </a:r>
                      <a:endParaRPr kumimoji="1" lang="ja-JP" altLang="en-US" sz="2400">
                        <a:solidFill>
                          <a:schemeClr val="accent6"/>
                        </a:solidFill>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886609703"/>
                  </a:ext>
                </a:extLst>
              </a:tr>
              <a:tr h="504170">
                <a:tc>
                  <a:txBody>
                    <a:bodyPr/>
                    <a:lstStyle/>
                    <a:p>
                      <a:pPr algn="ctr"/>
                      <a:r>
                        <a:rPr kumimoji="1" lang="ja-JP" altLang="en-US" sz="2000">
                          <a:solidFill>
                            <a:schemeClr val="accent6"/>
                          </a:solidFill>
                          <a:latin typeface="Meiryo UI" panose="020B0604030504040204" pitchFamily="34" charset="-128"/>
                          <a:ea typeface="Meiryo UI" panose="020B0604030504040204" pitchFamily="34" charset="-128"/>
                        </a:rPr>
                        <a:t>平均</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kumimoji="1" lang="en-US" altLang="ja-JP" sz="2400" dirty="0">
                          <a:solidFill>
                            <a:schemeClr val="accent6"/>
                          </a:solidFill>
                          <a:latin typeface="Meiryo UI" panose="020B0604030504040204" pitchFamily="34" charset="-128"/>
                          <a:ea typeface="Meiryo UI" panose="020B0604030504040204" pitchFamily="34" charset="-128"/>
                        </a:rPr>
                        <a:t>60.8</a:t>
                      </a:r>
                      <a:endParaRPr kumimoji="1" lang="ja-JP" altLang="en-US" sz="2400">
                        <a:solidFill>
                          <a:schemeClr val="accent6"/>
                        </a:solidFill>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366983368"/>
                  </a:ext>
                </a:extLst>
              </a:tr>
              <a:tr h="504170">
                <a:tc>
                  <a:txBody>
                    <a:bodyPr/>
                    <a:lstStyle/>
                    <a:p>
                      <a:pPr algn="ctr"/>
                      <a:r>
                        <a:rPr kumimoji="1" lang="ja-JP" altLang="en-US" sz="2000">
                          <a:solidFill>
                            <a:schemeClr val="accent6"/>
                          </a:solidFill>
                          <a:latin typeface="Meiryo UI" panose="020B0604030504040204" pitchFamily="34" charset="-128"/>
                          <a:ea typeface="Meiryo UI" panose="020B0604030504040204" pitchFamily="34" charset="-128"/>
                        </a:rPr>
                        <a:t>標準偏差</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pPr algn="ctr"/>
                      <a:r>
                        <a:rPr kumimoji="1" lang="en-US" altLang="ja-JP" sz="2400" dirty="0">
                          <a:solidFill>
                            <a:schemeClr val="accent6"/>
                          </a:solidFill>
                          <a:latin typeface="Meiryo UI" panose="020B0604030504040204" pitchFamily="34" charset="-128"/>
                          <a:ea typeface="Meiryo UI" panose="020B0604030504040204" pitchFamily="34" charset="-128"/>
                        </a:rPr>
                        <a:t>33.5</a:t>
                      </a:r>
                      <a:endParaRPr kumimoji="1" lang="ja-JP" altLang="en-US" sz="2400">
                        <a:solidFill>
                          <a:schemeClr val="accent6"/>
                        </a:solidFill>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1565664362"/>
                  </a:ext>
                </a:extLst>
              </a:tr>
              <a:tr h="504170">
                <a:tc>
                  <a:txBody>
                    <a:bodyPr/>
                    <a:lstStyle/>
                    <a:p>
                      <a:pPr algn="ctr"/>
                      <a:r>
                        <a:rPr kumimoji="1" lang="ja-JP" altLang="en-US" sz="2000">
                          <a:solidFill>
                            <a:schemeClr val="accent6"/>
                          </a:solidFill>
                          <a:latin typeface="Meiryo UI" panose="020B0604030504040204" pitchFamily="34" charset="-128"/>
                          <a:ea typeface="Meiryo UI" panose="020B0604030504040204" pitchFamily="34" charset="-128"/>
                        </a:rPr>
                        <a:t>当金庫</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kumimoji="1" lang="en-US" altLang="ja-JP" sz="2400" dirty="0">
                          <a:solidFill>
                            <a:schemeClr val="accent6"/>
                          </a:solidFill>
                          <a:latin typeface="Meiryo UI" panose="020B0604030504040204" pitchFamily="34" charset="-128"/>
                          <a:ea typeface="Meiryo UI" panose="020B0604030504040204" pitchFamily="34" charset="-128"/>
                        </a:rPr>
                        <a:t>84.8</a:t>
                      </a:r>
                      <a:endParaRPr kumimoji="1" lang="ja-JP" altLang="en-US" sz="2400">
                        <a:solidFill>
                          <a:schemeClr val="accent6"/>
                        </a:solidFill>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676625374"/>
                  </a:ext>
                </a:extLst>
              </a:tr>
            </a:tbl>
          </a:graphicData>
        </a:graphic>
      </p:graphicFrame>
      <p:sp>
        <p:nvSpPr>
          <p:cNvPr id="3" name="テキスト ボックス 2">
            <a:extLst>
              <a:ext uri="{FF2B5EF4-FFF2-40B4-BE49-F238E27FC236}">
                <a16:creationId xmlns:a16="http://schemas.microsoft.com/office/drawing/2014/main" id="{F8E31D1B-6A20-C700-35CF-8EF358E145A0}"/>
              </a:ext>
            </a:extLst>
          </p:cNvPr>
          <p:cNvSpPr txBox="1"/>
          <p:nvPr/>
        </p:nvSpPr>
        <p:spPr>
          <a:xfrm>
            <a:off x="246547" y="167087"/>
            <a:ext cx="6385747" cy="584775"/>
          </a:xfrm>
          <a:prstGeom prst="rect">
            <a:avLst/>
          </a:prstGeom>
          <a:noFill/>
        </p:spPr>
        <p:txBody>
          <a:bodyPr wrap="square" rtlCol="0">
            <a:spAutoFit/>
          </a:bodyPr>
          <a:lstStyle/>
          <a:p>
            <a:r>
              <a:rPr lang="ja-JP" altLang="en-US" sz="3200">
                <a:solidFill>
                  <a:schemeClr val="accent6"/>
                </a:solidFill>
                <a:latin typeface="Meiryo UI" panose="020B0604030504040204" pitchFamily="34" charset="-128"/>
                <a:ea typeface="Meiryo UI" panose="020B0604030504040204" pitchFamily="34" charset="-128"/>
              </a:rPr>
              <a:t>男性育児休業取得</a:t>
            </a:r>
            <a:r>
              <a:rPr kumimoji="1" lang="ja-JP" altLang="en-US" sz="3200">
                <a:solidFill>
                  <a:schemeClr val="accent6"/>
                </a:solidFill>
                <a:latin typeface="Meiryo UI" panose="020B0604030504040204" pitchFamily="34" charset="-128"/>
                <a:ea typeface="Meiryo UI" panose="020B0604030504040204" pitchFamily="34" charset="-128"/>
              </a:rPr>
              <a:t>率</a:t>
            </a:r>
            <a:r>
              <a:rPr kumimoji="1" lang="en-US" altLang="ja-JP" sz="3200" dirty="0">
                <a:solidFill>
                  <a:schemeClr val="accent6"/>
                </a:solidFill>
                <a:latin typeface="Meiryo UI" panose="020B0604030504040204" pitchFamily="34" charset="-128"/>
                <a:ea typeface="Meiryo UI" panose="020B0604030504040204" pitchFamily="34" charset="-128"/>
              </a:rPr>
              <a:t>〜</a:t>
            </a:r>
            <a:r>
              <a:rPr kumimoji="1" lang="ja-JP" altLang="en-US" sz="3200">
                <a:solidFill>
                  <a:schemeClr val="accent6"/>
                </a:solidFill>
                <a:latin typeface="Meiryo UI" panose="020B0604030504040204" pitchFamily="34" charset="-128"/>
                <a:ea typeface="Meiryo UI" panose="020B0604030504040204" pitchFamily="34" charset="-128"/>
              </a:rPr>
              <a:t>全業種</a:t>
            </a:r>
          </a:p>
        </p:txBody>
      </p:sp>
      <p:cxnSp>
        <p:nvCxnSpPr>
          <p:cNvPr id="5" name="直線コネクタ 4">
            <a:extLst>
              <a:ext uri="{FF2B5EF4-FFF2-40B4-BE49-F238E27FC236}">
                <a16:creationId xmlns:a16="http://schemas.microsoft.com/office/drawing/2014/main" id="{C404EA40-DF5E-2394-D2A9-7BECA9ED52C1}"/>
              </a:ext>
            </a:extLst>
          </p:cNvPr>
          <p:cNvCxnSpPr/>
          <p:nvPr/>
        </p:nvCxnSpPr>
        <p:spPr>
          <a:xfrm>
            <a:off x="185195" y="821803"/>
            <a:ext cx="11551534" cy="0"/>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pic>
        <p:nvPicPr>
          <p:cNvPr id="2050" name="Picture 2">
            <a:extLst>
              <a:ext uri="{FF2B5EF4-FFF2-40B4-BE49-F238E27FC236}">
                <a16:creationId xmlns:a16="http://schemas.microsoft.com/office/drawing/2014/main" id="{C38E4B61-DB88-16E8-709E-F7B12A5D3D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912" y="2489804"/>
            <a:ext cx="4997000" cy="432000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4C978B3B-2E47-0A0B-129C-3070CA0B076B}"/>
              </a:ext>
            </a:extLst>
          </p:cNvPr>
          <p:cNvSpPr txBox="1"/>
          <p:nvPr/>
        </p:nvSpPr>
        <p:spPr>
          <a:xfrm>
            <a:off x="456842" y="989896"/>
            <a:ext cx="10754139" cy="1028038"/>
          </a:xfrm>
          <a:prstGeom prst="rect">
            <a:avLst/>
          </a:prstGeom>
          <a:noFill/>
        </p:spPr>
        <p:txBody>
          <a:bodyPr wrap="square" rtlCol="0">
            <a:spAutoFit/>
          </a:bodyPr>
          <a:lstStyle/>
          <a:p>
            <a:pPr>
              <a:lnSpc>
                <a:spcPct val="150000"/>
              </a:lnSpc>
              <a:spcBef>
                <a:spcPts val="600"/>
              </a:spcBef>
            </a:pPr>
            <a:r>
              <a:rPr lang="ja-JP" altLang="en-US" sz="2000">
                <a:solidFill>
                  <a:schemeClr val="accent5">
                    <a:lumMod val="50000"/>
                  </a:schemeClr>
                </a:solidFill>
                <a:latin typeface="Meiryo UI" panose="020B0604030504040204" pitchFamily="34" charset="-128"/>
                <a:ea typeface="Meiryo UI" panose="020B0604030504040204" pitchFamily="34" charset="-128"/>
              </a:rPr>
              <a:t>分布を見ると</a:t>
            </a:r>
            <a:r>
              <a:rPr lang="en-US" altLang="ja-JP" sz="2000" dirty="0">
                <a:solidFill>
                  <a:schemeClr val="accent5">
                    <a:lumMod val="50000"/>
                  </a:schemeClr>
                </a:solidFill>
                <a:latin typeface="Meiryo UI" panose="020B0604030504040204" pitchFamily="34" charset="-128"/>
                <a:ea typeface="Meiryo UI" panose="020B0604030504040204" pitchFamily="34" charset="-128"/>
              </a:rPr>
              <a:t>2</a:t>
            </a:r>
            <a:r>
              <a:rPr lang="ja-JP" altLang="en-US" sz="2000">
                <a:solidFill>
                  <a:schemeClr val="accent5">
                    <a:lumMod val="50000"/>
                  </a:schemeClr>
                </a:solidFill>
                <a:latin typeface="Meiryo UI" panose="020B0604030504040204" pitchFamily="34" charset="-128"/>
                <a:ea typeface="Meiryo UI" panose="020B0604030504040204" pitchFamily="34" charset="-128"/>
              </a:rPr>
              <a:t>極化している</a:t>
            </a:r>
            <a:endParaRPr lang="en-US" altLang="ja-JP" sz="2000" dirty="0">
              <a:solidFill>
                <a:schemeClr val="accent5">
                  <a:lumMod val="50000"/>
                </a:schemeClr>
              </a:solidFill>
              <a:latin typeface="Meiryo UI" panose="020B0604030504040204" pitchFamily="34" charset="-128"/>
              <a:ea typeface="Meiryo UI" panose="020B0604030504040204" pitchFamily="34" charset="-128"/>
            </a:endParaRPr>
          </a:p>
          <a:p>
            <a:pPr>
              <a:lnSpc>
                <a:spcPct val="150000"/>
              </a:lnSpc>
              <a:spcBef>
                <a:spcPts val="600"/>
              </a:spcBef>
            </a:pPr>
            <a:r>
              <a:rPr lang="ja-JP" altLang="en-US" sz="2000">
                <a:solidFill>
                  <a:schemeClr val="accent5">
                    <a:lumMod val="50000"/>
                  </a:schemeClr>
                </a:solidFill>
                <a:latin typeface="Meiryo UI" panose="020B0604030504040204" pitchFamily="34" charset="-128"/>
                <a:ea typeface="Meiryo UI" panose="020B0604030504040204" pitchFamily="34" charset="-128"/>
              </a:rPr>
              <a:t>金庫は中央値・平均値ともに上回るが。。。</a:t>
            </a:r>
            <a:endParaRPr lang="en-US" altLang="ja-JP" sz="2000" dirty="0">
              <a:solidFill>
                <a:schemeClr val="accent5">
                  <a:lumMod val="50000"/>
                </a:schemeClr>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760230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 10">
            <a:extLst>
              <a:ext uri="{FF2B5EF4-FFF2-40B4-BE49-F238E27FC236}">
                <a16:creationId xmlns:a16="http://schemas.microsoft.com/office/drawing/2014/main" id="{DDBC48CB-9BDF-559C-B949-6795592DB831}"/>
              </a:ext>
            </a:extLst>
          </p:cNvPr>
          <p:cNvGraphicFramePr>
            <a:graphicFrameLocks noGrp="1"/>
          </p:cNvGraphicFramePr>
          <p:nvPr>
            <p:extLst>
              <p:ext uri="{D42A27DB-BD31-4B8C-83A1-F6EECF244321}">
                <p14:modId xmlns:p14="http://schemas.microsoft.com/office/powerpoint/2010/main" val="1468039268"/>
              </p:ext>
            </p:extLst>
          </p:nvPr>
        </p:nvGraphicFramePr>
        <p:xfrm>
          <a:off x="455271" y="3175924"/>
          <a:ext cx="5291906" cy="3283494"/>
        </p:xfrm>
        <a:graphic>
          <a:graphicData uri="http://schemas.openxmlformats.org/drawingml/2006/table">
            <a:tbl>
              <a:tblPr firstRow="1" bandRow="1">
                <a:tableStyleId>{93296810-A885-4BE3-A3E7-6D5BEEA58F35}</a:tableStyleId>
              </a:tblPr>
              <a:tblGrid>
                <a:gridCol w="1332411">
                  <a:extLst>
                    <a:ext uri="{9D8B030D-6E8A-4147-A177-3AD203B41FA5}">
                      <a16:colId xmlns:a16="http://schemas.microsoft.com/office/drawing/2014/main" val="757417051"/>
                    </a:ext>
                  </a:extLst>
                </a:gridCol>
                <a:gridCol w="696686">
                  <a:extLst>
                    <a:ext uri="{9D8B030D-6E8A-4147-A177-3AD203B41FA5}">
                      <a16:colId xmlns:a16="http://schemas.microsoft.com/office/drawing/2014/main" val="2197525444"/>
                    </a:ext>
                  </a:extLst>
                </a:gridCol>
                <a:gridCol w="1087603">
                  <a:extLst>
                    <a:ext uri="{9D8B030D-6E8A-4147-A177-3AD203B41FA5}">
                      <a16:colId xmlns:a16="http://schemas.microsoft.com/office/drawing/2014/main" val="661793260"/>
                    </a:ext>
                  </a:extLst>
                </a:gridCol>
                <a:gridCol w="1087603">
                  <a:extLst>
                    <a:ext uri="{9D8B030D-6E8A-4147-A177-3AD203B41FA5}">
                      <a16:colId xmlns:a16="http://schemas.microsoft.com/office/drawing/2014/main" val="3591983906"/>
                    </a:ext>
                  </a:extLst>
                </a:gridCol>
                <a:gridCol w="1087603">
                  <a:extLst>
                    <a:ext uri="{9D8B030D-6E8A-4147-A177-3AD203B41FA5}">
                      <a16:colId xmlns:a16="http://schemas.microsoft.com/office/drawing/2014/main" val="302351303"/>
                    </a:ext>
                  </a:extLst>
                </a:gridCol>
              </a:tblGrid>
              <a:tr h="547249">
                <a:tc>
                  <a:txBody>
                    <a:bodyPr/>
                    <a:lstStyle/>
                    <a:p>
                      <a:pPr algn="ctr"/>
                      <a:endParaRPr kumimoji="1" lang="ja-JP" altLang="en-US"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tc>
                  <a:txBody>
                    <a:bodyPr/>
                    <a:lstStyle/>
                    <a:p>
                      <a:pPr algn="ctr"/>
                      <a:r>
                        <a:rPr kumimoji="1" lang="ja-JP" altLang="en-US" sz="1600" b="0">
                          <a:latin typeface="Meiryo UI" panose="020B0604030504040204" pitchFamily="34" charset="-128"/>
                          <a:ea typeface="Meiryo UI" panose="020B0604030504040204" pitchFamily="34" charset="-128"/>
                        </a:rPr>
                        <a:t>社数</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tc>
                  <a:txBody>
                    <a:bodyPr/>
                    <a:lstStyle/>
                    <a:p>
                      <a:pPr algn="ctr"/>
                      <a:r>
                        <a:rPr kumimoji="1" lang="ja-JP" altLang="en-US" sz="1600" b="0">
                          <a:latin typeface="Meiryo UI" panose="020B0604030504040204" pitchFamily="34" charset="-128"/>
                          <a:ea typeface="Meiryo UI" panose="020B0604030504040204" pitchFamily="34" charset="-128"/>
                        </a:rPr>
                        <a:t>中央値</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tc>
                  <a:txBody>
                    <a:bodyPr/>
                    <a:lstStyle/>
                    <a:p>
                      <a:pPr algn="ctr"/>
                      <a:r>
                        <a:rPr kumimoji="1" lang="ja-JP" altLang="en-US" sz="1600" b="0">
                          <a:latin typeface="Meiryo UI" panose="020B0604030504040204" pitchFamily="34" charset="-128"/>
                          <a:ea typeface="Meiryo UI" panose="020B0604030504040204" pitchFamily="34" charset="-128"/>
                        </a:rPr>
                        <a:t>平均</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tc>
                  <a:txBody>
                    <a:bodyPr/>
                    <a:lstStyle/>
                    <a:p>
                      <a:pPr algn="ctr"/>
                      <a:r>
                        <a:rPr kumimoji="1" lang="ja-JP" altLang="en-US" sz="1600" b="0">
                          <a:latin typeface="Meiryo UI" panose="020B0604030504040204" pitchFamily="34" charset="-128"/>
                          <a:ea typeface="Meiryo UI" panose="020B0604030504040204" pitchFamily="34" charset="-128"/>
                        </a:rPr>
                        <a:t>標準偏差</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167257844"/>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銀行</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53</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100.0</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97.2</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a:solidFill>
                            <a:schemeClr val="accent5">
                              <a:lumMod val="50000"/>
                            </a:schemeClr>
                          </a:solidFill>
                          <a:effectLst/>
                          <a:latin typeface="Meiryo UI" panose="020B0604030504040204" pitchFamily="34" charset="-128"/>
                          <a:ea typeface="Meiryo UI" panose="020B0604030504040204" pitchFamily="34" charset="-128"/>
                        </a:rPr>
                        <a:t>29.3</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886609703"/>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金融</a:t>
                      </a:r>
                      <a:endParaRPr lang="en-US" altLang="ja-JP" sz="1600" b="0" dirty="0">
                        <a:solidFill>
                          <a:schemeClr val="accent6"/>
                        </a:solidFill>
                        <a:effectLst/>
                        <a:latin typeface="Meiryo UI" panose="020B0604030504040204" pitchFamily="34" charset="-128"/>
                        <a:ea typeface="Meiryo UI" panose="020B0604030504040204" pitchFamily="34" charset="-128"/>
                      </a:endParaRPr>
                    </a:p>
                    <a:p>
                      <a:r>
                        <a:rPr lang="en-US" altLang="ja-JP" sz="1600" b="0" dirty="0">
                          <a:solidFill>
                            <a:schemeClr val="accent6"/>
                          </a:solidFill>
                          <a:effectLst/>
                          <a:latin typeface="Meiryo UI" panose="020B0604030504040204" pitchFamily="34" charset="-128"/>
                          <a:ea typeface="Meiryo UI" panose="020B0604030504040204" pitchFamily="34" charset="-128"/>
                        </a:rPr>
                        <a:t>(</a:t>
                      </a:r>
                      <a:r>
                        <a:rPr lang="ja-JP" altLang="en-US" sz="1600" b="0">
                          <a:solidFill>
                            <a:schemeClr val="accent6"/>
                          </a:solidFill>
                          <a:effectLst/>
                          <a:latin typeface="Meiryo UI" panose="020B0604030504040204" pitchFamily="34" charset="-128"/>
                          <a:ea typeface="Meiryo UI" panose="020B0604030504040204" pitchFamily="34" charset="-128"/>
                        </a:rPr>
                        <a:t>除く銀行</a:t>
                      </a:r>
                      <a:r>
                        <a:rPr lang="en-US" altLang="ja-JP" sz="1600" b="0" dirty="0">
                          <a:solidFill>
                            <a:schemeClr val="accent6"/>
                          </a:solidFill>
                          <a:effectLst/>
                          <a:latin typeface="Meiryo UI" panose="020B0604030504040204" pitchFamily="34" charset="-128"/>
                          <a:ea typeface="Meiryo UI" panose="020B0604030504040204" pitchFamily="34" charset="-128"/>
                        </a:rPr>
                        <a:t>)</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25</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96.7</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84.7</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31.8</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696198567"/>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電力・ガス</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17</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92.0</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89.1</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20.3</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485499199"/>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エネルギー</a:t>
                      </a:r>
                      <a:endParaRPr lang="en-US" altLang="ja-JP" sz="1600" b="0" dirty="0">
                        <a:solidFill>
                          <a:schemeClr val="accent6"/>
                        </a:solidFill>
                        <a:effectLst/>
                        <a:latin typeface="Meiryo UI" panose="020B0604030504040204" pitchFamily="34" charset="-128"/>
                        <a:ea typeface="Meiryo UI" panose="020B0604030504040204" pitchFamily="34" charset="-128"/>
                      </a:endParaRPr>
                    </a:p>
                    <a:p>
                      <a:r>
                        <a:rPr lang="ja-JP" altLang="en-US" sz="1600" b="0">
                          <a:solidFill>
                            <a:schemeClr val="accent6"/>
                          </a:solidFill>
                          <a:effectLst/>
                          <a:latin typeface="Meiryo UI" panose="020B0604030504040204" pitchFamily="34" charset="-128"/>
                          <a:ea typeface="Meiryo UI" panose="020B0604030504040204" pitchFamily="34" charset="-128"/>
                        </a:rPr>
                        <a:t>資源</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6</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81.6</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75.3</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16.6</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366983368"/>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医薬品</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24</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73.8</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a:solidFill>
                            <a:schemeClr val="accent5">
                              <a:lumMod val="50000"/>
                            </a:schemeClr>
                          </a:solidFill>
                          <a:effectLst/>
                          <a:latin typeface="Meiryo UI" panose="020B0604030504040204" pitchFamily="34" charset="-128"/>
                          <a:ea typeface="Meiryo UI" panose="020B0604030504040204" pitchFamily="34" charset="-128"/>
                        </a:rPr>
                        <a:t>70.9</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24.8</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3247163827"/>
                  </a:ext>
                </a:extLst>
              </a:tr>
            </a:tbl>
          </a:graphicData>
        </a:graphic>
      </p:graphicFrame>
      <p:graphicFrame>
        <p:nvGraphicFramePr>
          <p:cNvPr id="12" name="表 11">
            <a:extLst>
              <a:ext uri="{FF2B5EF4-FFF2-40B4-BE49-F238E27FC236}">
                <a16:creationId xmlns:a16="http://schemas.microsoft.com/office/drawing/2014/main" id="{945F3625-4F50-89A6-2A67-2986F71C2496}"/>
              </a:ext>
            </a:extLst>
          </p:cNvPr>
          <p:cNvGraphicFramePr>
            <a:graphicFrameLocks noGrp="1"/>
          </p:cNvGraphicFramePr>
          <p:nvPr>
            <p:extLst>
              <p:ext uri="{D42A27DB-BD31-4B8C-83A1-F6EECF244321}">
                <p14:modId xmlns:p14="http://schemas.microsoft.com/office/powerpoint/2010/main" val="4212236971"/>
              </p:ext>
            </p:extLst>
          </p:nvPr>
        </p:nvGraphicFramePr>
        <p:xfrm>
          <a:off x="6444823" y="3175924"/>
          <a:ext cx="5291906" cy="3283494"/>
        </p:xfrm>
        <a:graphic>
          <a:graphicData uri="http://schemas.openxmlformats.org/drawingml/2006/table">
            <a:tbl>
              <a:tblPr firstRow="1" bandRow="1">
                <a:tableStyleId>{93296810-A885-4BE3-A3E7-6D5BEEA58F35}</a:tableStyleId>
              </a:tblPr>
              <a:tblGrid>
                <a:gridCol w="1332411">
                  <a:extLst>
                    <a:ext uri="{9D8B030D-6E8A-4147-A177-3AD203B41FA5}">
                      <a16:colId xmlns:a16="http://schemas.microsoft.com/office/drawing/2014/main" val="757417051"/>
                    </a:ext>
                  </a:extLst>
                </a:gridCol>
                <a:gridCol w="696686">
                  <a:extLst>
                    <a:ext uri="{9D8B030D-6E8A-4147-A177-3AD203B41FA5}">
                      <a16:colId xmlns:a16="http://schemas.microsoft.com/office/drawing/2014/main" val="2197525444"/>
                    </a:ext>
                  </a:extLst>
                </a:gridCol>
                <a:gridCol w="1087603">
                  <a:extLst>
                    <a:ext uri="{9D8B030D-6E8A-4147-A177-3AD203B41FA5}">
                      <a16:colId xmlns:a16="http://schemas.microsoft.com/office/drawing/2014/main" val="661793260"/>
                    </a:ext>
                  </a:extLst>
                </a:gridCol>
                <a:gridCol w="1087603">
                  <a:extLst>
                    <a:ext uri="{9D8B030D-6E8A-4147-A177-3AD203B41FA5}">
                      <a16:colId xmlns:a16="http://schemas.microsoft.com/office/drawing/2014/main" val="3591983906"/>
                    </a:ext>
                  </a:extLst>
                </a:gridCol>
                <a:gridCol w="1087603">
                  <a:extLst>
                    <a:ext uri="{9D8B030D-6E8A-4147-A177-3AD203B41FA5}">
                      <a16:colId xmlns:a16="http://schemas.microsoft.com/office/drawing/2014/main" val="302351303"/>
                    </a:ext>
                  </a:extLst>
                </a:gridCol>
              </a:tblGrid>
              <a:tr h="547249">
                <a:tc>
                  <a:txBody>
                    <a:bodyPr/>
                    <a:lstStyle/>
                    <a:p>
                      <a:pPr algn="ctr"/>
                      <a:endParaRPr kumimoji="1" lang="ja-JP" altLang="en-US" b="0">
                        <a:latin typeface="Meiryo UI" panose="020B0604030504040204" pitchFamily="34" charset="-128"/>
                        <a:ea typeface="Meiryo UI" panose="020B0604030504040204" pitchFamily="34" charset="-128"/>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6"/>
                    </a:solidFill>
                  </a:tcPr>
                </a:tc>
                <a:tc>
                  <a:txBody>
                    <a:bodyPr/>
                    <a:lstStyle/>
                    <a:p>
                      <a:pPr algn="ctr"/>
                      <a:r>
                        <a:rPr kumimoji="1" lang="ja-JP" altLang="en-US" sz="1600" b="0">
                          <a:latin typeface="Meiryo UI" panose="020B0604030504040204" pitchFamily="34" charset="-128"/>
                          <a:ea typeface="Meiryo UI" panose="020B0604030504040204" pitchFamily="34" charset="-128"/>
                        </a:rPr>
                        <a:t>社数</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6"/>
                    </a:solidFill>
                  </a:tcPr>
                </a:tc>
                <a:tc>
                  <a:txBody>
                    <a:bodyPr/>
                    <a:lstStyle/>
                    <a:p>
                      <a:pPr algn="ctr"/>
                      <a:r>
                        <a:rPr kumimoji="1" lang="ja-JP" altLang="en-US" sz="1600" b="0">
                          <a:latin typeface="Meiryo UI" panose="020B0604030504040204" pitchFamily="34" charset="-128"/>
                          <a:ea typeface="Meiryo UI" panose="020B0604030504040204" pitchFamily="34" charset="-128"/>
                        </a:rPr>
                        <a:t>中央値</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6"/>
                    </a:solidFill>
                  </a:tcPr>
                </a:tc>
                <a:tc>
                  <a:txBody>
                    <a:bodyPr/>
                    <a:lstStyle/>
                    <a:p>
                      <a:pPr algn="ctr"/>
                      <a:r>
                        <a:rPr kumimoji="1" lang="ja-JP" altLang="en-US" sz="1600" b="0">
                          <a:latin typeface="Meiryo UI" panose="020B0604030504040204" pitchFamily="34" charset="-128"/>
                          <a:ea typeface="Meiryo UI" panose="020B0604030504040204" pitchFamily="34" charset="-128"/>
                        </a:rPr>
                        <a:t>平均</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6"/>
                    </a:solidFill>
                  </a:tcPr>
                </a:tc>
                <a:tc>
                  <a:txBody>
                    <a:bodyPr/>
                    <a:lstStyle/>
                    <a:p>
                      <a:pPr algn="ctr"/>
                      <a:r>
                        <a:rPr kumimoji="1" lang="ja-JP" altLang="en-US" sz="1600" b="0">
                          <a:latin typeface="Meiryo UI" panose="020B0604030504040204" pitchFamily="34" charset="-128"/>
                          <a:ea typeface="Meiryo UI" panose="020B0604030504040204" pitchFamily="34" charset="-128"/>
                        </a:rPr>
                        <a:t>標準偏差</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6"/>
                    </a:solidFill>
                  </a:tcPr>
                </a:tc>
                <a:extLst>
                  <a:ext uri="{0D108BD9-81ED-4DB2-BD59-A6C34878D82A}">
                    <a16:rowId xmlns:a16="http://schemas.microsoft.com/office/drawing/2014/main" val="1167257844"/>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小売</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61</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40.0</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50.0</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a:solidFill>
                            <a:schemeClr val="accent5">
                              <a:lumMod val="50000"/>
                            </a:schemeClr>
                          </a:solidFill>
                          <a:effectLst/>
                          <a:latin typeface="Meiryo UI" panose="020B0604030504040204" pitchFamily="34" charset="-128"/>
                          <a:ea typeface="Meiryo UI" panose="020B0604030504040204" pitchFamily="34" charset="-128"/>
                        </a:rPr>
                        <a:t>56.7</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886609703"/>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不動産</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18</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46.5</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53.9</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a:solidFill>
                            <a:schemeClr val="accent5">
                              <a:lumMod val="50000"/>
                            </a:schemeClr>
                          </a:solidFill>
                          <a:effectLst/>
                          <a:latin typeface="Meiryo UI" panose="020B0604030504040204" pitchFamily="34" charset="-128"/>
                          <a:ea typeface="Meiryo UI" panose="020B0604030504040204" pitchFamily="34" charset="-128"/>
                        </a:rPr>
                        <a:t>44.7</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696198567"/>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鉄鋼・非鉄</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44</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50.0</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60.3</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a:solidFill>
                            <a:schemeClr val="accent5">
                              <a:lumMod val="50000"/>
                            </a:schemeClr>
                          </a:solidFill>
                          <a:effectLst/>
                          <a:latin typeface="Meiryo UI" panose="020B0604030504040204" pitchFamily="34" charset="-128"/>
                          <a:ea typeface="Meiryo UI" panose="020B0604030504040204" pitchFamily="34" charset="-128"/>
                        </a:rPr>
                        <a:t>41.3</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485499199"/>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商社・卸売</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115</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50.0</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52.5</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32.8</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366983368"/>
                  </a:ext>
                </a:extLst>
              </a:tr>
              <a:tr h="547249">
                <a:tc>
                  <a:txBody>
                    <a:bodyPr/>
                    <a:lstStyle/>
                    <a:p>
                      <a:r>
                        <a:rPr lang="ja-JP" altLang="en-US" sz="1600" b="0">
                          <a:solidFill>
                            <a:schemeClr val="accent6"/>
                          </a:solidFill>
                          <a:effectLst/>
                          <a:latin typeface="Meiryo UI" panose="020B0604030504040204" pitchFamily="34" charset="-128"/>
                          <a:ea typeface="Meiryo UI" panose="020B0604030504040204" pitchFamily="34" charset="-128"/>
                        </a:rPr>
                        <a:t>自動車・</a:t>
                      </a:r>
                      <a:endParaRPr lang="en-US" altLang="ja-JP" sz="1600" b="0" dirty="0">
                        <a:solidFill>
                          <a:schemeClr val="accent6"/>
                        </a:solidFill>
                        <a:effectLst/>
                        <a:latin typeface="Meiryo UI" panose="020B0604030504040204" pitchFamily="34" charset="-128"/>
                        <a:ea typeface="Meiryo UI" panose="020B0604030504040204" pitchFamily="34" charset="-128"/>
                      </a:endParaRPr>
                    </a:p>
                    <a:p>
                      <a:r>
                        <a:rPr lang="ja-JP" altLang="en-US" sz="1600" b="0">
                          <a:solidFill>
                            <a:schemeClr val="accent6"/>
                          </a:solidFill>
                          <a:effectLst/>
                          <a:latin typeface="Meiryo UI" panose="020B0604030504040204" pitchFamily="34" charset="-128"/>
                          <a:ea typeface="Meiryo UI" panose="020B0604030504040204" pitchFamily="34" charset="-128"/>
                        </a:rPr>
                        <a:t>輸送機</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600" b="0" dirty="0">
                          <a:solidFill>
                            <a:schemeClr val="accent5">
                              <a:lumMod val="50000"/>
                            </a:schemeClr>
                          </a:solidFill>
                          <a:effectLst/>
                          <a:latin typeface="Meiryo UI" panose="020B0604030504040204" pitchFamily="34" charset="-128"/>
                          <a:ea typeface="Meiryo UI" panose="020B0604030504040204" pitchFamily="34" charset="-128"/>
                        </a:rPr>
                        <a:t>65</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2000" b="0" dirty="0">
                          <a:solidFill>
                            <a:schemeClr val="accent6"/>
                          </a:solidFill>
                          <a:effectLst/>
                          <a:latin typeface="Meiryo UI" panose="020B0604030504040204" pitchFamily="34" charset="-128"/>
                          <a:ea typeface="Meiryo UI" panose="020B0604030504040204" pitchFamily="34" charset="-128"/>
                        </a:rPr>
                        <a:t>51.4</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54.5</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gn="ctr"/>
                      <a:r>
                        <a:rPr lang="en-US" altLang="ja-JP" sz="1800" b="0" dirty="0">
                          <a:solidFill>
                            <a:schemeClr val="accent5">
                              <a:lumMod val="50000"/>
                            </a:schemeClr>
                          </a:solidFill>
                          <a:effectLst/>
                          <a:latin typeface="Meiryo UI" panose="020B0604030504040204" pitchFamily="34" charset="-128"/>
                          <a:ea typeface="Meiryo UI" panose="020B0604030504040204" pitchFamily="34" charset="-128"/>
                        </a:rPr>
                        <a:t>21.8</a:t>
                      </a:r>
                    </a:p>
                  </a:txBody>
                  <a:tcPr marT="19050" marB="1905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3247163827"/>
                  </a:ext>
                </a:extLst>
              </a:tr>
            </a:tbl>
          </a:graphicData>
        </a:graphic>
      </p:graphicFrame>
      <p:cxnSp>
        <p:nvCxnSpPr>
          <p:cNvPr id="2" name="直線コネクタ 1">
            <a:extLst>
              <a:ext uri="{FF2B5EF4-FFF2-40B4-BE49-F238E27FC236}">
                <a16:creationId xmlns:a16="http://schemas.microsoft.com/office/drawing/2014/main" id="{0545D141-16B6-A11B-A4F4-10679FFCE245}"/>
              </a:ext>
            </a:extLst>
          </p:cNvPr>
          <p:cNvCxnSpPr/>
          <p:nvPr/>
        </p:nvCxnSpPr>
        <p:spPr>
          <a:xfrm>
            <a:off x="185195" y="821803"/>
            <a:ext cx="11551534" cy="0"/>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sp>
        <p:nvSpPr>
          <p:cNvPr id="3" name="テキスト ボックス 2">
            <a:extLst>
              <a:ext uri="{FF2B5EF4-FFF2-40B4-BE49-F238E27FC236}">
                <a16:creationId xmlns:a16="http://schemas.microsoft.com/office/drawing/2014/main" id="{929A34A0-BC42-AC81-581A-FE92DE9D8679}"/>
              </a:ext>
            </a:extLst>
          </p:cNvPr>
          <p:cNvSpPr txBox="1"/>
          <p:nvPr/>
        </p:nvSpPr>
        <p:spPr>
          <a:xfrm>
            <a:off x="246546" y="167087"/>
            <a:ext cx="10251692" cy="584775"/>
          </a:xfrm>
          <a:prstGeom prst="rect">
            <a:avLst/>
          </a:prstGeom>
          <a:noFill/>
        </p:spPr>
        <p:txBody>
          <a:bodyPr wrap="square" rtlCol="0">
            <a:spAutoFit/>
          </a:bodyPr>
          <a:lstStyle/>
          <a:p>
            <a:r>
              <a:rPr lang="ja-JP" altLang="en-US" sz="3200">
                <a:solidFill>
                  <a:schemeClr val="accent6"/>
                </a:solidFill>
                <a:latin typeface="Meiryo UI" panose="020B0604030504040204" pitchFamily="34" charset="-128"/>
                <a:ea typeface="Meiryo UI" panose="020B0604030504040204" pitchFamily="34" charset="-128"/>
              </a:rPr>
              <a:t>男性育児休業取得</a:t>
            </a:r>
            <a:r>
              <a:rPr kumimoji="1" lang="ja-JP" altLang="en-US" sz="3200">
                <a:solidFill>
                  <a:schemeClr val="accent6"/>
                </a:solidFill>
                <a:latin typeface="Meiryo UI" panose="020B0604030504040204" pitchFamily="34" charset="-128"/>
                <a:ea typeface="Meiryo UI" panose="020B0604030504040204" pitchFamily="34" charset="-128"/>
              </a:rPr>
              <a:t>率</a:t>
            </a:r>
            <a:r>
              <a:rPr kumimoji="1" lang="en-US" altLang="ja-JP" sz="3200" dirty="0">
                <a:solidFill>
                  <a:schemeClr val="accent6"/>
                </a:solidFill>
                <a:latin typeface="Meiryo UI" panose="020B0604030504040204" pitchFamily="34" charset="-128"/>
                <a:ea typeface="Meiryo UI" panose="020B0604030504040204" pitchFamily="34" charset="-128"/>
              </a:rPr>
              <a:t>〜</a:t>
            </a:r>
            <a:r>
              <a:rPr kumimoji="1" lang="ja-JP" altLang="en-US" sz="3200">
                <a:solidFill>
                  <a:schemeClr val="accent6"/>
                </a:solidFill>
                <a:latin typeface="Meiryo UI" panose="020B0604030504040204" pitchFamily="34" charset="-128"/>
                <a:ea typeface="Meiryo UI" panose="020B0604030504040204" pitchFamily="34" charset="-128"/>
              </a:rPr>
              <a:t>業種別（中央値）上位・下位</a:t>
            </a:r>
          </a:p>
        </p:txBody>
      </p:sp>
      <p:sp>
        <p:nvSpPr>
          <p:cNvPr id="4" name="テキスト ボックス 3">
            <a:extLst>
              <a:ext uri="{FF2B5EF4-FFF2-40B4-BE49-F238E27FC236}">
                <a16:creationId xmlns:a16="http://schemas.microsoft.com/office/drawing/2014/main" id="{58500043-141B-8360-EFFD-344D0815E699}"/>
              </a:ext>
            </a:extLst>
          </p:cNvPr>
          <p:cNvSpPr txBox="1"/>
          <p:nvPr/>
        </p:nvSpPr>
        <p:spPr>
          <a:xfrm>
            <a:off x="6444823" y="2543756"/>
            <a:ext cx="5291905" cy="523220"/>
          </a:xfrm>
          <a:prstGeom prst="rect">
            <a:avLst/>
          </a:prstGeom>
          <a:noFill/>
        </p:spPr>
        <p:txBody>
          <a:bodyPr wrap="square" rtlCol="0">
            <a:spAutoFit/>
          </a:bodyPr>
          <a:lstStyle/>
          <a:p>
            <a:pPr algn="ctr"/>
            <a:r>
              <a:rPr lang="ja-JP" altLang="en-US" sz="2800">
                <a:solidFill>
                  <a:schemeClr val="accent6"/>
                </a:solidFill>
                <a:latin typeface="Meiryo UI" panose="020B0604030504040204" pitchFamily="34" charset="-128"/>
                <a:ea typeface="Meiryo UI" panose="020B0604030504040204" pitchFamily="34" charset="-128"/>
              </a:rPr>
              <a:t>下位</a:t>
            </a:r>
            <a:r>
              <a:rPr kumimoji="1" lang="en-US" altLang="ja-JP" sz="2800" dirty="0">
                <a:solidFill>
                  <a:schemeClr val="accent6"/>
                </a:solidFill>
                <a:latin typeface="Meiryo UI" panose="020B0604030504040204" pitchFamily="34" charset="-128"/>
                <a:ea typeface="Meiryo UI" panose="020B0604030504040204" pitchFamily="34" charset="-128"/>
              </a:rPr>
              <a:t>5</a:t>
            </a:r>
            <a:r>
              <a:rPr kumimoji="1" lang="ja-JP" altLang="en-US" sz="2800">
                <a:solidFill>
                  <a:schemeClr val="accent6"/>
                </a:solidFill>
                <a:latin typeface="Meiryo UI" panose="020B0604030504040204" pitchFamily="34" charset="-128"/>
                <a:ea typeface="Meiryo UI" panose="020B0604030504040204" pitchFamily="34" charset="-128"/>
              </a:rPr>
              <a:t>業種</a:t>
            </a:r>
          </a:p>
        </p:txBody>
      </p:sp>
      <p:sp>
        <p:nvSpPr>
          <p:cNvPr id="5" name="テキスト ボックス 4">
            <a:extLst>
              <a:ext uri="{FF2B5EF4-FFF2-40B4-BE49-F238E27FC236}">
                <a16:creationId xmlns:a16="http://schemas.microsoft.com/office/drawing/2014/main" id="{26A5F566-257C-0047-25AF-737F726592EB}"/>
              </a:ext>
            </a:extLst>
          </p:cNvPr>
          <p:cNvSpPr txBox="1"/>
          <p:nvPr/>
        </p:nvSpPr>
        <p:spPr>
          <a:xfrm>
            <a:off x="607671" y="2543756"/>
            <a:ext cx="5291905" cy="523220"/>
          </a:xfrm>
          <a:prstGeom prst="rect">
            <a:avLst/>
          </a:prstGeom>
          <a:noFill/>
        </p:spPr>
        <p:txBody>
          <a:bodyPr wrap="square" rtlCol="0">
            <a:spAutoFit/>
          </a:bodyPr>
          <a:lstStyle/>
          <a:p>
            <a:pPr algn="ctr"/>
            <a:r>
              <a:rPr kumimoji="1" lang="ja-JP" altLang="en-US" sz="2800">
                <a:solidFill>
                  <a:schemeClr val="accent6"/>
                </a:solidFill>
                <a:latin typeface="Meiryo UI" panose="020B0604030504040204" pitchFamily="34" charset="-128"/>
                <a:ea typeface="Meiryo UI" panose="020B0604030504040204" pitchFamily="34" charset="-128"/>
              </a:rPr>
              <a:t>上位</a:t>
            </a:r>
            <a:r>
              <a:rPr kumimoji="1" lang="en-US" altLang="ja-JP" sz="2800" dirty="0">
                <a:solidFill>
                  <a:schemeClr val="accent6"/>
                </a:solidFill>
                <a:latin typeface="Meiryo UI" panose="020B0604030504040204" pitchFamily="34" charset="-128"/>
                <a:ea typeface="Meiryo UI" panose="020B0604030504040204" pitchFamily="34" charset="-128"/>
              </a:rPr>
              <a:t>5</a:t>
            </a:r>
            <a:r>
              <a:rPr kumimoji="1" lang="ja-JP" altLang="en-US" sz="2800">
                <a:solidFill>
                  <a:schemeClr val="accent6"/>
                </a:solidFill>
                <a:latin typeface="Meiryo UI" panose="020B0604030504040204" pitchFamily="34" charset="-128"/>
                <a:ea typeface="Meiryo UI" panose="020B0604030504040204" pitchFamily="34" charset="-128"/>
              </a:rPr>
              <a:t>業種</a:t>
            </a:r>
          </a:p>
        </p:txBody>
      </p:sp>
      <p:sp>
        <p:nvSpPr>
          <p:cNvPr id="7" name="テキスト ボックス 6">
            <a:extLst>
              <a:ext uri="{FF2B5EF4-FFF2-40B4-BE49-F238E27FC236}">
                <a16:creationId xmlns:a16="http://schemas.microsoft.com/office/drawing/2014/main" id="{D4C50BD1-A18A-BDEB-1E8A-F51D049BA887}"/>
              </a:ext>
            </a:extLst>
          </p:cNvPr>
          <p:cNvSpPr txBox="1"/>
          <p:nvPr/>
        </p:nvSpPr>
        <p:spPr>
          <a:xfrm>
            <a:off x="370107" y="947225"/>
            <a:ext cx="10754139" cy="1028038"/>
          </a:xfrm>
          <a:prstGeom prst="rect">
            <a:avLst/>
          </a:prstGeom>
          <a:noFill/>
        </p:spPr>
        <p:txBody>
          <a:bodyPr wrap="square" rtlCol="0">
            <a:spAutoFit/>
          </a:bodyPr>
          <a:lstStyle/>
          <a:p>
            <a:pPr>
              <a:lnSpc>
                <a:spcPct val="150000"/>
              </a:lnSpc>
              <a:spcBef>
                <a:spcPts val="600"/>
              </a:spcBef>
            </a:pPr>
            <a:r>
              <a:rPr lang="ja-JP" altLang="en-US" sz="2000">
                <a:solidFill>
                  <a:schemeClr val="accent5">
                    <a:lumMod val="50000"/>
                  </a:schemeClr>
                </a:solidFill>
                <a:latin typeface="Meiryo UI" panose="020B0604030504040204" pitchFamily="34" charset="-128"/>
                <a:ea typeface="Meiryo UI" panose="020B0604030504040204" pitchFamily="34" charset="-128"/>
              </a:rPr>
              <a:t>女性管理職比率に次いで、銀行がトップ。金庫は業界中央値・平均値を下回る</a:t>
            </a:r>
            <a:endParaRPr lang="en-US" altLang="ja-JP" sz="2000" dirty="0">
              <a:solidFill>
                <a:schemeClr val="accent5">
                  <a:lumMod val="50000"/>
                </a:schemeClr>
              </a:solidFill>
              <a:latin typeface="Meiryo UI" panose="020B0604030504040204" pitchFamily="34" charset="-128"/>
              <a:ea typeface="Meiryo UI" panose="020B0604030504040204" pitchFamily="34" charset="-128"/>
            </a:endParaRPr>
          </a:p>
          <a:p>
            <a:pPr>
              <a:lnSpc>
                <a:spcPct val="150000"/>
              </a:lnSpc>
              <a:spcBef>
                <a:spcPts val="600"/>
              </a:spcBef>
            </a:pPr>
            <a:r>
              <a:rPr lang="ja-JP" altLang="en-US" sz="2000">
                <a:solidFill>
                  <a:schemeClr val="accent5">
                    <a:lumMod val="50000"/>
                  </a:schemeClr>
                </a:solidFill>
                <a:latin typeface="Meiryo UI" panose="020B0604030504040204" pitchFamily="34" charset="-128"/>
                <a:ea typeface="Meiryo UI" panose="020B0604030504040204" pitchFamily="34" charset="-128"/>
              </a:rPr>
              <a:t>小売・不動産などの「休みにくそうな業種」で男性育児休業取得率が低い</a:t>
            </a:r>
            <a:endParaRPr lang="en-US" altLang="ja-JP" sz="2000" dirty="0">
              <a:solidFill>
                <a:schemeClr val="accent5">
                  <a:lumMod val="50000"/>
                </a:schemeClr>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631788722"/>
      </p:ext>
    </p:extLst>
  </p:cSld>
  <p:clrMapOvr>
    <a:masterClrMapping/>
  </p:clrMapOvr>
</p:sld>
</file>

<file path=ppt/theme/theme1.xml><?xml version="1.0" encoding="utf-8"?>
<a:theme xmlns:a="http://schemas.openxmlformats.org/drawingml/2006/main" name="Office テーマ">
  <a:themeElements>
    <a:clrScheme name="cool">
      <a:dk1>
        <a:srgbClr val="000000"/>
      </a:dk1>
      <a:lt1>
        <a:srgbClr val="FFFFFF"/>
      </a:lt1>
      <a:dk2>
        <a:srgbClr val="44546A"/>
      </a:dk2>
      <a:lt2>
        <a:srgbClr val="E7E6E6"/>
      </a:lt2>
      <a:accent1>
        <a:srgbClr val="4472C4"/>
      </a:accent1>
      <a:accent2>
        <a:srgbClr val="ED7D31"/>
      </a:accent2>
      <a:accent3>
        <a:srgbClr val="A5A5A5"/>
      </a:accent3>
      <a:accent4>
        <a:srgbClr val="445881"/>
      </a:accent4>
      <a:accent5>
        <a:srgbClr val="C9D2D4"/>
      </a:accent5>
      <a:accent6>
        <a:srgbClr val="2D8F9E"/>
      </a:accent6>
      <a:hlink>
        <a:srgbClr val="0563C1"/>
      </a:hlink>
      <a:folHlink>
        <a:srgbClr val="954F72"/>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19691</TotalTime>
  <Words>2758</Words>
  <Application>Microsoft Macintosh PowerPoint</Application>
  <PresentationFormat>ワイド画面</PresentationFormat>
  <Paragraphs>929</Paragraphs>
  <Slides>32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32</vt:i4>
      </vt:variant>
    </vt:vector>
  </HeadingPairs>
  <TitlesOfParts>
    <vt:vector size="39" baseType="lpstr">
      <vt:lpstr>BIZ UDGothic</vt:lpstr>
      <vt:lpstr>Meiryo UI</vt:lpstr>
      <vt:lpstr>メイリオ</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Nobuhiro Aikawa</dc:creator>
  <cp:lastModifiedBy>Nobuhiro Aikawa</cp:lastModifiedBy>
  <cp:revision>8</cp:revision>
  <dcterms:created xsi:type="dcterms:W3CDTF">2024-07-10T21:06:53Z</dcterms:created>
  <dcterms:modified xsi:type="dcterms:W3CDTF">2024-07-28T02:07:58Z</dcterms:modified>
</cp:coreProperties>
</file>