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20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2C3B-DF71-A640-8288-B37F8E961BF6}" type="datetimeFigureOut">
              <a:rPr lang="es-ES" smtClean="0"/>
              <a:t>23/4/17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CD13-FA54-B74C-8B93-4E65FE9A84F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04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2C3B-DF71-A640-8288-B37F8E961BF6}" type="datetimeFigureOut">
              <a:rPr lang="es-ES" smtClean="0"/>
              <a:t>23/4/17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CD13-FA54-B74C-8B93-4E65FE9A84F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461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2C3B-DF71-A640-8288-B37F8E961BF6}" type="datetimeFigureOut">
              <a:rPr lang="es-ES" smtClean="0"/>
              <a:t>23/4/17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CD13-FA54-B74C-8B93-4E65FE9A84F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31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2C3B-DF71-A640-8288-B37F8E961BF6}" type="datetimeFigureOut">
              <a:rPr lang="es-ES" smtClean="0"/>
              <a:t>23/4/17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CD13-FA54-B74C-8B93-4E65FE9A84F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417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2C3B-DF71-A640-8288-B37F8E961BF6}" type="datetimeFigureOut">
              <a:rPr lang="es-ES" smtClean="0"/>
              <a:t>23/4/17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CD13-FA54-B74C-8B93-4E65FE9A84F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55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2C3B-DF71-A640-8288-B37F8E961BF6}" type="datetimeFigureOut">
              <a:rPr lang="es-ES" smtClean="0"/>
              <a:t>23/4/17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CD13-FA54-B74C-8B93-4E65FE9A84F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556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2C3B-DF71-A640-8288-B37F8E961BF6}" type="datetimeFigureOut">
              <a:rPr lang="es-ES" smtClean="0"/>
              <a:t>23/4/17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CD13-FA54-B74C-8B93-4E65FE9A84F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771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2C3B-DF71-A640-8288-B37F8E961BF6}" type="datetimeFigureOut">
              <a:rPr lang="es-ES" smtClean="0"/>
              <a:t>23/4/17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CD13-FA54-B74C-8B93-4E65FE9A84F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30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2C3B-DF71-A640-8288-B37F8E961BF6}" type="datetimeFigureOut">
              <a:rPr lang="es-ES" smtClean="0"/>
              <a:t>23/4/17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CD13-FA54-B74C-8B93-4E65FE9A84F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093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2C3B-DF71-A640-8288-B37F8E961BF6}" type="datetimeFigureOut">
              <a:rPr lang="es-ES" smtClean="0"/>
              <a:t>23/4/17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CD13-FA54-B74C-8B93-4E65FE9A84F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110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2C3B-DF71-A640-8288-B37F8E961BF6}" type="datetimeFigureOut">
              <a:rPr lang="es-ES" smtClean="0"/>
              <a:t>23/4/17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CD13-FA54-B74C-8B93-4E65FE9A84F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54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F2C3B-DF71-A640-8288-B37F8E961BF6}" type="datetimeFigureOut">
              <a:rPr lang="es-ES" smtClean="0"/>
              <a:t>23/4/17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CD13-FA54-B74C-8B93-4E65FE9A84F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70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875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578352"/>
            <a:ext cx="8229600" cy="554781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_tradnl" dirty="0" smtClean="0">
                <a:latin typeface="Arial"/>
                <a:cs typeface="Arial"/>
              </a:rPr>
              <a:t>Se le ha atribuido propiedades como: depurativo, desintoxicante, </a:t>
            </a:r>
            <a:r>
              <a:rPr lang="es-ES_tradnl" dirty="0">
                <a:latin typeface="Arial"/>
                <a:cs typeface="Arial"/>
              </a:rPr>
              <a:t>regenerados de la flora intestinal y potenciador del sistema inmune. Es el medio más suave y eficaz para mejorar el fluido libre de la bilis, la evacuación de las deposiciones y el vaciamiento de la vejiga. </a:t>
            </a:r>
            <a:endParaRPr lang="es-ES_tradnl" dirty="0" smtClean="0">
              <a:latin typeface="Arial"/>
              <a:cs typeface="Arial"/>
            </a:endParaRPr>
          </a:p>
          <a:p>
            <a:pPr algn="just"/>
            <a:r>
              <a:rPr lang="es-ES_tradnl" dirty="0" smtClean="0">
                <a:latin typeface="Arial"/>
                <a:cs typeface="Arial"/>
              </a:rPr>
              <a:t>La </a:t>
            </a:r>
            <a:r>
              <a:rPr lang="es-ES_tradnl" dirty="0">
                <a:latin typeface="Arial"/>
                <a:cs typeface="Arial"/>
              </a:rPr>
              <a:t>producción de péptidos a partir de la hidrólisis enzimática de las proteínas del lactosuero amplía la posibilidad de aplicaciones, sobre todo en el área de los alimentos funcionales.</a:t>
            </a:r>
            <a:r>
              <a:rPr lang="es-ES" dirty="0" smtClean="0">
                <a:effectLst/>
                <a:latin typeface="Arial"/>
                <a:cs typeface="Arial"/>
              </a:rPr>
              <a:t> </a:t>
            </a:r>
            <a:r>
              <a:rPr lang="es-ES_tradnl" dirty="0">
                <a:latin typeface="Arial"/>
                <a:cs typeface="Arial"/>
              </a:rPr>
              <a:t>ácido lactobiónico, lactulosa, galacto-oligosacáridos (GOS), lactitol, lactosucrosa, lactoferrina</a:t>
            </a:r>
            <a:r>
              <a:rPr lang="es-ES" dirty="0" smtClean="0">
                <a:effectLst/>
                <a:latin typeface="Arial"/>
                <a:cs typeface="Arial"/>
              </a:rPr>
              <a:t> </a:t>
            </a:r>
            <a:endParaRPr lang="es-E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46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_tradnl" sz="2800" dirty="0">
                <a:latin typeface="Arial"/>
                <a:cs typeface="Arial"/>
              </a:rPr>
              <a:t>2.2.2. Técnicas de aprovechamiento</a:t>
            </a:r>
            <a:r>
              <a:rPr lang="es-ES" sz="2800" dirty="0">
                <a:latin typeface="Arial"/>
                <a:cs typeface="Arial"/>
              </a:rPr>
              <a:t/>
            </a:r>
            <a:br>
              <a:rPr lang="es-ES" sz="2800" dirty="0">
                <a:latin typeface="Arial"/>
                <a:cs typeface="Arial"/>
              </a:rPr>
            </a:br>
            <a:endParaRPr lang="es-ES" sz="2800" dirty="0">
              <a:latin typeface="Arial"/>
              <a:cs typeface="Arial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79384"/>
            <a:ext cx="8229600" cy="494678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_tradnl" dirty="0">
                <a:latin typeface="Arial"/>
                <a:cs typeface="Arial"/>
              </a:rPr>
              <a:t>La mayor parte de los residuos sólidos generados en el proceso son reciclados hacia otros sectores industriales, mientras que los líquidos generados en la planta de tratamiento son dispuestos en vertederos o reutilizados como abono. </a:t>
            </a:r>
            <a:endParaRPr lang="es-ES_tradnl" dirty="0" smtClean="0">
              <a:latin typeface="Arial"/>
              <a:cs typeface="Arial"/>
            </a:endParaRPr>
          </a:p>
          <a:p>
            <a:pPr algn="just"/>
            <a:r>
              <a:rPr lang="es-ES_tradnl" dirty="0" smtClean="0">
                <a:latin typeface="Arial"/>
                <a:cs typeface="Arial"/>
              </a:rPr>
              <a:t>Por </a:t>
            </a:r>
            <a:r>
              <a:rPr lang="es-ES_tradnl" dirty="0">
                <a:latin typeface="Arial"/>
                <a:cs typeface="Arial"/>
              </a:rPr>
              <a:t>lo tanto, el lactosuero presenta importantes alternativas de aprovechamiento para obtener productos de alto valor añadido que contiene un amplio rango de propiedades químicas, físicas y funcionales para el sector agroalimentario. </a:t>
            </a:r>
            <a:endParaRPr lang="es-ES" dirty="0">
              <a:latin typeface="Arial"/>
              <a:cs typeface="Arial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5477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8147"/>
          </a:xfrm>
        </p:spPr>
        <p:txBody>
          <a:bodyPr>
            <a:noAutofit/>
          </a:bodyPr>
          <a:lstStyle/>
          <a:p>
            <a:pPr algn="l"/>
            <a:r>
              <a:rPr lang="es-ES_tradnl" sz="2800" b="1" dirty="0">
                <a:latin typeface="Arial"/>
                <a:cs typeface="Arial"/>
              </a:rPr>
              <a:t>2.3. LACTOSA</a:t>
            </a:r>
            <a:r>
              <a:rPr lang="es-ES" sz="2800" dirty="0">
                <a:latin typeface="Arial"/>
                <a:cs typeface="Arial"/>
              </a:rPr>
              <a:t/>
            </a:r>
            <a:br>
              <a:rPr lang="es-ES" sz="2800" dirty="0">
                <a:latin typeface="Arial"/>
                <a:cs typeface="Arial"/>
              </a:rPr>
            </a:br>
            <a:r>
              <a:rPr lang="es-ES_tradnl" sz="2800" dirty="0">
                <a:latin typeface="Arial"/>
                <a:cs typeface="Arial"/>
              </a:rPr>
              <a:t>2.3.1. Definición y características</a:t>
            </a:r>
            <a:r>
              <a:rPr lang="es-ES" sz="2800" dirty="0">
                <a:latin typeface="Arial"/>
                <a:cs typeface="Arial"/>
              </a:rPr>
              <a:t/>
            </a:r>
            <a:br>
              <a:rPr lang="es-ES" sz="2800" dirty="0">
                <a:latin typeface="Arial"/>
                <a:cs typeface="Arial"/>
              </a:rPr>
            </a:br>
            <a:endParaRPr lang="es-ES" sz="2800" dirty="0">
              <a:latin typeface="Arial"/>
              <a:cs typeface="Arial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68044"/>
            <a:ext cx="8229600" cy="495812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_tradnl" sz="2600" dirty="0">
                <a:latin typeface="Arial"/>
                <a:cs typeface="Arial"/>
              </a:rPr>
              <a:t>La lactosa es un disacárido natural formado por la unión </a:t>
            </a:r>
            <a:r>
              <a:rPr lang="es-ES_tradnl" sz="2600" i="1" dirty="0">
                <a:latin typeface="Arial"/>
                <a:cs typeface="Arial"/>
              </a:rPr>
              <a:t>β</a:t>
            </a:r>
            <a:r>
              <a:rPr lang="es-ES_tradnl" sz="2600" dirty="0">
                <a:latin typeface="Arial"/>
                <a:cs typeface="Arial"/>
              </a:rPr>
              <a:t> (1-4) de la </a:t>
            </a:r>
            <a:r>
              <a:rPr lang="es-ES_tradnl" sz="2600" i="1" dirty="0">
                <a:latin typeface="Arial"/>
                <a:cs typeface="Arial"/>
              </a:rPr>
              <a:t>β</a:t>
            </a:r>
            <a:r>
              <a:rPr lang="es-ES_tradnl" sz="2600" dirty="0">
                <a:latin typeface="Arial"/>
                <a:cs typeface="Arial"/>
              </a:rPr>
              <a:t>-D-</a:t>
            </a:r>
            <a:r>
              <a:rPr lang="es-ES_tradnl" sz="2600" dirty="0" err="1">
                <a:latin typeface="Arial"/>
                <a:cs typeface="Arial"/>
              </a:rPr>
              <a:t>galactopiranosa</a:t>
            </a:r>
            <a:r>
              <a:rPr lang="es-ES_tradnl" sz="2600" dirty="0">
                <a:latin typeface="Arial"/>
                <a:cs typeface="Arial"/>
              </a:rPr>
              <a:t> (galactosa) y la </a:t>
            </a:r>
            <a:r>
              <a:rPr lang="es-ES_tradnl" sz="2600" i="1" dirty="0">
                <a:latin typeface="Arial"/>
                <a:cs typeface="Arial"/>
              </a:rPr>
              <a:t>α</a:t>
            </a:r>
            <a:r>
              <a:rPr lang="es-ES_tradnl" sz="2600" dirty="0">
                <a:latin typeface="Arial"/>
                <a:cs typeface="Arial"/>
              </a:rPr>
              <a:t> o </a:t>
            </a:r>
            <a:r>
              <a:rPr lang="es-ES_tradnl" sz="2600" i="1" dirty="0">
                <a:latin typeface="Arial"/>
                <a:cs typeface="Arial"/>
              </a:rPr>
              <a:t>β</a:t>
            </a:r>
            <a:r>
              <a:rPr lang="es-ES_tradnl" sz="2600" dirty="0">
                <a:latin typeface="Arial"/>
                <a:cs typeface="Arial"/>
              </a:rPr>
              <a:t>-</a:t>
            </a:r>
            <a:r>
              <a:rPr lang="es-ES_tradnl" sz="2600" dirty="0" err="1">
                <a:latin typeface="Arial"/>
                <a:cs typeface="Arial"/>
              </a:rPr>
              <a:t>D.glucopiranosa</a:t>
            </a:r>
            <a:r>
              <a:rPr lang="es-ES_tradnl" sz="2600" dirty="0">
                <a:latin typeface="Arial"/>
                <a:cs typeface="Arial"/>
              </a:rPr>
              <a:t> (glucosa). </a:t>
            </a:r>
            <a:r>
              <a:rPr lang="es-ES_tradnl" sz="2600" dirty="0" smtClean="0">
                <a:latin typeface="Arial"/>
                <a:cs typeface="Arial"/>
              </a:rPr>
              <a:t>Es el azúcar </a:t>
            </a:r>
            <a:r>
              <a:rPr lang="es-ES_tradnl" sz="2600" dirty="0">
                <a:latin typeface="Arial"/>
                <a:cs typeface="Arial"/>
              </a:rPr>
              <a:t>que está presente en la leche. </a:t>
            </a:r>
          </a:p>
          <a:p>
            <a:pPr algn="just"/>
            <a:r>
              <a:rPr lang="es-ES_tradnl" sz="2600" dirty="0">
                <a:latin typeface="Arial"/>
                <a:cs typeface="Arial"/>
              </a:rPr>
              <a:t>La lactosa en estado sólido puede presentarse de dos formas: en estado cristalino o en estado amorfo. </a:t>
            </a:r>
            <a:endParaRPr lang="es-ES" sz="2600" dirty="0">
              <a:latin typeface="Arial"/>
              <a:cs typeface="Arial"/>
            </a:endParaRPr>
          </a:p>
          <a:p>
            <a:pPr lvl="1" algn="just"/>
            <a:r>
              <a:rPr lang="es-ES_tradnl" sz="2600" dirty="0">
                <a:latin typeface="Arial"/>
                <a:cs typeface="Arial"/>
              </a:rPr>
              <a:t>En estado cristalino las moléculas de lactosa tienen una disposición altamente ordenada. </a:t>
            </a:r>
            <a:r>
              <a:rPr lang="es-ES_tradnl" sz="2600" i="1" dirty="0" smtClean="0">
                <a:latin typeface="Arial"/>
                <a:cs typeface="Arial"/>
              </a:rPr>
              <a:t>α</a:t>
            </a:r>
            <a:r>
              <a:rPr lang="es-ES_tradnl" sz="2600" dirty="0">
                <a:latin typeface="Arial"/>
                <a:cs typeface="Arial"/>
              </a:rPr>
              <a:t>-lactosa y </a:t>
            </a:r>
            <a:r>
              <a:rPr lang="es-ES_tradnl" sz="2600" i="1" dirty="0">
                <a:latin typeface="Arial"/>
                <a:cs typeface="Arial"/>
              </a:rPr>
              <a:t>β</a:t>
            </a:r>
            <a:r>
              <a:rPr lang="es-ES_tradnl" sz="2600" dirty="0">
                <a:latin typeface="Arial"/>
                <a:cs typeface="Arial"/>
              </a:rPr>
              <a:t>-lactosa. </a:t>
            </a:r>
            <a:endParaRPr lang="es-ES_tradnl" sz="2600" dirty="0" smtClean="0">
              <a:latin typeface="Arial"/>
              <a:cs typeface="Arial"/>
            </a:endParaRPr>
          </a:p>
          <a:p>
            <a:pPr lvl="1" algn="just"/>
            <a:r>
              <a:rPr lang="es-ES_tradnl" sz="2600" dirty="0" smtClean="0">
                <a:latin typeface="Arial"/>
                <a:cs typeface="Arial"/>
              </a:rPr>
              <a:t>La lactosa amorfa presenta</a:t>
            </a:r>
          </a:p>
          <a:p>
            <a:pPr marL="457200" lvl="1" indent="0" algn="just">
              <a:buNone/>
            </a:pPr>
            <a:r>
              <a:rPr lang="es-ES_tradnl" sz="2600" dirty="0" smtClean="0">
                <a:latin typeface="Arial"/>
                <a:cs typeface="Arial"/>
              </a:rPr>
              <a:t>una disposición aleatoria de las</a:t>
            </a:r>
          </a:p>
          <a:p>
            <a:pPr marL="457200" lvl="1" indent="0" algn="just">
              <a:buNone/>
            </a:pPr>
            <a:r>
              <a:rPr lang="es-ES_tradnl" sz="2600" dirty="0" smtClean="0">
                <a:latin typeface="Arial"/>
                <a:cs typeface="Arial"/>
              </a:rPr>
              <a:t>moléculas.</a:t>
            </a:r>
            <a:endParaRPr lang="es-ES" sz="2600" dirty="0" smtClean="0">
              <a:latin typeface="Arial"/>
              <a:cs typeface="Arial"/>
            </a:endParaRP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 descr="Macintosh HD:Users:ainoalara:Desktop:Captura de pantalla 2017-03-08 a las 12.36.37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8" t="13409" r="19785" b="9199"/>
          <a:stretch/>
        </p:blipFill>
        <p:spPr bwMode="auto">
          <a:xfrm>
            <a:off x="5702156" y="4288420"/>
            <a:ext cx="3131421" cy="21981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82340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_tradnl" sz="3100" dirty="0">
                <a:latin typeface="Arial"/>
                <a:cs typeface="Arial"/>
              </a:rPr>
              <a:t>2.3.2. Aprovechamiento de la lactosa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918558"/>
            <a:ext cx="8229600" cy="5207605"/>
          </a:xfrm>
        </p:spPr>
        <p:txBody>
          <a:bodyPr>
            <a:noAutofit/>
          </a:bodyPr>
          <a:lstStyle/>
          <a:p>
            <a:pPr algn="just"/>
            <a:r>
              <a:rPr lang="es-ES_tradnl" sz="2000" dirty="0">
                <a:latin typeface="Arial"/>
                <a:cs typeface="Arial"/>
              </a:rPr>
              <a:t>La lactosa es el principal constituyente del lactosuero. Se puede obtener a partir del fraccionamiento del suero de leche. Se utiliza principalmente como aditivo alimenticio y de medicamentos. Sin embargo, su empleo como materia prima para la producción de otros compuestos permite una amplia gama de aplicaciones de gran interés. </a:t>
            </a:r>
            <a:endParaRPr lang="es-ES" sz="2000" dirty="0">
              <a:latin typeface="Arial"/>
              <a:cs typeface="Arial"/>
            </a:endParaRPr>
          </a:p>
          <a:p>
            <a:pPr algn="just"/>
            <a:r>
              <a:rPr lang="es-ES_tradnl" sz="2000" dirty="0">
                <a:latin typeface="Arial"/>
                <a:cs typeface="Arial"/>
              </a:rPr>
              <a:t>A partir de la lactosa se pueden obtener diferentes productos debido a las distintas transformaciones y procesos realizados para cada uno de ellos, como por ejemplo, el ácido lactobiónico, la lactulosa, los galacto-oligosacáridos, el lactitol, la tagatosa, el ácido cítrico, el ácido láctico, el biogás o el bioetanol. </a:t>
            </a:r>
            <a:endParaRPr lang="es-ES_tradnl" sz="2000" dirty="0" smtClean="0">
              <a:latin typeface="Arial"/>
              <a:cs typeface="Arial"/>
            </a:endParaRPr>
          </a:p>
          <a:p>
            <a:pPr algn="just"/>
            <a:r>
              <a:rPr lang="es-ES_tradnl" sz="2000" dirty="0">
                <a:latin typeface="Arial"/>
                <a:cs typeface="Arial"/>
              </a:rPr>
              <a:t>En este proyecto, se tratará la separación de la mezcla obtenida de la oxidación de lactosa catalizada por glucosa-fructosa-</a:t>
            </a:r>
            <a:r>
              <a:rPr lang="es-ES_tradnl" sz="2000" dirty="0" err="1">
                <a:latin typeface="Arial"/>
                <a:cs typeface="Arial"/>
              </a:rPr>
              <a:t>oxidorreductasa</a:t>
            </a:r>
            <a:r>
              <a:rPr lang="es-ES_tradnl" sz="2000" dirty="0">
                <a:latin typeface="Arial"/>
                <a:cs typeface="Arial"/>
              </a:rPr>
              <a:t> (GFOR) y </a:t>
            </a:r>
            <a:r>
              <a:rPr lang="es-ES_tradnl" sz="2000" dirty="0" err="1">
                <a:latin typeface="Arial"/>
                <a:cs typeface="Arial"/>
              </a:rPr>
              <a:t>glucono-</a:t>
            </a:r>
            <a:r>
              <a:rPr lang="es-ES_tradnl" sz="2000" i="1" dirty="0" err="1">
                <a:latin typeface="Arial"/>
                <a:cs typeface="Arial"/>
              </a:rPr>
              <a:t>δ</a:t>
            </a:r>
            <a:r>
              <a:rPr lang="es-ES_tradnl" sz="2000" dirty="0" err="1">
                <a:latin typeface="Arial"/>
                <a:cs typeface="Arial"/>
              </a:rPr>
              <a:t>-lactonasa</a:t>
            </a:r>
            <a:r>
              <a:rPr lang="es-ES_tradnl" sz="2000" dirty="0">
                <a:latin typeface="Arial"/>
                <a:cs typeface="Arial"/>
              </a:rPr>
              <a:t> (GL). Estas encimas procedentes de la bacteria </a:t>
            </a:r>
            <a:r>
              <a:rPr lang="es-ES_tradnl" sz="2000" dirty="0" err="1">
                <a:latin typeface="Arial"/>
                <a:cs typeface="Arial"/>
              </a:rPr>
              <a:t>Zymomonas</a:t>
            </a:r>
            <a:r>
              <a:rPr lang="es-ES_tradnl" sz="2000" dirty="0">
                <a:latin typeface="Arial"/>
                <a:cs typeface="Arial"/>
              </a:rPr>
              <a:t> </a:t>
            </a:r>
            <a:r>
              <a:rPr lang="es-ES_tradnl" sz="2000" dirty="0" err="1">
                <a:latin typeface="Arial"/>
                <a:cs typeface="Arial"/>
              </a:rPr>
              <a:t>mobilis</a:t>
            </a:r>
            <a:r>
              <a:rPr lang="es-ES_tradnl" sz="2000" dirty="0">
                <a:latin typeface="Arial"/>
                <a:cs typeface="Arial"/>
              </a:rPr>
              <a:t> son capaces de oxidar la lactosa en presencia de fructosa a su respectivo ácido orgánico (ácido lactobiónico) y sorbitol.</a:t>
            </a:r>
            <a:r>
              <a:rPr lang="es-ES" sz="2000" dirty="0" smtClean="0">
                <a:effectLst/>
                <a:latin typeface="Arial"/>
                <a:cs typeface="Arial"/>
              </a:rPr>
              <a:t> </a:t>
            </a:r>
            <a:endParaRPr lang="es-E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1175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861857"/>
            <a:ext cx="8229600" cy="5264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2800" b="1" dirty="0">
                <a:latin typeface="Arial"/>
                <a:cs typeface="Arial"/>
              </a:rPr>
              <a:t>2.4. FRUCTOSA</a:t>
            </a:r>
            <a:endParaRPr lang="es-ES" sz="2800" dirty="0">
              <a:latin typeface="Arial"/>
              <a:cs typeface="Arial"/>
            </a:endParaRPr>
          </a:p>
          <a:p>
            <a:pPr algn="just">
              <a:buFontTx/>
              <a:buChar char="•"/>
            </a:pPr>
            <a:r>
              <a:rPr lang="es-ES_tradnl" sz="2400" dirty="0" smtClean="0">
                <a:latin typeface="Arial"/>
                <a:cs typeface="Arial"/>
              </a:rPr>
              <a:t>La </a:t>
            </a:r>
            <a:r>
              <a:rPr lang="es-ES_tradnl" sz="2400" dirty="0">
                <a:latin typeface="Arial"/>
                <a:cs typeface="Arial"/>
              </a:rPr>
              <a:t>fructosa es un azúcar simple, por lo cual entra dentro de la categoría de monosacáridos, que contiene cinco grupos hidroxilo y una función cetona (</a:t>
            </a:r>
            <a:r>
              <a:rPr lang="es-ES_tradnl" sz="2400" dirty="0" err="1">
                <a:latin typeface="Arial"/>
                <a:cs typeface="Arial"/>
              </a:rPr>
              <a:t>cetosa</a:t>
            </a:r>
            <a:r>
              <a:rPr lang="es-ES_tradnl" sz="2400" dirty="0">
                <a:latin typeface="Arial"/>
                <a:cs typeface="Arial"/>
              </a:rPr>
              <a:t>). </a:t>
            </a:r>
            <a:endParaRPr lang="es-ES_tradnl" sz="2400" dirty="0" smtClean="0">
              <a:latin typeface="Arial"/>
              <a:cs typeface="Arial"/>
            </a:endParaRPr>
          </a:p>
          <a:p>
            <a:pPr marL="0" indent="0" algn="just">
              <a:buNone/>
            </a:pPr>
            <a:endParaRPr lang="es-ES_tradnl" sz="24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s-ES_tradnl" sz="2800" b="1" dirty="0">
                <a:latin typeface="Arial"/>
                <a:cs typeface="Arial"/>
              </a:rPr>
              <a:t>2.5. SORBITOL</a:t>
            </a:r>
            <a:endParaRPr lang="es-ES" sz="2800" dirty="0">
              <a:latin typeface="Arial"/>
              <a:cs typeface="Arial"/>
            </a:endParaRPr>
          </a:p>
          <a:p>
            <a:pPr algn="just">
              <a:buFontTx/>
              <a:buChar char="•"/>
            </a:pPr>
            <a:r>
              <a:rPr lang="es-ES_tradnl" sz="2400" dirty="0" smtClean="0">
                <a:latin typeface="Arial"/>
                <a:cs typeface="Arial"/>
              </a:rPr>
              <a:t>El </a:t>
            </a:r>
            <a:r>
              <a:rPr lang="es-ES_tradnl" sz="2400" dirty="0">
                <a:latin typeface="Arial"/>
                <a:cs typeface="Arial"/>
              </a:rPr>
              <a:t>sorbitol es un polialcohol que se conoce también con el nombre de </a:t>
            </a:r>
            <a:r>
              <a:rPr lang="es-ES_tradnl" sz="2400" dirty="0" err="1">
                <a:latin typeface="Arial"/>
                <a:cs typeface="Arial"/>
              </a:rPr>
              <a:t>glucitol</a:t>
            </a:r>
            <a:r>
              <a:rPr lang="es-ES_tradnl" sz="2400" dirty="0">
                <a:latin typeface="Arial"/>
                <a:cs typeface="Arial"/>
              </a:rPr>
              <a:t>. Se presenta como una cadena </a:t>
            </a:r>
            <a:r>
              <a:rPr lang="es-ES_tradnl" sz="2400" dirty="0" err="1">
                <a:latin typeface="Arial"/>
                <a:cs typeface="Arial"/>
              </a:rPr>
              <a:t>acíclica</a:t>
            </a:r>
            <a:r>
              <a:rPr lang="es-ES_tradnl" sz="2400" dirty="0">
                <a:latin typeface="Arial"/>
                <a:cs typeface="Arial"/>
              </a:rPr>
              <a:t> con seis átomos de carbono y seis grupos hidroxilo unidos a cada unidad de carbono. </a:t>
            </a:r>
            <a:endParaRPr lang="es-ES_tradnl" sz="240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s-ES" sz="2200" dirty="0">
              <a:latin typeface="Arial"/>
              <a:cs typeface="Arial"/>
            </a:endParaRPr>
          </a:p>
        </p:txBody>
      </p:sp>
      <p:pic>
        <p:nvPicPr>
          <p:cNvPr id="4" name="Imagen 3" descr="Macintosh HD:Users:ainoalara:Desktop:Captura de pantalla 2017-03-13 a las 11.14.50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3" t="25140" r="55660" b="42735"/>
          <a:stretch/>
        </p:blipFill>
        <p:spPr bwMode="auto">
          <a:xfrm>
            <a:off x="5669819" y="4935440"/>
            <a:ext cx="3334491" cy="18110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 descr="Macintosh HD:Users:ainoalara:Downloads:D-fructose_CASCC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875" y="206296"/>
            <a:ext cx="2710447" cy="1211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3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742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_tradnl" sz="2800" b="1" dirty="0">
                <a:latin typeface="Arial"/>
                <a:cs typeface="Arial"/>
              </a:rPr>
              <a:t>2.6. ÁCIDO LACTOBIÓNICO</a:t>
            </a:r>
            <a:endParaRPr lang="es-ES" sz="2800" dirty="0">
              <a:latin typeface="Arial"/>
              <a:cs typeface="Arial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84540"/>
            <a:ext cx="8229600" cy="4331964"/>
          </a:xfrm>
        </p:spPr>
        <p:txBody>
          <a:bodyPr>
            <a:normAutofit lnSpcReduction="10000"/>
          </a:bodyPr>
          <a:lstStyle/>
          <a:p>
            <a:pPr algn="just"/>
            <a:r>
              <a:rPr lang="es-ES_tradnl" sz="2400" dirty="0">
                <a:latin typeface="Arial"/>
                <a:cs typeface="Arial"/>
              </a:rPr>
              <a:t>El ácido lactobiónico (LA) es un </a:t>
            </a:r>
            <a:r>
              <a:rPr lang="es-ES_tradnl" sz="2400" dirty="0" smtClean="0">
                <a:latin typeface="Arial"/>
                <a:cs typeface="Arial"/>
              </a:rPr>
              <a:t>polihidroxiácido </a:t>
            </a:r>
            <a:r>
              <a:rPr lang="es-ES_tradnl" sz="2400" dirty="0">
                <a:latin typeface="Arial"/>
                <a:cs typeface="Arial"/>
              </a:rPr>
              <a:t>producto de la </a:t>
            </a:r>
            <a:r>
              <a:rPr lang="es-ES_tradnl" sz="2400" dirty="0" smtClean="0">
                <a:latin typeface="Arial"/>
                <a:cs typeface="Arial"/>
              </a:rPr>
              <a:t>oxidación </a:t>
            </a:r>
            <a:r>
              <a:rPr lang="es-ES_tradnl" sz="2400" dirty="0">
                <a:latin typeface="Arial"/>
                <a:cs typeface="Arial"/>
              </a:rPr>
              <a:t>enzimática de la lactosa. </a:t>
            </a:r>
            <a:r>
              <a:rPr lang="es-ES_tradnl" sz="2400" dirty="0" smtClean="0">
                <a:latin typeface="Arial"/>
                <a:cs typeface="Arial"/>
              </a:rPr>
              <a:t>Consiste </a:t>
            </a:r>
            <a:r>
              <a:rPr lang="es-ES_tradnl" sz="2400" dirty="0">
                <a:latin typeface="Arial"/>
                <a:cs typeface="Arial"/>
              </a:rPr>
              <a:t>en la unión de un carbohidrato (galactosa) y un ácido aldónico (ácido glucónico).</a:t>
            </a:r>
            <a:r>
              <a:rPr lang="es-ES" sz="2400" dirty="0" smtClean="0">
                <a:effectLst/>
                <a:latin typeface="Arial"/>
                <a:cs typeface="Arial"/>
              </a:rPr>
              <a:t> </a:t>
            </a:r>
          </a:p>
          <a:p>
            <a:pPr algn="just"/>
            <a:r>
              <a:rPr lang="es-ES_tradnl" sz="2400" dirty="0" smtClean="0">
                <a:latin typeface="Arial"/>
                <a:cs typeface="Arial"/>
              </a:rPr>
              <a:t>Tiene </a:t>
            </a:r>
            <a:r>
              <a:rPr lang="es-ES_tradnl" sz="2400" dirty="0">
                <a:latin typeface="Arial"/>
                <a:cs typeface="Arial"/>
              </a:rPr>
              <a:t>una fuerte acción quelante sobre los metales </a:t>
            </a:r>
            <a:r>
              <a:rPr lang="es-ES_tradnl" sz="2400" dirty="0" smtClean="0">
                <a:latin typeface="Arial"/>
                <a:cs typeface="Arial"/>
              </a:rPr>
              <a:t>y </a:t>
            </a:r>
            <a:r>
              <a:rPr lang="es-ES_tradnl" sz="2400" dirty="0">
                <a:latin typeface="Arial"/>
                <a:cs typeface="Arial"/>
              </a:rPr>
              <a:t>una fuerte acción antioxidante. </a:t>
            </a:r>
            <a:r>
              <a:rPr lang="es-ES_tradnl" sz="2400" dirty="0" smtClean="0">
                <a:latin typeface="Arial"/>
                <a:cs typeface="Arial"/>
              </a:rPr>
              <a:t>Por ello, se utiliza en medicina </a:t>
            </a:r>
            <a:r>
              <a:rPr lang="es-ES_tradnl" sz="2400" dirty="0">
                <a:latin typeface="Arial"/>
                <a:cs typeface="Arial"/>
              </a:rPr>
              <a:t>para estabilizar y conservar los órganos dedicados a trasplantes. </a:t>
            </a:r>
            <a:r>
              <a:rPr lang="es-ES_tradnl" sz="2400" dirty="0" smtClean="0">
                <a:latin typeface="Arial"/>
                <a:cs typeface="Arial"/>
              </a:rPr>
              <a:t>También </a:t>
            </a:r>
            <a:r>
              <a:rPr lang="es-ES_tradnl" sz="2400" dirty="0">
                <a:latin typeface="Arial"/>
                <a:cs typeface="Arial"/>
              </a:rPr>
              <a:t>se utiliza en detergentes y tensoactivos, para mejorar la formación de un complejo mediador de intercambio iónico que facilita la eliminación de los iones de magnesio y calcio provenientes de los procesos de lavado y </a:t>
            </a:r>
            <a:r>
              <a:rPr lang="es-ES_tradnl" sz="2400" dirty="0" smtClean="0">
                <a:latin typeface="Arial"/>
                <a:cs typeface="Arial"/>
              </a:rPr>
              <a:t>limpieza. </a:t>
            </a:r>
            <a:endParaRPr lang="es-ES" sz="2400" dirty="0">
              <a:latin typeface="Arial"/>
              <a:cs typeface="Arial"/>
            </a:endParaRPr>
          </a:p>
        </p:txBody>
      </p:sp>
      <p:pic>
        <p:nvPicPr>
          <p:cNvPr id="4" name="Imagen 3" descr="Macintosh HD:Users:ainoalara:Desktop:Captura de pantalla 2017-03-13 a las 10.12.3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13967" r="51571" b="21501"/>
          <a:stretch/>
        </p:blipFill>
        <p:spPr bwMode="auto">
          <a:xfrm>
            <a:off x="5672713" y="145748"/>
            <a:ext cx="2923370" cy="18387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0599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544332"/>
            <a:ext cx="8229600" cy="558183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ES_tradnl" sz="2000" dirty="0">
                <a:latin typeface="Arial"/>
                <a:cs typeface="Arial"/>
              </a:rPr>
              <a:t>2.6.1. Proceso de producción</a:t>
            </a:r>
            <a:endParaRPr lang="es-ES" sz="2000" dirty="0">
              <a:latin typeface="Arial"/>
              <a:cs typeface="Arial"/>
            </a:endParaRPr>
          </a:p>
          <a:p>
            <a:pPr algn="just"/>
            <a:r>
              <a:rPr lang="es-ES_tradnl" sz="2000" dirty="0" smtClean="0">
                <a:latin typeface="Arial"/>
                <a:cs typeface="Arial"/>
              </a:rPr>
              <a:t>Una </a:t>
            </a:r>
            <a:r>
              <a:rPr lang="es-ES_tradnl" sz="2000" dirty="0">
                <a:latin typeface="Arial"/>
                <a:cs typeface="Arial"/>
              </a:rPr>
              <a:t>mezcla de los azúcares lactosa y fructosa es catalizada por las enzimas glucosa-fructosa-</a:t>
            </a:r>
            <a:r>
              <a:rPr lang="es-ES_tradnl" sz="2000" dirty="0" err="1">
                <a:latin typeface="Arial"/>
                <a:cs typeface="Arial"/>
              </a:rPr>
              <a:t>oxidorreductasa</a:t>
            </a:r>
            <a:r>
              <a:rPr lang="es-ES_tradnl" sz="2000" dirty="0">
                <a:latin typeface="Arial"/>
                <a:cs typeface="Arial"/>
              </a:rPr>
              <a:t> (GFOR) y </a:t>
            </a:r>
            <a:r>
              <a:rPr lang="es-ES_tradnl" sz="2000" dirty="0" err="1">
                <a:latin typeface="Arial"/>
                <a:cs typeface="Arial"/>
              </a:rPr>
              <a:t>glucono-</a:t>
            </a:r>
            <a:r>
              <a:rPr lang="es-ES_tradnl" sz="2000" i="1" dirty="0" err="1">
                <a:latin typeface="Arial"/>
                <a:cs typeface="Arial"/>
              </a:rPr>
              <a:t>δ</a:t>
            </a:r>
            <a:r>
              <a:rPr lang="es-ES_tradnl" sz="2000" dirty="0" err="1">
                <a:latin typeface="Arial"/>
                <a:cs typeface="Arial"/>
              </a:rPr>
              <a:t>-lactonasa</a:t>
            </a:r>
            <a:r>
              <a:rPr lang="es-ES_tradnl" sz="2000" dirty="0">
                <a:latin typeface="Arial"/>
                <a:cs typeface="Arial"/>
              </a:rPr>
              <a:t> (GL) presentes en las células de la bacteria </a:t>
            </a:r>
            <a:r>
              <a:rPr lang="es-ES_tradnl" sz="2000" dirty="0" err="1">
                <a:latin typeface="Arial"/>
                <a:cs typeface="Arial"/>
              </a:rPr>
              <a:t>Zymomonas</a:t>
            </a:r>
            <a:r>
              <a:rPr lang="es-ES_tradnl" sz="2000" dirty="0">
                <a:latin typeface="Arial"/>
                <a:cs typeface="Arial"/>
              </a:rPr>
              <a:t> </a:t>
            </a:r>
            <a:r>
              <a:rPr lang="es-ES_tradnl" sz="2000" dirty="0" err="1">
                <a:latin typeface="Arial"/>
                <a:cs typeface="Arial"/>
              </a:rPr>
              <a:t>mobilis</a:t>
            </a:r>
            <a:r>
              <a:rPr lang="es-ES_tradnl" sz="2000" dirty="0">
                <a:latin typeface="Arial"/>
                <a:cs typeface="Arial"/>
              </a:rPr>
              <a:t>, para la formación de </a:t>
            </a:r>
            <a:r>
              <a:rPr lang="es-ES_tradnl" sz="2000" dirty="0" smtClean="0">
                <a:latin typeface="Arial"/>
                <a:cs typeface="Arial"/>
              </a:rPr>
              <a:t>LA y sorbitol. </a:t>
            </a:r>
            <a:endParaRPr lang="es-ES" sz="2000" dirty="0" smtClean="0">
              <a:effectLst/>
              <a:latin typeface="Arial"/>
              <a:cs typeface="Arial"/>
            </a:endParaRPr>
          </a:p>
          <a:p>
            <a:pPr algn="just"/>
            <a:r>
              <a:rPr lang="es-ES_tradnl" sz="2000" dirty="0">
                <a:latin typeface="Arial"/>
                <a:cs typeface="Arial"/>
              </a:rPr>
              <a:t>Con el fin de conseguir una mayor productividad, la reacción enzimática puede ser interrumpida después de pocas horas de funcionamiento y los sustratos sin reaccionar (fructosa y lactosa) pueden ser reciclados al reactor enzimático después de la separación de los productos (ácido lactobiónico y sorbitol).</a:t>
            </a:r>
            <a:r>
              <a:rPr lang="es-ES" sz="2000" dirty="0" smtClean="0">
                <a:effectLst/>
                <a:latin typeface="Arial"/>
                <a:cs typeface="Arial"/>
              </a:rPr>
              <a:t> </a:t>
            </a:r>
          </a:p>
          <a:p>
            <a:pPr algn="just"/>
            <a:endParaRPr lang="es-ES" sz="2000" dirty="0" smtClean="0">
              <a:effectLst/>
              <a:latin typeface="Arial"/>
              <a:cs typeface="Arial"/>
            </a:endParaRPr>
          </a:p>
          <a:p>
            <a:pPr marL="400050" lvl="1" indent="0" algn="just">
              <a:buNone/>
            </a:pPr>
            <a:r>
              <a:rPr lang="es-ES_tradnl" sz="1900" dirty="0">
                <a:latin typeface="Arial"/>
                <a:cs typeface="Arial"/>
              </a:rPr>
              <a:t>2.6.1.1. Enzimas GFOR y GL</a:t>
            </a:r>
            <a:endParaRPr lang="es-ES" sz="1900" dirty="0">
              <a:latin typeface="Arial"/>
              <a:cs typeface="Arial"/>
            </a:endParaRPr>
          </a:p>
          <a:p>
            <a:pPr algn="just"/>
            <a:r>
              <a:rPr lang="es-ES_tradnl" sz="2000" dirty="0" smtClean="0">
                <a:latin typeface="Arial"/>
                <a:cs typeface="Arial"/>
              </a:rPr>
              <a:t>La </a:t>
            </a:r>
            <a:r>
              <a:rPr lang="es-ES_tradnl" sz="2000" dirty="0">
                <a:latin typeface="Arial"/>
                <a:cs typeface="Arial"/>
              </a:rPr>
              <a:t>enzima glucosa-fructosa-</a:t>
            </a:r>
            <a:r>
              <a:rPr lang="es-ES_tradnl" sz="2000" dirty="0" err="1">
                <a:latin typeface="Arial"/>
                <a:cs typeface="Arial"/>
              </a:rPr>
              <a:t>oxidorreductasa</a:t>
            </a:r>
            <a:r>
              <a:rPr lang="es-ES_tradnl" sz="2000" dirty="0">
                <a:latin typeface="Arial"/>
                <a:cs typeface="Arial"/>
              </a:rPr>
              <a:t> (GFOR) </a:t>
            </a:r>
            <a:r>
              <a:rPr lang="es-ES_tradnl" sz="2000" dirty="0" smtClean="0">
                <a:latin typeface="Arial"/>
                <a:cs typeface="Arial"/>
              </a:rPr>
              <a:t>permite la reducción </a:t>
            </a:r>
            <a:r>
              <a:rPr lang="es-ES_tradnl" sz="2000" dirty="0">
                <a:latin typeface="Arial"/>
                <a:cs typeface="Arial"/>
              </a:rPr>
              <a:t>de fructosa a sorbitol y </a:t>
            </a:r>
            <a:r>
              <a:rPr lang="es-ES_tradnl" sz="2000" dirty="0" smtClean="0">
                <a:latin typeface="Arial"/>
                <a:cs typeface="Arial"/>
              </a:rPr>
              <a:t>tiene la </a:t>
            </a:r>
            <a:r>
              <a:rPr lang="es-ES_tradnl" sz="2000" dirty="0">
                <a:latin typeface="Arial"/>
                <a:cs typeface="Arial"/>
              </a:rPr>
              <a:t>capacidad de oxidar diversos azúcares alternativos a </a:t>
            </a:r>
            <a:r>
              <a:rPr lang="es-ES_tradnl" sz="2000" dirty="0" smtClean="0">
                <a:latin typeface="Arial"/>
                <a:cs typeface="Arial"/>
              </a:rPr>
              <a:t>glucosa, lo </a:t>
            </a:r>
            <a:r>
              <a:rPr lang="es-ES_tradnl" sz="2000" dirty="0">
                <a:latin typeface="Arial"/>
                <a:cs typeface="Arial"/>
              </a:rPr>
              <a:t>que lleva a la producción de la correspondiente </a:t>
            </a:r>
            <a:r>
              <a:rPr lang="es-ES_tradnl" sz="2000" dirty="0" err="1">
                <a:latin typeface="Arial"/>
                <a:cs typeface="Arial"/>
              </a:rPr>
              <a:t>lactona</a:t>
            </a:r>
            <a:r>
              <a:rPr lang="es-ES_tradnl" sz="2000" dirty="0">
                <a:latin typeface="Arial"/>
                <a:cs typeface="Arial"/>
              </a:rPr>
              <a:t>. </a:t>
            </a:r>
            <a:endParaRPr lang="es-ES_tradnl" sz="2000" dirty="0" smtClean="0">
              <a:latin typeface="Arial"/>
              <a:cs typeface="Arial"/>
            </a:endParaRPr>
          </a:p>
          <a:p>
            <a:pPr algn="just"/>
            <a:r>
              <a:rPr lang="es-ES_tradnl" sz="2000" dirty="0" smtClean="0">
                <a:latin typeface="Arial"/>
                <a:cs typeface="Arial"/>
              </a:rPr>
              <a:t>La </a:t>
            </a:r>
            <a:r>
              <a:rPr lang="es-ES_tradnl" sz="2000" dirty="0">
                <a:latin typeface="Arial"/>
                <a:cs typeface="Arial"/>
              </a:rPr>
              <a:t>enzima GL hidroliza la </a:t>
            </a:r>
            <a:r>
              <a:rPr lang="es-ES_tradnl" sz="2000" dirty="0" err="1">
                <a:latin typeface="Arial"/>
                <a:cs typeface="Arial"/>
              </a:rPr>
              <a:t>lactona</a:t>
            </a:r>
            <a:r>
              <a:rPr lang="es-ES_tradnl" sz="2000" dirty="0">
                <a:latin typeface="Arial"/>
                <a:cs typeface="Arial"/>
              </a:rPr>
              <a:t> y produce el ácido orgánico correspondiente, ácido lactobiónico. Este ácido, sin embargo, se convierte en su sal debido a la adición de álcalis para mantener constante el pH durante la reacción. </a:t>
            </a:r>
            <a:endParaRPr lang="es-ES" sz="2000" dirty="0">
              <a:latin typeface="Arial"/>
              <a:cs typeface="Arial"/>
            </a:endParaRPr>
          </a:p>
          <a:p>
            <a:pPr marL="0" indent="0" algn="just">
              <a:buNone/>
            </a:pPr>
            <a:endParaRPr lang="es-E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6754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9974" y="3506601"/>
            <a:ext cx="8229600" cy="1143000"/>
          </a:xfrm>
        </p:spPr>
        <p:txBody>
          <a:bodyPr/>
          <a:lstStyle/>
          <a:p>
            <a:pPr algn="r"/>
            <a:r>
              <a:rPr lang="es-ES_tradnl" b="1" dirty="0">
                <a:latin typeface="Arial"/>
                <a:cs typeface="Arial"/>
              </a:rPr>
              <a:t>3. MEMORIA</a:t>
            </a:r>
            <a:endParaRPr lang="es-E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3226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199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2398" y="3888187"/>
            <a:ext cx="8229600" cy="1143000"/>
          </a:xfrm>
        </p:spPr>
        <p:txBody>
          <a:bodyPr/>
          <a:lstStyle/>
          <a:p>
            <a:pPr algn="r"/>
            <a:r>
              <a:rPr lang="es-ES" b="1" dirty="0" smtClean="0">
                <a:latin typeface="Arial"/>
                <a:cs typeface="Arial"/>
              </a:rPr>
              <a:t>1. OBJETO</a:t>
            </a:r>
            <a:endParaRPr lang="es-E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027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522879"/>
            <a:ext cx="8229600" cy="5907028"/>
          </a:xfrm>
        </p:spPr>
        <p:txBody>
          <a:bodyPr>
            <a:normAutofit lnSpcReduction="10000"/>
          </a:bodyPr>
          <a:lstStyle/>
          <a:p>
            <a:pPr algn="just"/>
            <a:r>
              <a:rPr lang="es-ES_tradnl" sz="2000" dirty="0" smtClean="0">
                <a:latin typeface="Arial"/>
                <a:cs typeface="Arial"/>
              </a:rPr>
              <a:t>Tratar </a:t>
            </a:r>
            <a:r>
              <a:rPr lang="es-ES_tradnl" sz="2000" dirty="0">
                <a:latin typeface="Arial"/>
                <a:cs typeface="Arial"/>
              </a:rPr>
              <a:t>los residuos orgánicos que se generan en la industria </a:t>
            </a:r>
            <a:r>
              <a:rPr lang="es-ES_tradnl" sz="2000" dirty="0" smtClean="0">
                <a:latin typeface="Arial"/>
                <a:cs typeface="Arial"/>
              </a:rPr>
              <a:t>láctea</a:t>
            </a:r>
            <a:r>
              <a:rPr lang="es-ES_tradnl" sz="2000" dirty="0">
                <a:latin typeface="Arial"/>
                <a:cs typeface="Arial"/>
              </a:rPr>
              <a:t> </a:t>
            </a:r>
            <a:r>
              <a:rPr lang="es-ES_tradnl" sz="2000" dirty="0" smtClean="0">
                <a:latin typeface="Arial"/>
                <a:cs typeface="Arial"/>
              </a:rPr>
              <a:t>(lactosuero) </a:t>
            </a:r>
            <a:r>
              <a:rPr lang="es-ES_tradnl" sz="2000" dirty="0">
                <a:latin typeface="Arial"/>
                <a:cs typeface="Arial"/>
              </a:rPr>
              <a:t>debido a las grandes cantidades producidas y a su elevado poder contaminante. </a:t>
            </a:r>
            <a:r>
              <a:rPr lang="es-ES_tradnl" sz="2000" dirty="0" smtClean="0">
                <a:latin typeface="Arial"/>
                <a:cs typeface="Arial"/>
              </a:rPr>
              <a:t>Subproducto </a:t>
            </a:r>
            <a:r>
              <a:rPr lang="es-ES_tradnl" sz="2000" dirty="0">
                <a:latin typeface="Arial"/>
                <a:cs typeface="Arial"/>
              </a:rPr>
              <a:t>líquido obtenido después de la precipitación de la caseína durante la elaboración del </a:t>
            </a:r>
            <a:r>
              <a:rPr lang="es-ES_tradnl" sz="2000" dirty="0" smtClean="0">
                <a:latin typeface="Arial"/>
                <a:cs typeface="Arial"/>
              </a:rPr>
              <a:t>queso</a:t>
            </a:r>
            <a:r>
              <a:rPr lang="es-ES" sz="2000" dirty="0" smtClean="0">
                <a:latin typeface="Arial"/>
                <a:cs typeface="Arial"/>
              </a:rPr>
              <a:t>.</a:t>
            </a:r>
          </a:p>
          <a:p>
            <a:pPr algn="just"/>
            <a:r>
              <a:rPr lang="es-ES" sz="2000" dirty="0" smtClean="0">
                <a:latin typeface="Arial"/>
                <a:cs typeface="Arial"/>
              </a:rPr>
              <a:t>Problemas medioambientales y contaminaci</a:t>
            </a:r>
            <a:r>
              <a:rPr lang="es-ES" sz="2000" dirty="0" smtClean="0">
                <a:latin typeface="Arial"/>
                <a:cs typeface="Arial"/>
              </a:rPr>
              <a:t>ón del suelo al ser vertido en ríos y desagües. Se busca reducción de la contaminación ambiental.</a:t>
            </a:r>
          </a:p>
          <a:p>
            <a:pPr algn="just"/>
            <a:r>
              <a:rPr lang="es-ES" sz="2000" dirty="0" smtClean="0">
                <a:latin typeface="Arial"/>
                <a:cs typeface="Arial"/>
              </a:rPr>
              <a:t>Aprovechamiento de la lactosa presente en el lactosuero para obtener un producto de alto valor añadido: ÁCIDO LACTOBIÓNICO</a:t>
            </a:r>
          </a:p>
          <a:p>
            <a:pPr algn="just"/>
            <a:r>
              <a:rPr lang="es-ES" sz="2000" dirty="0" smtClean="0">
                <a:latin typeface="Arial"/>
                <a:cs typeface="Arial"/>
              </a:rPr>
              <a:t>Objetivo: diseñar proceso de separación </a:t>
            </a:r>
            <a:r>
              <a:rPr lang="es-ES" sz="2000" dirty="0" err="1" smtClean="0">
                <a:latin typeface="Arial"/>
                <a:cs typeface="Arial"/>
              </a:rPr>
              <a:t>cromatográfica</a:t>
            </a:r>
            <a:r>
              <a:rPr lang="es-ES" sz="2000" dirty="0" smtClean="0">
                <a:latin typeface="Arial"/>
                <a:cs typeface="Arial"/>
              </a:rPr>
              <a:t> por lecho móvil simulado (SMB) de una mezcla de ácido lactobiónico (LA) y sorbitol obtenida de la catálisis enzimática con las enzimas glucosa-fructosa-</a:t>
            </a:r>
            <a:r>
              <a:rPr lang="es-ES" sz="2000" dirty="0" err="1" smtClean="0">
                <a:latin typeface="Arial"/>
                <a:cs typeface="Arial"/>
              </a:rPr>
              <a:t>oxidorreductasa</a:t>
            </a:r>
            <a:r>
              <a:rPr lang="es-ES" sz="2000" dirty="0" smtClean="0">
                <a:latin typeface="Arial"/>
                <a:cs typeface="Arial"/>
              </a:rPr>
              <a:t> (GFOR) y </a:t>
            </a:r>
            <a:r>
              <a:rPr lang="es-ES_tradnl" sz="2000" dirty="0" err="1"/>
              <a:t>glucono-</a:t>
            </a:r>
            <a:r>
              <a:rPr lang="es-ES_tradnl" sz="2000" i="1" dirty="0" err="1"/>
              <a:t>δ</a:t>
            </a:r>
            <a:r>
              <a:rPr lang="es-ES_tradnl" sz="2000" dirty="0" err="1"/>
              <a:t>-lactonasa</a:t>
            </a:r>
            <a:r>
              <a:rPr lang="es-ES_tradnl" sz="2000" dirty="0"/>
              <a:t> (GL) contenidas en las células de la bacteria </a:t>
            </a:r>
            <a:r>
              <a:rPr lang="es-ES_tradnl" sz="2000" dirty="0" err="1"/>
              <a:t>Zymomonas</a:t>
            </a:r>
            <a:r>
              <a:rPr lang="es-ES_tradnl" sz="2000" dirty="0"/>
              <a:t> </a:t>
            </a:r>
            <a:r>
              <a:rPr lang="es-ES_tradnl" sz="2000" dirty="0" err="1"/>
              <a:t>mobilis</a:t>
            </a:r>
            <a:r>
              <a:rPr lang="es-ES_tradnl" sz="2000" dirty="0"/>
              <a:t>. </a:t>
            </a:r>
          </a:p>
          <a:p>
            <a:pPr algn="just"/>
            <a:r>
              <a:rPr lang="es-ES_tradnl" sz="2000" dirty="0" smtClean="0">
                <a:latin typeface="Arial"/>
                <a:cs typeface="Arial"/>
              </a:rPr>
              <a:t>Para ello, se comenzará explicando los conceptos básicos a tratar durante el proyecto y se darán unos pequeños matices del proceso de producción del LA. A continuación se realizará el diseño de los equipos principales y auxiliares necesarios para el proceso. Finalmente, se realizará una evaluación medio ambiental y económica para determinar la viabilidad del proyecto.</a:t>
            </a:r>
            <a:endParaRPr lang="es-ES" sz="1600" dirty="0" smtClean="0">
              <a:latin typeface="Arial"/>
              <a:cs typeface="Arial"/>
            </a:endParaRP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978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2653" y="4221036"/>
            <a:ext cx="8229600" cy="1143000"/>
          </a:xfrm>
        </p:spPr>
        <p:txBody>
          <a:bodyPr>
            <a:noAutofit/>
          </a:bodyPr>
          <a:lstStyle/>
          <a:p>
            <a:pPr algn="r"/>
            <a:r>
              <a:rPr lang="es-ES" sz="4000" b="1" dirty="0" smtClean="0">
                <a:latin typeface="Arial"/>
                <a:cs typeface="Arial"/>
              </a:rPr>
              <a:t>2. CONSIDERACIONES B</a:t>
            </a:r>
            <a:r>
              <a:rPr lang="es-ES" sz="4000" b="1" dirty="0" smtClean="0">
                <a:latin typeface="Arial"/>
                <a:cs typeface="Arial"/>
              </a:rPr>
              <a:t>ÁSICAS</a:t>
            </a:r>
            <a:endParaRPr lang="es-ES" sz="4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312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7219"/>
          </a:xfrm>
        </p:spPr>
        <p:txBody>
          <a:bodyPr>
            <a:normAutofit/>
          </a:bodyPr>
          <a:lstStyle/>
          <a:p>
            <a:pPr algn="l"/>
            <a:r>
              <a:rPr lang="es-ES" sz="2800" dirty="0" smtClean="0">
                <a:latin typeface="Arial"/>
                <a:cs typeface="Arial"/>
              </a:rPr>
              <a:t>2.1. INDUSTRIA L</a:t>
            </a:r>
            <a:r>
              <a:rPr lang="es-ES" sz="2800" dirty="0" smtClean="0">
                <a:latin typeface="Arial"/>
                <a:cs typeface="Arial"/>
              </a:rPr>
              <a:t>ÁCTEA</a:t>
            </a:r>
            <a:endParaRPr lang="es-ES" sz="2800" dirty="0">
              <a:latin typeface="Arial"/>
              <a:cs typeface="Arial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975259"/>
            <a:ext cx="8229600" cy="5477327"/>
          </a:xfrm>
        </p:spPr>
        <p:txBody>
          <a:bodyPr>
            <a:normAutofit fontScale="92500"/>
          </a:bodyPr>
          <a:lstStyle/>
          <a:p>
            <a:pPr algn="just"/>
            <a:r>
              <a:rPr lang="es-ES_tradnl" sz="2400" dirty="0" smtClean="0">
                <a:latin typeface="Arial"/>
                <a:cs typeface="Arial"/>
              </a:rPr>
              <a:t>Utiliza </a:t>
            </a:r>
            <a:r>
              <a:rPr lang="es-ES_tradnl" sz="2400" dirty="0">
                <a:latin typeface="Arial"/>
                <a:cs typeface="Arial"/>
              </a:rPr>
              <a:t>leche como materia prima para la obtención de diferentes alimentos y bebidas lácteas derivados de </a:t>
            </a:r>
            <a:r>
              <a:rPr lang="es-ES_tradnl" sz="2400" dirty="0" smtClean="0">
                <a:latin typeface="Arial"/>
                <a:cs typeface="Arial"/>
              </a:rPr>
              <a:t>é</a:t>
            </a:r>
            <a:r>
              <a:rPr lang="es-ES_tradnl" sz="2400" dirty="0" smtClean="0">
                <a:latin typeface="Arial"/>
                <a:cs typeface="Arial"/>
              </a:rPr>
              <a:t>sta</a:t>
            </a:r>
            <a:r>
              <a:rPr lang="es-ES_tradnl" sz="2400" dirty="0">
                <a:latin typeface="Arial"/>
                <a:cs typeface="Arial"/>
              </a:rPr>
              <a:t>. </a:t>
            </a:r>
            <a:endParaRPr lang="es-ES_tradnl" sz="2400" dirty="0" smtClean="0">
              <a:latin typeface="Arial"/>
              <a:cs typeface="Arial"/>
            </a:endParaRPr>
          </a:p>
          <a:p>
            <a:pPr algn="just"/>
            <a:r>
              <a:rPr lang="es-ES_tradnl" sz="2400" dirty="0" smtClean="0">
                <a:latin typeface="Arial"/>
                <a:cs typeface="Arial"/>
              </a:rPr>
              <a:t>Uno de los sectores más importantes de la economía de países industrializados y en desarrollo.</a:t>
            </a:r>
            <a:r>
              <a:rPr lang="es-ES" sz="2400" dirty="0" smtClean="0">
                <a:effectLst/>
                <a:latin typeface="Arial"/>
                <a:cs typeface="Arial"/>
              </a:rPr>
              <a:t> </a:t>
            </a:r>
            <a:r>
              <a:rPr lang="es-ES_tradnl" sz="2400" dirty="0" smtClean="0">
                <a:latin typeface="Arial"/>
                <a:cs typeface="Arial"/>
              </a:rPr>
              <a:t>Muy importante en Asturias, donde la rama de productos lácteos es la que genera mayores beneficios en nuestra región. </a:t>
            </a:r>
            <a:endParaRPr lang="es-ES" sz="2400" dirty="0" smtClean="0">
              <a:latin typeface="Arial"/>
              <a:cs typeface="Arial"/>
            </a:endParaRPr>
          </a:p>
          <a:p>
            <a:pPr algn="just"/>
            <a:r>
              <a:rPr lang="es-ES_tradnl" sz="2400" dirty="0" smtClean="0">
                <a:latin typeface="Arial"/>
                <a:cs typeface="Arial"/>
              </a:rPr>
              <a:t>Aplicaciones: producción </a:t>
            </a:r>
            <a:r>
              <a:rPr lang="es-ES_tradnl" sz="2400" dirty="0">
                <a:latin typeface="Arial"/>
                <a:cs typeface="Arial"/>
              </a:rPr>
              <a:t>de leche fresca para el consumo directo, </a:t>
            </a:r>
            <a:r>
              <a:rPr lang="es-ES_tradnl" sz="2400" dirty="0" smtClean="0">
                <a:latin typeface="Arial"/>
                <a:cs typeface="Arial"/>
              </a:rPr>
              <a:t>producción </a:t>
            </a:r>
            <a:r>
              <a:rPr lang="es-ES_tradnl" sz="2400" dirty="0">
                <a:latin typeface="Arial"/>
                <a:cs typeface="Arial"/>
              </a:rPr>
              <a:t>de </a:t>
            </a:r>
            <a:r>
              <a:rPr lang="es-ES_tradnl" sz="2400" dirty="0" smtClean="0">
                <a:latin typeface="Arial"/>
                <a:cs typeface="Arial"/>
              </a:rPr>
              <a:t>quesos y producción </a:t>
            </a:r>
            <a:r>
              <a:rPr lang="es-ES_tradnl" sz="2400" dirty="0">
                <a:latin typeface="Arial"/>
                <a:cs typeface="Arial"/>
              </a:rPr>
              <a:t>de yogures y mantequillas</a:t>
            </a:r>
            <a:r>
              <a:rPr lang="es-ES_tradnl" sz="2400" dirty="0" smtClean="0">
                <a:latin typeface="Arial"/>
                <a:cs typeface="Arial"/>
              </a:rPr>
              <a:t>.</a:t>
            </a:r>
          </a:p>
          <a:p>
            <a:pPr algn="just"/>
            <a:r>
              <a:rPr lang="es-ES_tradnl" sz="2400" dirty="0" smtClean="0">
                <a:effectLst/>
                <a:latin typeface="Arial"/>
                <a:cs typeface="Arial"/>
              </a:rPr>
              <a:t>Aumento de producci</a:t>
            </a:r>
            <a:r>
              <a:rPr lang="es-ES_tradnl" sz="2400" dirty="0" smtClean="0">
                <a:effectLst/>
                <a:latin typeface="Arial"/>
                <a:cs typeface="Arial"/>
              </a:rPr>
              <a:t>ón láctea en los últimos años conlleva a un incremento de residuos orgánicos generados. </a:t>
            </a:r>
            <a:r>
              <a:rPr lang="es-ES_tradnl" sz="2400" dirty="0">
                <a:latin typeface="Arial"/>
                <a:cs typeface="Arial"/>
              </a:rPr>
              <a:t>Esto hace que productos que hace unos años eran tratados como simples residuos del proceso de producción de otros productos finales tomen cierta importancia, como es el caso del lactosuero. </a:t>
            </a:r>
            <a:endParaRPr lang="es-ES" sz="2400" dirty="0" smtClean="0">
              <a:effectLst/>
              <a:latin typeface="Arial"/>
              <a:cs typeface="Arial"/>
            </a:endParaRPr>
          </a:p>
          <a:p>
            <a:pPr algn="just"/>
            <a:endParaRPr lang="es-E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759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Macintosh HD:Users:ainoalara:Downloads:alimentacion_ES_sector-lacteo-en-asturias-y-espana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60" b="12876"/>
          <a:stretch/>
        </p:blipFill>
        <p:spPr bwMode="auto">
          <a:xfrm>
            <a:off x="1167985" y="1281446"/>
            <a:ext cx="6576988" cy="37301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167985" y="5246720"/>
            <a:ext cx="6826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dirty="0">
                <a:latin typeface="Arial"/>
                <a:cs typeface="Arial"/>
              </a:rPr>
              <a:t>Figura 1. Gráfico comparativo del sector lácteo en Asturias y en España. (Directorio Central de Empresas (DIRCE), INE-2014)</a:t>
            </a:r>
            <a:endParaRPr lang="es-ES" dirty="0"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391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9178"/>
          </a:xfrm>
        </p:spPr>
        <p:txBody>
          <a:bodyPr>
            <a:normAutofit/>
          </a:bodyPr>
          <a:lstStyle/>
          <a:p>
            <a:pPr algn="l"/>
            <a:r>
              <a:rPr lang="es-ES" sz="2800" dirty="0" smtClean="0">
                <a:latin typeface="Arial"/>
                <a:cs typeface="Arial"/>
              </a:rPr>
              <a:t>2.2. LACTOSUERO</a:t>
            </a:r>
            <a:endParaRPr lang="es-ES" sz="2800" dirty="0">
              <a:latin typeface="Arial"/>
              <a:cs typeface="Arial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907218"/>
            <a:ext cx="8229600" cy="5218945"/>
          </a:xfrm>
        </p:spPr>
        <p:txBody>
          <a:bodyPr>
            <a:normAutofit/>
          </a:bodyPr>
          <a:lstStyle/>
          <a:p>
            <a:pPr algn="just"/>
            <a:r>
              <a:rPr lang="es-ES_tradnl" sz="2600" dirty="0" smtClean="0">
                <a:latin typeface="Arial"/>
                <a:cs typeface="Arial"/>
              </a:rPr>
              <a:t>Fracción </a:t>
            </a:r>
            <a:r>
              <a:rPr lang="es-ES_tradnl" sz="2600" dirty="0">
                <a:latin typeface="Arial"/>
                <a:cs typeface="Arial"/>
              </a:rPr>
              <a:t>líquida resultante en la coagulación de la leche durante el proceso de fabricación del queso, una vez separada la mayor parte de la caseína y de la grasa.</a:t>
            </a:r>
            <a:r>
              <a:rPr lang="es-ES" sz="2600" dirty="0" smtClean="0">
                <a:effectLst/>
                <a:latin typeface="Arial"/>
                <a:cs typeface="Arial"/>
              </a:rPr>
              <a:t> </a:t>
            </a:r>
            <a:r>
              <a:rPr lang="es-ES_tradnl" sz="2600" dirty="0">
                <a:latin typeface="Arial"/>
                <a:cs typeface="Arial"/>
              </a:rPr>
              <a:t>Contiene más del 50% de los sólidos presentes en la leche, incluyendo la mayor parte de la lactosa, proteínas, minerales y vitaminas. </a:t>
            </a:r>
            <a:r>
              <a:rPr lang="es-ES_tradnl" sz="2600" dirty="0" smtClean="0">
                <a:latin typeface="Arial"/>
                <a:cs typeface="Arial"/>
              </a:rPr>
              <a:t>   </a:t>
            </a:r>
          </a:p>
          <a:p>
            <a:pPr algn="just"/>
            <a:r>
              <a:rPr lang="es-ES_tradnl" sz="2600" dirty="0">
                <a:latin typeface="Arial"/>
                <a:cs typeface="Arial"/>
              </a:rPr>
              <a:t>Su alta demanda química de oxígeno (DQO&gt;60000 ppm) y bioquímica de oxígeno (DBO&gt;35000 ppm) generan importantes implicaciones medioambientales que provocan que el lactosuero sea considerado como el residuo más contaminante dentro de la industria alimentaria. </a:t>
            </a:r>
            <a:endParaRPr lang="es-ES" sz="2600" dirty="0" smtClean="0">
              <a:effectLst/>
              <a:latin typeface="Arial"/>
              <a:cs typeface="Arial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53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3817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sz="2800" dirty="0">
                <a:latin typeface="Arial"/>
                <a:cs typeface="Arial"/>
              </a:rPr>
              <a:t>2.2.1. Composición</a:t>
            </a:r>
            <a:endParaRPr lang="es-ES" sz="2800" dirty="0">
              <a:effectLst/>
              <a:latin typeface="Arial"/>
              <a:cs typeface="Arial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884538"/>
            <a:ext cx="8229600" cy="524162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ES_tradnl" dirty="0" smtClean="0">
                <a:latin typeface="Arial"/>
                <a:cs typeface="Arial"/>
              </a:rPr>
              <a:t>Suero dulce: procedente </a:t>
            </a:r>
            <a:r>
              <a:rPr lang="es-ES_tradnl" dirty="0">
                <a:latin typeface="Arial"/>
                <a:cs typeface="Arial"/>
              </a:rPr>
              <a:t>de la elaboración del queso mediante el uso de cuajo, que actúa sobre las caseínas de la leche y las fragmenta haciendo que estas se desestabilicen y precipiten. </a:t>
            </a:r>
            <a:r>
              <a:rPr lang="es-ES_tradnl" dirty="0" smtClean="0">
                <a:latin typeface="Arial"/>
                <a:cs typeface="Arial"/>
              </a:rPr>
              <a:t>Temperatura 15</a:t>
            </a:r>
            <a:r>
              <a:rPr lang="es-ES_tradnl" dirty="0">
                <a:latin typeface="Arial"/>
                <a:cs typeface="Arial"/>
              </a:rPr>
              <a:t>-50 ºC, </a:t>
            </a:r>
            <a:r>
              <a:rPr lang="es-ES_tradnl" dirty="0" smtClean="0">
                <a:latin typeface="Arial"/>
                <a:cs typeface="Arial"/>
              </a:rPr>
              <a:t>pH próximo a 6,5. Es el </a:t>
            </a:r>
            <a:r>
              <a:rPr lang="es-ES_tradnl" dirty="0">
                <a:latin typeface="Arial"/>
                <a:cs typeface="Arial"/>
              </a:rPr>
              <a:t>más utilizado </a:t>
            </a:r>
            <a:r>
              <a:rPr lang="es-ES_tradnl" dirty="0" smtClean="0">
                <a:latin typeface="Arial"/>
                <a:cs typeface="Arial"/>
              </a:rPr>
              <a:t>porque </a:t>
            </a:r>
            <a:r>
              <a:rPr lang="es-ES_tradnl" dirty="0">
                <a:latin typeface="Arial"/>
                <a:cs typeface="Arial"/>
              </a:rPr>
              <a:t>contiene </a:t>
            </a:r>
            <a:r>
              <a:rPr lang="es-ES_tradnl" dirty="0" smtClean="0">
                <a:latin typeface="Arial"/>
                <a:cs typeface="Arial"/>
              </a:rPr>
              <a:t>el 95</a:t>
            </a:r>
            <a:r>
              <a:rPr lang="es-ES_tradnl" dirty="0">
                <a:latin typeface="Arial"/>
                <a:cs typeface="Arial"/>
              </a:rPr>
              <a:t>%</a:t>
            </a:r>
            <a:r>
              <a:rPr lang="es-ES_tradnl" dirty="0" smtClean="0">
                <a:latin typeface="Arial"/>
                <a:cs typeface="Arial"/>
              </a:rPr>
              <a:t> </a:t>
            </a:r>
            <a:r>
              <a:rPr lang="es-ES_tradnl" dirty="0">
                <a:latin typeface="Arial"/>
                <a:cs typeface="Arial"/>
              </a:rPr>
              <a:t>lactosa, 25% </a:t>
            </a:r>
            <a:r>
              <a:rPr lang="es-ES_tradnl" dirty="0" smtClean="0">
                <a:latin typeface="Arial"/>
                <a:cs typeface="Arial"/>
              </a:rPr>
              <a:t>proteínas </a:t>
            </a:r>
            <a:r>
              <a:rPr lang="es-ES_tradnl" dirty="0">
                <a:latin typeface="Arial"/>
                <a:cs typeface="Arial"/>
              </a:rPr>
              <a:t>y 8% </a:t>
            </a:r>
            <a:r>
              <a:rPr lang="es-ES_tradnl" dirty="0" smtClean="0">
                <a:latin typeface="Arial"/>
                <a:cs typeface="Arial"/>
              </a:rPr>
              <a:t>materia </a:t>
            </a:r>
            <a:r>
              <a:rPr lang="es-ES_tradnl" dirty="0">
                <a:latin typeface="Arial"/>
                <a:cs typeface="Arial"/>
              </a:rPr>
              <a:t>grasa que contiene la leche.</a:t>
            </a:r>
            <a:r>
              <a:rPr lang="es-ES" dirty="0" smtClean="0">
                <a:effectLst/>
                <a:latin typeface="Arial"/>
                <a:cs typeface="Arial"/>
              </a:rPr>
              <a:t> </a:t>
            </a:r>
          </a:p>
          <a:p>
            <a:pPr algn="just"/>
            <a:r>
              <a:rPr lang="es-ES_tradnl" dirty="0" smtClean="0">
                <a:latin typeface="Arial"/>
                <a:cs typeface="Arial"/>
              </a:rPr>
              <a:t>Suero ácido: </a:t>
            </a:r>
            <a:r>
              <a:rPr lang="es-ES_tradnl" dirty="0">
                <a:latin typeface="Arial"/>
                <a:cs typeface="Arial"/>
              </a:rPr>
              <a:t>proviene de la precipitación ácida de la caseína, la cuál se logra disminuyendo el pH de la leche </a:t>
            </a:r>
            <a:r>
              <a:rPr lang="es-ES_tradnl" dirty="0" smtClean="0">
                <a:latin typeface="Arial"/>
                <a:cs typeface="Arial"/>
              </a:rPr>
              <a:t>a </a:t>
            </a:r>
            <a:r>
              <a:rPr lang="es-ES_tradnl" dirty="0">
                <a:latin typeface="Arial"/>
                <a:cs typeface="Arial"/>
              </a:rPr>
              <a:t>4,5. Para ese valor </a:t>
            </a:r>
            <a:r>
              <a:rPr lang="es-ES_tradnl" dirty="0" smtClean="0">
                <a:latin typeface="Arial"/>
                <a:cs typeface="Arial"/>
              </a:rPr>
              <a:t>se </a:t>
            </a:r>
            <a:r>
              <a:rPr lang="es-ES_tradnl" dirty="0">
                <a:latin typeface="Arial"/>
                <a:cs typeface="Arial"/>
              </a:rPr>
              <a:t>alcanza el punto isoeléctrico de la mayoría de las caseínas </a:t>
            </a:r>
            <a:r>
              <a:rPr lang="es-ES_tradnl" dirty="0" smtClean="0">
                <a:latin typeface="Arial"/>
                <a:cs typeface="Arial"/>
              </a:rPr>
              <a:t>presentes lo </a:t>
            </a:r>
            <a:r>
              <a:rPr lang="es-ES_tradnl" dirty="0">
                <a:latin typeface="Arial"/>
                <a:cs typeface="Arial"/>
              </a:rPr>
              <a:t>que conlleva a que la micela de la caseína se desestabilice y precipite. </a:t>
            </a:r>
            <a:endParaRPr lang="es-ES" dirty="0">
              <a:latin typeface="Arial"/>
              <a:cs typeface="Arial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004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r="746"/>
          <a:stretch/>
        </p:blipFill>
        <p:spPr bwMode="auto">
          <a:xfrm>
            <a:off x="457200" y="2007220"/>
            <a:ext cx="8229600" cy="31701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358260" y="1097229"/>
            <a:ext cx="8520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Tabla 1. Composición de los diferentes tipos de lactosuero: dulce y ácido (Callejas, 2012)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871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1463</Words>
  <Application>Microsoft Macintosh PowerPoint</Application>
  <PresentationFormat>Presentación en pantalla (4:3)</PresentationFormat>
  <Paragraphs>52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Presentación de PowerPoint</vt:lpstr>
      <vt:lpstr>1. OBJETO</vt:lpstr>
      <vt:lpstr>Presentación de PowerPoint</vt:lpstr>
      <vt:lpstr>2. CONSIDERACIONES BÁSICAS</vt:lpstr>
      <vt:lpstr>2.1. INDUSTRIA LÁCTEA</vt:lpstr>
      <vt:lpstr>Presentación de PowerPoint</vt:lpstr>
      <vt:lpstr>2.2. LACTOSUERO</vt:lpstr>
      <vt:lpstr>2.2.1. Composición</vt:lpstr>
      <vt:lpstr>Presentación de PowerPoint</vt:lpstr>
      <vt:lpstr>Presentación de PowerPoint</vt:lpstr>
      <vt:lpstr>2.2.2. Técnicas de aprovechamiento </vt:lpstr>
      <vt:lpstr>2.3. LACTOSA 2.3.1. Definición y características </vt:lpstr>
      <vt:lpstr>2.3.2. Aprovechamiento de la lactosa </vt:lpstr>
      <vt:lpstr>Presentación de PowerPoint</vt:lpstr>
      <vt:lpstr>2.6. ÁCIDO LACTOBIÓNICO</vt:lpstr>
      <vt:lpstr>Presentación de PowerPoint</vt:lpstr>
      <vt:lpstr>3. MEMORIA</vt:lpstr>
      <vt:lpstr>Presentación de PowerPoint</vt:lpstr>
    </vt:vector>
  </TitlesOfParts>
  <Company>Ainoa Lara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Ainoa Lara</dc:creator>
  <cp:lastModifiedBy>Ainoa Lara</cp:lastModifiedBy>
  <cp:revision>11</cp:revision>
  <dcterms:created xsi:type="dcterms:W3CDTF">2017-04-23T09:11:07Z</dcterms:created>
  <dcterms:modified xsi:type="dcterms:W3CDTF">2017-04-23T11:42:15Z</dcterms:modified>
</cp:coreProperties>
</file>