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6" r:id="rId5"/>
    <p:sldId id="273" r:id="rId6"/>
    <p:sldId id="267" r:id="rId7"/>
    <p:sldId id="268" r:id="rId8"/>
    <p:sldId id="269" r:id="rId9"/>
    <p:sldId id="270" r:id="rId10"/>
    <p:sldId id="272" r:id="rId11"/>
    <p:sldId id="263" r:id="rId12"/>
    <p:sldId id="274" r:id="rId13"/>
    <p:sldId id="275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A68"/>
    <a:srgbClr val="FCBA37"/>
    <a:srgbClr val="BAD64B"/>
    <a:srgbClr val="19B1C3"/>
    <a:srgbClr val="FE5767"/>
    <a:srgbClr val="FCB838"/>
    <a:srgbClr val="BAD74B"/>
    <a:srgbClr val="1CAFC4"/>
    <a:srgbClr val="B2D135"/>
    <a:srgbClr val="B3D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m.map.naver.com/bus/lane.nhn?busID=71055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://121.174.75.24/bims_web/popup2/RealTimeBus.aspx?BNUM=17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DB2F29-E2C3-47D8-A1FF-DC4787AC0753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3D3E42"/>
          </a:solidFill>
          <a:ln>
            <a:solidFill>
              <a:srgbClr val="3A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5054BF-C909-4BAD-B305-72199596D5D1}"/>
              </a:ext>
            </a:extLst>
          </p:cNvPr>
          <p:cNvSpPr/>
          <p:nvPr/>
        </p:nvSpPr>
        <p:spPr>
          <a:xfrm>
            <a:off x="1219199" y="741145"/>
            <a:ext cx="4876801" cy="4440455"/>
          </a:xfrm>
          <a:prstGeom prst="rect">
            <a:avLst/>
          </a:prstGeom>
          <a:solidFill>
            <a:srgbClr val="F9B227"/>
          </a:solidFill>
          <a:ln>
            <a:solidFill>
              <a:srgbClr val="F8B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Fuzzy Predict </a:t>
            </a:r>
          </a:p>
          <a:p>
            <a:pPr algn="ctr"/>
            <a:r>
              <a:rPr lang="en-US" altLang="ko-KR" sz="3000" dirty="0"/>
              <a:t>Bus-Stop ver1</a:t>
            </a:r>
            <a:endParaRPr lang="ko-KR" altLang="en-US" sz="3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EE8A2A-E439-41B1-A01E-2DF6A6BD753F}"/>
              </a:ext>
            </a:extLst>
          </p:cNvPr>
          <p:cNvSpPr/>
          <p:nvPr/>
        </p:nvSpPr>
        <p:spPr>
          <a:xfrm>
            <a:off x="8750299" y="4812631"/>
            <a:ext cx="3444909" cy="120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Student ID : 201464001</a:t>
            </a:r>
          </a:p>
          <a:p>
            <a:pPr algn="r"/>
            <a:r>
              <a:rPr lang="en-US" altLang="ko-KR" dirty="0"/>
              <a:t>Name : </a:t>
            </a:r>
            <a:r>
              <a:rPr lang="en-US" altLang="ko-KR" dirty="0" err="1"/>
              <a:t>MinSeok</a:t>
            </a:r>
            <a:r>
              <a:rPr lang="en-US" altLang="ko-KR" dirty="0"/>
              <a:t> Kang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95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73A14D-30E3-43B5-8755-7843B8C3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73112"/>
            <a:ext cx="8429625" cy="5514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DA568E-A046-49A5-A8B0-4FB2F908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169862"/>
            <a:ext cx="2809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A08D39-A6D3-4528-8BA8-662D32DC33F9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B257BE-4F0F-4E6A-A601-2C89427E3588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AF16A6-78CD-4003-9BC3-C7CBB1921E8A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D3BDE1-B394-4C9D-99DF-BE49ECF42E31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10BF9-C44D-432D-9579-25DCB6A7906B}"/>
              </a:ext>
            </a:extLst>
          </p:cNvPr>
          <p:cNvSpPr/>
          <p:nvPr/>
        </p:nvSpPr>
        <p:spPr>
          <a:xfrm>
            <a:off x="1464548" y="2681070"/>
            <a:ext cx="1259114" cy="1259114"/>
          </a:xfrm>
          <a:prstGeom prst="ellipse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8</a:t>
            </a:r>
            <a:r>
              <a:rPr lang="ko-KR" altLang="en-US" dirty="0"/>
              <a:t>일간</a:t>
            </a:r>
            <a:br>
              <a:rPr lang="en-US" altLang="ko-KR" dirty="0"/>
            </a:br>
            <a:r>
              <a:rPr lang="ko-KR" altLang="en-US" dirty="0"/>
              <a:t>예측 수집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D95FFC-5E52-494A-B039-A756AB844260}"/>
              </a:ext>
            </a:extLst>
          </p:cNvPr>
          <p:cNvSpPr/>
          <p:nvPr/>
        </p:nvSpPr>
        <p:spPr>
          <a:xfrm>
            <a:off x="4593281" y="2688326"/>
            <a:ext cx="1259114" cy="1259114"/>
          </a:xfrm>
          <a:prstGeom prst="ellipse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정제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EAD068-C168-4A65-A660-60BCEC6241AB}"/>
              </a:ext>
            </a:extLst>
          </p:cNvPr>
          <p:cNvSpPr/>
          <p:nvPr/>
        </p:nvSpPr>
        <p:spPr>
          <a:xfrm>
            <a:off x="1473841" y="5104494"/>
            <a:ext cx="1259114" cy="1259114"/>
          </a:xfrm>
          <a:prstGeom prst="ellipse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 정제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EF1F26D-1E9C-496F-B1E7-68EACB297961}"/>
              </a:ext>
            </a:extLst>
          </p:cNvPr>
          <p:cNvSpPr/>
          <p:nvPr/>
        </p:nvSpPr>
        <p:spPr>
          <a:xfrm>
            <a:off x="6892209" y="5104494"/>
            <a:ext cx="1259114" cy="1259114"/>
          </a:xfrm>
          <a:prstGeom prst="ellipse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 정렬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AB3DC23-FABD-4743-A795-E51252653019}"/>
              </a:ext>
            </a:extLst>
          </p:cNvPr>
          <p:cNvSpPr/>
          <p:nvPr/>
        </p:nvSpPr>
        <p:spPr>
          <a:xfrm>
            <a:off x="4183025" y="5104494"/>
            <a:ext cx="1259114" cy="1259114"/>
          </a:xfrm>
          <a:prstGeom prst="ellipse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오류 정제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B03659-5071-4E46-BE78-63F239A24839}"/>
              </a:ext>
            </a:extLst>
          </p:cNvPr>
          <p:cNvSpPr/>
          <p:nvPr/>
        </p:nvSpPr>
        <p:spPr>
          <a:xfrm>
            <a:off x="9693089" y="4724864"/>
            <a:ext cx="2050140" cy="2050140"/>
          </a:xfrm>
          <a:prstGeom prst="ellipse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USE it </a:t>
            </a:r>
          </a:p>
          <a:p>
            <a:pPr algn="ctr"/>
            <a:r>
              <a:rPr lang="en-US" altLang="ko-KR" dirty="0"/>
              <a:t>with Fuzzy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8537BED-CDD6-49A3-89A2-51A7B227D9A5}"/>
              </a:ext>
            </a:extLst>
          </p:cNvPr>
          <p:cNvSpPr/>
          <p:nvPr/>
        </p:nvSpPr>
        <p:spPr>
          <a:xfrm>
            <a:off x="7722014" y="2285557"/>
            <a:ext cx="2050140" cy="2050140"/>
          </a:xfrm>
          <a:prstGeom prst="ellipse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버스 및 정류장 데이터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137FC0-3BFA-4E8E-A90E-65CCE8F0EA97}"/>
              </a:ext>
            </a:extLst>
          </p:cNvPr>
          <p:cNvSpPr/>
          <p:nvPr/>
        </p:nvSpPr>
        <p:spPr>
          <a:xfrm>
            <a:off x="-41379" y="606881"/>
            <a:ext cx="12233379" cy="1228725"/>
          </a:xfrm>
          <a:prstGeom prst="rect">
            <a:avLst/>
          </a:prstGeom>
          <a:solidFill>
            <a:srgbClr val="BAD64B"/>
          </a:solidFill>
          <a:ln>
            <a:solidFill>
              <a:srgbClr val="BA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중간 정리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14BD71-FBF9-445C-BC9B-EE79DAC27BA2}"/>
              </a:ext>
            </a:extLst>
          </p:cNvPr>
          <p:cNvCxnSpPr>
            <a:cxnSpLocks/>
            <a:stCxn id="29" idx="2"/>
            <a:endCxn id="24" idx="6"/>
          </p:cNvCxnSpPr>
          <p:nvPr/>
        </p:nvCxnSpPr>
        <p:spPr>
          <a:xfrm flipH="1">
            <a:off x="5852395" y="3310627"/>
            <a:ext cx="1869619" cy="72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11E62D-9607-48F2-9484-512C6C6A69D4}"/>
              </a:ext>
            </a:extLst>
          </p:cNvPr>
          <p:cNvCxnSpPr>
            <a:cxnSpLocks/>
            <a:stCxn id="24" idx="2"/>
            <a:endCxn id="5" idx="6"/>
          </p:cNvCxnSpPr>
          <p:nvPr/>
        </p:nvCxnSpPr>
        <p:spPr>
          <a:xfrm flipH="1" flipV="1">
            <a:off x="2723662" y="3310627"/>
            <a:ext cx="1869619" cy="72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202D49-3544-4866-B7D5-3D331D672466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2094105" y="3940184"/>
            <a:ext cx="9293" cy="1164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CE3D8F-E7AD-4E3A-8116-D6A4AAE8ACAA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2732955" y="5734051"/>
            <a:ext cx="1450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30CF32-0D8E-473C-9868-3D263EF5FCA2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5442139" y="5734051"/>
            <a:ext cx="14500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F42FA25-0995-40E0-AE68-00A6117272D5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8151323" y="5734051"/>
            <a:ext cx="1541766" cy="158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C9865F-9F48-4B37-BCE6-FBC4934CB88B}"/>
              </a:ext>
            </a:extLst>
          </p:cNvPr>
          <p:cNvSpPr/>
          <p:nvPr/>
        </p:nvSpPr>
        <p:spPr>
          <a:xfrm>
            <a:off x="7318566" y="2389409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0A33BC-426A-4931-9460-A10FF5268099}"/>
              </a:ext>
            </a:extLst>
          </p:cNvPr>
          <p:cNvSpPr/>
          <p:nvPr/>
        </p:nvSpPr>
        <p:spPr>
          <a:xfrm>
            <a:off x="4231631" y="2389409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DBF72F-FAAE-45FA-9051-2E3638792A16}"/>
              </a:ext>
            </a:extLst>
          </p:cNvPr>
          <p:cNvSpPr/>
          <p:nvPr/>
        </p:nvSpPr>
        <p:spPr>
          <a:xfrm>
            <a:off x="1022952" y="2389409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9AEBD3-CA77-4AC4-A804-5F8A817CCC0D}"/>
              </a:ext>
            </a:extLst>
          </p:cNvPr>
          <p:cNvSpPr/>
          <p:nvPr/>
        </p:nvSpPr>
        <p:spPr>
          <a:xfrm>
            <a:off x="1100296" y="4724864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4567C8-7E70-4A46-BFC9-6437580A64D3}"/>
              </a:ext>
            </a:extLst>
          </p:cNvPr>
          <p:cNvSpPr/>
          <p:nvPr/>
        </p:nvSpPr>
        <p:spPr>
          <a:xfrm>
            <a:off x="3888844" y="4724864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25F9C7E-9DB8-4425-A2A2-DE71841F313A}"/>
              </a:ext>
            </a:extLst>
          </p:cNvPr>
          <p:cNvSpPr/>
          <p:nvPr/>
        </p:nvSpPr>
        <p:spPr>
          <a:xfrm>
            <a:off x="6584004" y="4724864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85824C-CE6B-40BD-8349-14D24B9AF162}"/>
              </a:ext>
            </a:extLst>
          </p:cNvPr>
          <p:cNvSpPr/>
          <p:nvPr/>
        </p:nvSpPr>
        <p:spPr>
          <a:xfrm>
            <a:off x="9207886" y="4728741"/>
            <a:ext cx="406400" cy="49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51395-072D-4FAF-8860-A8AEF96095B6}"/>
              </a:ext>
            </a:extLst>
          </p:cNvPr>
          <p:cNvSpPr/>
          <p:nvPr/>
        </p:nvSpPr>
        <p:spPr>
          <a:xfrm>
            <a:off x="-41379" y="253229"/>
            <a:ext cx="12233379" cy="1228725"/>
          </a:xfrm>
          <a:prstGeom prst="rect">
            <a:avLst/>
          </a:prstGeom>
          <a:solidFill>
            <a:srgbClr val="FCBA37"/>
          </a:solidFill>
          <a:ln>
            <a:solidFill>
              <a:srgbClr val="FCB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How To Use</a:t>
            </a:r>
            <a:r>
              <a:rPr lang="ko-KR" altLang="en-US" sz="2400" dirty="0"/>
              <a:t> </a:t>
            </a:r>
            <a:r>
              <a:rPr lang="en-US" altLang="ko-KR" sz="2400" dirty="0"/>
              <a:t>Data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0826DF-D971-476C-BC1E-EC4F2EAA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9" y="1845604"/>
            <a:ext cx="7999501" cy="45007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EDA539-084D-4FFD-8F9F-959C5F04B4D8}"/>
              </a:ext>
            </a:extLst>
          </p:cNvPr>
          <p:cNvSpPr/>
          <p:nvPr/>
        </p:nvSpPr>
        <p:spPr>
          <a:xfrm>
            <a:off x="4025900" y="5518012"/>
            <a:ext cx="1747985" cy="278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44A1E4-0079-473A-B9D6-588AC83EA3A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73885" y="5655618"/>
            <a:ext cx="823961" cy="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CEDEBF-1E50-4328-AFEC-40F1B5CD526B}"/>
              </a:ext>
            </a:extLst>
          </p:cNvPr>
          <p:cNvSpPr/>
          <p:nvPr/>
        </p:nvSpPr>
        <p:spPr>
          <a:xfrm>
            <a:off x="3981793" y="6061846"/>
            <a:ext cx="1747985" cy="2804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627F5D-FCA4-46D5-A485-906E2DEE6D4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55786" y="5782056"/>
            <a:ext cx="2598909" cy="2797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6C4308-1CAD-4799-8E2B-5DE762D1C89F}"/>
              </a:ext>
            </a:extLst>
          </p:cNvPr>
          <p:cNvCxnSpPr>
            <a:cxnSpLocks/>
          </p:cNvCxnSpPr>
          <p:nvPr/>
        </p:nvCxnSpPr>
        <p:spPr>
          <a:xfrm flipV="1">
            <a:off x="5729778" y="6196053"/>
            <a:ext cx="874853" cy="3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A0D971-ECD3-4A39-97BD-934EA73EE79B}"/>
              </a:ext>
            </a:extLst>
          </p:cNvPr>
          <p:cNvSpPr txBox="1"/>
          <p:nvPr/>
        </p:nvSpPr>
        <p:spPr>
          <a:xfrm>
            <a:off x="8510194" y="5378846"/>
            <a:ext cx="316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(</a:t>
            </a:r>
            <a:r>
              <a:rPr lang="ko-KR" altLang="en-US" dirty="0"/>
              <a:t>간격이 </a:t>
            </a:r>
            <a:r>
              <a:rPr lang="en-US" altLang="ko-KR" dirty="0"/>
              <a:t>2</a:t>
            </a:r>
            <a:r>
              <a:rPr lang="ko-KR" altLang="en-US" dirty="0"/>
              <a:t>분 보다 작은 가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{ </a:t>
            </a:r>
            <a:r>
              <a:rPr lang="ko-KR" altLang="en-US" dirty="0"/>
              <a:t>지연 </a:t>
            </a:r>
            <a:r>
              <a:rPr lang="en-US" altLang="ko-KR" dirty="0"/>
              <a:t>+= 1} </a:t>
            </a:r>
            <a:br>
              <a:rPr lang="en-US" altLang="ko-KR" dirty="0"/>
            </a:br>
            <a:r>
              <a:rPr lang="en-US" altLang="ko-KR" dirty="0"/>
              <a:t>else { </a:t>
            </a:r>
            <a:r>
              <a:rPr lang="ko-KR" altLang="en-US" dirty="0"/>
              <a:t>차량이 통과했다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089E5-13D9-4482-BA48-9078ACF264CF}"/>
              </a:ext>
            </a:extLst>
          </p:cNvPr>
          <p:cNvSpPr/>
          <p:nvPr/>
        </p:nvSpPr>
        <p:spPr>
          <a:xfrm>
            <a:off x="6598938" y="2388464"/>
            <a:ext cx="1713698" cy="2528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489E31-305C-4B30-9F02-7BF597CBCB2D}"/>
              </a:ext>
            </a:extLst>
          </p:cNvPr>
          <p:cNvSpPr/>
          <p:nvPr/>
        </p:nvSpPr>
        <p:spPr>
          <a:xfrm>
            <a:off x="6563559" y="6021693"/>
            <a:ext cx="1747985" cy="2804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C3A95E-1B65-4A20-AB10-30FB6B24EABB}"/>
              </a:ext>
            </a:extLst>
          </p:cNvPr>
          <p:cNvSpPr/>
          <p:nvPr/>
        </p:nvSpPr>
        <p:spPr>
          <a:xfrm>
            <a:off x="6597846" y="5532219"/>
            <a:ext cx="1713698" cy="2528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7DFF4-76EC-4F4E-9447-8973ADA91A81}"/>
              </a:ext>
            </a:extLst>
          </p:cNvPr>
          <p:cNvSpPr/>
          <p:nvPr/>
        </p:nvSpPr>
        <p:spPr>
          <a:xfrm>
            <a:off x="4027382" y="2386861"/>
            <a:ext cx="1713698" cy="252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DB280-77BA-4E15-A241-EA33DA57366C}"/>
              </a:ext>
            </a:extLst>
          </p:cNvPr>
          <p:cNvSpPr/>
          <p:nvPr/>
        </p:nvSpPr>
        <p:spPr>
          <a:xfrm>
            <a:off x="4025777" y="2905023"/>
            <a:ext cx="1713698" cy="252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6281B-79F1-4B66-8B14-791B0287DF36}"/>
              </a:ext>
            </a:extLst>
          </p:cNvPr>
          <p:cNvSpPr txBox="1"/>
          <p:nvPr/>
        </p:nvSpPr>
        <p:spPr>
          <a:xfrm>
            <a:off x="8510194" y="2057409"/>
            <a:ext cx="278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10:09 – 10 : 16 = 7(A)</a:t>
            </a:r>
          </a:p>
          <a:p>
            <a:r>
              <a:rPr lang="en-US" altLang="ko-KR" dirty="0"/>
              <a:t>10:10 – 10 : 16 = 6(B)</a:t>
            </a:r>
          </a:p>
          <a:p>
            <a:r>
              <a:rPr lang="en-US" altLang="ko-KR" dirty="0"/>
              <a:t>10:10 – 10 : 9 = 1(C)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(A == B + C) </a:t>
            </a:r>
            <a:r>
              <a:rPr lang="ko-KR" altLang="en-US" dirty="0"/>
              <a:t>지연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Else </a:t>
            </a:r>
            <a:r>
              <a:rPr lang="ko-KR" altLang="en-US" dirty="0"/>
              <a:t>지연 </a:t>
            </a:r>
            <a:r>
              <a:rPr lang="en-US" altLang="ko-KR" dirty="0"/>
              <a:t>O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7A8E58-9768-420B-9399-8A91377C479A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2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B3DAD6-C16B-4056-AD26-26540487E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t="785" r="30818" b="-785"/>
          <a:stretch/>
        </p:blipFill>
        <p:spPr>
          <a:xfrm>
            <a:off x="6593840" y="2133599"/>
            <a:ext cx="3122928" cy="259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1E462C-757D-49FD-890A-F9B945A7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86" y="1350327"/>
            <a:ext cx="3724642" cy="41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A08D39-A6D3-4528-8BA8-662D32DC33F9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B257BE-4F0F-4E6A-A601-2C89427E3588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AF16A6-78CD-4003-9BC3-C7CBB1921E8A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D3BDE1-B394-4C9D-99DF-BE49ECF42E31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50EDC1-5F64-47DB-9E54-B1FAA8B0A8F4}"/>
              </a:ext>
            </a:extLst>
          </p:cNvPr>
          <p:cNvSpPr/>
          <p:nvPr/>
        </p:nvSpPr>
        <p:spPr>
          <a:xfrm>
            <a:off x="353566" y="4069805"/>
            <a:ext cx="3429000" cy="131445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데이터의 양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04B408F-C4AD-457E-9F1D-C3503E916CA2}"/>
              </a:ext>
            </a:extLst>
          </p:cNvPr>
          <p:cNvSpPr/>
          <p:nvPr/>
        </p:nvSpPr>
        <p:spPr>
          <a:xfrm>
            <a:off x="1869184" y="3253740"/>
            <a:ext cx="397764" cy="342900"/>
          </a:xfrm>
          <a:prstGeom prst="triangle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F26F8E-29F0-46BB-8C8D-61B5D547DB58}"/>
              </a:ext>
            </a:extLst>
          </p:cNvPr>
          <p:cNvSpPr/>
          <p:nvPr/>
        </p:nvSpPr>
        <p:spPr>
          <a:xfrm>
            <a:off x="4182618" y="4069805"/>
            <a:ext cx="3429000" cy="131445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알고리즘</a:t>
            </a: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0591537-8EA2-4695-AEDB-29E5F5D86F60}"/>
              </a:ext>
            </a:extLst>
          </p:cNvPr>
          <p:cNvSpPr/>
          <p:nvPr/>
        </p:nvSpPr>
        <p:spPr>
          <a:xfrm>
            <a:off x="5698236" y="3253740"/>
            <a:ext cx="397764" cy="342900"/>
          </a:xfrm>
          <a:prstGeom prst="triangle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E9BEFB-DC84-4006-B1ED-BEF8E00AF31B}"/>
              </a:ext>
            </a:extLst>
          </p:cNvPr>
          <p:cNvSpPr/>
          <p:nvPr/>
        </p:nvSpPr>
        <p:spPr>
          <a:xfrm>
            <a:off x="8210552" y="4082595"/>
            <a:ext cx="3429000" cy="131445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개발기간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0C0CB24-D018-41C7-B856-B22FACB91967}"/>
              </a:ext>
            </a:extLst>
          </p:cNvPr>
          <p:cNvSpPr/>
          <p:nvPr/>
        </p:nvSpPr>
        <p:spPr>
          <a:xfrm>
            <a:off x="9726170" y="3257550"/>
            <a:ext cx="397764" cy="342900"/>
          </a:xfrm>
          <a:prstGeom prst="triangle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8011AD-E57D-4297-A14A-7E753753E114}"/>
              </a:ext>
            </a:extLst>
          </p:cNvPr>
          <p:cNvSpPr/>
          <p:nvPr/>
        </p:nvSpPr>
        <p:spPr>
          <a:xfrm>
            <a:off x="-41379" y="253229"/>
            <a:ext cx="12233379" cy="1228725"/>
          </a:xfrm>
          <a:prstGeom prst="rect">
            <a:avLst/>
          </a:prstGeom>
          <a:solidFill>
            <a:srgbClr val="F75A68"/>
          </a:solidFill>
          <a:ln>
            <a:solidFill>
              <a:srgbClr val="F75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I Think…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174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7A254B-F32C-483B-911A-7B47D2D6B86F}"/>
              </a:ext>
            </a:extLst>
          </p:cNvPr>
          <p:cNvGrpSpPr/>
          <p:nvPr/>
        </p:nvGrpSpPr>
        <p:grpSpPr>
          <a:xfrm>
            <a:off x="1424319" y="2326368"/>
            <a:ext cx="9343363" cy="2205264"/>
            <a:chOff x="1424319" y="2326368"/>
            <a:chExt cx="9343363" cy="22052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B95BA3-0EFB-43AB-8E32-ABC93CC56269}"/>
                </a:ext>
              </a:extLst>
            </p:cNvPr>
            <p:cNvSpPr/>
            <p:nvPr/>
          </p:nvSpPr>
          <p:spPr>
            <a:xfrm>
              <a:off x="1424319" y="2326368"/>
              <a:ext cx="2238829" cy="2205264"/>
            </a:xfrm>
            <a:prstGeom prst="rect">
              <a:avLst/>
            </a:prstGeom>
            <a:solidFill>
              <a:srgbClr val="19B1C3"/>
            </a:solidFill>
            <a:ln>
              <a:solidFill>
                <a:srgbClr val="1CA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Why Choose</a:t>
              </a:r>
            </a:p>
            <a:p>
              <a:pPr algn="ctr"/>
              <a:r>
                <a:rPr lang="en-US" altLang="ko-KR" dirty="0"/>
                <a:t>Project? 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4F55E3-BC0B-4F9B-84ED-17E1D1F8FAAB}"/>
                </a:ext>
              </a:extLst>
            </p:cNvPr>
            <p:cNvSpPr/>
            <p:nvPr/>
          </p:nvSpPr>
          <p:spPr>
            <a:xfrm>
              <a:off x="3792497" y="2326368"/>
              <a:ext cx="2238829" cy="2205264"/>
            </a:xfrm>
            <a:prstGeom prst="rect">
              <a:avLst/>
            </a:prstGeom>
            <a:solidFill>
              <a:srgbClr val="BAD64B"/>
            </a:solidFill>
            <a:ln>
              <a:solidFill>
                <a:srgbClr val="BAD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How To </a:t>
              </a:r>
            </a:p>
            <a:p>
              <a:pPr algn="ctr"/>
              <a:r>
                <a:rPr lang="en-US" altLang="ko-KR" dirty="0"/>
                <a:t>Collect Data?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1818ED-4494-4627-945A-E4C081549138}"/>
                </a:ext>
              </a:extLst>
            </p:cNvPr>
            <p:cNvSpPr/>
            <p:nvPr/>
          </p:nvSpPr>
          <p:spPr>
            <a:xfrm>
              <a:off x="6160675" y="2326368"/>
              <a:ext cx="2238829" cy="2205264"/>
            </a:xfrm>
            <a:prstGeom prst="rect">
              <a:avLst/>
            </a:prstGeom>
            <a:solidFill>
              <a:srgbClr val="FCBA37"/>
            </a:solidFill>
            <a:ln>
              <a:solidFill>
                <a:srgbClr val="FCB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How To Use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0BC767-3ECB-4176-B917-0105E07EDDF5}"/>
                </a:ext>
              </a:extLst>
            </p:cNvPr>
            <p:cNvSpPr/>
            <p:nvPr/>
          </p:nvSpPr>
          <p:spPr>
            <a:xfrm>
              <a:off x="8528853" y="2326368"/>
              <a:ext cx="2238829" cy="2205264"/>
            </a:xfrm>
            <a:prstGeom prst="rect">
              <a:avLst/>
            </a:prstGeom>
            <a:solidFill>
              <a:srgbClr val="F75A68"/>
            </a:solidFill>
            <a:ln>
              <a:solidFill>
                <a:srgbClr val="FE57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 Think…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617A0-0BE3-4996-8C56-7A7511792C1F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432EEB-4B09-420A-B766-6EE2B588F842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326DCF-D2C4-4D70-9595-E3B3CEF05ABC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954D9-1274-48F7-9EF4-63E35CC1E9B2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7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89CEC5-3F03-4465-ACD1-78C108ED44FF}"/>
              </a:ext>
            </a:extLst>
          </p:cNvPr>
          <p:cNvSpPr/>
          <p:nvPr/>
        </p:nvSpPr>
        <p:spPr>
          <a:xfrm>
            <a:off x="-41379" y="1297440"/>
            <a:ext cx="12233379" cy="1228725"/>
          </a:xfrm>
          <a:prstGeom prst="rect">
            <a:avLst/>
          </a:prstGeom>
          <a:solidFill>
            <a:srgbClr val="19B1C3"/>
          </a:solidFill>
          <a:ln>
            <a:solidFill>
              <a:srgbClr val="19B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2020</a:t>
            </a:r>
            <a:r>
              <a:rPr lang="ko-KR" altLang="en-US" sz="2500" dirty="0"/>
              <a:t>년 </a:t>
            </a:r>
            <a:r>
              <a:rPr lang="en-US" altLang="ko-KR" sz="2500" dirty="0"/>
              <a:t>5</a:t>
            </a:r>
            <a:r>
              <a:rPr lang="ko-KR" altLang="en-US" sz="2500" dirty="0"/>
              <a:t>월 </a:t>
            </a:r>
            <a:r>
              <a:rPr lang="en-US" altLang="ko-KR" sz="2500" dirty="0"/>
              <a:t>23</a:t>
            </a:r>
            <a:r>
              <a:rPr lang="ko-KR" altLang="en-US" sz="2500" dirty="0"/>
              <a:t>일 오후 </a:t>
            </a:r>
            <a:r>
              <a:rPr lang="en-US" altLang="ko-KR" sz="2500" dirty="0"/>
              <a:t>4</a:t>
            </a:r>
            <a:r>
              <a:rPr lang="ko-KR" altLang="en-US" sz="2500" dirty="0"/>
              <a:t>시 결혼식</a:t>
            </a:r>
            <a:r>
              <a:rPr lang="en-US" altLang="ko-KR" sz="25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1BCAEB-0E92-4813-88E0-991345469993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7D7408-A545-4DF0-87C6-437445F05275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E283E2-4408-4DC0-8837-5F092EA6E844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0E85E-7ADF-4F34-815C-72AFCCCFC5C2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3623-061D-4AF6-B080-A89BE9FA3013}"/>
              </a:ext>
            </a:extLst>
          </p:cNvPr>
          <p:cNvSpPr txBox="1"/>
          <p:nvPr/>
        </p:nvSpPr>
        <p:spPr>
          <a:xfrm>
            <a:off x="3573410" y="342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Why Choose Project? </a:t>
            </a:r>
            <a:endParaRPr lang="ko-KR" altLang="en-US" sz="3600" dirty="0"/>
          </a:p>
        </p:txBody>
      </p:sp>
      <p:pic>
        <p:nvPicPr>
          <p:cNvPr id="12" name="그래픽 11" descr="버스">
            <a:extLst>
              <a:ext uri="{FF2B5EF4-FFF2-40B4-BE49-F238E27FC236}">
                <a16:creationId xmlns:a16="http://schemas.microsoft.com/office/drawing/2014/main" id="{D09D0259-2612-45AA-9C9B-67365F81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913" y="4414761"/>
            <a:ext cx="1556573" cy="1556573"/>
          </a:xfrm>
          <a:prstGeom prst="rect">
            <a:avLst/>
          </a:prstGeom>
        </p:spPr>
      </p:pic>
      <p:pic>
        <p:nvPicPr>
          <p:cNvPr id="17" name="그래픽 16" descr="홈1">
            <a:extLst>
              <a:ext uri="{FF2B5EF4-FFF2-40B4-BE49-F238E27FC236}">
                <a16:creationId xmlns:a16="http://schemas.microsoft.com/office/drawing/2014/main" id="{37BA51DE-8BB8-4D55-A2A2-5D4EF6E83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4724" y="5347449"/>
            <a:ext cx="914400" cy="914400"/>
          </a:xfrm>
          <a:prstGeom prst="rect">
            <a:avLst/>
          </a:prstGeom>
        </p:spPr>
      </p:pic>
      <p:pic>
        <p:nvPicPr>
          <p:cNvPr id="18" name="그래픽 17" descr="남자와 여자">
            <a:extLst>
              <a:ext uri="{FF2B5EF4-FFF2-40B4-BE49-F238E27FC236}">
                <a16:creationId xmlns:a16="http://schemas.microsoft.com/office/drawing/2014/main" id="{1B2C6CC1-E550-4775-A72F-B2373D57E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598" y="5347449"/>
            <a:ext cx="914400" cy="9144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82BD09-1A26-40CC-BA7D-65BE1BE00B56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489124" y="5804649"/>
            <a:ext cx="6066474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2AE5848-51BC-4C59-9AF4-D8AA65763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924" y="3429000"/>
            <a:ext cx="2412351" cy="19971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8DD01F-C365-41CB-BFD6-F4D903442A8F}"/>
              </a:ext>
            </a:extLst>
          </p:cNvPr>
          <p:cNvSpPr txBox="1"/>
          <p:nvPr/>
        </p:nvSpPr>
        <p:spPr>
          <a:xfrm>
            <a:off x="2228234" y="6340727"/>
            <a:ext cx="1607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출발</a:t>
            </a:r>
            <a:r>
              <a:rPr lang="en-US" altLang="ko-KR" sz="2000" dirty="0"/>
              <a:t> 14:50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626C3-E0A6-4BB4-9FC0-E9141AE2A63E}"/>
              </a:ext>
            </a:extLst>
          </p:cNvPr>
          <p:cNvSpPr txBox="1"/>
          <p:nvPr/>
        </p:nvSpPr>
        <p:spPr>
          <a:xfrm>
            <a:off x="9250785" y="6340727"/>
            <a:ext cx="152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출발</a:t>
            </a:r>
            <a:r>
              <a:rPr lang="en-US" altLang="ko-KR" sz="2000" dirty="0"/>
              <a:t> 16:20</a:t>
            </a:r>
            <a:endParaRPr lang="ko-KR" altLang="en-US" sz="2000" dirty="0"/>
          </a:p>
        </p:txBody>
      </p:sp>
      <p:sp>
        <p:nvSpPr>
          <p:cNvPr id="23" name="폭발: 8pt 22">
            <a:extLst>
              <a:ext uri="{FF2B5EF4-FFF2-40B4-BE49-F238E27FC236}">
                <a16:creationId xmlns:a16="http://schemas.microsoft.com/office/drawing/2014/main" id="{A0CC5FA7-6217-4997-BE63-18F414C9C1BB}"/>
              </a:ext>
            </a:extLst>
          </p:cNvPr>
          <p:cNvSpPr/>
          <p:nvPr/>
        </p:nvSpPr>
        <p:spPr>
          <a:xfrm>
            <a:off x="7394000" y="3857465"/>
            <a:ext cx="1845592" cy="1493557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지연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55297-D190-4EA1-B7C3-689C820453AD}"/>
              </a:ext>
            </a:extLst>
          </p:cNvPr>
          <p:cNvSpPr txBox="1"/>
          <p:nvPr/>
        </p:nvSpPr>
        <p:spPr>
          <a:xfrm>
            <a:off x="2944016" y="2815869"/>
            <a:ext cx="66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지인의 결혼식날</a:t>
            </a:r>
            <a:r>
              <a:rPr lang="en-US" altLang="ko-KR" dirty="0"/>
              <a:t>,</a:t>
            </a:r>
            <a:r>
              <a:rPr lang="ko-KR" altLang="en-US" dirty="0"/>
              <a:t> 네이버 지도의 버스의 최단 거리 검색을 이용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9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89CEC5-3F03-4465-ACD1-78C108ED44FF}"/>
              </a:ext>
            </a:extLst>
          </p:cNvPr>
          <p:cNvSpPr/>
          <p:nvPr/>
        </p:nvSpPr>
        <p:spPr>
          <a:xfrm>
            <a:off x="-41379" y="1297440"/>
            <a:ext cx="12233379" cy="1228725"/>
          </a:xfrm>
          <a:prstGeom prst="rect">
            <a:avLst/>
          </a:prstGeom>
          <a:solidFill>
            <a:srgbClr val="19B1C3"/>
          </a:solidFill>
          <a:ln>
            <a:solidFill>
              <a:srgbClr val="19B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5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 오후 </a:t>
            </a:r>
            <a:r>
              <a:rPr lang="en-US" altLang="ko-KR" sz="2400" dirty="0"/>
              <a:t>4</a:t>
            </a:r>
            <a:r>
              <a:rPr lang="ko-KR" altLang="en-US" sz="2400" dirty="0"/>
              <a:t>시 </a:t>
            </a:r>
            <a:r>
              <a:rPr lang="en-US" altLang="ko-KR" sz="2400" dirty="0"/>
              <a:t>4</a:t>
            </a:r>
            <a:r>
              <a:rPr lang="ko-KR" altLang="en-US" sz="2400" dirty="0"/>
              <a:t>분 </a:t>
            </a:r>
            <a:r>
              <a:rPr lang="en-US" altLang="ko-KR" sz="2400" dirty="0"/>
              <a:t>50</a:t>
            </a:r>
            <a:r>
              <a:rPr lang="ko-KR" altLang="en-US" sz="2400" dirty="0"/>
              <a:t>초</a:t>
            </a:r>
            <a:endParaRPr lang="en-US" altLang="ko-KR" sz="2400" dirty="0"/>
          </a:p>
          <a:p>
            <a:pPr algn="ctr"/>
            <a:r>
              <a:rPr lang="ko-KR" altLang="en-US" sz="3000" dirty="0"/>
              <a:t>버스정보안내시스템 담당 부서에 전화</a:t>
            </a:r>
            <a:br>
              <a:rPr lang="en-US" altLang="ko-KR" sz="3000" dirty="0"/>
            </a:br>
            <a:r>
              <a:rPr lang="en-US" altLang="ko-KR" sz="2200" dirty="0"/>
              <a:t>(051-600-0255)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1BCAEB-0E92-4813-88E0-991345469993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7D7408-A545-4DF0-87C6-437445F05275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E283E2-4408-4DC0-8837-5F092EA6E844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0E85E-7ADF-4F34-815C-72AFCCCFC5C2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3623-061D-4AF6-B080-A89BE9FA3013}"/>
              </a:ext>
            </a:extLst>
          </p:cNvPr>
          <p:cNvSpPr txBox="1"/>
          <p:nvPr/>
        </p:nvSpPr>
        <p:spPr>
          <a:xfrm>
            <a:off x="3573410" y="342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Why Choose Project? 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FC4653-D8E8-4306-BC61-A06EE4C0F3A0}"/>
              </a:ext>
            </a:extLst>
          </p:cNvPr>
          <p:cNvSpPr/>
          <p:nvPr/>
        </p:nvSpPr>
        <p:spPr>
          <a:xfrm>
            <a:off x="3564943" y="2683932"/>
            <a:ext cx="5012267" cy="112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Q.</a:t>
            </a:r>
            <a:r>
              <a:rPr lang="ko-KR" altLang="en-US" dirty="0">
                <a:solidFill>
                  <a:sysClr val="windowText" lastClr="000000"/>
                </a:solidFill>
              </a:rPr>
              <a:t> 버스 예상 도착시간 계산방법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A. </a:t>
            </a:r>
            <a:r>
              <a:rPr lang="ko-KR" altLang="en-US" dirty="0">
                <a:solidFill>
                  <a:sysClr val="windowText" lastClr="000000"/>
                </a:solidFill>
              </a:rPr>
              <a:t>버스의 좌표와 정류장과의 거리를 이용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데이터가 많아 계산을 이용하진 않음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그래픽 24" descr="남자 옆모습">
            <a:extLst>
              <a:ext uri="{FF2B5EF4-FFF2-40B4-BE49-F238E27FC236}">
                <a16:creationId xmlns:a16="http://schemas.microsoft.com/office/drawing/2014/main" id="{9EDFDED2-C6BE-4A0A-93B4-A7DAC4111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956" y="5044858"/>
            <a:ext cx="914400" cy="914400"/>
          </a:xfrm>
          <a:prstGeom prst="rect">
            <a:avLst/>
          </a:prstGeom>
        </p:spPr>
      </p:pic>
      <p:pic>
        <p:nvPicPr>
          <p:cNvPr id="26" name="그래픽 25" descr="콜 센터">
            <a:extLst>
              <a:ext uri="{FF2B5EF4-FFF2-40B4-BE49-F238E27FC236}">
                <a16:creationId xmlns:a16="http://schemas.microsoft.com/office/drawing/2014/main" id="{9824A274-3208-4D26-A085-59C9D3410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2822" y="5044858"/>
            <a:ext cx="914400" cy="914400"/>
          </a:xfrm>
          <a:prstGeom prst="rect">
            <a:avLst/>
          </a:prstGeom>
        </p:spPr>
      </p:pic>
      <p:pic>
        <p:nvPicPr>
          <p:cNvPr id="27" name="그래픽 26" descr="수신기">
            <a:extLst>
              <a:ext uri="{FF2B5EF4-FFF2-40B4-BE49-F238E27FC236}">
                <a16:creationId xmlns:a16="http://schemas.microsoft.com/office/drawing/2014/main" id="{26FB541E-0A82-440F-B4AE-6FFAFA21CF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4270969"/>
            <a:ext cx="914400" cy="9144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8E3AC-4C5D-4962-8E20-E18D06D4C017}"/>
              </a:ext>
            </a:extLst>
          </p:cNvPr>
          <p:cNvCxnSpPr>
            <a:endCxn id="26" idx="1"/>
          </p:cNvCxnSpPr>
          <p:nvPr/>
        </p:nvCxnSpPr>
        <p:spPr>
          <a:xfrm>
            <a:off x="4376737" y="5502058"/>
            <a:ext cx="382608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부산교통전화내용">
            <a:hlinkClick r:id="" action="ppaction://media"/>
            <a:extLst>
              <a:ext uri="{FF2B5EF4-FFF2-40B4-BE49-F238E27FC236}">
                <a16:creationId xmlns:a16="http://schemas.microsoft.com/office/drawing/2014/main" id="{13A9F8F2-E432-429E-90D4-EC3E337599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384057" y="44342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08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179BA-F59B-4E28-ACE7-CB31CDB95D4D}"/>
              </a:ext>
            </a:extLst>
          </p:cNvPr>
          <p:cNvSpPr txBox="1"/>
          <p:nvPr/>
        </p:nvSpPr>
        <p:spPr>
          <a:xfrm>
            <a:off x="1823885" y="2810901"/>
            <a:ext cx="8502850" cy="325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Target bus number: 17, 40, 68, 81, 138-1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spc="5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How many days I collected:  6/3~6/10 (8days)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spc="5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How many hours a day I collected: 14hours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spc="5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How many data</a:t>
            </a:r>
            <a:r>
              <a:rPr lang="ko-KR" altLang="en-US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20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I collected: about 160,000 a day, 1.3mllion in total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1A8678-A824-4607-BC19-D8F28478CD48}"/>
              </a:ext>
            </a:extLst>
          </p:cNvPr>
          <p:cNvSpPr/>
          <p:nvPr/>
        </p:nvSpPr>
        <p:spPr>
          <a:xfrm>
            <a:off x="-41379" y="1297440"/>
            <a:ext cx="12233379" cy="1228725"/>
          </a:xfrm>
          <a:prstGeom prst="rect">
            <a:avLst/>
          </a:prstGeom>
          <a:solidFill>
            <a:srgbClr val="19B1C3"/>
          </a:solidFill>
          <a:ln>
            <a:solidFill>
              <a:srgbClr val="19B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Data Info.</a:t>
            </a:r>
          </a:p>
        </p:txBody>
      </p:sp>
    </p:spTree>
    <p:extLst>
      <p:ext uri="{BB962C8B-B14F-4D97-AF65-F5344CB8AC3E}">
        <p14:creationId xmlns:p14="http://schemas.microsoft.com/office/powerpoint/2010/main" val="46083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889CEC5-3F03-4465-ACD1-78C108ED44FF}"/>
              </a:ext>
            </a:extLst>
          </p:cNvPr>
          <p:cNvSpPr/>
          <p:nvPr/>
        </p:nvSpPr>
        <p:spPr>
          <a:xfrm>
            <a:off x="-41379" y="1297440"/>
            <a:ext cx="12233379" cy="1228725"/>
          </a:xfrm>
          <a:prstGeom prst="rect">
            <a:avLst/>
          </a:prstGeom>
          <a:solidFill>
            <a:srgbClr val="BAD64B"/>
          </a:solidFill>
          <a:ln>
            <a:solidFill>
              <a:srgbClr val="BA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Web Crawling to CSV</a:t>
            </a:r>
            <a:br>
              <a:rPr lang="en-US" altLang="ko-KR" sz="2400" dirty="0"/>
            </a:br>
            <a:r>
              <a:rPr lang="en-US" altLang="ko-KR" sz="2400" dirty="0"/>
              <a:t>use Python3 </a:t>
            </a:r>
            <a:endParaRPr lang="en-US" altLang="ko-KR" sz="2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1BCAEB-0E92-4813-88E0-991345469993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7D7408-A545-4DF0-87C6-437445F05275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E283E2-4408-4DC0-8837-5F092EA6E844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0E85E-7ADF-4F34-815C-72AFCCCFC5C2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3623-061D-4AF6-B080-A89BE9FA3013}"/>
              </a:ext>
            </a:extLst>
          </p:cNvPr>
          <p:cNvSpPr txBox="1"/>
          <p:nvPr/>
        </p:nvSpPr>
        <p:spPr>
          <a:xfrm>
            <a:off x="3573410" y="342900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How To Collect Data?</a:t>
            </a:r>
            <a:endParaRPr lang="ko-KR" altLang="en-US" sz="3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A063E-DC80-4998-A998-E9B7AEF51C2E}"/>
              </a:ext>
            </a:extLst>
          </p:cNvPr>
          <p:cNvSpPr/>
          <p:nvPr/>
        </p:nvSpPr>
        <p:spPr>
          <a:xfrm>
            <a:off x="2609949" y="3895699"/>
            <a:ext cx="109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naver</a:t>
            </a:r>
            <a:endParaRPr lang="en-US" altLang="ko-KR" sz="16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0533AC-DC62-4117-815A-E2FCDB683A22}"/>
              </a:ext>
            </a:extLst>
          </p:cNvPr>
          <p:cNvGrpSpPr/>
          <p:nvPr/>
        </p:nvGrpSpPr>
        <p:grpSpPr>
          <a:xfrm>
            <a:off x="3790817" y="2725810"/>
            <a:ext cx="552148" cy="615820"/>
            <a:chOff x="6457163" y="4124064"/>
            <a:chExt cx="1615654" cy="167739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39CC7E3-0AF4-44BF-88D9-4276CB86A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33414" y="4662058"/>
              <a:ext cx="1139403" cy="1139403"/>
            </a:xfrm>
            <a:prstGeom prst="rect">
              <a:avLst/>
            </a:prstGeom>
          </p:spPr>
        </p:pic>
        <p:pic>
          <p:nvPicPr>
            <p:cNvPr id="20" name="Picture 6" descr="seleniumì ëí ì´ë¯¸ì§ ê²ìê²°ê³¼">
              <a:extLst>
                <a:ext uri="{FF2B5EF4-FFF2-40B4-BE49-F238E27FC236}">
                  <a16:creationId xmlns:a16="http://schemas.microsoft.com/office/drawing/2014/main" id="{B32E45E7-EE86-4360-8D3E-A169F1F8DD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457163" y="4124064"/>
              <a:ext cx="952501" cy="862013"/>
            </a:xfrm>
            <a:prstGeom prst="rect">
              <a:avLst/>
            </a:prstGeom>
            <a:noFill/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D97665-75F6-4E0B-B17B-15A1E3FE5286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3512689" y="3469314"/>
            <a:ext cx="29940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5ABBA7A-B47E-4337-9A50-D1E19FD2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59" y="3278499"/>
            <a:ext cx="1257130" cy="381629"/>
          </a:xfrm>
          <a:prstGeom prst="rect">
            <a:avLst/>
          </a:prstGeom>
        </p:spPr>
      </p:pic>
      <p:pic>
        <p:nvPicPr>
          <p:cNvPr id="23" name="Picture 4" descr="beautifulsoup에 대한 이미지 검색결과">
            <a:extLst>
              <a:ext uri="{FF2B5EF4-FFF2-40B4-BE49-F238E27FC236}">
                <a16:creationId xmlns:a16="http://schemas.microsoft.com/office/drawing/2014/main" id="{7D249000-036C-46D6-BFE7-AED9DEB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78" y="2766153"/>
            <a:ext cx="1492359" cy="5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4F0F21-23DB-4F1F-98E4-ACB258380A99}"/>
              </a:ext>
            </a:extLst>
          </p:cNvPr>
          <p:cNvSpPr/>
          <p:nvPr/>
        </p:nvSpPr>
        <p:spPr>
          <a:xfrm>
            <a:off x="4375991" y="3652065"/>
            <a:ext cx="125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crawling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8ADE113-A35E-46B2-85D4-5B70A3E7A2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2" y="3100114"/>
            <a:ext cx="738401" cy="7384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3033E7-50E5-4DE3-9E0A-C3F0AFEA661B}"/>
              </a:ext>
            </a:extLst>
          </p:cNvPr>
          <p:cNvSpPr/>
          <p:nvPr/>
        </p:nvSpPr>
        <p:spPr>
          <a:xfrm>
            <a:off x="6075310" y="3929837"/>
            <a:ext cx="1399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DataFrame</a:t>
            </a:r>
            <a:endParaRPr lang="en-US" altLang="ko-KR" sz="16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D462F2-3587-436F-9F3B-58746A2B3D96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7245103" y="3469315"/>
            <a:ext cx="2188218" cy="41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F538DA-710E-420E-B462-CA6D87962549}"/>
              </a:ext>
            </a:extLst>
          </p:cNvPr>
          <p:cNvSpPr/>
          <p:nvPr/>
        </p:nvSpPr>
        <p:spPr>
          <a:xfrm>
            <a:off x="9773329" y="4049393"/>
            <a:ext cx="946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8E163-125A-462B-A850-3C9AD161F36D}"/>
              </a:ext>
            </a:extLst>
          </p:cNvPr>
          <p:cNvSpPr/>
          <p:nvPr/>
        </p:nvSpPr>
        <p:spPr>
          <a:xfrm>
            <a:off x="8000121" y="3691738"/>
            <a:ext cx="738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save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20E9360-2B50-4599-B35C-F1EFF728D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428" y="2730593"/>
            <a:ext cx="915568" cy="6068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4FD6AA3-9C37-45D4-9F8F-DB2BCF8AE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3321" y="3025120"/>
            <a:ext cx="1092200" cy="97152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AE107E-9E92-4A0B-939D-9F95D5F6090D}"/>
              </a:ext>
            </a:extLst>
          </p:cNvPr>
          <p:cNvGrpSpPr/>
          <p:nvPr/>
        </p:nvGrpSpPr>
        <p:grpSpPr>
          <a:xfrm>
            <a:off x="3646097" y="4980974"/>
            <a:ext cx="696868" cy="738401"/>
            <a:chOff x="6457163" y="4124064"/>
            <a:chExt cx="1615654" cy="167739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A4E6F8B-2CA2-4175-97ED-CB9E421B2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33414" y="4662058"/>
              <a:ext cx="1139403" cy="1139403"/>
            </a:xfrm>
            <a:prstGeom prst="rect">
              <a:avLst/>
            </a:prstGeom>
          </p:spPr>
        </p:pic>
        <p:pic>
          <p:nvPicPr>
            <p:cNvPr id="39" name="Picture 6" descr="seleniumì ëí ì´ë¯¸ì§ ê²ìê²°ê³¼">
              <a:extLst>
                <a:ext uri="{FF2B5EF4-FFF2-40B4-BE49-F238E27FC236}">
                  <a16:creationId xmlns:a16="http://schemas.microsoft.com/office/drawing/2014/main" id="{26364B8E-E846-4A22-AB5A-E63F4B027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457163" y="4124064"/>
              <a:ext cx="952501" cy="862013"/>
            </a:xfrm>
            <a:prstGeom prst="rect">
              <a:avLst/>
            </a:prstGeom>
            <a:noFill/>
          </p:spPr>
        </p:pic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E7CDD3-FD7A-438C-AD0A-B4A21691358B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>
          <a:xfrm flipV="1">
            <a:off x="3302000" y="5807346"/>
            <a:ext cx="3199696" cy="1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beautifulsoup에 대한 이미지 검색결과">
            <a:extLst>
              <a:ext uri="{FF2B5EF4-FFF2-40B4-BE49-F238E27FC236}">
                <a16:creationId xmlns:a16="http://schemas.microsoft.com/office/drawing/2014/main" id="{2A000E88-536D-49EB-868A-CDDB23B1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97" y="5232992"/>
            <a:ext cx="1372007" cy="5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AA3AE6-74FD-4555-A864-23B023D8D12C}"/>
              </a:ext>
            </a:extLst>
          </p:cNvPr>
          <p:cNvSpPr/>
          <p:nvPr/>
        </p:nvSpPr>
        <p:spPr>
          <a:xfrm>
            <a:off x="3833368" y="6105952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crawling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3629DAC-8549-4CBC-AD3E-787A640891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6" y="5438145"/>
            <a:ext cx="738401" cy="73840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076AB6-1E4C-447B-8E8A-46277EF7951A}"/>
              </a:ext>
            </a:extLst>
          </p:cNvPr>
          <p:cNvSpPr/>
          <p:nvPr/>
        </p:nvSpPr>
        <p:spPr>
          <a:xfrm>
            <a:off x="6211933" y="6361194"/>
            <a:ext cx="1262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DataFrame</a:t>
            </a:r>
            <a:endParaRPr lang="en-US" altLang="ko-KR" sz="16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B6BA113-979E-4966-BEEC-D5D39EE5EFBD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7240097" y="5804236"/>
            <a:ext cx="2193224" cy="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9835E6-7E8B-42F5-A0C8-6046D7F21490}"/>
              </a:ext>
            </a:extLst>
          </p:cNvPr>
          <p:cNvSpPr/>
          <p:nvPr/>
        </p:nvSpPr>
        <p:spPr>
          <a:xfrm>
            <a:off x="9228152" y="6176546"/>
            <a:ext cx="526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CAA8F0-FE0D-488F-849E-A98C0FDDBD67}"/>
              </a:ext>
            </a:extLst>
          </p:cNvPr>
          <p:cNvSpPr/>
          <p:nvPr/>
        </p:nvSpPr>
        <p:spPr>
          <a:xfrm>
            <a:off x="8049361" y="610595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save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F948D74-8612-47F4-9735-5743C94CB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3321" y="5318473"/>
            <a:ext cx="1092200" cy="97152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10EF4C7-8BBD-46F3-84D9-A0B4634BC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3831" y="5360438"/>
            <a:ext cx="1098169" cy="92821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21114D-EE5B-4B0D-8855-9AC727F6ECDB}"/>
              </a:ext>
            </a:extLst>
          </p:cNvPr>
          <p:cNvSpPr/>
          <p:nvPr/>
        </p:nvSpPr>
        <p:spPr>
          <a:xfrm>
            <a:off x="4520803" y="4585063"/>
            <a:ext cx="4297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Real-time bus arrival time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54F97A-E6F7-4346-A4B6-84D9F3E42ADC}"/>
              </a:ext>
            </a:extLst>
          </p:cNvPr>
          <p:cNvSpPr/>
          <p:nvPr/>
        </p:nvSpPr>
        <p:spPr>
          <a:xfrm>
            <a:off x="1910444" y="6284565"/>
            <a:ext cx="1633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 web-site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B76DA3F-4BD6-446F-B76A-593CCB502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138" y="5028634"/>
            <a:ext cx="915568" cy="6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1BCAEB-0E92-4813-88E0-991345469993}"/>
              </a:ext>
            </a:extLst>
          </p:cNvPr>
          <p:cNvSpPr/>
          <p:nvPr/>
        </p:nvSpPr>
        <p:spPr>
          <a:xfrm>
            <a:off x="0" y="-580073"/>
            <a:ext cx="422210" cy="415880"/>
          </a:xfrm>
          <a:prstGeom prst="rect">
            <a:avLst/>
          </a:prstGeom>
          <a:solidFill>
            <a:srgbClr val="19B1C3"/>
          </a:solidFill>
          <a:ln>
            <a:solidFill>
              <a:srgbClr val="1CA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7D7408-A545-4DF0-87C6-437445F05275}"/>
              </a:ext>
            </a:extLst>
          </p:cNvPr>
          <p:cNvSpPr/>
          <p:nvPr/>
        </p:nvSpPr>
        <p:spPr>
          <a:xfrm>
            <a:off x="446604" y="-580073"/>
            <a:ext cx="422210" cy="415880"/>
          </a:xfrm>
          <a:prstGeom prst="rect">
            <a:avLst/>
          </a:prstGeom>
          <a:solidFill>
            <a:srgbClr val="BAD64B"/>
          </a:solidFill>
          <a:ln>
            <a:solidFill>
              <a:srgbClr val="BAD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E283E2-4408-4DC0-8837-5F092EA6E844}"/>
              </a:ext>
            </a:extLst>
          </p:cNvPr>
          <p:cNvSpPr/>
          <p:nvPr/>
        </p:nvSpPr>
        <p:spPr>
          <a:xfrm>
            <a:off x="893207" y="-580073"/>
            <a:ext cx="422210" cy="415880"/>
          </a:xfrm>
          <a:prstGeom prst="rect">
            <a:avLst/>
          </a:prstGeom>
          <a:solidFill>
            <a:srgbClr val="FCBA37"/>
          </a:solidFill>
          <a:ln>
            <a:solidFill>
              <a:srgbClr val="FCB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40E85E-7ADF-4F34-815C-72AFCCCFC5C2}"/>
              </a:ext>
            </a:extLst>
          </p:cNvPr>
          <p:cNvSpPr/>
          <p:nvPr/>
        </p:nvSpPr>
        <p:spPr>
          <a:xfrm>
            <a:off x="1339811" y="-580073"/>
            <a:ext cx="422210" cy="415880"/>
          </a:xfrm>
          <a:prstGeom prst="rect">
            <a:avLst/>
          </a:prstGeom>
          <a:solidFill>
            <a:srgbClr val="F75A68"/>
          </a:solidFill>
          <a:ln>
            <a:solidFill>
              <a:srgbClr val="FE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화살표 3">
            <a:extLst>
              <a:ext uri="{FF2B5EF4-FFF2-40B4-BE49-F238E27FC236}">
                <a16:creationId xmlns:a16="http://schemas.microsoft.com/office/drawing/2014/main" id="{E3F33068-580D-4970-B3AE-0935CF71B643}"/>
              </a:ext>
            </a:extLst>
          </p:cNvPr>
          <p:cNvSpPr/>
          <p:nvPr/>
        </p:nvSpPr>
        <p:spPr>
          <a:xfrm>
            <a:off x="5990304" y="1541054"/>
            <a:ext cx="895391" cy="279271"/>
          </a:xfrm>
          <a:prstGeom prst="rightArrow">
            <a:avLst/>
          </a:prstGeom>
          <a:solidFill>
            <a:srgbClr val="FF6F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C3A8E3A-5C1E-4048-83A3-8B0750A8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63" y="221008"/>
            <a:ext cx="3221116" cy="308660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9265BCE-6431-4309-970E-E8EED4EE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89" y="3445147"/>
            <a:ext cx="2853026" cy="295565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06D7289-2B54-41B2-A5FD-46F26EA6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50" y="298207"/>
            <a:ext cx="2844120" cy="294642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6748D5B-229C-4DD4-8DB1-658E964EEF92}"/>
              </a:ext>
            </a:extLst>
          </p:cNvPr>
          <p:cNvSpPr txBox="1"/>
          <p:nvPr/>
        </p:nvSpPr>
        <p:spPr>
          <a:xfrm>
            <a:off x="5372528" y="1882201"/>
            <a:ext cx="1782622" cy="15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300" spc="5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en-US" altLang="ko-KR" sz="13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ore-KR" sz="1300" dirty="0">
                <a:hlinkClick r:id="rId5"/>
              </a:rPr>
              <a:t>http://121.174.75.24/bims_web/popup2/RealTimeBus.aspx?BNUM=17</a:t>
            </a:r>
            <a:endParaRPr lang="en-US" altLang="ko-Kore-KR" sz="1300" dirty="0"/>
          </a:p>
          <a:p>
            <a:pPr lvl="0">
              <a:lnSpc>
                <a:spcPct val="150000"/>
              </a:lnSpc>
            </a:pPr>
            <a:r>
              <a:rPr lang="en-US" altLang="ko-KR" sz="13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(BNUM = bus number)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BB72E21-1FBC-499E-8A48-7A04D1F66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331" y="3822929"/>
            <a:ext cx="3244896" cy="208583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오른쪽 화살표 3">
            <a:extLst>
              <a:ext uri="{FF2B5EF4-FFF2-40B4-BE49-F238E27FC236}">
                <a16:creationId xmlns:a16="http://schemas.microsoft.com/office/drawing/2014/main" id="{4B24713F-8F6F-454C-9494-9C2515107996}"/>
              </a:ext>
            </a:extLst>
          </p:cNvPr>
          <p:cNvSpPr/>
          <p:nvPr/>
        </p:nvSpPr>
        <p:spPr>
          <a:xfrm>
            <a:off x="5940924" y="4571843"/>
            <a:ext cx="895391" cy="279271"/>
          </a:xfrm>
          <a:prstGeom prst="rightArrow">
            <a:avLst/>
          </a:prstGeom>
          <a:solidFill>
            <a:srgbClr val="FF6F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C1CD7E-1F46-4645-A9CC-85D289608C67}"/>
              </a:ext>
            </a:extLst>
          </p:cNvPr>
          <p:cNvSpPr txBox="1"/>
          <p:nvPr/>
        </p:nvSpPr>
        <p:spPr>
          <a:xfrm>
            <a:off x="5467066" y="4856341"/>
            <a:ext cx="1782622" cy="10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ore-KR" sz="1400" dirty="0">
                <a:hlinkClick r:id="rId7"/>
              </a:rPr>
              <a:t>https://m.map.naver.com/bus/lane.nhn?busID=71055</a:t>
            </a:r>
            <a:endParaRPr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03269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E1A1A2-DE05-4F4D-AC1E-1E58D53C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49" y="402518"/>
            <a:ext cx="4789701" cy="281025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오른쪽 화살표 3">
            <a:extLst>
              <a:ext uri="{FF2B5EF4-FFF2-40B4-BE49-F238E27FC236}">
                <a16:creationId xmlns:a16="http://schemas.microsoft.com/office/drawing/2014/main" id="{6E258B8E-0145-4187-84A9-616FDEA8F65B}"/>
              </a:ext>
            </a:extLst>
          </p:cNvPr>
          <p:cNvSpPr/>
          <p:nvPr/>
        </p:nvSpPr>
        <p:spPr>
          <a:xfrm>
            <a:off x="6592044" y="1503196"/>
            <a:ext cx="895391" cy="279271"/>
          </a:xfrm>
          <a:prstGeom prst="rightArrow">
            <a:avLst/>
          </a:prstGeom>
          <a:solidFill>
            <a:srgbClr val="FF6F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EF3FF-882E-4741-A4CF-E9492DE4C45F}"/>
              </a:ext>
            </a:extLst>
          </p:cNvPr>
          <p:cNvSpPr txBox="1"/>
          <p:nvPr/>
        </p:nvSpPr>
        <p:spPr>
          <a:xfrm>
            <a:off x="7487434" y="4545305"/>
            <a:ext cx="347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spc="5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bus_route_number</a:t>
            </a:r>
            <a:r>
              <a:rPr lang="en-US" altLang="ko-KR" sz="16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(num)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E7D83-BE29-4AE9-9DA3-830D18DF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44" y="3376077"/>
            <a:ext cx="4789701" cy="307884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오른쪽 화살표 3">
            <a:extLst>
              <a:ext uri="{FF2B5EF4-FFF2-40B4-BE49-F238E27FC236}">
                <a16:creationId xmlns:a16="http://schemas.microsoft.com/office/drawing/2014/main" id="{4B9940F4-00CC-4D23-8135-BD20BD96E775}"/>
              </a:ext>
            </a:extLst>
          </p:cNvPr>
          <p:cNvSpPr/>
          <p:nvPr/>
        </p:nvSpPr>
        <p:spPr>
          <a:xfrm>
            <a:off x="6592043" y="4684546"/>
            <a:ext cx="895391" cy="279271"/>
          </a:xfrm>
          <a:prstGeom prst="rightArrow">
            <a:avLst/>
          </a:prstGeom>
          <a:solidFill>
            <a:srgbClr val="FF6F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7EDF2-54DA-4E3C-9AE4-C989828F5F19}"/>
              </a:ext>
            </a:extLst>
          </p:cNvPr>
          <p:cNvSpPr txBox="1"/>
          <p:nvPr/>
        </p:nvSpPr>
        <p:spPr>
          <a:xfrm>
            <a:off x="7600156" y="1270464"/>
            <a:ext cx="3474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1600" spc="5" dirty="0" err="1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bus_Location</a:t>
            </a:r>
            <a:endParaRPr lang="en-US" altLang="ko-KR" sz="1600" spc="5" dirty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spc="5" dirty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real-time arrival time</a:t>
            </a:r>
          </a:p>
        </p:txBody>
      </p:sp>
    </p:spTree>
    <p:extLst>
      <p:ext uri="{BB962C8B-B14F-4D97-AF65-F5344CB8AC3E}">
        <p14:creationId xmlns:p14="http://schemas.microsoft.com/office/powerpoint/2010/main" val="1392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F4525C-ACB6-4F52-8950-CA8F2233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4" y="2998412"/>
            <a:ext cx="7553325" cy="24003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629345-9049-4150-BB72-8099625E9AE9}"/>
              </a:ext>
            </a:extLst>
          </p:cNvPr>
          <p:cNvSpPr/>
          <p:nvPr/>
        </p:nvSpPr>
        <p:spPr>
          <a:xfrm>
            <a:off x="-20690" y="959225"/>
            <a:ext cx="12233379" cy="1228725"/>
          </a:xfrm>
          <a:prstGeom prst="rect">
            <a:avLst/>
          </a:prstGeom>
          <a:solidFill>
            <a:srgbClr val="BAD64B"/>
          </a:solidFill>
          <a:ln>
            <a:solidFill>
              <a:srgbClr val="BA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Last Data Set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1DDBF-1867-4946-AA90-FBA9EEB4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24" y="2498350"/>
            <a:ext cx="3590925" cy="3400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A618BE-3788-4E9A-810A-64838D213061}"/>
              </a:ext>
            </a:extLst>
          </p:cNvPr>
          <p:cNvSpPr/>
          <p:nvPr/>
        </p:nvSpPr>
        <p:spPr>
          <a:xfrm>
            <a:off x="190500" y="5119312"/>
            <a:ext cx="4254500" cy="368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467D2B-26A0-4AEB-BA04-FB179EFD6F78}"/>
              </a:ext>
            </a:extLst>
          </p:cNvPr>
          <p:cNvSpPr/>
          <p:nvPr/>
        </p:nvSpPr>
        <p:spPr>
          <a:xfrm>
            <a:off x="7742239" y="2630111"/>
            <a:ext cx="4254500" cy="32686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461AE3-E490-4122-8E23-D896A7272C9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445000" y="4264443"/>
            <a:ext cx="3297239" cy="1039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DA7089-EEAB-42EE-95C2-F609C49680D6}"/>
              </a:ext>
            </a:extLst>
          </p:cNvPr>
          <p:cNvSpPr txBox="1"/>
          <p:nvPr/>
        </p:nvSpPr>
        <p:spPr>
          <a:xfrm>
            <a:off x="4158458" y="5709235"/>
            <a:ext cx="33274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정류장 </a:t>
            </a:r>
            <a:r>
              <a:rPr lang="ko-KR" altLang="en-US" dirty="0" err="1"/>
              <a:t>위치별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날짜 시 분 초 분류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결측 및 오류 데이터 제거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8B7B27-094F-463D-8447-2AA1B0512108}"/>
              </a:ext>
            </a:extLst>
          </p:cNvPr>
          <p:cNvSpPr/>
          <p:nvPr/>
        </p:nvSpPr>
        <p:spPr>
          <a:xfrm>
            <a:off x="195261" y="2997201"/>
            <a:ext cx="4254500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AEE54-9302-4F2B-A73E-843CC1AE97AD}"/>
              </a:ext>
            </a:extLst>
          </p:cNvPr>
          <p:cNvSpPr txBox="1"/>
          <p:nvPr/>
        </p:nvSpPr>
        <p:spPr>
          <a:xfrm>
            <a:off x="2668984" y="3201839"/>
            <a:ext cx="12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5/26~6/1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D896EF-4FE0-4939-AED1-842351388595}"/>
              </a:ext>
            </a:extLst>
          </p:cNvPr>
          <p:cNvSpPr/>
          <p:nvPr/>
        </p:nvSpPr>
        <p:spPr>
          <a:xfrm>
            <a:off x="193277" y="3915843"/>
            <a:ext cx="4254500" cy="282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FD4E8-9D45-4114-9DD2-52F2B439E3C2}"/>
              </a:ext>
            </a:extLst>
          </p:cNvPr>
          <p:cNvSpPr txBox="1"/>
          <p:nvPr/>
        </p:nvSpPr>
        <p:spPr>
          <a:xfrm>
            <a:off x="2685257" y="3848796"/>
            <a:ext cx="12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6/1~6/3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6C925-50AB-4BDA-A9AD-B17003DBDFD6}"/>
              </a:ext>
            </a:extLst>
          </p:cNvPr>
          <p:cNvSpPr/>
          <p:nvPr/>
        </p:nvSpPr>
        <p:spPr>
          <a:xfrm>
            <a:off x="195263" y="4251874"/>
            <a:ext cx="4252513" cy="883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BF1594-BE96-4B29-A33E-10FD72BD51D2}"/>
              </a:ext>
            </a:extLst>
          </p:cNvPr>
          <p:cNvSpPr txBox="1"/>
          <p:nvPr/>
        </p:nvSpPr>
        <p:spPr>
          <a:xfrm>
            <a:off x="3078959" y="4496720"/>
            <a:ext cx="15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6/10~6/14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2AEA2-BE96-4808-93FA-B8AFF1A1E80D}"/>
              </a:ext>
            </a:extLst>
          </p:cNvPr>
          <p:cNvSpPr txBox="1"/>
          <p:nvPr/>
        </p:nvSpPr>
        <p:spPr>
          <a:xfrm>
            <a:off x="2872589" y="5133907"/>
            <a:ext cx="15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6/14~6/15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549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1192</TotalTime>
  <Words>368</Words>
  <Application>Microsoft Office PowerPoint</Application>
  <PresentationFormat>와이드스크린</PresentationFormat>
  <Paragraphs>86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Yoon 윤고딕 520_TT</vt:lpstr>
      <vt:lpstr>Arial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강민석</cp:lastModifiedBy>
  <cp:revision>27</cp:revision>
  <dcterms:created xsi:type="dcterms:W3CDTF">2018-03-26T22:55:49Z</dcterms:created>
  <dcterms:modified xsi:type="dcterms:W3CDTF">2020-06-19T03:55:14Z</dcterms:modified>
</cp:coreProperties>
</file>