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58" r:id="rId6"/>
    <p:sldId id="271" r:id="rId7"/>
    <p:sldId id="259" r:id="rId8"/>
    <p:sldId id="260" r:id="rId9"/>
    <p:sldId id="261" r:id="rId10"/>
    <p:sldId id="270" r:id="rId11"/>
    <p:sldId id="268" r:id="rId12"/>
    <p:sldId id="269" r:id="rId13"/>
    <p:sldId id="280" r:id="rId14"/>
    <p:sldId id="273" r:id="rId15"/>
    <p:sldId id="278" r:id="rId16"/>
    <p:sldId id="272" r:id="rId17"/>
    <p:sldId id="277" r:id="rId18"/>
    <p:sldId id="274" r:id="rId19"/>
    <p:sldId id="275" r:id="rId20"/>
    <p:sldId id="276" r:id="rId21"/>
    <p:sldId id="279" r:id="rId22"/>
    <p:sldId id="281" r:id="rId23"/>
    <p:sldId id="26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6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AC8CC-52A2-79B5-19C9-63C55A98C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33E6A-0FDE-79EC-7967-58D4EF900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49FDD-DB2E-3D41-1CCF-6CE782FB3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D192-9251-4A87-94B1-D936EF99E50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BD881-2A0B-8DF6-8145-4721A1E2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4A78E-CE13-A34B-848C-6C833109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3403-FC90-47DC-9EF7-F17BCFFCC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68E2E-D1DA-0820-C308-D525BD1D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65536-9E1C-2A25-B617-66305D74E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81BA0-AE73-45DC-4ED8-380B705A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D192-9251-4A87-94B1-D936EF99E50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53CC3-58EC-4DEF-B972-E2002C2C8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3A0BC-C9FB-593B-CBFB-22DAA953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3403-FC90-47DC-9EF7-F17BCFFCC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60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3ACC78-9A31-07AD-0CA9-462D19624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C0F13-C7C3-E9BF-8D5F-60F2B0E37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27A42-9A06-DD01-6CFB-E53C077C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D192-9251-4A87-94B1-D936EF99E50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73957-1D2B-AD21-CD3C-71A08D2C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3EB0D-1CF7-F870-8367-DD080CD1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3403-FC90-47DC-9EF7-F17BCFFCC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8FEE-D6D1-3311-0558-B697A5C8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9D3C4-ECAF-A6D0-C45C-40033BDBB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D75F6-4E60-240E-DD30-048CAC520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D192-9251-4A87-94B1-D936EF99E50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44641-37E6-2B5F-BA45-EBEEFA0E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6AD43-9D19-950D-D2F1-E07B6660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3403-FC90-47DC-9EF7-F17BCFFCC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4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1D4E-782F-6D29-4865-DE0034DA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B1D46-C408-503D-CD9A-952D90755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94F61-B9D3-17A6-111C-094D9E5F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D192-9251-4A87-94B1-D936EF99E50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DBB03-EFB6-E781-EDD2-CF2DA8C2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6B726-BF1F-8D2D-E524-DF9BF611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3403-FC90-47DC-9EF7-F17BCFFCC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9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539C-D87C-CD29-7EF9-12358280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299A5-A0D4-E833-EA23-BBE1D6912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3BD53-46DC-D793-A011-A3148D78A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C6A10-65EB-246F-5C9C-E75D1FD2A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D192-9251-4A87-94B1-D936EF99E50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CAEEC-708A-40DC-A229-B5F9D19E9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83267-2773-A24F-9F34-2D4D3F1E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3403-FC90-47DC-9EF7-F17BCFFCC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1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61632-7AF3-2AE8-63CB-EDFBEC74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0B1A3-BFA3-98BA-ED5F-B1FAA11AB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25AD1-FC49-D7B8-A7FD-CA1F4F526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05109-6E48-E35D-EBA8-381F41419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7996CE-1562-D7E7-60B8-56FC8245F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674FC6-F64F-CF76-8054-56AB13BD0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D192-9251-4A87-94B1-D936EF99E50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40C50F-2A17-6B32-21BE-71DF715B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14A84-FB09-BF22-CA54-A22D99BD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3403-FC90-47DC-9EF7-F17BCFFCC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2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204BF-EE79-3561-28A5-6668B2EA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9D05C-3BA7-774C-205D-D5259659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D192-9251-4A87-94B1-D936EF99E50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4DE92-9C1D-BD51-0FFF-5F39694A3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2238F0-69BA-DD34-C2D1-1D0F6928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3403-FC90-47DC-9EF7-F17BCFFCC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9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A0654-32CA-11F6-6DC3-EF9E9BC7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D192-9251-4A87-94B1-D936EF99E50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2E813-D4C6-8076-A8F1-89A96B331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E2DDA-0451-BD1A-1DCF-F2A6E77F0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3403-FC90-47DC-9EF7-F17BCFFCC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5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C3F90-50DA-04EC-60DF-8491CD23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CB3F5-1749-7258-5C0C-7538BB804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80D81-E0AF-1184-3AF2-FF0907516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65A6B-CF77-7407-0A37-621C8D7E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D192-9251-4A87-94B1-D936EF99E50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9EC60-F8B1-6DF7-13C5-8FEED50D3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59A50-C481-56CE-3AFE-12C73C85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3403-FC90-47DC-9EF7-F17BCFFCC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5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99DA0-2D42-1F8C-CC5C-943127232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3BB90E-E058-A3C0-A9F1-D1552B8EE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0210F-E53B-4A93-047B-0E0F90CCB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F234D-081E-B77A-CAE7-C65ABAF7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D192-9251-4A87-94B1-D936EF99E50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DBCCD-1214-37B1-33DF-80F238BC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BD159-BB22-0E53-4DD8-61AB023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3403-FC90-47DC-9EF7-F17BCFFCC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2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6E525-36AB-75D7-778D-38AE41C07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D0D66-26AB-E85A-B46F-ED2D3134B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7CAF6-A279-D206-25CD-72199B956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BD192-9251-4A87-94B1-D936EF99E50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E9912-ABFB-C37E-A7DC-C06005408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30BF6-2DEA-4BAD-0436-655C29918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13403-FC90-47DC-9EF7-F17BCFFCC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1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EF7A9-927B-5E0C-202B-0D4444387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5231" y="2906078"/>
            <a:ext cx="9981537" cy="1045844"/>
          </a:xfrm>
        </p:spPr>
        <p:txBody>
          <a:bodyPr/>
          <a:lstStyle/>
          <a:p>
            <a:r>
              <a:rPr lang="en-US" dirty="0" err="1"/>
              <a:t>pySINDy</a:t>
            </a:r>
            <a:r>
              <a:rPr lang="en-US" dirty="0"/>
              <a:t> for System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32D90-79C5-3217-64FF-ACB40BF79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4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ADCC-BDA9-7EC3-DB9A-9F19A1A8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3877"/>
          </a:xfrm>
        </p:spPr>
        <p:txBody>
          <a:bodyPr/>
          <a:lstStyle/>
          <a:p>
            <a:r>
              <a:rPr lang="en-US" u="sng" dirty="0"/>
              <a:t>Method: </a:t>
            </a:r>
            <a:r>
              <a:rPr lang="en-US" u="sng" dirty="0" err="1"/>
              <a:t>SINDy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4E1C2-D669-7BF5-AB30-3D1C19FBB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914" y="1319002"/>
            <a:ext cx="5959110" cy="277556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Rational Functions</a:t>
            </a:r>
          </a:p>
          <a:p>
            <a:r>
              <a:rPr lang="en-US" dirty="0"/>
              <a:t>Hill functions</a:t>
            </a:r>
          </a:p>
          <a:p>
            <a:r>
              <a:rPr lang="en-US" dirty="0"/>
              <a:t>Thresholds</a:t>
            </a:r>
          </a:p>
          <a:p>
            <a:r>
              <a:rPr lang="en-US" dirty="0"/>
              <a:t>Switches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A2ED2E-8C2D-D55D-DC35-CCD4B710A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28"/>
          <a:stretch/>
        </p:blipFill>
        <p:spPr>
          <a:xfrm>
            <a:off x="7923314" y="4350759"/>
            <a:ext cx="3426772" cy="11336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3348EB-D0A3-3BF6-8283-B2B34EEE40EB}"/>
              </a:ext>
            </a:extLst>
          </p:cNvPr>
          <p:cNvSpPr txBox="1"/>
          <p:nvPr/>
        </p:nvSpPr>
        <p:spPr>
          <a:xfrm>
            <a:off x="7548955" y="5484392"/>
            <a:ext cx="4175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Example equation model for gene concentration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A15264-C6BD-3440-F209-450C206BEE35}"/>
                  </a:ext>
                </a:extLst>
              </p:cNvPr>
              <p:cNvSpPr txBox="1"/>
              <p:nvPr/>
            </p:nvSpPr>
            <p:spPr>
              <a:xfrm>
                <a:off x="8763160" y="765351"/>
                <a:ext cx="1747080" cy="9640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A15264-C6BD-3440-F209-450C206BE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160" y="765351"/>
                <a:ext cx="1747080" cy="9640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D3932BB-930B-F8D2-7174-E6CC8B4ED573}"/>
              </a:ext>
            </a:extLst>
          </p:cNvPr>
          <p:cNvSpPr txBox="1"/>
          <p:nvPr/>
        </p:nvSpPr>
        <p:spPr>
          <a:xfrm>
            <a:off x="7548955" y="1975734"/>
            <a:ext cx="4175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Equation model of a gene switch 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54449DF-DEF5-DAAD-1697-C438C33E17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2268" y="2738826"/>
            <a:ext cx="1608864" cy="4614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32FB30-A8AE-66F2-092F-8C71A78E6CF2}"/>
              </a:ext>
            </a:extLst>
          </p:cNvPr>
          <p:cNvSpPr txBox="1"/>
          <p:nvPr/>
        </p:nvSpPr>
        <p:spPr>
          <a:xfrm>
            <a:off x="7548955" y="3372224"/>
            <a:ext cx="4175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Equation model of logistic growth for ecology/populations</a:t>
            </a: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80761E8F-3BDA-013A-BC19-CE246CEFD4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94570"/>
            <a:ext cx="3413478" cy="245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37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4E1C2-D669-7BF5-AB30-3D1C19FBB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002"/>
            <a:ext cx="6614565" cy="3762796"/>
          </a:xfrm>
        </p:spPr>
        <p:txBody>
          <a:bodyPr>
            <a:normAutofit/>
          </a:bodyPr>
          <a:lstStyle/>
          <a:p>
            <a:r>
              <a:rPr lang="en-US" dirty="0"/>
              <a:t>Converts </a:t>
            </a:r>
            <a:r>
              <a:rPr lang="en-US" dirty="0" err="1"/>
              <a:t>SINDy</a:t>
            </a:r>
            <a:r>
              <a:rPr lang="en-US" dirty="0"/>
              <a:t> algorithm to implicit form</a:t>
            </a:r>
          </a:p>
          <a:p>
            <a:r>
              <a:rPr lang="en-US" dirty="0"/>
              <a:t>Implicit</a:t>
            </a:r>
          </a:p>
          <a:p>
            <a:pPr lvl="1"/>
            <a:r>
              <a:rPr lang="en-US" dirty="0"/>
              <a:t>Operates on implicit equation</a:t>
            </a:r>
          </a:p>
          <a:p>
            <a:pPr lvl="1"/>
            <a:r>
              <a:rPr lang="en-US" dirty="0"/>
              <a:t>No more rational functions</a:t>
            </a:r>
          </a:p>
          <a:p>
            <a:pPr lvl="1"/>
            <a:r>
              <a:rPr lang="en-US" dirty="0"/>
              <a:t>Goal: Find null space vector</a:t>
            </a:r>
          </a:p>
          <a:p>
            <a:r>
              <a:rPr lang="en-US" dirty="0"/>
              <a:t>Complication</a:t>
            </a:r>
          </a:p>
          <a:p>
            <a:pPr lvl="1"/>
            <a:r>
              <a:rPr lang="en-US" dirty="0"/>
              <a:t>Noise disrupts solving</a:t>
            </a:r>
          </a:p>
          <a:p>
            <a:pPr lvl="2"/>
            <a:r>
              <a:rPr lang="en-US" dirty="0"/>
              <a:t>Null space doesn’t exist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6C689E-4EA4-A406-6073-AB4EF8334604}"/>
                  </a:ext>
                </a:extLst>
              </p:cNvPr>
              <p:cNvSpPr txBox="1"/>
              <p:nvPr/>
            </p:nvSpPr>
            <p:spPr>
              <a:xfrm>
                <a:off x="7107018" y="2543252"/>
                <a:ext cx="5084982" cy="9640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6C689E-4EA4-A406-6073-AB4EF8334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018" y="2543252"/>
                <a:ext cx="5084982" cy="9640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F59E3CF-B34D-8B00-91C1-4792511A86A7}"/>
              </a:ext>
            </a:extLst>
          </p:cNvPr>
          <p:cNvSpPr txBox="1"/>
          <p:nvPr/>
        </p:nvSpPr>
        <p:spPr>
          <a:xfrm>
            <a:off x="7946135" y="3575074"/>
            <a:ext cx="340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System in implicit form via algebra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B81F84C-DA33-6A41-D961-7492A851BE63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5627335" cy="9538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Method: Implicit </a:t>
            </a:r>
            <a:r>
              <a:rPr lang="en-US" u="sng" dirty="0" err="1"/>
              <a:t>SINDy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DE7F50-356A-01A3-4831-7497ADE83527}"/>
                  </a:ext>
                </a:extLst>
              </p:cNvPr>
              <p:cNvSpPr txBox="1"/>
              <p:nvPr/>
            </p:nvSpPr>
            <p:spPr>
              <a:xfrm>
                <a:off x="7649829" y="553682"/>
                <a:ext cx="4151217" cy="576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𝑛𝑢𝑙𝑙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DE7F50-356A-01A3-4831-7497ADE83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829" y="553682"/>
                <a:ext cx="4151217" cy="576761"/>
              </a:xfrm>
              <a:prstGeom prst="rect">
                <a:avLst/>
              </a:prstGeom>
              <a:blipFill>
                <a:blip r:embed="rId3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78953AB-2118-0138-BFA6-C9DE589CF377}"/>
              </a:ext>
            </a:extLst>
          </p:cNvPr>
          <p:cNvSpPr txBox="1"/>
          <p:nvPr/>
        </p:nvSpPr>
        <p:spPr>
          <a:xfrm>
            <a:off x="7354861" y="1163409"/>
            <a:ext cx="45892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Implicit </a:t>
            </a:r>
            <a:r>
              <a:rPr lang="en-US" i="1" dirty="0" err="1"/>
              <a:t>SINDy</a:t>
            </a:r>
            <a:r>
              <a:rPr lang="en-US" i="1" dirty="0"/>
              <a:t> algorithm</a:t>
            </a:r>
          </a:p>
          <a:p>
            <a:pPr algn="ctr"/>
            <a:r>
              <a:rPr lang="en-US" sz="1100" dirty="0"/>
              <a:t>N. M. Mangan, S. L. Brunton, J. L. Proctor and J. N. </a:t>
            </a:r>
            <a:r>
              <a:rPr lang="en-US" sz="1100" dirty="0" err="1"/>
              <a:t>Kutz</a:t>
            </a:r>
            <a:r>
              <a:rPr lang="en-US" sz="1100" dirty="0"/>
              <a:t>, "Inferring Biological Networks by Sparse Identification of Nonlinear Dynamics," in </a:t>
            </a:r>
            <a:r>
              <a:rPr lang="en-US" sz="1100" i="1" dirty="0"/>
              <a:t>IEEE Transactions on Molecular, Biological and Multi-Scale Communications</a:t>
            </a:r>
            <a:r>
              <a:rPr lang="en-US" sz="1100" dirty="0"/>
              <a:t>, vol. 2, no. 1, pp. 52-63, June 2016, </a:t>
            </a:r>
            <a:r>
              <a:rPr lang="en-US" sz="1100" dirty="0" err="1"/>
              <a:t>doi</a:t>
            </a:r>
            <a:r>
              <a:rPr lang="en-US" sz="1100" dirty="0"/>
              <a:t>: 10.1109/TMBMC.2016.2633265.</a:t>
            </a:r>
          </a:p>
          <a:p>
            <a:pPr algn="ctr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54313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4E1C2-D669-7BF5-AB30-3D1C19FBB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002"/>
            <a:ext cx="6881601" cy="3296633"/>
          </a:xfrm>
        </p:spPr>
        <p:txBody>
          <a:bodyPr/>
          <a:lstStyle/>
          <a:p>
            <a:r>
              <a:rPr lang="en-US" dirty="0"/>
              <a:t>PI = Parallel Implicit</a:t>
            </a:r>
          </a:p>
          <a:p>
            <a:r>
              <a:rPr lang="en-US" dirty="0"/>
              <a:t>Parallel</a:t>
            </a:r>
          </a:p>
          <a:p>
            <a:pPr lvl="1"/>
            <a:r>
              <a:rPr lang="en-US" dirty="0"/>
              <a:t>Tests multiple functions</a:t>
            </a:r>
          </a:p>
          <a:p>
            <a:r>
              <a:rPr lang="en-US" dirty="0"/>
              <a:t>Implicit</a:t>
            </a:r>
          </a:p>
          <a:p>
            <a:pPr lvl="1"/>
            <a:r>
              <a:rPr lang="en-US" dirty="0"/>
              <a:t>No more rational functions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6C689E-4EA4-A406-6073-AB4EF8334604}"/>
                  </a:ext>
                </a:extLst>
              </p:cNvPr>
              <p:cNvSpPr txBox="1"/>
              <p:nvPr/>
            </p:nvSpPr>
            <p:spPr>
              <a:xfrm>
                <a:off x="7369061" y="4953177"/>
                <a:ext cx="4681025" cy="9640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6C689E-4EA4-A406-6073-AB4EF8334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061" y="4953177"/>
                <a:ext cx="4681025" cy="9640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F59E3CF-B34D-8B00-91C1-4792511A86A7}"/>
              </a:ext>
            </a:extLst>
          </p:cNvPr>
          <p:cNvSpPr txBox="1"/>
          <p:nvPr/>
        </p:nvSpPr>
        <p:spPr>
          <a:xfrm>
            <a:off x="8006202" y="6059211"/>
            <a:ext cx="340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System in implicit form via algebra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C51B20-62C1-D8C7-258A-CFA21BA9A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17084"/>
            <a:ext cx="5627336" cy="247218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B81F84C-DA33-6A41-D961-7492A851BE6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570692" cy="9538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Method: </a:t>
            </a:r>
            <a:r>
              <a:rPr lang="en-US" u="sng" dirty="0" err="1"/>
              <a:t>SINDy</a:t>
            </a:r>
            <a:r>
              <a:rPr lang="en-US" u="sng" dirty="0"/>
              <a:t>-PI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3D96B43-FA38-EFC8-E1D1-AF804737914A}"/>
                  </a:ext>
                </a:extLst>
              </p:cNvPr>
              <p:cNvSpPr txBox="1"/>
              <p:nvPr/>
            </p:nvSpPr>
            <p:spPr>
              <a:xfrm>
                <a:off x="7649829" y="553682"/>
                <a:ext cx="4151217" cy="312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3D96B43-FA38-EFC8-E1D1-AF8047379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829" y="553682"/>
                <a:ext cx="4151217" cy="312650"/>
              </a:xfrm>
              <a:prstGeom prst="rect">
                <a:avLst/>
              </a:prstGeom>
              <a:blipFill>
                <a:blip r:embed="rId4"/>
                <a:stretch>
                  <a:fillRect t="-9804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F1B87B5-4CD4-5AC8-05F7-3BCECCE064AD}"/>
              </a:ext>
            </a:extLst>
          </p:cNvPr>
          <p:cNvSpPr txBox="1"/>
          <p:nvPr/>
        </p:nvSpPr>
        <p:spPr>
          <a:xfrm>
            <a:off x="8022063" y="1431014"/>
            <a:ext cx="340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/>
              <a:t>SINDyPI</a:t>
            </a:r>
            <a:r>
              <a:rPr lang="en-US" i="1" dirty="0"/>
              <a:t> algorithm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BADDA1-07C6-E9E9-165D-8CBFBA2A5C73}"/>
              </a:ext>
            </a:extLst>
          </p:cNvPr>
          <p:cNvSpPr txBox="1"/>
          <p:nvPr/>
        </p:nvSpPr>
        <p:spPr>
          <a:xfrm>
            <a:off x="8910839" y="807682"/>
            <a:ext cx="282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LHS	      RHS   Sparse</a:t>
            </a:r>
          </a:p>
          <a:p>
            <a:r>
              <a:rPr lang="en-US" sz="1200" dirty="0"/>
              <a:t>	                 vector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4D7FB-63F3-AAA9-FE0E-A5C4B27C024D}"/>
              </a:ext>
            </a:extLst>
          </p:cNvPr>
          <p:cNvSpPr txBox="1"/>
          <p:nvPr/>
        </p:nvSpPr>
        <p:spPr>
          <a:xfrm>
            <a:off x="809878" y="6192793"/>
            <a:ext cx="56273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Kaheman</a:t>
            </a:r>
            <a:r>
              <a:rPr lang="en-US" sz="1100" dirty="0"/>
              <a:t> </a:t>
            </a:r>
            <a:r>
              <a:rPr lang="en-US" sz="1100" dirty="0" err="1"/>
              <a:t>Kadierdan</a:t>
            </a:r>
            <a:r>
              <a:rPr lang="en-US" sz="1100" dirty="0"/>
              <a:t>, </a:t>
            </a:r>
            <a:r>
              <a:rPr lang="en-US" sz="1100" dirty="0" err="1"/>
              <a:t>Kutz</a:t>
            </a:r>
            <a:r>
              <a:rPr lang="en-US" sz="1100" dirty="0"/>
              <a:t> J. Nathan and Brunton Steven L. 2020 </a:t>
            </a:r>
            <a:r>
              <a:rPr lang="en-US" sz="1100" i="1" dirty="0" err="1"/>
              <a:t>SINDy</a:t>
            </a:r>
            <a:r>
              <a:rPr lang="en-US" sz="1100" i="1" dirty="0"/>
              <a:t>-PI: a robust algorithm for parallel implicit sparse identification of nonlinear dynamics </a:t>
            </a:r>
            <a:r>
              <a:rPr lang="en-US" sz="1100" dirty="0"/>
              <a:t>Proc. R. Soc. A.4762020027920200279</a:t>
            </a:r>
          </a:p>
        </p:txBody>
      </p:sp>
    </p:spTree>
    <p:extLst>
      <p:ext uri="{BB962C8B-B14F-4D97-AF65-F5344CB8AC3E}">
        <p14:creationId xmlns:p14="http://schemas.microsoft.com/office/powerpoint/2010/main" val="1976673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4E1C2-D669-7BF5-AB30-3D1C19FBB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002"/>
            <a:ext cx="6881601" cy="3296633"/>
          </a:xfrm>
        </p:spPr>
        <p:txBody>
          <a:bodyPr/>
          <a:lstStyle/>
          <a:p>
            <a:r>
              <a:rPr lang="en-US" dirty="0"/>
              <a:t>PI = Parallel Implicit</a:t>
            </a:r>
          </a:p>
          <a:p>
            <a:r>
              <a:rPr lang="en-US" dirty="0"/>
              <a:t>Parallel</a:t>
            </a:r>
          </a:p>
          <a:p>
            <a:pPr lvl="1"/>
            <a:r>
              <a:rPr lang="en-US" dirty="0"/>
              <a:t>Tests multiple functions</a:t>
            </a:r>
          </a:p>
          <a:p>
            <a:r>
              <a:rPr lang="en-US" dirty="0"/>
              <a:t>Implicit</a:t>
            </a:r>
          </a:p>
          <a:p>
            <a:pPr lvl="1"/>
            <a:r>
              <a:rPr lang="en-US" dirty="0"/>
              <a:t>No more rational functions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6C689E-4EA4-A406-6073-AB4EF8334604}"/>
                  </a:ext>
                </a:extLst>
              </p:cNvPr>
              <p:cNvSpPr txBox="1"/>
              <p:nvPr/>
            </p:nvSpPr>
            <p:spPr>
              <a:xfrm>
                <a:off x="7449981" y="534925"/>
                <a:ext cx="4681025" cy="9640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6C689E-4EA4-A406-6073-AB4EF8334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981" y="534925"/>
                <a:ext cx="4681025" cy="9640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C2FCFB-3278-146E-E102-1246F0F9062C}"/>
                  </a:ext>
                </a:extLst>
              </p:cNvPr>
              <p:cNvSpPr txBox="1"/>
              <p:nvPr/>
            </p:nvSpPr>
            <p:spPr>
              <a:xfrm>
                <a:off x="9105724" y="3128503"/>
                <a:ext cx="1369542" cy="2413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sz="2800" b="1" dirty="0"/>
                  <a:t>∙</a:t>
                </a:r>
              </a:p>
              <a:p>
                <a:pPr algn="ctr"/>
                <a:r>
                  <a:rPr lang="en-US" sz="2800" b="1" dirty="0"/>
                  <a:t>∙</a:t>
                </a:r>
              </a:p>
              <a:p>
                <a:pPr algn="ctr"/>
                <a:r>
                  <a:rPr lang="en-US" sz="2800" b="1" dirty="0"/>
                  <a:t>∙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C2FCFB-3278-146E-E102-1246F0F90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724" y="3128503"/>
                <a:ext cx="1369542" cy="2413609"/>
              </a:xfrm>
              <a:prstGeom prst="rect">
                <a:avLst/>
              </a:prstGeom>
              <a:blipFill>
                <a:blip r:embed="rId3"/>
                <a:stretch>
                  <a:fillRect l="-2232" t="-25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F59E3CF-B34D-8B00-91C1-4792511A86A7}"/>
              </a:ext>
            </a:extLst>
          </p:cNvPr>
          <p:cNvSpPr txBox="1"/>
          <p:nvPr/>
        </p:nvSpPr>
        <p:spPr>
          <a:xfrm>
            <a:off x="8087122" y="1640959"/>
            <a:ext cx="340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System in implicit form via algebra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7C66B4-8BD5-9E3E-E668-844AD74AEF94}"/>
              </a:ext>
            </a:extLst>
          </p:cNvPr>
          <p:cNvSpPr txBox="1"/>
          <p:nvPr/>
        </p:nvSpPr>
        <p:spPr>
          <a:xfrm>
            <a:off x="8087121" y="5542112"/>
            <a:ext cx="3406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Run </a:t>
            </a:r>
            <a:r>
              <a:rPr lang="en-US" i="1" dirty="0" err="1"/>
              <a:t>SINDy</a:t>
            </a:r>
            <a:r>
              <a:rPr lang="en-US" i="1" dirty="0"/>
              <a:t> on multiple library functions instead of derivatives to get multiple models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B81F84C-DA33-6A41-D961-7492A851BE6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538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Method: </a:t>
            </a:r>
            <a:r>
              <a:rPr lang="en-US" u="sng" dirty="0" err="1"/>
              <a:t>SINDy</a:t>
            </a:r>
            <a:r>
              <a:rPr lang="en-US" u="sng" dirty="0"/>
              <a:t>-PI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491E46-D352-5A34-B2ED-F2711D813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17084"/>
            <a:ext cx="5627336" cy="24721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3153CD-8663-B8D6-2F2A-AFFA3337AB57}"/>
              </a:ext>
            </a:extLst>
          </p:cNvPr>
          <p:cNvSpPr txBox="1"/>
          <p:nvPr/>
        </p:nvSpPr>
        <p:spPr>
          <a:xfrm>
            <a:off x="809878" y="6192793"/>
            <a:ext cx="56273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Kaheman</a:t>
            </a:r>
            <a:r>
              <a:rPr lang="en-US" sz="1100" dirty="0"/>
              <a:t> </a:t>
            </a:r>
            <a:r>
              <a:rPr lang="en-US" sz="1100" dirty="0" err="1"/>
              <a:t>Kadierdan</a:t>
            </a:r>
            <a:r>
              <a:rPr lang="en-US" sz="1100" dirty="0"/>
              <a:t>, </a:t>
            </a:r>
            <a:r>
              <a:rPr lang="en-US" sz="1100" dirty="0" err="1"/>
              <a:t>Kutz</a:t>
            </a:r>
            <a:r>
              <a:rPr lang="en-US" sz="1100" dirty="0"/>
              <a:t> J. Nathan and Brunton Steven L. 2020 </a:t>
            </a:r>
            <a:r>
              <a:rPr lang="en-US" sz="1100" i="1" dirty="0" err="1"/>
              <a:t>SINDy</a:t>
            </a:r>
            <a:r>
              <a:rPr lang="en-US" sz="1100" i="1" dirty="0"/>
              <a:t>-PI: a robust algorithm for parallel implicit sparse identification of nonlinear dynamics </a:t>
            </a:r>
            <a:r>
              <a:rPr lang="en-US" sz="1100" dirty="0"/>
              <a:t>Proc. R. Soc. A.4762020027920200279</a:t>
            </a:r>
          </a:p>
        </p:txBody>
      </p:sp>
    </p:spTree>
    <p:extLst>
      <p:ext uri="{BB962C8B-B14F-4D97-AF65-F5344CB8AC3E}">
        <p14:creationId xmlns:p14="http://schemas.microsoft.com/office/powerpoint/2010/main" val="1812133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64E1C2-D669-7BF5-AB30-3D1C19FBBD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9002"/>
                <a:ext cx="5643520" cy="329663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Author Example: Yeast </a:t>
                </a:r>
                <a:r>
                  <a:rPr lang="en-US" dirty="0" err="1"/>
                  <a:t>Glycosis</a:t>
                </a:r>
                <a:r>
                  <a:rPr lang="en-US" dirty="0"/>
                  <a:t>	</a:t>
                </a:r>
              </a:p>
              <a:p>
                <a:pPr lvl="1"/>
                <a:r>
                  <a:rPr lang="en-US" dirty="0"/>
                  <a:t>7-D System</a:t>
                </a:r>
              </a:p>
              <a:p>
                <a:pPr lvl="1"/>
                <a:r>
                  <a:rPr lang="en-US" dirty="0"/>
                  <a:t>Rational Functions</a:t>
                </a:r>
              </a:p>
              <a:p>
                <a:pPr lvl="1"/>
                <a:r>
                  <a:rPr lang="en-US" dirty="0"/>
                  <a:t>Solving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dyanimcs</a:t>
                </a:r>
              </a:p>
              <a:p>
                <a:pPr lvl="1"/>
                <a:r>
                  <a:rPr lang="en-US" dirty="0"/>
                  <a:t>900 samples, 51 time points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System identification at low amounts of data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64E1C2-D669-7BF5-AB30-3D1C19FBBD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9002"/>
                <a:ext cx="5643520" cy="3296633"/>
              </a:xfrm>
              <a:blipFill>
                <a:blip r:embed="rId2"/>
                <a:stretch>
                  <a:fillRect l="-1730" t="-2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EB81F84C-DA33-6A41-D961-7492A851BE6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538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Method: </a:t>
            </a:r>
            <a:r>
              <a:rPr lang="en-US" u="sng" dirty="0" err="1"/>
              <a:t>SINDy</a:t>
            </a:r>
            <a:r>
              <a:rPr lang="en-US" u="sng" dirty="0"/>
              <a:t>-PI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EFB836-E462-3C9A-4B91-04C194A14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689" y="429801"/>
            <a:ext cx="4309111" cy="2999199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87B51A24-931E-BAB0-FBA9-5E380F1BA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311" y="4382877"/>
            <a:ext cx="7044689" cy="18109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B6BA1D-E489-5188-0233-E9D719D907F1}"/>
              </a:ext>
            </a:extLst>
          </p:cNvPr>
          <p:cNvSpPr txBox="1"/>
          <p:nvPr/>
        </p:nvSpPr>
        <p:spPr>
          <a:xfrm>
            <a:off x="5855987" y="6257836"/>
            <a:ext cx="56273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Kaheman</a:t>
            </a:r>
            <a:r>
              <a:rPr lang="en-US" sz="1100" dirty="0"/>
              <a:t> </a:t>
            </a:r>
            <a:r>
              <a:rPr lang="en-US" sz="1100" dirty="0" err="1"/>
              <a:t>Kadierdan</a:t>
            </a:r>
            <a:r>
              <a:rPr lang="en-US" sz="1100" dirty="0"/>
              <a:t>, </a:t>
            </a:r>
            <a:r>
              <a:rPr lang="en-US" sz="1100" dirty="0" err="1"/>
              <a:t>Kutz</a:t>
            </a:r>
            <a:r>
              <a:rPr lang="en-US" sz="1100" dirty="0"/>
              <a:t> J. Nathan and Brunton Steven L. 2020 </a:t>
            </a:r>
            <a:r>
              <a:rPr lang="en-US" sz="1100" i="1" dirty="0" err="1"/>
              <a:t>SINDy</a:t>
            </a:r>
            <a:r>
              <a:rPr lang="en-US" sz="1100" i="1" dirty="0"/>
              <a:t>-PI: a robust algorithm for parallel implicit sparse identification of nonlinear dynamics </a:t>
            </a:r>
            <a:r>
              <a:rPr lang="en-US" sz="1100" dirty="0"/>
              <a:t>Proc. R. Soc. A.4762020027920200279</a:t>
            </a:r>
          </a:p>
        </p:txBody>
      </p:sp>
    </p:spTree>
    <p:extLst>
      <p:ext uri="{BB962C8B-B14F-4D97-AF65-F5344CB8AC3E}">
        <p14:creationId xmlns:p14="http://schemas.microsoft.com/office/powerpoint/2010/main" val="3338264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4E1C2-D669-7BF5-AB30-3D1C19FBB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002"/>
            <a:ext cx="5376483" cy="1666959"/>
          </a:xfrm>
        </p:spPr>
        <p:txBody>
          <a:bodyPr/>
          <a:lstStyle/>
          <a:p>
            <a:r>
              <a:rPr lang="en-US" dirty="0"/>
              <a:t>Performance on Gene Switch</a:t>
            </a:r>
          </a:p>
          <a:p>
            <a:pPr lvl="1"/>
            <a:r>
              <a:rPr lang="en-US" dirty="0"/>
              <a:t>Polynomial degree 3</a:t>
            </a:r>
          </a:p>
          <a:p>
            <a:pPr lvl="1"/>
            <a:r>
              <a:rPr lang="en-US" dirty="0"/>
              <a:t>50 samples, 400 time points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B81F84C-DA33-6A41-D961-7492A851BE6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538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Method: </a:t>
            </a:r>
            <a:r>
              <a:rPr lang="en-US" u="sng" dirty="0" err="1"/>
              <a:t>SINDy</a:t>
            </a:r>
            <a:r>
              <a:rPr lang="en-US" u="sng" dirty="0"/>
              <a:t>-PI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157ED475-E60D-838C-FD82-B396485D6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138" y="365125"/>
            <a:ext cx="5273668" cy="3453802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72B8C7D6-D8D9-62A3-4D9C-75B571919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939" y="3884177"/>
            <a:ext cx="5035463" cy="29738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F044772-382B-E8D0-C8B5-25CEA7BAFC19}"/>
                  </a:ext>
                </a:extLst>
              </p:cNvPr>
              <p:cNvSpPr txBox="1"/>
              <p:nvPr/>
            </p:nvSpPr>
            <p:spPr>
              <a:xfrm>
                <a:off x="838200" y="3156745"/>
                <a:ext cx="4681025" cy="9640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F044772-382B-E8D0-C8B5-25CEA7BAF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56745"/>
                <a:ext cx="4681025" cy="9640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5561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4E1C2-D669-7BF5-AB30-3D1C19FBB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002"/>
            <a:ext cx="5376483" cy="1666959"/>
          </a:xfrm>
        </p:spPr>
        <p:txBody>
          <a:bodyPr/>
          <a:lstStyle/>
          <a:p>
            <a:r>
              <a:rPr lang="en-US" dirty="0"/>
              <a:t>Performance on Gene Switch</a:t>
            </a:r>
          </a:p>
          <a:p>
            <a:pPr lvl="1"/>
            <a:r>
              <a:rPr lang="en-US" dirty="0"/>
              <a:t>Polynomial degree 3</a:t>
            </a:r>
          </a:p>
          <a:p>
            <a:pPr lvl="1"/>
            <a:r>
              <a:rPr lang="en-US" dirty="0"/>
              <a:t>50 samples, 400 time points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B81F84C-DA33-6A41-D961-7492A851BE6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538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Method: </a:t>
            </a:r>
            <a:r>
              <a:rPr lang="en-US" u="sng" dirty="0" err="1"/>
              <a:t>SINDy</a:t>
            </a:r>
            <a:r>
              <a:rPr lang="en-US" u="sng" dirty="0"/>
              <a:t>-PI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157ED475-E60D-838C-FD82-B396485D6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138" y="365125"/>
            <a:ext cx="5273668" cy="3453802"/>
          </a:xfrm>
          <a:prstGeom prst="rect">
            <a:avLst/>
          </a:prstGeom>
        </p:spPr>
      </p:pic>
      <p:pic>
        <p:nvPicPr>
          <p:cNvPr id="30" name="Picture 29" descr="Histogram&#10;&#10;Description automatically generated">
            <a:extLst>
              <a:ext uri="{FF2B5EF4-FFF2-40B4-BE49-F238E27FC236}">
                <a16:creationId xmlns:a16="http://schemas.microsoft.com/office/drawing/2014/main" id="{7495DB19-7D68-EDB0-F105-17F17E820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665" y="3818927"/>
            <a:ext cx="5001141" cy="30390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89CDB9-EE09-4AE8-9451-C44E660C3D2F}"/>
                  </a:ext>
                </a:extLst>
              </p:cNvPr>
              <p:cNvSpPr txBox="1"/>
              <p:nvPr/>
            </p:nvSpPr>
            <p:spPr>
              <a:xfrm>
                <a:off x="838200" y="3156745"/>
                <a:ext cx="4681025" cy="9640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89CDB9-EE09-4AE8-9451-C44E660C3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56745"/>
                <a:ext cx="4681025" cy="9640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280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4E1C2-D669-7BF5-AB30-3D1C19FBB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002"/>
            <a:ext cx="5376483" cy="1666959"/>
          </a:xfrm>
        </p:spPr>
        <p:txBody>
          <a:bodyPr/>
          <a:lstStyle/>
          <a:p>
            <a:r>
              <a:rPr lang="en-US" dirty="0"/>
              <a:t>Performance on Gene Switch</a:t>
            </a:r>
          </a:p>
          <a:p>
            <a:pPr lvl="1"/>
            <a:r>
              <a:rPr lang="en-US" dirty="0"/>
              <a:t>Polynomial degree 3</a:t>
            </a:r>
          </a:p>
          <a:p>
            <a:pPr lvl="1"/>
            <a:r>
              <a:rPr lang="en-US" dirty="0"/>
              <a:t>50 samples, 400 time points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B81F84C-DA33-6A41-D961-7492A851BE6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538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Method: </a:t>
            </a:r>
            <a:r>
              <a:rPr lang="en-US" u="sng" dirty="0" err="1"/>
              <a:t>SINDy</a:t>
            </a:r>
            <a:r>
              <a:rPr lang="en-US" u="sng" dirty="0"/>
              <a:t>-PI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797B91B-0737-C9B6-9FF4-B4EE33D81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406" y="5538998"/>
            <a:ext cx="7127102" cy="4120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ED14BF6-52E2-9EB5-AC51-5469C2C666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5438407"/>
                <a:ext cx="3774261" cy="9538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Best equation for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Not very sparse…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ED14BF6-52E2-9EB5-AC51-5469C2C66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438407"/>
                <a:ext cx="3774261" cy="953877"/>
              </a:xfrm>
              <a:prstGeom prst="rect">
                <a:avLst/>
              </a:prstGeom>
              <a:blipFill>
                <a:blip r:embed="rId4"/>
                <a:stretch>
                  <a:fillRect l="-2742" t="-10191" b="-5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DE3A2C0-5721-304D-8F32-1748F86C2D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138" y="365125"/>
            <a:ext cx="5273668" cy="34538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C62475-4B95-35C6-0B7D-F109B93A41B9}"/>
                  </a:ext>
                </a:extLst>
              </p:cNvPr>
              <p:cNvSpPr txBox="1"/>
              <p:nvPr/>
            </p:nvSpPr>
            <p:spPr>
              <a:xfrm>
                <a:off x="1640660" y="4225601"/>
                <a:ext cx="2971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a, b, c, d,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800" dirty="0"/>
                  <a:t> = 1, 1, 1, 1, 1, 2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C62475-4B95-35C6-0B7D-F109B93A4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660" y="4225601"/>
                <a:ext cx="2971800" cy="369332"/>
              </a:xfrm>
              <a:prstGeom prst="rect">
                <a:avLst/>
              </a:prstGeom>
              <a:blipFill>
                <a:blip r:embed="rId6"/>
                <a:stretch>
                  <a:fillRect l="-16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BED2F3-34C1-EF9A-6A85-8552F5ED4791}"/>
                  </a:ext>
                </a:extLst>
              </p:cNvPr>
              <p:cNvSpPr txBox="1"/>
              <p:nvPr/>
            </p:nvSpPr>
            <p:spPr>
              <a:xfrm>
                <a:off x="838200" y="3156745"/>
                <a:ext cx="4681025" cy="9640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BED2F3-34C1-EF9A-6A85-8552F5ED4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56745"/>
                <a:ext cx="4681025" cy="9640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000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4E1C2-D669-7BF5-AB30-3D1C19FBB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002"/>
            <a:ext cx="4664383" cy="3819440"/>
          </a:xfrm>
        </p:spPr>
        <p:txBody>
          <a:bodyPr>
            <a:normAutofit/>
          </a:bodyPr>
          <a:lstStyle/>
          <a:p>
            <a:r>
              <a:rPr lang="en-US" dirty="0"/>
              <a:t>Possible Issues</a:t>
            </a:r>
          </a:p>
          <a:p>
            <a:pPr lvl="1"/>
            <a:r>
              <a:rPr lang="en-US" dirty="0"/>
              <a:t>Questionable performance w/o noise</a:t>
            </a:r>
          </a:p>
          <a:p>
            <a:pPr lvl="1"/>
            <a:r>
              <a:rPr lang="en-US" dirty="0"/>
              <a:t>Function Library</a:t>
            </a:r>
          </a:p>
          <a:p>
            <a:pPr lvl="1"/>
            <a:r>
              <a:rPr lang="en-US" dirty="0"/>
              <a:t>Insufficient sample size</a:t>
            </a:r>
          </a:p>
          <a:p>
            <a:pPr lvl="2"/>
            <a:r>
              <a:rPr lang="en-US" dirty="0"/>
              <a:t>Caveat: </a:t>
            </a:r>
            <a:r>
              <a:rPr lang="en-US" dirty="0" err="1"/>
              <a:t>cvxpy</a:t>
            </a:r>
            <a:r>
              <a:rPr lang="en-US" dirty="0"/>
              <a:t> error w/ large # of samples</a:t>
            </a:r>
          </a:p>
          <a:p>
            <a:pPr lvl="1"/>
            <a:r>
              <a:rPr lang="en-US" dirty="0"/>
              <a:t>Parallelization and feature count/scalability</a:t>
            </a:r>
          </a:p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B81F84C-DA33-6A41-D961-7492A851BE6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538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Method: </a:t>
            </a:r>
            <a:r>
              <a:rPr lang="en-US" u="sng" dirty="0" err="1"/>
              <a:t>SINDy</a:t>
            </a:r>
            <a:r>
              <a:rPr lang="en-US" u="sng" dirty="0"/>
              <a:t>-PI</a:t>
            </a:r>
          </a:p>
        </p:txBody>
      </p:sp>
      <p:pic>
        <p:nvPicPr>
          <p:cNvPr id="2" name="Picture 1" descr="Chart&#10;&#10;Description automatically generated">
            <a:extLst>
              <a:ext uri="{FF2B5EF4-FFF2-40B4-BE49-F238E27FC236}">
                <a16:creationId xmlns:a16="http://schemas.microsoft.com/office/drawing/2014/main" id="{682C2500-DFEF-BB3B-5846-56B4FC877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138" y="365125"/>
            <a:ext cx="5273668" cy="345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24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4E1C2-D669-7BF5-AB30-3D1C19FBB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001"/>
            <a:ext cx="10442097" cy="5340744"/>
          </a:xfrm>
        </p:spPr>
        <p:txBody>
          <a:bodyPr>
            <a:normAutofit/>
          </a:bodyPr>
          <a:lstStyle/>
          <a:p>
            <a:r>
              <a:rPr lang="en-US" dirty="0"/>
              <a:t>140 samples</a:t>
            </a:r>
          </a:p>
          <a:p>
            <a:pPr lvl="1"/>
            <a:r>
              <a:rPr lang="en-US" dirty="0"/>
              <a:t>Preprocessed for protein data</a:t>
            </a:r>
          </a:p>
          <a:p>
            <a:pPr lvl="1"/>
            <a:r>
              <a:rPr lang="en-US" dirty="0"/>
              <a:t>Incomplete time points</a:t>
            </a:r>
          </a:p>
          <a:p>
            <a:pPr lvl="2"/>
            <a:r>
              <a:rPr lang="en-US" dirty="0"/>
              <a:t>139 BL readings</a:t>
            </a:r>
          </a:p>
          <a:p>
            <a:pPr lvl="2"/>
            <a:r>
              <a:rPr lang="en-US" dirty="0"/>
              <a:t>132 AC readings</a:t>
            </a:r>
          </a:p>
          <a:p>
            <a:pPr lvl="2"/>
            <a:r>
              <a:rPr lang="en-US" dirty="0"/>
              <a:t>88 CV readings</a:t>
            </a:r>
          </a:p>
          <a:p>
            <a:pPr lvl="1"/>
            <a:r>
              <a:rPr lang="en-US" dirty="0"/>
              <a:t>453 features (proteins)</a:t>
            </a:r>
          </a:p>
          <a:p>
            <a:r>
              <a:rPr lang="en-US" dirty="0"/>
              <a:t>3 time points (BL, AC, CV)</a:t>
            </a:r>
          </a:p>
          <a:p>
            <a:pPr marL="457200" lvl="1" indent="0">
              <a:buNone/>
            </a:pPr>
            <a:r>
              <a:rPr lang="en-US" dirty="0" err="1"/>
              <a:t>tSMOTE</a:t>
            </a:r>
            <a:r>
              <a:rPr lang="en-US" dirty="0"/>
              <a:t> imputation </a:t>
            </a:r>
            <a:r>
              <a:rPr lang="en-US" dirty="0">
                <a:sym typeface="Wingdings" panose="05000000000000000000" pitchFamily="2" charset="2"/>
              </a:rPr>
              <a:t> 30 non-uniformly spaced time points (Day 1.5 – 138.5)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Restrict time frame to ~2 months (Day 1.5 – 28.3)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Savitzky-Golay</a:t>
            </a:r>
            <a:r>
              <a:rPr lang="en-US" dirty="0">
                <a:sym typeface="Wingdings" panose="05000000000000000000" pitchFamily="2" charset="2"/>
              </a:rPr>
              <a:t> filter  Data smoothing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Cubic-Spline interpolation  56 time points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B81F84C-DA33-6A41-D961-7492A851BE6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538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Data: INCOV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F23449-ED9A-8757-86AC-768EB1B09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541" y="365125"/>
            <a:ext cx="6130459" cy="421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66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EF7A9-927B-5E0C-202B-0D4444387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5230" y="2215047"/>
            <a:ext cx="9981537" cy="1045844"/>
          </a:xfrm>
        </p:spPr>
        <p:txBody>
          <a:bodyPr>
            <a:normAutofit/>
          </a:bodyPr>
          <a:lstStyle/>
          <a:p>
            <a:r>
              <a:rPr lang="en-US" sz="4800" dirty="0"/>
              <a:t>Goal in one sentence: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32D90-79C5-3217-64FF-ACB40BF79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260891"/>
            <a:ext cx="9144000" cy="1655762"/>
          </a:xfrm>
        </p:spPr>
        <p:txBody>
          <a:bodyPr/>
          <a:lstStyle/>
          <a:p>
            <a:r>
              <a:rPr lang="en-US" i="1" dirty="0"/>
              <a:t>“To create model equations from data using a python implementation of the Sparse Identification of Nonlinear Dynamics (</a:t>
            </a:r>
            <a:r>
              <a:rPr lang="en-US" i="1" dirty="0" err="1"/>
              <a:t>SINDy</a:t>
            </a:r>
            <a:r>
              <a:rPr lang="en-US" i="1" dirty="0"/>
              <a:t>)”</a:t>
            </a:r>
          </a:p>
        </p:txBody>
      </p:sp>
    </p:spTree>
    <p:extLst>
      <p:ext uri="{BB962C8B-B14F-4D97-AF65-F5344CB8AC3E}">
        <p14:creationId xmlns:p14="http://schemas.microsoft.com/office/powerpoint/2010/main" val="380477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4E1C2-D669-7BF5-AB30-3D1C19FBB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19001"/>
            <a:ext cx="7634160" cy="5538999"/>
          </a:xfrm>
        </p:spPr>
        <p:txBody>
          <a:bodyPr>
            <a:normAutofit/>
          </a:bodyPr>
          <a:lstStyle/>
          <a:p>
            <a:r>
              <a:rPr lang="en-US" dirty="0"/>
              <a:t>140 samples</a:t>
            </a:r>
          </a:p>
          <a:p>
            <a:pPr lvl="1"/>
            <a:r>
              <a:rPr lang="en-US" dirty="0"/>
              <a:t>Preprocessed for protein data</a:t>
            </a:r>
          </a:p>
          <a:p>
            <a:pPr lvl="1"/>
            <a:r>
              <a:rPr lang="en-US" dirty="0"/>
              <a:t>Incomplete time points</a:t>
            </a:r>
          </a:p>
          <a:p>
            <a:pPr lvl="2"/>
            <a:r>
              <a:rPr lang="en-US" dirty="0"/>
              <a:t>139 BL readings</a:t>
            </a:r>
          </a:p>
          <a:p>
            <a:pPr lvl="2"/>
            <a:r>
              <a:rPr lang="en-US" dirty="0"/>
              <a:t>132 AC readings</a:t>
            </a:r>
          </a:p>
          <a:p>
            <a:pPr lvl="2"/>
            <a:r>
              <a:rPr lang="en-US" dirty="0"/>
              <a:t>88 CV readings</a:t>
            </a:r>
          </a:p>
          <a:p>
            <a:pPr lvl="1"/>
            <a:r>
              <a:rPr lang="en-US" dirty="0"/>
              <a:t>453 features (proteins)</a:t>
            </a:r>
          </a:p>
          <a:p>
            <a:r>
              <a:rPr lang="en-US" dirty="0"/>
              <a:t>3 time points (BL, AC, CV)</a:t>
            </a:r>
          </a:p>
          <a:p>
            <a:r>
              <a:rPr lang="en-US" dirty="0"/>
              <a:t>PCA</a:t>
            </a:r>
          </a:p>
          <a:p>
            <a:pPr lvl="1"/>
            <a:r>
              <a:rPr lang="en-US" dirty="0"/>
              <a:t>Dimension reduction</a:t>
            </a:r>
          </a:p>
          <a:p>
            <a:pPr lvl="2"/>
            <a:r>
              <a:rPr lang="en-US" dirty="0"/>
              <a:t>3 principal components to use as features in </a:t>
            </a:r>
            <a:r>
              <a:rPr lang="en-US" dirty="0" err="1"/>
              <a:t>pySINDy</a:t>
            </a:r>
            <a:endParaRPr lang="en-US" dirty="0"/>
          </a:p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B81F84C-DA33-6A41-D961-7492A851BE6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538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Data: INCOV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CA521C-C65B-170C-6810-9A87E60CA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696" y="842063"/>
            <a:ext cx="4614941" cy="297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27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4E1C2-D669-7BF5-AB30-3D1C19FBB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19001"/>
            <a:ext cx="5934833" cy="5538999"/>
          </a:xfrm>
        </p:spPr>
        <p:txBody>
          <a:bodyPr>
            <a:normAutofit/>
          </a:bodyPr>
          <a:lstStyle/>
          <a:p>
            <a:r>
              <a:rPr lang="en-US" dirty="0"/>
              <a:t>Complications</a:t>
            </a:r>
          </a:p>
          <a:p>
            <a:pPr lvl="1"/>
            <a:r>
              <a:rPr lang="en-US" dirty="0"/>
              <a:t>Filtering/interpolation obscures data</a:t>
            </a:r>
          </a:p>
          <a:p>
            <a:pPr lvl="1"/>
            <a:r>
              <a:rPr lang="en-US" dirty="0"/>
              <a:t>Simulating via numerical integration</a:t>
            </a:r>
          </a:p>
          <a:p>
            <a:pPr lvl="2"/>
            <a:r>
              <a:rPr lang="en-US" dirty="0"/>
              <a:t>Stiff Equations</a:t>
            </a:r>
          </a:p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B81F84C-DA33-6A41-D961-7492A851BE6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538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Data: INCOV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848B123-68FD-B058-A568-9D026C697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33" y="4322024"/>
            <a:ext cx="6535667" cy="253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57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4E1C2-D669-7BF5-AB30-3D1C19FBB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19001"/>
            <a:ext cx="9228291" cy="5538999"/>
          </a:xfrm>
        </p:spPr>
        <p:txBody>
          <a:bodyPr>
            <a:norm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SINDy</a:t>
            </a:r>
            <a:r>
              <a:rPr lang="en-US" dirty="0"/>
              <a:t> model to known biological system models</a:t>
            </a:r>
          </a:p>
          <a:p>
            <a:pPr lvl="1"/>
            <a:r>
              <a:rPr lang="en-US" dirty="0"/>
              <a:t>Known model vs. </a:t>
            </a:r>
            <a:r>
              <a:rPr lang="en-US" dirty="0" err="1"/>
              <a:t>SINDy</a:t>
            </a:r>
            <a:r>
              <a:rPr lang="en-US" dirty="0"/>
              <a:t> derived model</a:t>
            </a:r>
          </a:p>
          <a:p>
            <a:r>
              <a:rPr lang="en-US" dirty="0"/>
              <a:t>Higher dimensions examples to examine scalability</a:t>
            </a:r>
          </a:p>
          <a:p>
            <a:pPr lvl="1"/>
            <a:r>
              <a:rPr lang="en-US" dirty="0"/>
              <a:t>6-D </a:t>
            </a:r>
            <a:r>
              <a:rPr lang="en-US" dirty="0" err="1"/>
              <a:t>Repressilator</a:t>
            </a:r>
            <a:r>
              <a:rPr lang="en-US" dirty="0"/>
              <a:t> gene clock</a:t>
            </a:r>
          </a:p>
          <a:p>
            <a:r>
              <a:rPr lang="en-US" dirty="0"/>
              <a:t>Numerical solvers</a:t>
            </a:r>
          </a:p>
          <a:p>
            <a:r>
              <a:rPr lang="en-US" dirty="0"/>
              <a:t>Contact </a:t>
            </a:r>
            <a:r>
              <a:rPr lang="en-US" dirty="0" err="1"/>
              <a:t>pySINDy</a:t>
            </a:r>
            <a:r>
              <a:rPr lang="en-US" dirty="0"/>
              <a:t> + </a:t>
            </a:r>
            <a:r>
              <a:rPr lang="en-US" dirty="0" err="1"/>
              <a:t>SINDyPI</a:t>
            </a:r>
            <a:r>
              <a:rPr lang="en-US" dirty="0"/>
              <a:t> author</a:t>
            </a:r>
          </a:p>
          <a:p>
            <a:pPr lvl="1"/>
            <a:r>
              <a:rPr lang="en-US" dirty="0"/>
              <a:t>Model solving + simulation method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B81F84C-DA33-6A41-D961-7492A851BE6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538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3961295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AE51-C7A9-2CB1-CD74-2B09E16C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D586E-AA9F-4B0E-E693-F6565BC13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25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24E5F-C869-694A-224E-E1859F75A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6714"/>
            <a:ext cx="6913970" cy="1984572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latin typeface="+mj-lt"/>
              </a:rPr>
              <a:t>Motivations</a:t>
            </a:r>
          </a:p>
          <a:p>
            <a:r>
              <a:rPr lang="en-US" dirty="0"/>
              <a:t>Mechanistic modeling and extrapolation</a:t>
            </a:r>
          </a:p>
          <a:p>
            <a:r>
              <a:rPr lang="en-US" dirty="0"/>
              <a:t>Data-driven modeling + domain knowledge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4D884A-1CC1-01DD-3427-FEE826EF3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265" y="517890"/>
            <a:ext cx="3179852" cy="23140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44EAFE-F502-F23D-2322-695557C77B9F}"/>
              </a:ext>
            </a:extLst>
          </p:cNvPr>
          <p:cNvSpPr txBox="1"/>
          <p:nvPr/>
        </p:nvSpPr>
        <p:spPr>
          <a:xfrm>
            <a:off x="8297680" y="2921168"/>
            <a:ext cx="38356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Maino</a:t>
            </a:r>
            <a:r>
              <a:rPr lang="en-US" sz="1200" dirty="0"/>
              <a:t>, James &amp; Kong, Jacinta &amp; Hoffmann, </a:t>
            </a:r>
            <a:r>
              <a:rPr lang="en-US" sz="1200" dirty="0" err="1"/>
              <a:t>Ary</a:t>
            </a:r>
            <a:r>
              <a:rPr lang="en-US" sz="1200" dirty="0"/>
              <a:t> &amp; Barton, Madeleine &amp; Kearney, Michael. (2016). Mechanistic models for predicting insect responses to climate change. Current Opinion in Insect Science. 17. 10.1016/j.cois.2016.07.006. </a:t>
            </a:r>
          </a:p>
        </p:txBody>
      </p:sp>
    </p:spTree>
    <p:extLst>
      <p:ext uri="{BB962C8B-B14F-4D97-AF65-F5344CB8AC3E}">
        <p14:creationId xmlns:p14="http://schemas.microsoft.com/office/powerpoint/2010/main" val="1825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24E5F-C869-694A-224E-E1859F75A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5553"/>
            <a:ext cx="5853913" cy="2426894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latin typeface="+mj-lt"/>
              </a:rPr>
              <a:t>More Specifically…</a:t>
            </a:r>
          </a:p>
          <a:p>
            <a:r>
              <a:rPr lang="en-US" dirty="0"/>
              <a:t>Gene Regulation Networks </a:t>
            </a:r>
          </a:p>
          <a:p>
            <a:r>
              <a:rPr lang="en-US" dirty="0"/>
              <a:t>Protein-protein interaction</a:t>
            </a:r>
          </a:p>
          <a:p>
            <a:r>
              <a:rPr lang="en-US" dirty="0"/>
              <a:t>Michaelis–Menten kinetics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25FCDD-60BB-6509-7E77-9DD4CC185D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28"/>
          <a:stretch/>
        </p:blipFill>
        <p:spPr>
          <a:xfrm>
            <a:off x="7645053" y="4950224"/>
            <a:ext cx="3426772" cy="11336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717520-4BC2-AC01-7D5A-DDB9E6217DF7}"/>
              </a:ext>
            </a:extLst>
          </p:cNvPr>
          <p:cNvSpPr txBox="1"/>
          <p:nvPr/>
        </p:nvSpPr>
        <p:spPr>
          <a:xfrm>
            <a:off x="7270694" y="6083857"/>
            <a:ext cx="4175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An equation model of gene concentration</a:t>
            </a:r>
          </a:p>
          <a:p>
            <a:pPr algn="ctr"/>
            <a:r>
              <a:rPr lang="en-US" sz="1100" dirty="0"/>
              <a:t>Stephen P. </a:t>
            </a:r>
            <a:r>
              <a:rPr lang="en-US" sz="1100" dirty="0" err="1"/>
              <a:t>Ellner</a:t>
            </a:r>
            <a:r>
              <a:rPr lang="en-US" sz="1100" dirty="0"/>
              <a:t> and John </a:t>
            </a:r>
            <a:r>
              <a:rPr lang="en-US" sz="1100" dirty="0" err="1"/>
              <a:t>Guckenheimer</a:t>
            </a:r>
            <a:r>
              <a:rPr lang="en-US" sz="1100" dirty="0"/>
              <a:t>. </a:t>
            </a:r>
            <a:r>
              <a:rPr lang="en-US" sz="1100" i="1" dirty="0"/>
              <a:t>Dynamic Models in Biology</a:t>
            </a:r>
            <a:r>
              <a:rPr lang="en-US" sz="1100" dirty="0"/>
              <a:t>. Princeton University Press, Princeton, NJ, 1. edition, 2006.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7F81EDF-3715-AC3D-3B3B-26E1CB1DB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3097" y="466366"/>
            <a:ext cx="2670684" cy="75515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A748B6E-2161-253C-221F-C63944D0C8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89389" y="1221525"/>
            <a:ext cx="3538100" cy="23339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98ECF1-A2CD-B65C-FD6E-D35555CF647D}"/>
              </a:ext>
            </a:extLst>
          </p:cNvPr>
          <p:cNvSpPr txBox="1"/>
          <p:nvPr/>
        </p:nvSpPr>
        <p:spPr>
          <a:xfrm>
            <a:off x="7270694" y="3791187"/>
            <a:ext cx="4175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Law of Mass Action in action</a:t>
            </a:r>
          </a:p>
          <a:p>
            <a:pPr algn="ctr"/>
            <a:r>
              <a:rPr lang="en-US" sz="1100" dirty="0"/>
              <a:t>Murray, J.D. (2002). </a:t>
            </a:r>
            <a:r>
              <a:rPr lang="en-US" sz="1100" i="1" dirty="0"/>
              <a:t>Mathematical Biology: I. An Introduction </a:t>
            </a:r>
            <a:r>
              <a:rPr lang="en-US" sz="1100" dirty="0"/>
              <a:t>(3 ed.). Springer. ISBN 978-0-387-95223-9</a:t>
            </a:r>
          </a:p>
        </p:txBody>
      </p:sp>
    </p:spTree>
    <p:extLst>
      <p:ext uri="{BB962C8B-B14F-4D97-AF65-F5344CB8AC3E}">
        <p14:creationId xmlns:p14="http://schemas.microsoft.com/office/powerpoint/2010/main" val="1514511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5552D-BF8B-6EE0-E2AE-D54611A6B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19001"/>
            <a:ext cx="5319740" cy="49361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Sparse Identification of Nonlinear Dynamics</a:t>
            </a:r>
          </a:p>
          <a:p>
            <a:r>
              <a:rPr lang="en-US" dirty="0"/>
              <a:t>Compares to differentiated data</a:t>
            </a:r>
          </a:p>
          <a:p>
            <a:pPr lvl="1"/>
            <a:r>
              <a:rPr lang="en-US" dirty="0"/>
              <a:t>Multiple methods of generating</a:t>
            </a:r>
          </a:p>
          <a:p>
            <a:r>
              <a:rPr lang="en-US" dirty="0"/>
              <a:t>Similar to linear regression</a:t>
            </a:r>
          </a:p>
          <a:p>
            <a:pPr lvl="1"/>
            <a:r>
              <a:rPr lang="en-US" dirty="0"/>
              <a:t>But on chosen functions of the features vs. just the feature itself (hence nonlinearity)</a:t>
            </a:r>
          </a:p>
          <a:p>
            <a:pPr lvl="1"/>
            <a:r>
              <a:rPr lang="en-US" dirty="0"/>
              <a:t>Symbolic regression</a:t>
            </a:r>
          </a:p>
          <a:p>
            <a:r>
              <a:rPr lang="en-US" dirty="0"/>
              <a:t>Sparse Identification</a:t>
            </a:r>
          </a:p>
          <a:p>
            <a:pPr lvl="1"/>
            <a:r>
              <a:rPr lang="en-US" dirty="0"/>
              <a:t>Method of finding the relevant functions</a:t>
            </a:r>
          </a:p>
          <a:p>
            <a:pPr lvl="1"/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CC15FC7-E1DC-AA55-16A1-F0F026087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941" y="2605563"/>
            <a:ext cx="5839327" cy="364957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3A8856D-B7A6-BD47-007D-BD63D594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3877"/>
          </a:xfrm>
        </p:spPr>
        <p:txBody>
          <a:bodyPr/>
          <a:lstStyle/>
          <a:p>
            <a:r>
              <a:rPr lang="en-US" u="sng" dirty="0"/>
              <a:t>Method: </a:t>
            </a:r>
            <a:r>
              <a:rPr lang="en-US" u="sng" dirty="0" err="1"/>
              <a:t>SINDy</a:t>
            </a:r>
            <a:endParaRPr lang="en-US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C7D057-00A0-B880-5090-2C06171BAE2B}"/>
              </a:ext>
            </a:extLst>
          </p:cNvPr>
          <p:cNvSpPr txBox="1"/>
          <p:nvPr/>
        </p:nvSpPr>
        <p:spPr>
          <a:xfrm>
            <a:off x="6096000" y="6255142"/>
            <a:ext cx="6096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effectLst/>
                <a:latin typeface="Arial" panose="020B0604020202020204" pitchFamily="34" charset="0"/>
              </a:rPr>
              <a:t>Steven L. Brunton, Joshua L. Proctor, and J. Nathan </a:t>
            </a:r>
            <a:r>
              <a:rPr lang="en-US" sz="1100" dirty="0" err="1">
                <a:effectLst/>
                <a:latin typeface="Arial" panose="020B0604020202020204" pitchFamily="34" charset="0"/>
              </a:rPr>
              <a:t>Kutz</a:t>
            </a:r>
            <a:r>
              <a:rPr lang="en-US" sz="1100" dirty="0">
                <a:effectLst/>
                <a:latin typeface="Arial" panose="020B0604020202020204" pitchFamily="34" charset="0"/>
              </a:rPr>
              <a:t>. </a:t>
            </a:r>
            <a:r>
              <a:rPr lang="en-US" sz="1100" i="1" dirty="0">
                <a:effectLst/>
                <a:latin typeface="Arial" panose="020B0604020202020204" pitchFamily="34" charset="0"/>
              </a:rPr>
              <a:t>Discovering governing equations</a:t>
            </a:r>
            <a:br>
              <a:rPr lang="en-US" sz="1100" i="1" dirty="0"/>
            </a:br>
            <a:r>
              <a:rPr lang="en-US" sz="1100" i="1" dirty="0">
                <a:effectLst/>
                <a:latin typeface="Arial" panose="020B0604020202020204" pitchFamily="34" charset="0"/>
              </a:rPr>
              <a:t>from data by sparse identification of nonlinear dynamical systems</a:t>
            </a:r>
            <a:r>
              <a:rPr lang="en-US" sz="1100" dirty="0">
                <a:effectLst/>
                <a:latin typeface="Arial" panose="020B0604020202020204" pitchFamily="34" charset="0"/>
              </a:rPr>
              <a:t>. Proceedings of the National</a:t>
            </a:r>
            <a:br>
              <a:rPr lang="en-US" sz="1100" dirty="0"/>
            </a:br>
            <a:r>
              <a:rPr lang="en-US" sz="1100" dirty="0">
                <a:effectLst/>
                <a:latin typeface="Arial" panose="020B0604020202020204" pitchFamily="34" charset="0"/>
              </a:rPr>
              <a:t>Academy of Sciences, 113(15):3932–3937, 2016.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55532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ADCC-BDA9-7EC3-DB9A-9F19A1A8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14245" cy="953877"/>
          </a:xfrm>
        </p:spPr>
        <p:txBody>
          <a:bodyPr/>
          <a:lstStyle/>
          <a:p>
            <a:r>
              <a:rPr lang="en-US" u="sng" dirty="0" err="1"/>
              <a:t>pySINDy</a:t>
            </a:r>
            <a:r>
              <a:rPr lang="en-US" u="sng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4E1C2-D669-7BF5-AB30-3D1C19FBB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914" y="1319000"/>
            <a:ext cx="5959110" cy="53521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Implements various implementations of </a:t>
            </a:r>
            <a:r>
              <a:rPr lang="en-US" dirty="0" err="1"/>
              <a:t>SINDy</a:t>
            </a:r>
            <a:endParaRPr lang="en-US" dirty="0"/>
          </a:p>
          <a:p>
            <a:pPr lvl="1"/>
            <a:r>
              <a:rPr lang="en-US" dirty="0"/>
              <a:t>Control variables</a:t>
            </a:r>
          </a:p>
          <a:p>
            <a:pPr lvl="1"/>
            <a:r>
              <a:rPr lang="en-US" dirty="0"/>
              <a:t>Trapping</a:t>
            </a:r>
          </a:p>
          <a:p>
            <a:pPr lvl="1"/>
            <a:r>
              <a:rPr lang="en-US" dirty="0"/>
              <a:t>PDEs (partial differential equations)</a:t>
            </a:r>
          </a:p>
          <a:p>
            <a:pPr lvl="1"/>
            <a:r>
              <a:rPr lang="en-US" b="1" i="1" dirty="0"/>
              <a:t>Implicit</a:t>
            </a:r>
          </a:p>
          <a:p>
            <a:r>
              <a:rPr lang="en-US" dirty="0"/>
              <a:t>Code structure</a:t>
            </a:r>
          </a:p>
          <a:p>
            <a:pPr lvl="1"/>
            <a:r>
              <a:rPr lang="en-US" dirty="0"/>
              <a:t>Create model</a:t>
            </a:r>
          </a:p>
          <a:p>
            <a:pPr lvl="2"/>
            <a:r>
              <a:rPr lang="en-US" dirty="0"/>
              <a:t>Function library</a:t>
            </a:r>
          </a:p>
          <a:p>
            <a:pPr lvl="2"/>
            <a:r>
              <a:rPr lang="en-US" dirty="0"/>
              <a:t>Model Optimizer</a:t>
            </a:r>
          </a:p>
          <a:p>
            <a:pPr lvl="1"/>
            <a:r>
              <a:rPr lang="en-US" dirty="0"/>
              <a:t>Fit model to training data with time data</a:t>
            </a:r>
          </a:p>
          <a:p>
            <a:pPr lvl="1"/>
            <a:r>
              <a:rPr lang="en-US" dirty="0"/>
              <a:t>Output model</a:t>
            </a:r>
          </a:p>
          <a:p>
            <a:pPr lvl="2"/>
            <a:r>
              <a:rPr lang="en-US" dirty="0"/>
              <a:t>Simulate</a:t>
            </a:r>
          </a:p>
          <a:p>
            <a:pPr lvl="2"/>
            <a:r>
              <a:rPr lang="en-US" dirty="0"/>
              <a:t>Predict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901137-C5A1-DFF6-EF21-9AF8FFCDCB4C}"/>
              </a:ext>
            </a:extLst>
          </p:cNvPr>
          <p:cNvSpPr/>
          <p:nvPr/>
        </p:nvSpPr>
        <p:spPr>
          <a:xfrm>
            <a:off x="6801024" y="2037839"/>
            <a:ext cx="5390977" cy="25988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library </a:t>
            </a:r>
            <a:r>
              <a:rPr lang="en-US" sz="1400" dirty="0">
                <a:solidFill>
                  <a:srgbClr val="D06AD2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ps.PolynomialLibrary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(degree</a:t>
            </a:r>
            <a:r>
              <a:rPr lang="en-US" sz="1400" dirty="0">
                <a:solidFill>
                  <a:srgbClr val="D06AD2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		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include_bias</a:t>
            </a:r>
            <a:r>
              <a:rPr lang="en-US" sz="1400" dirty="0">
                <a:solidFill>
                  <a:srgbClr val="D06AD2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		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include_interaction</a:t>
            </a:r>
            <a:r>
              <a:rPr lang="en-US" sz="1400" dirty="0">
                <a:solidFill>
                  <a:srgbClr val="D06AD2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stlsq_optimizer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06AD2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ps.STLSQ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(threshold</a:t>
            </a:r>
            <a:r>
              <a:rPr lang="en-US" sz="1400" dirty="0">
                <a:solidFill>
                  <a:srgbClr val="D06AD2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0.1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tvals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06AD2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time data same length as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training_data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training_data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06AD2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np.array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of shape (time, features)</a:t>
            </a:r>
          </a:p>
          <a:p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model </a:t>
            </a:r>
            <a:r>
              <a:rPr lang="en-US" sz="1400" dirty="0">
                <a:solidFill>
                  <a:srgbClr val="D06AD2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ps.SINDy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feature_library</a:t>
            </a:r>
            <a:r>
              <a:rPr lang="en-US" sz="1400" dirty="0">
                <a:solidFill>
                  <a:srgbClr val="D06AD2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library,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        optimizer</a:t>
            </a:r>
            <a:r>
              <a:rPr lang="en-US" sz="1400" dirty="0">
                <a:solidFill>
                  <a:srgbClr val="D06AD2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stlsq_optimizer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model.fit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training_data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, t=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tvals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277B39-6E15-F7E4-8942-C9840AC542DB}"/>
              </a:ext>
            </a:extLst>
          </p:cNvPr>
          <p:cNvSpPr txBox="1"/>
          <p:nvPr/>
        </p:nvSpPr>
        <p:spPr>
          <a:xfrm>
            <a:off x="7464954" y="1668507"/>
            <a:ext cx="40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Code</a:t>
            </a:r>
          </a:p>
        </p:txBody>
      </p:sp>
    </p:spTree>
    <p:extLst>
      <p:ext uri="{BB962C8B-B14F-4D97-AF65-F5344CB8AC3E}">
        <p14:creationId xmlns:p14="http://schemas.microsoft.com/office/powerpoint/2010/main" val="429486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658317-07A8-CA3C-9004-34B53D017B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0384"/>
                <a:ext cx="5077078" cy="44425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 System (gene switch):</a:t>
                </a:r>
              </a:p>
              <a:p>
                <a:r>
                  <a:rPr lang="en-US" dirty="0"/>
                  <a:t>u, v = repressor concentrations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a, b, c, d,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800" dirty="0"/>
                  <a:t> = 1, 1, 1, 1, 1, 2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658317-07A8-CA3C-9004-34B53D017B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0384"/>
                <a:ext cx="5077078" cy="4442526"/>
              </a:xfrm>
              <a:blipFill>
                <a:blip r:embed="rId2"/>
                <a:stretch>
                  <a:fillRect l="-2524" t="-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EBD2E60C-4893-4A14-A7A5-8990FC44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3877"/>
          </a:xfrm>
        </p:spPr>
        <p:txBody>
          <a:bodyPr/>
          <a:lstStyle/>
          <a:p>
            <a:r>
              <a:rPr lang="en-US" u="sng" dirty="0"/>
              <a:t>Method: </a:t>
            </a:r>
            <a:r>
              <a:rPr lang="en-US" u="sng" dirty="0" err="1"/>
              <a:t>SINDy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210A28-6B23-F247-45AD-BA8663B9F5F6}"/>
                  </a:ext>
                </a:extLst>
              </p:cNvPr>
              <p:cNvSpPr txBox="1"/>
              <p:nvPr/>
            </p:nvSpPr>
            <p:spPr>
              <a:xfrm>
                <a:off x="1105377" y="2689279"/>
                <a:ext cx="4097942" cy="12854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210A28-6B23-F247-45AD-BA8663B9F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377" y="2689279"/>
                <a:ext cx="4097942" cy="12854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4C0C8BB9-198A-EC53-4B2E-4CC83A406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79" y="277516"/>
            <a:ext cx="2867463" cy="203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3761DC3-6F2E-3F11-9E4E-707D9A45B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79" y="2313830"/>
            <a:ext cx="2867463" cy="203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3EE9A21-E582-ABE7-C496-9F55E8C89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78" y="4350144"/>
            <a:ext cx="2867463" cy="200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839492A0-45E0-72E8-2C1B-429C41D5A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014" y="277515"/>
            <a:ext cx="2867464" cy="203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4F67560-3366-DBB3-6979-3218398A0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013" y="2313830"/>
            <a:ext cx="2867464" cy="207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F2CA3921-F486-D3E3-7667-BCC951914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012" y="4321052"/>
            <a:ext cx="2867466" cy="203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79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44AAB-D113-D529-8777-A057A236C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002"/>
            <a:ext cx="6994890" cy="1950180"/>
          </a:xfrm>
        </p:spPr>
        <p:txBody>
          <a:bodyPr/>
          <a:lstStyle/>
          <a:p>
            <a:r>
              <a:rPr lang="en-US" dirty="0"/>
              <a:t>Illustrated </a:t>
            </a:r>
            <a:r>
              <a:rPr lang="en-US" dirty="0" err="1"/>
              <a:t>SINDy</a:t>
            </a:r>
            <a:r>
              <a:rPr lang="en-US" dirty="0"/>
              <a:t> Performance without noise</a:t>
            </a:r>
          </a:p>
          <a:p>
            <a:pPr lvl="1"/>
            <a:r>
              <a:rPr lang="en-US" dirty="0"/>
              <a:t>50 samples w/ 1000 time points</a:t>
            </a:r>
          </a:p>
          <a:p>
            <a:pPr lvl="2"/>
            <a:r>
              <a:rPr lang="en-US" dirty="0"/>
              <a:t>Unrealistic</a:t>
            </a:r>
          </a:p>
          <a:p>
            <a:pPr lvl="1"/>
            <a:r>
              <a:rPr lang="en-US" dirty="0"/>
              <a:t>Average MSE across all samples: 0.2132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338A758-A861-DC90-2655-9D0D4E6B3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3877"/>
          </a:xfrm>
        </p:spPr>
        <p:txBody>
          <a:bodyPr/>
          <a:lstStyle/>
          <a:p>
            <a:r>
              <a:rPr lang="en-US" u="sng" dirty="0"/>
              <a:t>Method: </a:t>
            </a:r>
            <a:r>
              <a:rPr lang="en-US" u="sng" dirty="0" err="1"/>
              <a:t>SINDy</a:t>
            </a:r>
            <a:endParaRPr lang="en-US" u="sng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22C82611-3745-2F6D-12D1-33E2C97ED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31" y="365125"/>
            <a:ext cx="3777778" cy="3073016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E4C3A373-AC55-BEE6-7AB4-B77C79103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545" y="3627343"/>
            <a:ext cx="2710364" cy="3230657"/>
          </a:xfrm>
          <a:prstGeom prst="rect">
            <a:avLst/>
          </a:prstGeom>
        </p:spPr>
      </p:pic>
      <p:pic>
        <p:nvPicPr>
          <p:cNvPr id="14" name="Picture 13" descr="Diagram, engineering drawing&#10;&#10;Description automatically generated">
            <a:extLst>
              <a:ext uri="{FF2B5EF4-FFF2-40B4-BE49-F238E27FC236}">
                <a16:creationId xmlns:a16="http://schemas.microsoft.com/office/drawing/2014/main" id="{64047CDA-C44E-F09C-B984-FD4940ECDF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642" y="4316251"/>
            <a:ext cx="3943903" cy="185284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D83523-3096-68CD-68C2-836CFC530A9F}"/>
              </a:ext>
            </a:extLst>
          </p:cNvPr>
          <p:cNvSpPr txBox="1">
            <a:spLocks/>
          </p:cNvSpPr>
          <p:nvPr/>
        </p:nvSpPr>
        <p:spPr>
          <a:xfrm>
            <a:off x="838200" y="3341162"/>
            <a:ext cx="6994890" cy="1950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Illustrated </a:t>
            </a:r>
            <a:r>
              <a:rPr lang="en-US" dirty="0" err="1"/>
              <a:t>SINDy</a:t>
            </a:r>
            <a:r>
              <a:rPr lang="en-US" dirty="0"/>
              <a:t> Performance without noise</a:t>
            </a:r>
          </a:p>
          <a:p>
            <a:pPr lvl="1"/>
            <a:r>
              <a:rPr lang="en-US" dirty="0"/>
              <a:t>Lorenz System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2566C9-EA28-61DF-EC4E-D36C6ACA2694}"/>
              </a:ext>
            </a:extLst>
          </p:cNvPr>
          <p:cNvSpPr txBox="1"/>
          <p:nvPr/>
        </p:nvSpPr>
        <p:spPr>
          <a:xfrm>
            <a:off x="3044197" y="6213463"/>
            <a:ext cx="60973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effectLst/>
                <a:latin typeface="Arial" panose="020B0604020202020204" pitchFamily="34" charset="0"/>
              </a:rPr>
              <a:t>Steven L. Brunton, Joshua L. Proctor, and J. Nathan </a:t>
            </a:r>
            <a:r>
              <a:rPr lang="en-US" sz="1100" dirty="0" err="1">
                <a:effectLst/>
                <a:latin typeface="Arial" panose="020B0604020202020204" pitchFamily="34" charset="0"/>
              </a:rPr>
              <a:t>Kutz</a:t>
            </a:r>
            <a:r>
              <a:rPr lang="en-US" sz="1100" dirty="0">
                <a:effectLst/>
                <a:latin typeface="Arial" panose="020B0604020202020204" pitchFamily="34" charset="0"/>
              </a:rPr>
              <a:t>. Discovering governing equations</a:t>
            </a:r>
            <a:br>
              <a:rPr lang="en-US" sz="1100" dirty="0"/>
            </a:br>
            <a:r>
              <a:rPr lang="en-US" sz="1100" dirty="0">
                <a:effectLst/>
                <a:latin typeface="Arial" panose="020B0604020202020204" pitchFamily="34" charset="0"/>
              </a:rPr>
              <a:t>from data by sparse identification of nonlinear dynamical systems. Proceedings of the National</a:t>
            </a:r>
            <a:br>
              <a:rPr lang="en-US" sz="1100" dirty="0"/>
            </a:br>
            <a:r>
              <a:rPr lang="en-US" sz="1100" dirty="0">
                <a:effectLst/>
                <a:latin typeface="Arial" panose="020B0604020202020204" pitchFamily="34" charset="0"/>
              </a:rPr>
              <a:t>Academy of Sciences, 113(15):3932–3937, 2016.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8029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ADCC-BDA9-7EC3-DB9A-9F19A1A8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3877"/>
          </a:xfrm>
        </p:spPr>
        <p:txBody>
          <a:bodyPr/>
          <a:lstStyle/>
          <a:p>
            <a:r>
              <a:rPr lang="en-US" u="sng" dirty="0"/>
              <a:t>Method: </a:t>
            </a:r>
            <a:r>
              <a:rPr lang="en-US" u="sng" dirty="0" err="1"/>
              <a:t>SINDy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64E1C2-D669-7BF5-AB30-3D1C19FBBD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914" y="1319003"/>
                <a:ext cx="5254086" cy="275938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600" dirty="0"/>
                  <a:t>Complications</a:t>
                </a:r>
              </a:p>
              <a:p>
                <a:r>
                  <a:rPr lang="en-US" dirty="0" err="1"/>
                  <a:t>SINDy</a:t>
                </a:r>
                <a:r>
                  <a:rPr lang="en-US" dirty="0"/>
                  <a:t> Performance with noise</a:t>
                </a:r>
              </a:p>
              <a:p>
                <a:r>
                  <a:rPr lang="en-US" dirty="0"/>
                  <a:t>Library functions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Reduces sparsity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64E1C2-D669-7BF5-AB30-3D1C19FBBD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914" y="1319003"/>
                <a:ext cx="5254086" cy="2759384"/>
              </a:xfrm>
              <a:blipFill>
                <a:blip r:embed="rId2"/>
                <a:stretch>
                  <a:fillRect l="-3480" t="-5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D107DE9-E1C5-88E4-01F5-17B60A03E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995" y="421105"/>
            <a:ext cx="4782062" cy="300789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7BD015A-0B40-C760-3CA6-09EF221A3D4C}"/>
              </a:ext>
            </a:extLst>
          </p:cNvPr>
          <p:cNvGrpSpPr/>
          <p:nvPr/>
        </p:nvGrpSpPr>
        <p:grpSpPr>
          <a:xfrm>
            <a:off x="6300573" y="3611565"/>
            <a:ext cx="5516484" cy="3007896"/>
            <a:chOff x="30394380" y="17535787"/>
            <a:chExt cx="13019420" cy="7677561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22DC4EC7-0506-E855-711C-52B5A65AA6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4380" y="17535787"/>
              <a:ext cx="13019420" cy="3829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982A1998-B63C-6798-EB65-4CF2B74613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4380" y="21365685"/>
              <a:ext cx="13019420" cy="3847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48410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4648</TotalTime>
  <Words>1448</Words>
  <Application>Microsoft Office PowerPoint</Application>
  <PresentationFormat>Widescreen</PresentationFormat>
  <Paragraphs>213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Consolas</vt:lpstr>
      <vt:lpstr>Office Theme</vt:lpstr>
      <vt:lpstr>pySINDy for System Modeling</vt:lpstr>
      <vt:lpstr>Goal in one sentence:</vt:lpstr>
      <vt:lpstr>PowerPoint Presentation</vt:lpstr>
      <vt:lpstr>PowerPoint Presentation</vt:lpstr>
      <vt:lpstr>Method: SINDy</vt:lpstr>
      <vt:lpstr>pySINDy Package</vt:lpstr>
      <vt:lpstr>Method: SINDy</vt:lpstr>
      <vt:lpstr>Method: SINDy</vt:lpstr>
      <vt:lpstr>Method: SINDy</vt:lpstr>
      <vt:lpstr>Method: SINDy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Ainsley Lai</dc:creator>
  <cp:lastModifiedBy>Ainsley T. Lai</cp:lastModifiedBy>
  <cp:revision>21</cp:revision>
  <dcterms:created xsi:type="dcterms:W3CDTF">2022-08-11T23:25:34Z</dcterms:created>
  <dcterms:modified xsi:type="dcterms:W3CDTF">2022-08-30T07:05:00Z</dcterms:modified>
</cp:coreProperties>
</file>