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B844-604B-4F05-D91F-C79997C65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33D26-4258-BF51-D417-56393DAB3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582A3-E750-25F9-999F-41DB2A57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7264-3FB7-4835-BB22-81AF6DA97DD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EE0A8-B2FB-71D6-C49F-D54BFBB95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F79E8-F057-3F05-DFAF-F9C1E88D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3564-8F53-44A1-86C0-8371CA55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0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EE59-D803-F9D8-FBD8-2AAA70FF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1C5EC-F1E9-7802-574B-523E64BF7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D03D9-05A9-2B2B-62DC-66D67489D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7264-3FB7-4835-BB22-81AF6DA97DD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2B1BE-438D-DF7F-F081-644FFE5C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ECF93-CE5C-9345-39AC-DC99AC80F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3564-8F53-44A1-86C0-8371CA55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C8E20-008B-FA41-6B23-B7F1A7C47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3934C-E7F5-8FC0-9BAE-2F124043C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1C073-198E-A375-3101-6128EBA5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7264-3FB7-4835-BB22-81AF6DA97DD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EF9A4-73F8-4605-BF1D-A489D7E2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08CD6-6FE2-2E06-B604-82A588D0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3564-8F53-44A1-86C0-8371CA55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5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6DFF4-FE4D-55AB-1FC1-1756EBD7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C8FDA-F9D2-FDE7-15C5-433EAB716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18A0A-F372-DE6C-5302-A5336974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7264-3FB7-4835-BB22-81AF6DA97DD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C530C-7D17-C177-0B25-3D93180D7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293A7-19B0-6CC8-B6DF-D804DE94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3564-8F53-44A1-86C0-8371CA55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3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2F69-44CB-4023-057A-B1F8F88B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E8CBC-50C9-D1FC-FEF4-A34B69120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61C94-C9A9-9197-CEF5-EFD6CE26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7264-3FB7-4835-BB22-81AF6DA97DD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5CF83-BBFF-6375-DE2F-7143EFAF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07065-5F53-D5E1-B3E7-2D357C91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3564-8F53-44A1-86C0-8371CA55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1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6E44F-A891-C648-3C1E-C67C36C3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5E62B-AB87-AAD8-244F-DA337B2C1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A3C4C-CD0E-A5AF-6719-6A51A4CA9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4C58F-8D0E-D802-A304-EA1A2AACF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7264-3FB7-4835-BB22-81AF6DA97DD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39B36-B1AE-6149-2FB3-C7E62260D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0D45F-65E0-489D-CB7F-2625D7DB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3564-8F53-44A1-86C0-8371CA55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5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675D-F818-ED72-BF44-8CA4767AD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9A1DC-0EFD-9A8B-B2CA-9C07BAD0C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1B1CE-DFFC-3DD0-0A2F-579F297CC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0152D0-EBF8-EAF2-2C8E-42B41637E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515C61-5DFC-82DC-42AF-6E540D711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3F472-7B4B-B272-7DB6-EE1DE3D8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7264-3FB7-4835-BB22-81AF6DA97DD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1EA09F-B8EC-61FC-6EE8-7D785650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8C407C-07DE-410B-2729-F70D7B85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3564-8F53-44A1-86C0-8371CA55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4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868F-54AA-20C7-E421-FEEC3A6B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8BCD54-265D-756F-6F68-54E984A7B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7264-3FB7-4835-BB22-81AF6DA97DD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23998-EFE0-F43A-5173-DD1221FF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DAFFC-EB56-B686-A826-FE71CFB5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3564-8F53-44A1-86C0-8371CA55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7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83B70-A46E-A744-6FEF-1E904B90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7264-3FB7-4835-BB22-81AF6DA97DD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3AA63-FDFF-23DA-2F9F-BBDBB5F9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BD901-8A10-98BB-085E-0845B612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3564-8F53-44A1-86C0-8371CA55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0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C89A-34F2-DDB4-4626-5E1524B1B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8A22B-EB8B-D2E9-E78E-B296ADD52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8EF31-F72A-8D56-1955-45FFE8680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75B97-3359-50C9-0477-DA0253E3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7264-3FB7-4835-BB22-81AF6DA97DD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41BCD-C7E6-B592-DDC3-48733B3B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F1FD1-0407-9D4F-8165-23C226A4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3564-8F53-44A1-86C0-8371CA55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4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834-7284-8482-579B-BEAB65A23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1BBF6F-7AFE-10C3-CEFE-B3D8CA595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8435A-BF1A-5854-FCDF-8053D279B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BB795-EF5F-4E78-13A3-7A871674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7264-3FB7-4835-BB22-81AF6DA97DD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F0A0E-B11B-B95D-79C1-F49E136D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7DDA1-C67D-998B-AEBF-F3BA183E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3564-8F53-44A1-86C0-8371CA55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7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EC35C1-F725-9E92-6A59-1D4A58EA1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BEF27-2678-854A-4683-ECA608F3F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90068-2DCC-23D6-BDE5-1F50216C7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37264-3FB7-4835-BB22-81AF6DA97DD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3CE48-F5C5-6722-0F7B-60CD6F1E2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A2DF2-401B-E343-4F8C-4EE5DE724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43564-8F53-44A1-86C0-8371CA55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2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828F-8FFF-ACFE-A74E-F75935871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August 22</a:t>
            </a:r>
            <a:r>
              <a:rPr lang="en-US" baseline="30000" dirty="0"/>
              <a:t>nd</a:t>
            </a:r>
            <a:r>
              <a:rPr lang="en-US" dirty="0"/>
              <a:t>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4720C-B994-3E2C-4465-EBB26B006D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Ainsley Lai</a:t>
            </a:r>
          </a:p>
        </p:txBody>
      </p:sp>
    </p:spTree>
    <p:extLst>
      <p:ext uri="{BB962C8B-B14F-4D97-AF65-F5344CB8AC3E}">
        <p14:creationId xmlns:p14="http://schemas.microsoft.com/office/powerpoint/2010/main" val="63431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DE62-3672-138F-4CB6-EFC145938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34D90-C10F-BE94-C8D3-84B760DC5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and Explanation of Source Level Models from Literature</a:t>
            </a:r>
          </a:p>
          <a:p>
            <a:pPr lvl="1"/>
            <a:r>
              <a:rPr lang="en-US" dirty="0"/>
              <a:t>Taken from </a:t>
            </a:r>
            <a:r>
              <a:rPr lang="en-US" dirty="0" err="1"/>
              <a:t>Liefvendahl</a:t>
            </a:r>
            <a:r>
              <a:rPr lang="en-US" dirty="0"/>
              <a:t> et al on the SHEBA project measuring merchant ship noise in the Baltic Sea where they use broadband data</a:t>
            </a:r>
          </a:p>
          <a:p>
            <a:pPr lvl="1"/>
            <a:r>
              <a:rPr lang="en-US" dirty="0"/>
              <a:t>Models use frequency as main input into source level functions with little variation in how </a:t>
            </a:r>
            <a:r>
              <a:rPr lang="en-US"/>
              <a:t>ship speed is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21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B2F5-E3FA-5EB3-BDB2-9837AB3A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77F8F-2AFD-5444-50AD-D03BAC967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44914" cy="4351338"/>
          </a:xfrm>
        </p:spPr>
        <p:txBody>
          <a:bodyPr>
            <a:normAutofit/>
          </a:bodyPr>
          <a:lstStyle/>
          <a:p>
            <a:r>
              <a:rPr lang="en-US" dirty="0"/>
              <a:t>Ross Model</a:t>
            </a:r>
          </a:p>
          <a:p>
            <a:r>
              <a:rPr lang="en-US" dirty="0"/>
              <a:t>RANDI Model</a:t>
            </a:r>
          </a:p>
          <a:p>
            <a:r>
              <a:rPr lang="en-US" dirty="0"/>
              <a:t>Wales-</a:t>
            </a:r>
            <a:r>
              <a:rPr lang="en-US" dirty="0" err="1"/>
              <a:t>Heitmeyer</a:t>
            </a:r>
            <a:r>
              <a:rPr lang="en-US" dirty="0"/>
              <a:t> model</a:t>
            </a:r>
          </a:p>
          <a:p>
            <a:r>
              <a:rPr lang="en-US" dirty="0"/>
              <a:t>SONIC Model</a:t>
            </a:r>
          </a:p>
          <a:p>
            <a:r>
              <a:rPr lang="en-US" dirty="0"/>
              <a:t>Wittekind Model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Equations for Source Spectrum Level in dB</a:t>
            </a:r>
          </a:p>
          <a:p>
            <a:pPr marL="0" indent="0">
              <a:buNone/>
            </a:pPr>
            <a:r>
              <a:rPr lang="en-US" dirty="0"/>
              <a:t>(Responsible for coloring of previous spectrograms?)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49703-1493-2ACA-A529-30E625C76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654" y="1825625"/>
            <a:ext cx="5601482" cy="514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EBF816-93F7-FA60-ED97-A6220290D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654" y="2325456"/>
            <a:ext cx="5001323" cy="295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6BC3FC-46AC-52AC-B7D9-2C9392BF5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654" y="2732045"/>
            <a:ext cx="6020640" cy="685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E7B689-8C61-124D-F8F9-90ED8D1455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6654" y="3381404"/>
            <a:ext cx="5125165" cy="5906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9FA04A-57EE-447D-FADC-ACD2AB8A45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6654" y="3972036"/>
            <a:ext cx="5801535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18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ADE7-90F3-648E-21B5-21BFAB83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Ross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85DA69-157E-6ACF-C71A-BC2F7A6F0D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Derived from basic form</a:t>
                </a:r>
              </a:p>
              <a:p>
                <a:r>
                  <a:rPr lang="en-US" dirty="0"/>
                  <a:t>“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the frequency, as a baseline spectrum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together with a ship-dependent shifting (or scaling) of that spectrum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which is determined by logarithms of the ship parameters”</a:t>
                </a:r>
              </a:p>
              <a:p>
                <a:r>
                  <a:rPr lang="en-US" dirty="0"/>
                  <a:t>Model developed from WW2 measurement Data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85DA69-157E-6ACF-C71A-BC2F7A6F0D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A73ABAB-BD5B-09CA-1DC3-07A124C99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259" y="5432393"/>
            <a:ext cx="5601482" cy="514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8E3C5E-BF6C-C3A4-153F-9670B5D14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438" y="1962389"/>
            <a:ext cx="1486107" cy="247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20E190-7165-8052-37C6-27F943DBE4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8324" y="4668772"/>
            <a:ext cx="1895740" cy="304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07B7DA-E0FB-3B9C-0393-99AE667605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3830" y="4668772"/>
            <a:ext cx="3019846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1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2901-5410-2B17-A927-0DCA5D8F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RANDI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9AA9A6-7418-84AD-4810-61F48B1BD0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Adaptation/Extension of Ross model</a:t>
                </a:r>
              </a:p>
              <a:p>
                <a:r>
                  <a:rPr lang="en-US" dirty="0"/>
                  <a:t>Consists of base spectrum and ship parameter-based scaling terms like in Ross model but adds a correction term,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dirty="0"/>
                  <a:t>, for low frequencies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9AA9A6-7418-84AD-4810-61F48B1BD0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D7CBCA8-FF62-5F58-8E18-5F746DC91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338" y="3300405"/>
            <a:ext cx="5001323" cy="2953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7CA7BB-9F92-50AD-94FD-637A6B7DC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91" y="4046495"/>
            <a:ext cx="4525006" cy="562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417DC1-A942-98DE-ED2A-97F3840070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2103" y="4610116"/>
            <a:ext cx="1838582" cy="2667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4BB586-7CA1-31D3-F64D-1EC9AB3216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4498" y="4876853"/>
            <a:ext cx="1733792" cy="10002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47B8F3-283B-3E1E-C90F-136AE31E5E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6132" y="4056021"/>
            <a:ext cx="4001058" cy="5525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89DE17-939B-A894-1440-3E012E15B8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29765" y="4753011"/>
            <a:ext cx="1733792" cy="4858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7AE3EAB-781C-D05A-12DB-1CB9A3BCF5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34237" y="5379848"/>
            <a:ext cx="3924848" cy="7621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FF15699-C504-9669-5765-2BCA6C32C8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79876" y="6321426"/>
            <a:ext cx="2819794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1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7B75F-852D-1DFC-E519-1FE25441C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Wales-</a:t>
            </a:r>
            <a:r>
              <a:rPr lang="en-US" dirty="0" err="1"/>
              <a:t>Heitmeyer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7028-2260-C268-5E64-803742622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“The model is based on statistical analysis of noise measurements for a large number of merchant ships in transit”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8160A-453C-2F0A-C54C-94C297B3A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6020640" cy="6858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F64664-42CD-78A3-C46D-062B8417F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02003"/>
            <a:ext cx="6868484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8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41E40-4A48-F860-CA80-95069335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0E182-A386-D7B2-AE22-680FD1166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Combines the Wales-</a:t>
            </a:r>
            <a:r>
              <a:rPr lang="en-US" dirty="0" err="1"/>
              <a:t>Heitmeyer</a:t>
            </a:r>
            <a:r>
              <a:rPr lang="en-US" dirty="0"/>
              <a:t> ensemble spectrum model (used as a base spectrum) with the velocity-based scaling term from the Ross model. Adds a constant off-set value of 8 </a:t>
            </a:r>
            <a:r>
              <a:rPr lang="en-US" dirty="0" err="1"/>
              <a:t>dB.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4AC77C-32D2-7A10-53DF-A33AF374A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23144"/>
            <a:ext cx="5125165" cy="590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482D96-E90E-D627-1DD9-2A5901A8F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34016"/>
            <a:ext cx="6020640" cy="6858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96A400-836C-066E-0E07-98A8F5BAA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541983"/>
            <a:ext cx="3019846" cy="5334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35898D-5FC3-DDDB-CB94-BDC5291A37E9}"/>
              </a:ext>
            </a:extLst>
          </p:cNvPr>
          <p:cNvSpPr txBox="1"/>
          <p:nvPr/>
        </p:nvSpPr>
        <p:spPr>
          <a:xfrm>
            <a:off x="4160108" y="5706125"/>
            <a:ext cx="470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 scaling term from Ross Model</a:t>
            </a:r>
          </a:p>
        </p:txBody>
      </p:sp>
    </p:spTree>
    <p:extLst>
      <p:ext uri="{BB962C8B-B14F-4D97-AF65-F5344CB8AC3E}">
        <p14:creationId xmlns:p14="http://schemas.microsoft.com/office/powerpoint/2010/main" val="1620530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239B-6706-55ED-C4C5-9E4F14F44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Wittekind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59C74-DDDA-2C7E-73D2-96789A051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3 different contributions to source level using larger # of params. Terms model low-freq. cavitation, high-freq. cavitation, and diesel engine noise, in that order.</a:t>
            </a:r>
          </a:p>
          <a:p>
            <a:r>
              <a:rPr lang="en-US" dirty="0"/>
              <a:t>“expressions are given for the source 1/3-octave band levels (instead of for the source spectrum level, as in the previous [models]“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1D95C7-3ED2-D2D3-E736-2F7D01B93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724" y="3948530"/>
            <a:ext cx="5801535" cy="390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3F3029-6375-A554-AC83-221901223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91" y="4339110"/>
            <a:ext cx="3248478" cy="600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248940-70AE-7D0F-246D-A9A5C5FF0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90" y="4939269"/>
            <a:ext cx="2038635" cy="9716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2ACDDE-3061-62A0-A028-60B4128C3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2132" y="4339110"/>
            <a:ext cx="4220164" cy="5144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78E03D-705C-9383-03B7-4521F00B15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8027" y="4853532"/>
            <a:ext cx="2848373" cy="4953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AD157F-6FFC-82A6-3DCA-31F5087705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2591" y="5394859"/>
            <a:ext cx="3743847" cy="3715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C341CD2-EB44-BF36-39DC-2EAFB55394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5170" y="5760208"/>
            <a:ext cx="2238687" cy="3048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8717B42-D5F7-F265-BF6E-2FBC8D058612}"/>
              </a:ext>
            </a:extLst>
          </p:cNvPr>
          <p:cNvSpPr txBox="1"/>
          <p:nvPr/>
        </p:nvSpPr>
        <p:spPr>
          <a:xfrm>
            <a:off x="6439486" y="6065051"/>
            <a:ext cx="589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Where m=engine mass, n=# of engines, E=constant corresponding to engine mounting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CDFEEA-55AC-4237-AF21-138060A08EFA}"/>
                  </a:ext>
                </a:extLst>
              </p:cNvPr>
              <p:cNvSpPr txBox="1"/>
              <p:nvPr/>
            </p:nvSpPr>
            <p:spPr>
              <a:xfrm>
                <a:off x="173143" y="6058506"/>
                <a:ext cx="58900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denotes cavitation inception speed,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ship hull block coefficient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CDFEEA-55AC-4237-AF21-138060A08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43" y="6058506"/>
                <a:ext cx="5890054" cy="646331"/>
              </a:xfrm>
              <a:prstGeom prst="rect">
                <a:avLst/>
              </a:prstGeom>
              <a:blipFill>
                <a:blip r:embed="rId9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06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2C2D-6AD1-9C7C-6A95-4C5BB76C8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902E6-BB46-2AD8-423D-33C84C271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04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315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August 22nd Meeting</vt:lpstr>
      <vt:lpstr>Agenda</vt:lpstr>
      <vt:lpstr>Models</vt:lpstr>
      <vt:lpstr>Ross Model</vt:lpstr>
      <vt:lpstr>RANDI Model</vt:lpstr>
      <vt:lpstr>Wales-Heitmeyer model</vt:lpstr>
      <vt:lpstr>SONIC Model</vt:lpstr>
      <vt:lpstr>Wittekind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August 22nd Meeting</dc:title>
  <dc:creator>Ainsley T. Lai</dc:creator>
  <cp:lastModifiedBy>Ainsley T. Lai</cp:lastModifiedBy>
  <cp:revision>5</cp:revision>
  <dcterms:created xsi:type="dcterms:W3CDTF">2023-08-21T06:03:02Z</dcterms:created>
  <dcterms:modified xsi:type="dcterms:W3CDTF">2023-08-22T05:05:19Z</dcterms:modified>
</cp:coreProperties>
</file>