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64" r:id="rId6"/>
    <p:sldId id="263" r:id="rId7"/>
    <p:sldId id="260" r:id="rId8"/>
    <p:sldId id="265" r:id="rId9"/>
    <p:sldId id="266" r:id="rId10"/>
    <p:sldId id="267" r:id="rId11"/>
    <p:sldId id="271" r:id="rId12"/>
    <p:sldId id="268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>
        <p:scale>
          <a:sx n="120" d="100"/>
          <a:sy n="120" d="100"/>
        </p:scale>
        <p:origin x="-16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9CE8-CC8A-E68C-A20C-DE002ECB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97A52-7168-5A76-74E1-1196DB2C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EC2A-8FFB-8CB2-D370-E86B3D6C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9D76-57DA-F18E-5419-93A0E5D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75DA-4F7C-821B-DDEC-5A66999F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D9C1-BB65-6846-8EB1-4340BE44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CE9F4-6652-B976-08D2-ED91D13A7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9E38-A335-6085-2424-0EF29423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71C4F-8157-016A-6237-DB08164E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C703-1DD6-D503-5EBC-A2AD79F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CE530-9DFB-93E3-368F-F62706C33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18AE4-576E-B5F6-C409-46847DA8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ADE5-6B11-9C36-7B86-C232219C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3388-6548-F517-7A56-ED1F8B4D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81A6-80A6-FA77-9605-9EA2B76E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45DA-2F1C-7BFB-D9BF-3BE5EA2A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E417-A9B1-C1E4-26ED-B6402F91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81EB-2E00-8694-9518-EEAE8A1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3BE1-C986-F9C6-2EED-7F1D1FC0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478E-8648-0925-2FD0-056DF4E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1FA1-536B-1D5D-1B7F-AD11C26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3E5E-9818-ADCE-9B15-2997E1A9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A5F4-F7E3-A1E1-963F-56A08303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0DAC-CE92-C873-AB45-7323A77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4548-4F0A-1B43-4D6A-0F0C01D2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97F3-9BB9-EAF9-CF3D-7DC87B6B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6E31-99A9-EC77-B006-F22613AD1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5583C-2BED-BD35-7538-339F23661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C3D7-FD5A-ECD9-7820-3AE0D9E7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B3918-0342-C198-68D9-3FCBA872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E170-687C-CF97-7EBF-B0DD6AEA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C016-5DB5-FF5C-003E-3692ED24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51C8-6F49-F28F-78AA-CB09E0110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4EE5C-3C90-6A30-1989-7D36D1EF4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5C75D-C3F5-527D-8BD7-D0A72619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85E88-6A01-38E1-049E-3E47B77B1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B7CEF-FB6C-A230-F7BA-99AA9AE8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87D36-BD81-DAAF-9E55-8AEA5163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CA7D1-BE82-A6EC-DF1A-BD0967D3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515E-1AB5-42FC-6DDE-606A7F0E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FBFB6-4DCE-5E6E-51EF-7BBDF7D8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8D2A5-496E-A569-65E1-0764CFE6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7B343-90FA-6156-BB0B-433AB0B2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07868-6D28-4B46-6A85-B2E16A04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C7DE4-E663-C1C2-C38D-5D0E6AC6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BBF0-C9F0-DF7D-DE5E-357F685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6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E0B6-6EB8-D486-756B-7CC6F76F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BF81-7293-F345-D551-0FCBC0BE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37F7E-658E-BE22-2A58-6268358A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03D3-9AE6-CF97-3AB7-A83DCE7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D1F6-3A6F-325E-84A5-941A77B3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7B09F-967A-0167-849F-ABCC880C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677D-8D52-8ACE-A473-C48DD9EB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9F589-5C33-F244-D57A-84365E80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FE9B9-C679-966B-93C3-09B3E4423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B5477-7619-BA35-4D5B-3FCEEADD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AA3A-DC2E-3931-6F23-60A77AA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BF730-0860-8E5E-A0F1-6B2E61A2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FFD74-361D-DE09-AAC7-95AB65F1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C9156-2EDD-9E3D-5DFE-7EDC0778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949E-B975-D8C2-DA6C-918E95BC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9617-8AA5-4385-8F19-CEA651F15FF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1902-3A36-494C-A03F-917D3E8D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A7EE-D340-073B-13EB-75D911D2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DF01-6106-49FA-8B72-C31149EF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F009-06F4-4C8F-765D-560DFC4D6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 16th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2C4FC-0A0B-52CC-951F-2ED3D9DE5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136732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Eastern Caldera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E2054-FE84-3096-3FA7-76AB84D5711C}"/>
              </a:ext>
            </a:extLst>
          </p:cNvPr>
          <p:cNvSpPr txBox="1"/>
          <p:nvPr/>
        </p:nvSpPr>
        <p:spPr>
          <a:xfrm>
            <a:off x="13420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23950</a:t>
            </a:r>
          </a:p>
          <a:p>
            <a:r>
              <a:rPr lang="en-US" dirty="0"/>
              <a:t>DWT: 38140</a:t>
            </a:r>
          </a:p>
          <a:p>
            <a:r>
              <a:rPr lang="en-US" dirty="0"/>
              <a:t>Size: 185x31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03D2B-7581-52E6-718E-889B3B9FBACC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41662</a:t>
            </a:r>
          </a:p>
          <a:p>
            <a:r>
              <a:rPr lang="en-US" dirty="0"/>
              <a:t>DWT: 78844</a:t>
            </a:r>
          </a:p>
          <a:p>
            <a:r>
              <a:rPr lang="en-US" dirty="0"/>
              <a:t>Size: 225x32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53C48-F8E4-52E6-8162-34770C41C5CC}"/>
              </a:ext>
            </a:extLst>
          </p:cNvPr>
          <p:cNvSpPr txBox="1"/>
          <p:nvPr/>
        </p:nvSpPr>
        <p:spPr>
          <a:xfrm>
            <a:off x="8217470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35832</a:t>
            </a:r>
          </a:p>
          <a:p>
            <a:r>
              <a:rPr lang="en-US" dirty="0"/>
              <a:t>DWT: 63498</a:t>
            </a:r>
          </a:p>
          <a:p>
            <a:r>
              <a:rPr lang="en-US" dirty="0"/>
              <a:t>Size: 199.98x32.24</a:t>
            </a:r>
          </a:p>
        </p:txBody>
      </p:sp>
      <p:pic>
        <p:nvPicPr>
          <p:cNvPr id="10" name="Picture 9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DDE522E5-EA45-F252-6522-4FF6FB23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4" y="1690688"/>
            <a:ext cx="3974530" cy="2208072"/>
          </a:xfrm>
          <a:prstGeom prst="rect">
            <a:avLst/>
          </a:prstGeom>
        </p:spPr>
      </p:pic>
      <p:pic>
        <p:nvPicPr>
          <p:cNvPr id="12" name="Picture 11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9B9D9345-38FD-9960-F180-7A1E99D3B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7" y="1690688"/>
            <a:ext cx="3974530" cy="2208072"/>
          </a:xfrm>
          <a:prstGeom prst="rect">
            <a:avLst/>
          </a:prstGeom>
        </p:spPr>
      </p:pic>
      <p:pic>
        <p:nvPicPr>
          <p:cNvPr id="16" name="Picture 1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6950A32E-A28C-CFD9-A2D8-232AE9B57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70" y="1690688"/>
            <a:ext cx="3974530" cy="22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7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7E2AE6-3BAF-CFFE-4791-2CA4D97F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74" y="1690688"/>
            <a:ext cx="3449920" cy="2660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86D68-8A28-72D4-B88B-08261061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084" y="1690689"/>
            <a:ext cx="3520917" cy="2663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4F451A-E848-FC72-D626-0A166A066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791" y="1687820"/>
            <a:ext cx="3520917" cy="2663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B56FC4-055A-525A-888F-FBB98FFA71FF}"/>
              </a:ext>
            </a:extLst>
          </p:cNvPr>
          <p:cNvSpPr txBox="1"/>
          <p:nvPr/>
        </p:nvSpPr>
        <p:spPr>
          <a:xfrm>
            <a:off x="8217470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35832</a:t>
            </a:r>
          </a:p>
          <a:p>
            <a:r>
              <a:rPr lang="en-US" dirty="0"/>
              <a:t>DWT: 63498</a:t>
            </a:r>
          </a:p>
          <a:p>
            <a:r>
              <a:rPr lang="en-US" dirty="0"/>
              <a:t>Size: 199.98x32.24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D13F6-9886-C56F-4280-DF8474934E46}"/>
              </a:ext>
            </a:extLst>
          </p:cNvPr>
          <p:cNvSpPr txBox="1"/>
          <p:nvPr/>
        </p:nvSpPr>
        <p:spPr>
          <a:xfrm>
            <a:off x="13420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23950</a:t>
            </a:r>
          </a:p>
          <a:p>
            <a:r>
              <a:rPr lang="en-US" dirty="0"/>
              <a:t>DWT: 38140</a:t>
            </a:r>
          </a:p>
          <a:p>
            <a:r>
              <a:rPr lang="en-US" dirty="0"/>
              <a:t>Size: 185x31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C1F0B-44BF-EA4A-1CEF-ABBB14AC991F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41662</a:t>
            </a:r>
          </a:p>
          <a:p>
            <a:r>
              <a:rPr lang="en-US" dirty="0"/>
              <a:t>DWT: 78844</a:t>
            </a:r>
          </a:p>
          <a:p>
            <a:r>
              <a:rPr lang="en-US" dirty="0"/>
              <a:t>Size: 225x32</a:t>
            </a:r>
          </a:p>
        </p:txBody>
      </p:sp>
    </p:spTree>
    <p:extLst>
      <p:ext uri="{BB962C8B-B14F-4D97-AF65-F5344CB8AC3E}">
        <p14:creationId xmlns:p14="http://schemas.microsoft.com/office/powerpoint/2010/main" val="38416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Eastern Caldera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03D2B-7581-52E6-718E-889B3B9FBACC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53C48-F8E4-52E6-8162-34770C41C5CC}"/>
              </a:ext>
            </a:extLst>
          </p:cNvPr>
          <p:cNvSpPr txBox="1"/>
          <p:nvPr/>
        </p:nvSpPr>
        <p:spPr>
          <a:xfrm>
            <a:off x="8217470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3060</a:t>
            </a:r>
          </a:p>
          <a:p>
            <a:r>
              <a:rPr lang="en-US" dirty="0"/>
              <a:t>DWT: 150</a:t>
            </a:r>
          </a:p>
          <a:p>
            <a:r>
              <a:rPr lang="en-US" dirty="0"/>
              <a:t>Size: 56.57x26.82</a:t>
            </a:r>
          </a:p>
        </p:txBody>
      </p:sp>
      <p:pic>
        <p:nvPicPr>
          <p:cNvPr id="7" name="Picture 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3DCD7B5-F5F4-5736-EE2F-44F57785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4" y="1690688"/>
            <a:ext cx="3974530" cy="2208072"/>
          </a:xfrm>
          <a:prstGeom prst="rect">
            <a:avLst/>
          </a:prstGeom>
        </p:spPr>
      </p:pic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24EC9423-0915-2BB3-EFE9-8CEE37966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7" y="1690688"/>
            <a:ext cx="3974530" cy="2208072"/>
          </a:xfrm>
          <a:prstGeom prst="rect">
            <a:avLst/>
          </a:prstGeom>
        </p:spPr>
      </p:pic>
      <p:pic>
        <p:nvPicPr>
          <p:cNvPr id="13" name="Picture 12" descr="A picture containing text, map, diagram, screenshot&#10;&#10;Description automatically generated">
            <a:extLst>
              <a:ext uri="{FF2B5EF4-FFF2-40B4-BE49-F238E27FC236}">
                <a16:creationId xmlns:a16="http://schemas.microsoft.com/office/drawing/2014/main" id="{FD597DB5-35E6-EAD7-C70E-F1CE5CC9E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70" y="1690688"/>
            <a:ext cx="3974530" cy="220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0B0482-0765-4952-7857-597A86CB6917}"/>
              </a:ext>
            </a:extLst>
          </p:cNvPr>
          <p:cNvSpPr txBox="1"/>
          <p:nvPr/>
        </p:nvSpPr>
        <p:spPr>
          <a:xfrm>
            <a:off x="134206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3095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EBD48-EFCC-D090-9BDE-C9D57CD6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15094" cy="2499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CBBAA9-EA86-E903-0DC5-5A609056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53" y="1690688"/>
            <a:ext cx="3315094" cy="2499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9E8F18-F61A-2891-9625-26F7F634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706" y="1690688"/>
            <a:ext cx="3309832" cy="2499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14395-1201-982E-708D-F44B88CF79F6}"/>
              </a:ext>
            </a:extLst>
          </p:cNvPr>
          <p:cNvSpPr txBox="1"/>
          <p:nvPr/>
        </p:nvSpPr>
        <p:spPr>
          <a:xfrm>
            <a:off x="8217470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3060</a:t>
            </a:r>
          </a:p>
          <a:p>
            <a:r>
              <a:rPr lang="en-US" dirty="0"/>
              <a:t>DWT: 150</a:t>
            </a:r>
          </a:p>
          <a:p>
            <a:r>
              <a:rPr lang="en-US" dirty="0"/>
              <a:t>Size: 56.57x26.82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A83C7-1AE7-29F6-6318-2D15800323C4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AECD3-FDA2-EFB1-09F1-F4CE7943F7D9}"/>
              </a:ext>
            </a:extLst>
          </p:cNvPr>
          <p:cNvSpPr txBox="1"/>
          <p:nvPr/>
        </p:nvSpPr>
        <p:spPr>
          <a:xfrm>
            <a:off x="134206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3095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Eastern Caldera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E2054-FE84-3096-3FA7-76AB84D5711C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430</a:t>
            </a:r>
          </a:p>
          <a:p>
            <a:r>
              <a:rPr lang="en-US" dirty="0"/>
              <a:t>DWT: 428</a:t>
            </a:r>
          </a:p>
          <a:p>
            <a:r>
              <a:rPr lang="en-US" dirty="0"/>
              <a:t>Size: 41.46x10.37</a:t>
            </a:r>
          </a:p>
          <a:p>
            <a:endParaRPr lang="en-US" dirty="0"/>
          </a:p>
        </p:txBody>
      </p:sp>
      <p:pic>
        <p:nvPicPr>
          <p:cNvPr id="11" name="Picture 10" descr="A picture containing text, plot, diagram, screenshot&#10;&#10;Description automatically generated">
            <a:extLst>
              <a:ext uri="{FF2B5EF4-FFF2-40B4-BE49-F238E27FC236}">
                <a16:creationId xmlns:a16="http://schemas.microsoft.com/office/drawing/2014/main" id="{80546490-92CC-6FCF-5F56-C06B775E4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5" y="1690688"/>
            <a:ext cx="3974530" cy="22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6651D-F58D-EAA8-ADEF-E46B9F0C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47486"/>
            <a:ext cx="3315094" cy="2503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4BB14-945B-30AC-815D-DBB764DD33A8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430</a:t>
            </a:r>
          </a:p>
          <a:p>
            <a:r>
              <a:rPr lang="en-US" dirty="0"/>
              <a:t>DWT: 428</a:t>
            </a:r>
          </a:p>
          <a:p>
            <a:r>
              <a:rPr lang="en-US" dirty="0"/>
              <a:t>Size: 41.46x10.37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4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Central Caldera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E2054-FE84-3096-3FA7-76AB84D5711C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41662</a:t>
            </a:r>
          </a:p>
          <a:p>
            <a:r>
              <a:rPr lang="en-US" dirty="0"/>
              <a:t>DWT: 78844</a:t>
            </a:r>
          </a:p>
          <a:p>
            <a:r>
              <a:rPr lang="en-US" dirty="0"/>
              <a:t>Size: 225x32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03D2B-7581-52E6-718E-889B3B9FBACC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35832</a:t>
            </a:r>
          </a:p>
          <a:p>
            <a:r>
              <a:rPr lang="en-US" dirty="0"/>
              <a:t>DWT: 63498</a:t>
            </a:r>
          </a:p>
          <a:p>
            <a:r>
              <a:rPr lang="en-US" dirty="0"/>
              <a:t>Size: 199.98x32.24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53C48-F8E4-52E6-8162-34770C41C5CC}"/>
              </a:ext>
            </a:extLst>
          </p:cNvPr>
          <p:cNvSpPr txBox="1"/>
          <p:nvPr/>
        </p:nvSpPr>
        <p:spPr>
          <a:xfrm>
            <a:off x="8217470" y="4350934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44557</a:t>
            </a:r>
          </a:p>
          <a:p>
            <a:r>
              <a:rPr lang="en-US" dirty="0"/>
              <a:t>DWT: 81525</a:t>
            </a:r>
          </a:p>
          <a:p>
            <a:r>
              <a:rPr lang="en-US" dirty="0"/>
              <a:t>Size: 229x32.26</a:t>
            </a:r>
          </a:p>
          <a:p>
            <a:endParaRPr lang="en-US" dirty="0"/>
          </a:p>
        </p:txBody>
      </p:sp>
      <p:pic>
        <p:nvPicPr>
          <p:cNvPr id="9" name="Picture 8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63BB3379-B6C7-49C7-F03B-86515E99B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4" y="1690688"/>
            <a:ext cx="3974530" cy="2208072"/>
          </a:xfrm>
          <a:prstGeom prst="rect">
            <a:avLst/>
          </a:prstGeom>
        </p:spPr>
      </p:pic>
      <p:pic>
        <p:nvPicPr>
          <p:cNvPr id="13" name="Picture 12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3EDA731D-A584-6813-CAAE-504C3CAC9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7" y="1690688"/>
            <a:ext cx="3974530" cy="2208072"/>
          </a:xfrm>
          <a:prstGeom prst="rect">
            <a:avLst/>
          </a:prstGeom>
        </p:spPr>
      </p:pic>
      <p:pic>
        <p:nvPicPr>
          <p:cNvPr id="15" name="Picture 14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AB52C199-9624-A8BA-6387-EE87B3166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70" y="1664508"/>
            <a:ext cx="3974530" cy="22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65D48-B8C6-0E55-C873-92942360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702"/>
            <a:ext cx="3315094" cy="2503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35996-D3FA-9E9F-652A-C3E0C57E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53" y="1690688"/>
            <a:ext cx="3315094" cy="2499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7FE24C-1000-F700-4005-F2F1B08E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706" y="1686715"/>
            <a:ext cx="3315094" cy="2503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C44FAB-114F-06D9-12D4-49645B34D2BE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41662</a:t>
            </a:r>
          </a:p>
          <a:p>
            <a:r>
              <a:rPr lang="en-US" dirty="0"/>
              <a:t>DWT: 78844</a:t>
            </a:r>
          </a:p>
          <a:p>
            <a:r>
              <a:rPr lang="en-US" dirty="0"/>
              <a:t>Size: 225x32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04B3F-25EB-1628-B064-7E8D13542C48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35832</a:t>
            </a:r>
          </a:p>
          <a:p>
            <a:r>
              <a:rPr lang="en-US" dirty="0"/>
              <a:t>DWT: 63498</a:t>
            </a:r>
          </a:p>
          <a:p>
            <a:r>
              <a:rPr lang="en-US" dirty="0"/>
              <a:t>Size: 199.98x32.24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827DA2-7533-5D80-CC80-8156F0F958E0}"/>
              </a:ext>
            </a:extLst>
          </p:cNvPr>
          <p:cNvSpPr txBox="1"/>
          <p:nvPr/>
        </p:nvSpPr>
        <p:spPr>
          <a:xfrm>
            <a:off x="8217470" y="4350934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44557</a:t>
            </a:r>
          </a:p>
          <a:p>
            <a:r>
              <a:rPr lang="en-US" dirty="0"/>
              <a:t>DWT: 81525</a:t>
            </a:r>
          </a:p>
          <a:p>
            <a:r>
              <a:rPr lang="en-US" dirty="0"/>
              <a:t>Size: 229x32.26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Central Caldera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45147AA5-99FF-3D55-D2B8-DD7B17A7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4" y="1690688"/>
            <a:ext cx="3974530" cy="2208072"/>
          </a:xfrm>
          <a:prstGeom prst="rect">
            <a:avLst/>
          </a:prstGeom>
        </p:spPr>
      </p:pic>
      <p:pic>
        <p:nvPicPr>
          <p:cNvPr id="9" name="Picture 8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40E8F9A2-6D99-863A-6264-C5602CEE0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7" y="1690688"/>
            <a:ext cx="3974530" cy="2208072"/>
          </a:xfrm>
          <a:prstGeom prst="rect">
            <a:avLst/>
          </a:prstGeom>
        </p:spPr>
      </p:pic>
      <p:pic>
        <p:nvPicPr>
          <p:cNvPr id="13" name="Picture 12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3CBE777B-DE21-21CB-508E-7A74D0175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70" y="1690688"/>
            <a:ext cx="3974530" cy="220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041042-6B77-5B35-C845-010E4A2A2701}"/>
              </a:ext>
            </a:extLst>
          </p:cNvPr>
          <p:cNvSpPr txBox="1"/>
          <p:nvPr/>
        </p:nvSpPr>
        <p:spPr>
          <a:xfrm>
            <a:off x="134206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3095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C5540-B00E-6C1F-793F-488905E91627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DDE50-5194-F058-7DDD-066234461F85}"/>
              </a:ext>
            </a:extLst>
          </p:cNvPr>
          <p:cNvSpPr txBox="1"/>
          <p:nvPr/>
        </p:nvSpPr>
        <p:spPr>
          <a:xfrm>
            <a:off x="8217470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3060</a:t>
            </a:r>
          </a:p>
          <a:p>
            <a:r>
              <a:rPr lang="en-US" dirty="0"/>
              <a:t>DWT: 150</a:t>
            </a:r>
          </a:p>
          <a:p>
            <a:r>
              <a:rPr lang="en-US" dirty="0"/>
              <a:t>Size: 56.57x26.82</a:t>
            </a:r>
          </a:p>
        </p:txBody>
      </p:sp>
    </p:spTree>
    <p:extLst>
      <p:ext uri="{BB962C8B-B14F-4D97-AF65-F5344CB8AC3E}">
        <p14:creationId xmlns:p14="http://schemas.microsoft.com/office/powerpoint/2010/main" val="235337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0C12E-54F5-2692-350B-B0939E14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62" y="1690688"/>
            <a:ext cx="3309832" cy="249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DD939-A7DA-2BA7-6BEB-AD8C48D5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53" y="1690688"/>
            <a:ext cx="3315094" cy="2499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B9CBA3-2CD8-6FDB-D3E0-B879C160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442" y="1690687"/>
            <a:ext cx="3315096" cy="24994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66DD7B-3D84-6FA7-28D9-EEC112EAD8B0}"/>
              </a:ext>
            </a:extLst>
          </p:cNvPr>
          <p:cNvSpPr txBox="1"/>
          <p:nvPr/>
        </p:nvSpPr>
        <p:spPr>
          <a:xfrm>
            <a:off x="134206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3095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9E389-5276-BAFD-6A5E-B7692E96C7E6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51517-2F1F-7AB7-E950-8BB2932D7706}"/>
              </a:ext>
            </a:extLst>
          </p:cNvPr>
          <p:cNvSpPr txBox="1"/>
          <p:nvPr/>
        </p:nvSpPr>
        <p:spPr>
          <a:xfrm>
            <a:off x="8217470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3060</a:t>
            </a:r>
          </a:p>
          <a:p>
            <a:r>
              <a:rPr lang="en-US" dirty="0"/>
              <a:t>DWT: 150</a:t>
            </a:r>
          </a:p>
          <a:p>
            <a:r>
              <a:rPr lang="en-US" dirty="0"/>
              <a:t>Size: 56.57x26.82</a:t>
            </a:r>
          </a:p>
        </p:txBody>
      </p:sp>
    </p:spTree>
    <p:extLst>
      <p:ext uri="{BB962C8B-B14F-4D97-AF65-F5344CB8AC3E}">
        <p14:creationId xmlns:p14="http://schemas.microsoft.com/office/powerpoint/2010/main" val="354834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314D-1F31-268F-0383-1F2AA17C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F3F2-2E7E-4C34-030A-954BD243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of studied ships</a:t>
            </a:r>
          </a:p>
          <a:p>
            <a:pPr lvl="1"/>
            <a:r>
              <a:rPr lang="en-US" dirty="0"/>
              <a:t>Name, Size, GT, DWT, Draught, Max speed (latter two differ by voyage)</a:t>
            </a:r>
          </a:p>
          <a:p>
            <a:r>
              <a:rPr lang="en-US" dirty="0"/>
              <a:t>dB difference in SPDF</a:t>
            </a:r>
          </a:p>
          <a:p>
            <a:pPr lvl="1"/>
            <a:r>
              <a:rPr lang="en-US" dirty="0"/>
              <a:t>Time of year, speed, distance from </a:t>
            </a:r>
            <a:r>
              <a:rPr lang="en-US" dirty="0" err="1"/>
              <a:t>hphone</a:t>
            </a:r>
            <a:endParaRPr lang="en-US" dirty="0"/>
          </a:p>
          <a:p>
            <a:r>
              <a:rPr lang="en-US" dirty="0"/>
              <a:t>Comparing difference in SPDF for same ship type, different ships</a:t>
            </a:r>
          </a:p>
          <a:p>
            <a:r>
              <a:rPr lang="en-US" dirty="0"/>
              <a:t>Source Level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5240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Central Caldera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03D2B-7581-52E6-718E-889B3B9FBACC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</a:t>
            </a:r>
          </a:p>
          <a:p>
            <a:r>
              <a:rPr lang="en-US" dirty="0"/>
              <a:t>DWT: 63477</a:t>
            </a:r>
          </a:p>
          <a:p>
            <a:r>
              <a:rPr lang="en-US" dirty="0"/>
              <a:t>Size: 199.98x32</a:t>
            </a:r>
          </a:p>
        </p:txBody>
      </p:sp>
      <p:pic>
        <p:nvPicPr>
          <p:cNvPr id="8" name="Picture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8F4919B6-77DE-33DE-0A70-72D1EAB1A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4" y="1690688"/>
            <a:ext cx="3974530" cy="2208072"/>
          </a:xfrm>
          <a:prstGeom prst="rect">
            <a:avLst/>
          </a:prstGeom>
        </p:spPr>
      </p:pic>
      <p:pic>
        <p:nvPicPr>
          <p:cNvPr id="11" name="Picture 10" descr="A picture containing text, plot, handwriting, line&#10;&#10;Description automatically generated">
            <a:extLst>
              <a:ext uri="{FF2B5EF4-FFF2-40B4-BE49-F238E27FC236}">
                <a16:creationId xmlns:a16="http://schemas.microsoft.com/office/drawing/2014/main" id="{2A6D33BB-E775-A18F-BA0C-8721732EC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6" y="1690687"/>
            <a:ext cx="3974531" cy="2208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46596D-CBC5-0F47-7F5B-3A509D5595B3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430</a:t>
            </a:r>
          </a:p>
          <a:p>
            <a:r>
              <a:rPr lang="en-US" dirty="0"/>
              <a:t>DWT: 428</a:t>
            </a:r>
          </a:p>
          <a:p>
            <a:r>
              <a:rPr lang="en-US" dirty="0"/>
              <a:t>Size: 41.46x10.37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3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93C49-EA79-35DD-42BA-FDB20131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701"/>
            <a:ext cx="3315096" cy="2503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809E24-6C68-F704-0DFC-98E632A8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16" y="1688701"/>
            <a:ext cx="3338368" cy="2485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13A5EC-6AE7-1620-45DE-AB7D3E95398B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</a:t>
            </a:r>
          </a:p>
          <a:p>
            <a:r>
              <a:rPr lang="en-US" dirty="0"/>
              <a:t>DWT: 63477</a:t>
            </a:r>
          </a:p>
          <a:p>
            <a:r>
              <a:rPr lang="en-US" dirty="0"/>
              <a:t>Size: 199.98x32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BA2F9-FDE7-5249-8689-81A6407605BE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430</a:t>
            </a:r>
          </a:p>
          <a:p>
            <a:r>
              <a:rPr lang="en-US" dirty="0"/>
              <a:t>DWT: 428</a:t>
            </a:r>
          </a:p>
          <a:p>
            <a:r>
              <a:rPr lang="en-US" dirty="0"/>
              <a:t>Size: 41.46x10.37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2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CF50-CC7C-0B4C-2516-38AAAD21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36E93DD-B201-1DB3-3CC7-182BCA108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5" y="1690688"/>
            <a:ext cx="3974529" cy="220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Axial Base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CCA76085-10D9-6A0B-26D1-A43AC57A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7" y="1690688"/>
            <a:ext cx="3974530" cy="2208072"/>
          </a:xfrm>
        </p:spPr>
      </p:pic>
      <p:pic>
        <p:nvPicPr>
          <p:cNvPr id="9" name="Picture 8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37BDC994-AF48-7BEA-AFD0-46815729A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70" y="1690688"/>
            <a:ext cx="3974530" cy="220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6E2054-FE84-3096-3FA7-76AB84D5711C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41662</a:t>
            </a:r>
          </a:p>
          <a:p>
            <a:r>
              <a:rPr lang="en-US" dirty="0"/>
              <a:t>DWT: 78844</a:t>
            </a:r>
          </a:p>
          <a:p>
            <a:r>
              <a:rPr lang="en-US" dirty="0"/>
              <a:t>Size: 225x32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03D2B-7581-52E6-718E-889B3B9FBACC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119441</a:t>
            </a:r>
          </a:p>
          <a:p>
            <a:r>
              <a:rPr lang="en-US" dirty="0"/>
              <a:t>DWT: 131095</a:t>
            </a:r>
          </a:p>
          <a:p>
            <a:r>
              <a:rPr lang="en-US" dirty="0"/>
              <a:t>Size: 333.2x48.25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53C48-F8E4-52E6-8162-34770C41C5CC}"/>
              </a:ext>
            </a:extLst>
          </p:cNvPr>
          <p:cNvSpPr txBox="1"/>
          <p:nvPr/>
        </p:nvSpPr>
        <p:spPr>
          <a:xfrm>
            <a:off x="8217470" y="4350934"/>
            <a:ext cx="3225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38731</a:t>
            </a:r>
          </a:p>
          <a:p>
            <a:r>
              <a:rPr lang="en-US" dirty="0"/>
              <a:t>DWT: 75563</a:t>
            </a:r>
          </a:p>
          <a:p>
            <a:r>
              <a:rPr lang="en-US" dirty="0"/>
              <a:t>Size: 225x32.26</a:t>
            </a:r>
          </a:p>
          <a:p>
            <a:endParaRPr lang="en-US" dirty="0"/>
          </a:p>
          <a:p>
            <a:r>
              <a:rPr lang="en-US" dirty="0"/>
              <a:t>&gt;2km or &gt;10 knots eliminates spread. Caused by little data?</a:t>
            </a:r>
          </a:p>
        </p:txBody>
      </p:sp>
    </p:spTree>
    <p:extLst>
      <p:ext uri="{BB962C8B-B14F-4D97-AF65-F5344CB8AC3E}">
        <p14:creationId xmlns:p14="http://schemas.microsoft.com/office/powerpoint/2010/main" val="211813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D2B4-504C-2966-202C-D26484D9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line, plot, handwriting&#10;&#10;Description automatically generated">
            <a:extLst>
              <a:ext uri="{FF2B5EF4-FFF2-40B4-BE49-F238E27FC236}">
                <a16:creationId xmlns:a16="http://schemas.microsoft.com/office/drawing/2014/main" id="{2919A59C-84D6-97D4-3597-2D5A28AA5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87145"/>
            <a:ext cx="3924300" cy="2180167"/>
          </a:xfrm>
          <a:prstGeom prst="rect">
            <a:avLst/>
          </a:prstGeom>
        </p:spPr>
      </p:pic>
      <p:pic>
        <p:nvPicPr>
          <p:cNvPr id="6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2602D92D-022D-1D6F-8878-2E545635B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7" y="1690688"/>
            <a:ext cx="3974530" cy="2208072"/>
          </a:xfrm>
        </p:spPr>
      </p:pic>
      <p:pic>
        <p:nvPicPr>
          <p:cNvPr id="7" name="Picture 6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779993B6-52EE-0F73-5EC5-5E6C25615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7" y="3940161"/>
            <a:ext cx="3974531" cy="22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820FD-60AD-ACDB-3424-371A218E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88701"/>
            <a:ext cx="3315095" cy="250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004A8-E3A6-2468-8DCF-A507DB0D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53" y="1687702"/>
            <a:ext cx="3315094" cy="2507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E2188-4E8F-461E-C353-BC7C983E9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706" y="1724015"/>
            <a:ext cx="3315096" cy="2468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EA9D9-D978-C75B-3974-C38CA45B82BA}"/>
              </a:ext>
            </a:extLst>
          </p:cNvPr>
          <p:cNvSpPr txBox="1"/>
          <p:nvPr/>
        </p:nvSpPr>
        <p:spPr>
          <a:xfrm>
            <a:off x="4108734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119441</a:t>
            </a:r>
          </a:p>
          <a:p>
            <a:r>
              <a:rPr lang="en-US" dirty="0"/>
              <a:t>DWT: 131095</a:t>
            </a:r>
          </a:p>
          <a:p>
            <a:r>
              <a:rPr lang="en-US" dirty="0"/>
              <a:t>Size: 333.2x48.25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605BA-E1FF-1208-5E42-C898D3011376}"/>
              </a:ext>
            </a:extLst>
          </p:cNvPr>
          <p:cNvSpPr txBox="1"/>
          <p:nvPr/>
        </p:nvSpPr>
        <p:spPr>
          <a:xfrm>
            <a:off x="134205" y="4350935"/>
            <a:ext cx="32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41662</a:t>
            </a:r>
          </a:p>
          <a:p>
            <a:r>
              <a:rPr lang="en-US" dirty="0"/>
              <a:t>DWT: 78844</a:t>
            </a:r>
          </a:p>
          <a:p>
            <a:r>
              <a:rPr lang="en-US" dirty="0"/>
              <a:t>Size: 225x32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5EA5A-64E2-922C-B045-5EEDE020298B}"/>
              </a:ext>
            </a:extLst>
          </p:cNvPr>
          <p:cNvSpPr txBox="1"/>
          <p:nvPr/>
        </p:nvSpPr>
        <p:spPr>
          <a:xfrm>
            <a:off x="8217470" y="4350934"/>
            <a:ext cx="3225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38731</a:t>
            </a:r>
          </a:p>
          <a:p>
            <a:r>
              <a:rPr lang="en-US" dirty="0"/>
              <a:t>DWT: 75563</a:t>
            </a:r>
          </a:p>
          <a:p>
            <a:r>
              <a:rPr lang="en-US" dirty="0"/>
              <a:t>Size: 225x32.26</a:t>
            </a:r>
          </a:p>
          <a:p>
            <a:endParaRPr lang="en-US" dirty="0"/>
          </a:p>
          <a:p>
            <a:r>
              <a:rPr lang="en-US" dirty="0"/>
              <a:t>&gt;2km or &gt;10 knots eliminates spread. Caused by little data?</a:t>
            </a:r>
          </a:p>
        </p:txBody>
      </p:sp>
    </p:spTree>
    <p:extLst>
      <p:ext uri="{BB962C8B-B14F-4D97-AF65-F5344CB8AC3E}">
        <p14:creationId xmlns:p14="http://schemas.microsoft.com/office/powerpoint/2010/main" val="35186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Axial Base</a:t>
            </a:r>
            <a:r>
              <a:rPr lang="en-US" dirty="0"/>
              <a:t>)</a:t>
            </a:r>
          </a:p>
        </p:txBody>
      </p:sp>
      <p:pic>
        <p:nvPicPr>
          <p:cNvPr id="8" name="Picture 7" descr="A picture containing text, plot, screenshot, diagram&#10;&#10;Description automatically generated">
            <a:extLst>
              <a:ext uri="{FF2B5EF4-FFF2-40B4-BE49-F238E27FC236}">
                <a16:creationId xmlns:a16="http://schemas.microsoft.com/office/drawing/2014/main" id="{1822C734-11B2-47DA-69B8-BCF59608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6" y="1690688"/>
            <a:ext cx="3974529" cy="2208072"/>
          </a:xfrm>
          <a:prstGeom prst="rect">
            <a:avLst/>
          </a:prstGeom>
        </p:spPr>
      </p:pic>
      <p:pic>
        <p:nvPicPr>
          <p:cNvPr id="13" name="Content Placeholder 1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054EFECF-2831-74D1-16E6-B101A6F4A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74" y="1690688"/>
            <a:ext cx="3974526" cy="2208071"/>
          </a:xfrm>
        </p:spPr>
      </p:pic>
      <p:pic>
        <p:nvPicPr>
          <p:cNvPr id="15" name="Picture 1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B2A00DA4-1E30-1220-A5ED-7E83B9176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40" y="1690688"/>
            <a:ext cx="3974529" cy="22080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4A311B-824A-0D13-148A-4BD2FCB1E821}"/>
              </a:ext>
            </a:extLst>
          </p:cNvPr>
          <p:cNvSpPr txBox="1"/>
          <p:nvPr/>
        </p:nvSpPr>
        <p:spPr>
          <a:xfrm>
            <a:off x="134206" y="4350935"/>
            <a:ext cx="322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3095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  <a:p>
            <a:r>
              <a:rPr lang="en-US" dirty="0"/>
              <a:t>Difference not from speed/dist. from </a:t>
            </a:r>
            <a:r>
              <a:rPr lang="en-US" dirty="0" err="1"/>
              <a:t>Hphone</a:t>
            </a:r>
            <a:r>
              <a:rPr lang="en-US" dirty="0"/>
              <a:t>. Hump is in recordings earlier than 2020 (2015 recordings have hump).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B5FCA-90CE-3CD0-7493-3A5E2A09DF7C}"/>
              </a:ext>
            </a:extLst>
          </p:cNvPr>
          <p:cNvSpPr txBox="1"/>
          <p:nvPr/>
        </p:nvSpPr>
        <p:spPr>
          <a:xfrm>
            <a:off x="4108735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83.27x16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73EEB-9B25-2731-F4DE-D9847C22E63C}"/>
              </a:ext>
            </a:extLst>
          </p:cNvPr>
          <p:cNvSpPr txBox="1"/>
          <p:nvPr/>
        </p:nvSpPr>
        <p:spPr>
          <a:xfrm>
            <a:off x="8217474" y="4350934"/>
            <a:ext cx="322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  <a:p>
            <a:r>
              <a:rPr lang="en-US" dirty="0"/>
              <a:t>Hump caused by 2018 recordings, speed/</a:t>
            </a:r>
            <a:r>
              <a:rPr lang="en-US" dirty="0" err="1"/>
              <a:t>dist</a:t>
            </a:r>
            <a:r>
              <a:rPr lang="en-US" dirty="0"/>
              <a:t> seems unimodal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5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675BA-F9EA-A210-FE2A-15F82C4E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3315094" cy="2499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0CDB6F-52CB-7CF2-7D3A-2BC9E43F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706" y="1690688"/>
            <a:ext cx="3315094" cy="2503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C1735E-9A95-CC55-0B3A-EFB2ED3DA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53" y="1690688"/>
            <a:ext cx="3315094" cy="249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C4F65-E410-501B-663E-21F1E513390A}"/>
              </a:ext>
            </a:extLst>
          </p:cNvPr>
          <p:cNvSpPr txBox="1"/>
          <p:nvPr/>
        </p:nvSpPr>
        <p:spPr>
          <a:xfrm>
            <a:off x="8217474" y="4350934"/>
            <a:ext cx="3225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  <a:p>
            <a:r>
              <a:rPr lang="en-US" dirty="0"/>
              <a:t>Hump caused by 2018 recordings, speed/</a:t>
            </a:r>
            <a:r>
              <a:rPr lang="en-US" dirty="0" err="1"/>
              <a:t>dist</a:t>
            </a:r>
            <a:r>
              <a:rPr lang="en-US" dirty="0"/>
              <a:t> seems unimodal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A19AF-0709-C54F-1FAC-B93E5AA5E62D}"/>
              </a:ext>
            </a:extLst>
          </p:cNvPr>
          <p:cNvSpPr txBox="1"/>
          <p:nvPr/>
        </p:nvSpPr>
        <p:spPr>
          <a:xfrm>
            <a:off x="134206" y="4350935"/>
            <a:ext cx="322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3095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83.26x16</a:t>
            </a:r>
          </a:p>
          <a:p>
            <a:endParaRPr lang="en-US" dirty="0"/>
          </a:p>
          <a:p>
            <a:r>
              <a:rPr lang="en-US" dirty="0"/>
              <a:t>Difference not from speed/dist. from </a:t>
            </a:r>
            <a:r>
              <a:rPr lang="en-US" dirty="0" err="1"/>
              <a:t>Hphone</a:t>
            </a:r>
            <a:r>
              <a:rPr lang="en-US" dirty="0"/>
              <a:t>. Hump is in recordings earlier than 2020 (2015 recordings have hump).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0F227-781A-F5BF-C172-7446E8A0D3EE}"/>
              </a:ext>
            </a:extLst>
          </p:cNvPr>
          <p:cNvSpPr txBox="1"/>
          <p:nvPr/>
        </p:nvSpPr>
        <p:spPr>
          <a:xfrm>
            <a:off x="4108735" y="4350934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3180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83.27x16</a:t>
            </a:r>
          </a:p>
        </p:txBody>
      </p:sp>
    </p:spTree>
    <p:extLst>
      <p:ext uri="{BB962C8B-B14F-4D97-AF65-F5344CB8AC3E}">
        <p14:creationId xmlns:p14="http://schemas.microsoft.com/office/powerpoint/2010/main" val="189091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C4B-0B11-602E-09B2-D78CD60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difference in SPDF for same ship type, different ships (</a:t>
            </a:r>
            <a:r>
              <a:rPr lang="en-US" b="1" dirty="0"/>
              <a:t>Axial Base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A311B-824A-0D13-148A-4BD2FCB1E821}"/>
              </a:ext>
            </a:extLst>
          </p:cNvPr>
          <p:cNvSpPr txBox="1"/>
          <p:nvPr/>
        </p:nvSpPr>
        <p:spPr>
          <a:xfrm>
            <a:off x="134206" y="4350935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171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27.24x7.31</a:t>
            </a:r>
          </a:p>
        </p:txBody>
      </p:sp>
      <p:pic>
        <p:nvPicPr>
          <p:cNvPr id="6" name="Picture 5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D4478D66-087A-EABA-4B94-F089DAD4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6" y="1690688"/>
            <a:ext cx="3974528" cy="22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8122-4C3E-76CE-55C7-A01E1050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Level Distribution </a:t>
            </a:r>
            <a:r>
              <a:rPr lang="en-US" sz="2000" dirty="0"/>
              <a:t>(2 different loss models)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42D25A-CB75-43CA-FA23-45316A7D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15094" cy="2499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E2464-12D3-5578-756F-601A5E158AF5}"/>
              </a:ext>
            </a:extLst>
          </p:cNvPr>
          <p:cNvSpPr txBox="1"/>
          <p:nvPr/>
        </p:nvSpPr>
        <p:spPr>
          <a:xfrm>
            <a:off x="134206" y="4350935"/>
            <a:ext cx="322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GT: 171</a:t>
            </a:r>
          </a:p>
          <a:p>
            <a:r>
              <a:rPr lang="en-US" dirty="0"/>
              <a:t>DWT:</a:t>
            </a:r>
          </a:p>
          <a:p>
            <a:r>
              <a:rPr lang="en-US" dirty="0"/>
              <a:t>Size: 27.24x7.31</a:t>
            </a:r>
          </a:p>
        </p:txBody>
      </p:sp>
    </p:spTree>
    <p:extLst>
      <p:ext uri="{BB962C8B-B14F-4D97-AF65-F5344CB8AC3E}">
        <p14:creationId xmlns:p14="http://schemas.microsoft.com/office/powerpoint/2010/main" val="203542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752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May 16th</vt:lpstr>
      <vt:lpstr>Topics</vt:lpstr>
      <vt:lpstr>Comparing difference in SPDF for same ship type, different ships (Axial Base) </vt:lpstr>
      <vt:lpstr>PowerPoint Presentation</vt:lpstr>
      <vt:lpstr>Source Level Distribution (2 different loss models)</vt:lpstr>
      <vt:lpstr>Comparing difference in SPDF for same ship type, different ships (Axial Base)</vt:lpstr>
      <vt:lpstr>Source Level Distribution (2 different loss models)</vt:lpstr>
      <vt:lpstr>Comparing difference in SPDF for same ship type, different ships (Axial Base)</vt:lpstr>
      <vt:lpstr>Source Level Distribution (2 different loss models)</vt:lpstr>
      <vt:lpstr>Comparing difference in SPDF for same ship type, different ships (Eastern Caldera) </vt:lpstr>
      <vt:lpstr>Source Level Distribution (2 different loss models)</vt:lpstr>
      <vt:lpstr>Comparing difference in SPDF for same ship type, different ships (Eastern Caldera) </vt:lpstr>
      <vt:lpstr>Source Level Distribution (2 different loss models)</vt:lpstr>
      <vt:lpstr>Comparing difference in SPDF for same ship type, different ships (Eastern Caldera) </vt:lpstr>
      <vt:lpstr>Source Level Distribution (2 different loss models)</vt:lpstr>
      <vt:lpstr>Comparing difference in SPDF for same ship type, different ships (Central Caldera) </vt:lpstr>
      <vt:lpstr>Source Level Distribution (2 different loss models)</vt:lpstr>
      <vt:lpstr>Comparing difference in SPDF for same ship type, different ships (Central Caldera) </vt:lpstr>
      <vt:lpstr>Source Level Distribution (2 different loss models)</vt:lpstr>
      <vt:lpstr>Comparing difference in SPDF for same ship type, different ships (Central Caldera) </vt:lpstr>
      <vt:lpstr>Source Level Distribution (2 different loss models)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16th</dc:title>
  <dc:creator>Ainsley T. Lai</dc:creator>
  <cp:lastModifiedBy>Ainsley T. Lai</cp:lastModifiedBy>
  <cp:revision>15</cp:revision>
  <dcterms:created xsi:type="dcterms:W3CDTF">2023-05-10T01:34:46Z</dcterms:created>
  <dcterms:modified xsi:type="dcterms:W3CDTF">2023-05-16T18:15:32Z</dcterms:modified>
</cp:coreProperties>
</file>