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1" r:id="rId5"/>
    <p:sldId id="262" r:id="rId6"/>
    <p:sldId id="263" r:id="rId7"/>
    <p:sldId id="267" r:id="rId8"/>
    <p:sldId id="259" r:id="rId9"/>
    <p:sldId id="258" r:id="rId10"/>
    <p:sldId id="264" r:id="rId11"/>
    <p:sldId id="265" r:id="rId12"/>
    <p:sldId id="268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6D549-D139-B32A-B4FC-E29E6BC83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5AE75A-6409-C920-722F-62C5F157A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53F6E-6629-55A9-1F86-1B228A1CD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254E7-65A4-4A46-BF3E-2116699FC7E9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235D1-4749-D29A-E676-88F6543D6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FA5B0-6465-FE4A-D5CC-25847CF2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6A2F4-C7CA-4E82-9DFD-3FDBEA19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4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F1F21-7893-198E-4FE8-E4B6717D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BBCA28-FA92-AA43-12E0-A73FAEC97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8A6B5-01FA-6972-BCA8-A68E6A821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254E7-65A4-4A46-BF3E-2116699FC7E9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93631-F35B-B73F-3BD5-A4E0989D4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47759-CF63-9980-D7B8-5E59B78EE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6A2F4-C7CA-4E82-9DFD-3FDBEA19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38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1E3C28-FD56-8218-4527-C486CD053F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8F3C1E-3C46-4D20-C1C4-A3A4C48D4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0CFAB-2C5A-81C3-4389-74ED8565F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254E7-65A4-4A46-BF3E-2116699FC7E9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76D0D-DE50-FD64-68E7-463775A84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D65B-309C-335A-EC25-42B0DCF4D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6A2F4-C7CA-4E82-9DFD-3FDBEA19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20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16FF6-0D58-3B5F-64D9-685EBC115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D878F-971F-77E7-5A3E-DB0CFD80A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2E752-A1E8-CAED-D360-C547E8F8D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254E7-65A4-4A46-BF3E-2116699FC7E9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67EDA-9A13-DFAA-EFCB-6B263BB31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7D15C-F378-4BF3-489B-67374655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6A2F4-C7CA-4E82-9DFD-3FDBEA19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30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76B26-264B-4C5F-C341-65D91F7D9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BD94E-B22F-E664-F410-E30ED6E45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549EB-D6B2-EBB6-C11D-E0704FCF7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254E7-65A4-4A46-BF3E-2116699FC7E9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D3F50-B5F5-DB59-07DE-E563FDEEA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E4041-E6EE-B9E8-1047-78AB7D759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6A2F4-C7CA-4E82-9DFD-3FDBEA19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73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74306-60F7-0292-D286-EE83680D5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0AD10-1E1B-0524-D710-C825D8B573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6F19CC-5150-1064-1682-C62489B06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09035-F65D-2755-7B57-9EF470A65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254E7-65A4-4A46-BF3E-2116699FC7E9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12A9E-43CE-5E6D-F80F-045D91FC2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38F7C-FCA4-1C32-C1B6-7D139952B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6A2F4-C7CA-4E82-9DFD-3FDBEA19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79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03CD6-63E7-94DB-37A3-CD33E285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D07F4-793D-A1C3-1C4A-31A700152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85C8B8-61E7-464E-B5E9-56868622F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853CF3-4F42-AFAF-D33F-44637ECB97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12835-B02B-B1CD-47DC-8317B8F6D9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CEC9BE-73F2-3E90-DA75-E9CF72B80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254E7-65A4-4A46-BF3E-2116699FC7E9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CDF314-0882-E7F3-5097-64604C13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B1441D-9BF0-AE94-6393-C6F79E489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6A2F4-C7CA-4E82-9DFD-3FDBEA19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98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ED1AB-B4D7-3312-9E75-DD22DAD11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BE16A3-7A3E-AB2A-9A8D-230DC1D6D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254E7-65A4-4A46-BF3E-2116699FC7E9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59F5A-EFD1-9A6C-9368-2D4411081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BD4178-1E21-EC61-4039-A9F495F65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6A2F4-C7CA-4E82-9DFD-3FDBEA19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94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369F53-10D3-47CA-E169-F5AFAB9FD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254E7-65A4-4A46-BF3E-2116699FC7E9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B5DB58-D6A5-6190-87B9-1DCE3C1F8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1CB6A-8906-66CE-32B6-34A96DCEC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6A2F4-C7CA-4E82-9DFD-3FDBEA19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64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E6C50-79CD-4CD1-4CEA-C167DF38F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CD711-C8FC-CA66-E268-545C7C659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7B743-EC8B-99A2-3DFF-B8036913C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4F4B2-43D5-75EF-5EDB-0B6967424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254E7-65A4-4A46-BF3E-2116699FC7E9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09ED3-EB26-CD79-CCBB-847653220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A0878-C275-B4E1-D72D-A21CB4AE4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6A2F4-C7CA-4E82-9DFD-3FDBEA19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32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F3554-0576-D3C8-D2A6-86075B87C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10D890-978D-84C9-1394-AA4A2A2F39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043B7-5942-6E15-84BC-5C2F8DBE3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E5D1A-CD35-50C9-A4BF-C7F5C9398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254E7-65A4-4A46-BF3E-2116699FC7E9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53025-F84C-67EE-3DE9-4F0E9FE6E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2350C-EE4A-1EC8-243A-AB70A7FF0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6A2F4-C7CA-4E82-9DFD-3FDBEA19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25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554498-2778-F3DF-8187-61AD71078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085C3-27B9-83CE-8C5D-EC1A1A21C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F6238-FF89-E3E6-52F5-3250CF9F80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254E7-65A4-4A46-BF3E-2116699FC7E9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D1D2A-FD39-29FD-C64F-0DC7BF642D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08CEC-D53C-EFB0-5A0D-FF523E4A0D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6A2F4-C7CA-4E82-9DFD-3FDBEA19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17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s://www.marinetraffic.com/en/ais/details/ships/shipid:425308/mmsi:366364000/imo:7802718/vessel:KAUAI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s://www.marinetraffic.com/en/ais/details/ships/shipid:358900/mmsi:303668000/imo:9398474/vessel:GULF_RELIANC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www.myshiptracking.com/vessels/pantera-rosa-mmsi-356190000-imo-940294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s://www.marinetraffic.com/en/ais/details/ships/shipid:425257/mmsi:366345000/imo:8814419/vessel:THOMAS_G_THOMPS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379D5-C67F-003E-CE27-C400BF6640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May 2</a:t>
            </a:r>
            <a:r>
              <a:rPr lang="en-US" baseline="30000" dirty="0"/>
              <a:t>nd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0EF1B-F617-98EC-BCA8-AA98B61120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Ainsley Lai</a:t>
            </a:r>
          </a:p>
        </p:txBody>
      </p:sp>
    </p:spTree>
    <p:extLst>
      <p:ext uri="{BB962C8B-B14F-4D97-AF65-F5344CB8AC3E}">
        <p14:creationId xmlns:p14="http://schemas.microsoft.com/office/powerpoint/2010/main" val="3092859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FF483D-F9D8-33C7-48A4-102281497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57650" cy="4351338"/>
          </a:xfrm>
        </p:spPr>
        <p:txBody>
          <a:bodyPr>
            <a:normAutofit/>
          </a:bodyPr>
          <a:lstStyle/>
          <a:p>
            <a:r>
              <a:rPr lang="en-US" dirty="0"/>
              <a:t>MMSI: 366364000</a:t>
            </a:r>
          </a:p>
          <a:p>
            <a:r>
              <a:rPr lang="en-US" dirty="0"/>
              <a:t>Cargo</a:t>
            </a:r>
          </a:p>
          <a:p>
            <a:r>
              <a:rPr lang="en-US" dirty="0"/>
              <a:t>Oregon Slope</a:t>
            </a:r>
          </a:p>
          <a:p>
            <a:r>
              <a:rPr lang="en-US" sz="1100" dirty="0">
                <a:hlinkClick r:id="rId2"/>
              </a:rPr>
              <a:t>https://www.marinetraffic.com/en/ais/details/ships/shipid:425308/mmsi:366364000/imo:7802718/vessel:KAUAI</a:t>
            </a:r>
            <a:endParaRPr lang="en-US" sz="1100" dirty="0"/>
          </a:p>
          <a:p>
            <a:r>
              <a:rPr lang="en-US" dirty="0"/>
              <a:t>13 instances of data</a:t>
            </a:r>
          </a:p>
        </p:txBody>
      </p:sp>
      <p:pic>
        <p:nvPicPr>
          <p:cNvPr id="6" name="Picture 5" descr="A picture containing text, plot, screenshot, line&#10;&#10;Description automatically generated">
            <a:extLst>
              <a:ext uri="{FF2B5EF4-FFF2-40B4-BE49-F238E27FC236}">
                <a16:creationId xmlns:a16="http://schemas.microsoft.com/office/drawing/2014/main" id="{A512DD1C-0C01-E159-99A3-5E004A16C0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850" y="1402291"/>
            <a:ext cx="7296150" cy="405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732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C51872-F430-19AB-A1F5-D74D65247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57650" cy="4351338"/>
          </a:xfrm>
        </p:spPr>
        <p:txBody>
          <a:bodyPr>
            <a:normAutofit/>
          </a:bodyPr>
          <a:lstStyle/>
          <a:p>
            <a:r>
              <a:rPr lang="en-US" dirty="0"/>
              <a:t>MMSI: 303668000</a:t>
            </a:r>
          </a:p>
          <a:p>
            <a:r>
              <a:rPr lang="en-US" dirty="0"/>
              <a:t>Fishing type (Towing)</a:t>
            </a:r>
          </a:p>
          <a:p>
            <a:r>
              <a:rPr lang="en-US" dirty="0"/>
              <a:t>Oregon Slope</a:t>
            </a:r>
          </a:p>
          <a:p>
            <a:r>
              <a:rPr lang="en-US" sz="1100" dirty="0">
                <a:hlinkClick r:id="rId2"/>
              </a:rPr>
              <a:t>https://www.marinetraffic.com/en/ais/details/ships/shipid:358900/mmsi:303668000/imo:9398474/vessel:GULF_RELIANCE</a:t>
            </a:r>
            <a:endParaRPr lang="en-US" sz="1100" dirty="0"/>
          </a:p>
          <a:p>
            <a:r>
              <a:rPr lang="en-US" dirty="0"/>
              <a:t>10 instances of data</a:t>
            </a:r>
          </a:p>
        </p:txBody>
      </p:sp>
      <p:pic>
        <p:nvPicPr>
          <p:cNvPr id="6" name="Picture 5" descr="A picture containing text, plot, screenshot, diagram&#10;&#10;Description automatically generated">
            <a:extLst>
              <a:ext uri="{FF2B5EF4-FFF2-40B4-BE49-F238E27FC236}">
                <a16:creationId xmlns:a16="http://schemas.microsoft.com/office/drawing/2014/main" id="{06D6A162-A493-76CC-FD15-16C0DCFEF2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850" y="1402291"/>
            <a:ext cx="7296150" cy="405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155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379D5-C67F-003E-CE27-C400BF6640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Transmission Loss plot</a:t>
            </a:r>
          </a:p>
        </p:txBody>
      </p:sp>
    </p:spTree>
    <p:extLst>
      <p:ext uri="{BB962C8B-B14F-4D97-AF65-F5344CB8AC3E}">
        <p14:creationId xmlns:p14="http://schemas.microsoft.com/office/powerpoint/2010/main" val="497161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4CDB9-5A71-C210-9F01-726270DD0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1400"/>
            <a:ext cx="10515600" cy="5135563"/>
          </a:xfrm>
        </p:spPr>
        <p:txBody>
          <a:bodyPr/>
          <a:lstStyle/>
          <a:p>
            <a:r>
              <a:rPr lang="en-US" dirty="0"/>
              <a:t>AB Research Vessel (above 366345000) Tx Loss Plot</a:t>
            </a:r>
          </a:p>
          <a:p>
            <a:r>
              <a:rPr lang="en-US" dirty="0"/>
              <a:t>Most instances among observed data</a:t>
            </a:r>
          </a:p>
          <a:p>
            <a:r>
              <a:rPr lang="en-US" dirty="0"/>
              <a:t>wd = 3 km (depth of hydrophone?)</a:t>
            </a:r>
          </a:p>
          <a:p>
            <a:r>
              <a:rPr lang="en-US" dirty="0"/>
              <a:t>Refer to code for implementation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1FB521-267E-A859-1C10-71CAB6C8A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10515600" cy="339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790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EAE1E-CCB0-6FBA-62A5-BCE320A7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E96B6-B997-0FE3-F017-BCCEE09C3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Previously Missing Eastern Caldera</a:t>
            </a:r>
          </a:p>
          <a:p>
            <a:pPr lvl="1"/>
            <a:r>
              <a:rPr lang="en-US" dirty="0"/>
              <a:t>Result of .</a:t>
            </a:r>
            <a:r>
              <a:rPr lang="en-US" dirty="0" err="1"/>
              <a:t>json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.</a:t>
            </a:r>
            <a:r>
              <a:rPr lang="en-US" dirty="0" err="1">
                <a:sym typeface="Wingdings" panose="05000000000000000000" pitchFamily="2" charset="2"/>
              </a:rPr>
              <a:t>pkl</a:t>
            </a:r>
            <a:r>
              <a:rPr lang="en-US" dirty="0">
                <a:sym typeface="Wingdings" panose="05000000000000000000" pitchFamily="2" charset="2"/>
              </a:rPr>
              <a:t> change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Wasn’t accounted for in code (looked for instance_id+’.</a:t>
            </a:r>
            <a:r>
              <a:rPr lang="en-US" dirty="0" err="1">
                <a:sym typeface="Wingdings" panose="05000000000000000000" pitchFamily="2" charset="2"/>
              </a:rPr>
              <a:t>json</a:t>
            </a:r>
            <a:r>
              <a:rPr lang="en-US" dirty="0">
                <a:sym typeface="Wingdings" panose="05000000000000000000" pitchFamily="2" charset="2"/>
              </a:rPr>
              <a:t>’)</a:t>
            </a:r>
            <a:endParaRPr lang="en-US" dirty="0"/>
          </a:p>
          <a:p>
            <a:r>
              <a:rPr lang="en-US" dirty="0"/>
              <a:t>SPDF of ONE instance</a:t>
            </a:r>
          </a:p>
          <a:p>
            <a:pPr lvl="1"/>
            <a:r>
              <a:rPr lang="en-US" dirty="0"/>
              <a:t>MMSI </a:t>
            </a:r>
            <a:r>
              <a:rPr lang="en-US" dirty="0">
                <a:sym typeface="Wingdings" panose="05000000000000000000" pitchFamily="2" charset="2"/>
              </a:rPr>
              <a:t> more ship info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AB, # research instances &gt;&gt; # other instances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OS, much fewer instances for specific ship types (non-Other &lt;20 instances)</a:t>
            </a:r>
            <a:endParaRPr lang="en-US" dirty="0"/>
          </a:p>
          <a:p>
            <a:r>
              <a:rPr lang="en-US" dirty="0"/>
              <a:t>Transmission Loss Plot</a:t>
            </a:r>
          </a:p>
          <a:p>
            <a:pPr lvl="1"/>
            <a:r>
              <a:rPr lang="en-US" dirty="0"/>
              <a:t>SEL over range</a:t>
            </a:r>
          </a:p>
        </p:txBody>
      </p:sp>
    </p:spTree>
    <p:extLst>
      <p:ext uri="{BB962C8B-B14F-4D97-AF65-F5344CB8AC3E}">
        <p14:creationId xmlns:p14="http://schemas.microsoft.com/office/powerpoint/2010/main" val="1354051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379D5-C67F-003E-CE27-C400BF6640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Missing EC data</a:t>
            </a:r>
          </a:p>
        </p:txBody>
      </p:sp>
    </p:spTree>
    <p:extLst>
      <p:ext uri="{BB962C8B-B14F-4D97-AF65-F5344CB8AC3E}">
        <p14:creationId xmlns:p14="http://schemas.microsoft.com/office/powerpoint/2010/main" val="2419406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map, diagram, screenshot&#10;&#10;Description automatically generated">
            <a:extLst>
              <a:ext uri="{FF2B5EF4-FFF2-40B4-BE49-F238E27FC236}">
                <a16:creationId xmlns:a16="http://schemas.microsoft.com/office/drawing/2014/main" id="{4C590AF2-1965-6307-C9F9-4619CD10A0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35666"/>
            <a:ext cx="6096000" cy="3386667"/>
          </a:xfrm>
        </p:spPr>
      </p:pic>
      <p:pic>
        <p:nvPicPr>
          <p:cNvPr id="7" name="Picture 6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6408392B-7B24-4824-B82A-FEF86D579F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5666"/>
            <a:ext cx="6096001" cy="338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58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755A443F-39BE-0C1F-7ABA-A8BB69595B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12" y="1734496"/>
            <a:ext cx="6100212" cy="3389007"/>
          </a:xfrm>
        </p:spPr>
      </p:pic>
      <p:pic>
        <p:nvPicPr>
          <p:cNvPr id="9" name="Picture 8" descr="A picture containing text, diagram, screenshot, plot&#10;&#10;Description automatically generated">
            <a:extLst>
              <a:ext uri="{FF2B5EF4-FFF2-40B4-BE49-F238E27FC236}">
                <a16:creationId xmlns:a16="http://schemas.microsoft.com/office/drawing/2014/main" id="{49A148BB-D64D-709E-904F-02D8C5782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34496"/>
            <a:ext cx="6100213" cy="338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4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plot, line, screenshot&#10;&#10;Description automatically generated">
            <a:extLst>
              <a:ext uri="{FF2B5EF4-FFF2-40B4-BE49-F238E27FC236}">
                <a16:creationId xmlns:a16="http://schemas.microsoft.com/office/drawing/2014/main" id="{9F7C58EC-14C3-A184-AE43-BC156966CB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5666"/>
            <a:ext cx="6096000" cy="3386667"/>
          </a:xfrm>
        </p:spPr>
      </p:pic>
      <p:pic>
        <p:nvPicPr>
          <p:cNvPr id="7" name="Picture 6" descr="A picture containing text, screenshot, plot, line&#10;&#10;Description automatically generated">
            <a:extLst>
              <a:ext uri="{FF2B5EF4-FFF2-40B4-BE49-F238E27FC236}">
                <a16:creationId xmlns:a16="http://schemas.microsoft.com/office/drawing/2014/main" id="{66917E9A-9382-82DC-4210-31420FEB22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735666"/>
            <a:ext cx="6096001" cy="338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7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379D5-C67F-003E-CE27-C400BF6640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Single Instance SPDF and MMSI data</a:t>
            </a:r>
          </a:p>
        </p:txBody>
      </p:sp>
    </p:spTree>
    <p:extLst>
      <p:ext uri="{BB962C8B-B14F-4D97-AF65-F5344CB8AC3E}">
        <p14:creationId xmlns:p14="http://schemas.microsoft.com/office/powerpoint/2010/main" val="1949297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E371A-7D46-70E8-0146-D4559E53F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33850" cy="4351338"/>
          </a:xfrm>
        </p:spPr>
        <p:txBody>
          <a:bodyPr/>
          <a:lstStyle/>
          <a:p>
            <a:r>
              <a:rPr lang="en-US" dirty="0"/>
              <a:t>MMSI: 356190000</a:t>
            </a:r>
          </a:p>
          <a:p>
            <a:r>
              <a:rPr lang="en-US" dirty="0"/>
              <a:t>Bulk Cargo Carrier</a:t>
            </a:r>
          </a:p>
          <a:p>
            <a:r>
              <a:rPr lang="en-US" dirty="0"/>
              <a:t>Axial Base</a:t>
            </a:r>
          </a:p>
          <a:p>
            <a:r>
              <a:rPr lang="en-US" sz="1200" dirty="0">
                <a:hlinkClick r:id="rId2"/>
              </a:rPr>
              <a:t>https://www.myshiptracking.com/vessels/pantera-rosa-mmsi-356190000-imo-9402940</a:t>
            </a:r>
            <a:endParaRPr lang="en-US" sz="1200" dirty="0"/>
          </a:p>
          <a:p>
            <a:r>
              <a:rPr lang="en-US" dirty="0"/>
              <a:t>17 instances of data (much less than research vessels)</a:t>
            </a:r>
          </a:p>
          <a:p>
            <a:endParaRPr lang="en-US" dirty="0"/>
          </a:p>
        </p:txBody>
      </p:sp>
      <p:pic>
        <p:nvPicPr>
          <p:cNvPr id="6" name="Picture 5" descr="A picture containing text, plot, screenshot, line&#10;&#10;Description automatically generated">
            <a:extLst>
              <a:ext uri="{FF2B5EF4-FFF2-40B4-BE49-F238E27FC236}">
                <a16:creationId xmlns:a16="http://schemas.microsoft.com/office/drawing/2014/main" id="{E5C490FB-EECA-7C08-0914-2A5AAC73AF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050" y="1423458"/>
            <a:ext cx="7219950" cy="401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812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66AAD-E28D-7580-4E79-63118FF8F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57650" cy="4351338"/>
          </a:xfrm>
        </p:spPr>
        <p:txBody>
          <a:bodyPr>
            <a:normAutofit/>
          </a:bodyPr>
          <a:lstStyle/>
          <a:p>
            <a:r>
              <a:rPr lang="en-US" dirty="0"/>
              <a:t>MMSI: 366345000</a:t>
            </a:r>
          </a:p>
          <a:p>
            <a:r>
              <a:rPr lang="en-US" dirty="0"/>
              <a:t>Research Vessel</a:t>
            </a:r>
          </a:p>
          <a:p>
            <a:r>
              <a:rPr lang="en-US" dirty="0"/>
              <a:t>Axial Base</a:t>
            </a:r>
          </a:p>
          <a:p>
            <a:r>
              <a:rPr lang="en-US" sz="1100" dirty="0">
                <a:hlinkClick r:id="rId2"/>
              </a:rPr>
              <a:t>https://www.marinetraffic.com/en/ais/details/ships/shipid:425257/mmsi:366345000/imo:8814419/vessel:THOMAS_G_THOMPSON</a:t>
            </a:r>
            <a:endParaRPr lang="en-US" sz="1100" dirty="0"/>
          </a:p>
          <a:p>
            <a:r>
              <a:rPr lang="en-US" dirty="0"/>
              <a:t>907 instances of data</a:t>
            </a:r>
          </a:p>
        </p:txBody>
      </p:sp>
      <p:pic>
        <p:nvPicPr>
          <p:cNvPr id="4" name="Picture 3" descr="A picture containing text, screenshot, plot, diagram&#10;&#10;Description automatically generated">
            <a:extLst>
              <a:ext uri="{FF2B5EF4-FFF2-40B4-BE49-F238E27FC236}">
                <a16:creationId xmlns:a16="http://schemas.microsoft.com/office/drawing/2014/main" id="{DCC1EB4D-8C90-2B53-1F55-A261343BAC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850" y="1068917"/>
            <a:ext cx="7296149" cy="405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349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275</Words>
  <Application>Microsoft Office PowerPoint</Application>
  <PresentationFormat>Widescreen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May 2nd</vt:lpstr>
      <vt:lpstr>Overview</vt:lpstr>
      <vt:lpstr>Missing EC data</vt:lpstr>
      <vt:lpstr>PowerPoint Presentation</vt:lpstr>
      <vt:lpstr>PowerPoint Presentation</vt:lpstr>
      <vt:lpstr>PowerPoint Presentation</vt:lpstr>
      <vt:lpstr>Single Instance SPDF and MMSI data</vt:lpstr>
      <vt:lpstr>PowerPoint Presentation</vt:lpstr>
      <vt:lpstr>PowerPoint Presentation</vt:lpstr>
      <vt:lpstr>PowerPoint Presentation</vt:lpstr>
      <vt:lpstr>PowerPoint Presentation</vt:lpstr>
      <vt:lpstr>Transmission Loss plot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May 2nd</dc:title>
  <dc:creator>Ainsley T. Lai</dc:creator>
  <cp:lastModifiedBy>Ainsley T. Lai</cp:lastModifiedBy>
  <cp:revision>7</cp:revision>
  <dcterms:created xsi:type="dcterms:W3CDTF">2023-05-01T01:39:07Z</dcterms:created>
  <dcterms:modified xsi:type="dcterms:W3CDTF">2023-05-02T18:21:55Z</dcterms:modified>
</cp:coreProperties>
</file>