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76" r:id="rId4"/>
    <p:sldId id="259" r:id="rId5"/>
    <p:sldId id="260" r:id="rId6"/>
    <p:sldId id="261" r:id="rId7"/>
    <p:sldId id="275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2B7F5-E2D3-41D1-BFAF-5118817761D0}" type="doc">
      <dgm:prSet loTypeId="urn:microsoft.com/office/officeart/2005/8/layout/h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F69CEC6-750F-4A5B-923D-8BA953A48C86}">
      <dgm:prSet phldrT="[Text]"/>
      <dgm:spPr/>
      <dgm:t>
        <a:bodyPr/>
        <a:lstStyle/>
        <a:p>
          <a:r>
            <a:rPr lang="en-US" dirty="0" smtClean="0"/>
            <a:t>PMK 28 TH 2014</a:t>
          </a:r>
          <a:endParaRPr lang="en-US" dirty="0"/>
        </a:p>
      </dgm:t>
    </dgm:pt>
    <dgm:pt modelId="{84038448-1867-4454-9A32-078ADA2F3183}" type="parTrans" cxnId="{C5CCB2EB-2649-4253-85D6-9F2EA1FB4A95}">
      <dgm:prSet/>
      <dgm:spPr/>
      <dgm:t>
        <a:bodyPr/>
        <a:lstStyle/>
        <a:p>
          <a:endParaRPr lang="en-US"/>
        </a:p>
      </dgm:t>
    </dgm:pt>
    <dgm:pt modelId="{7A3506E9-1397-4EF2-A723-7E57A0E5D619}" type="sibTrans" cxnId="{C5CCB2EB-2649-4253-85D6-9F2EA1FB4A95}">
      <dgm:prSet/>
      <dgm:spPr/>
      <dgm:t>
        <a:bodyPr/>
        <a:lstStyle/>
        <a:p>
          <a:endParaRPr lang="en-US"/>
        </a:p>
      </dgm:t>
    </dgm:pt>
    <dgm:pt modelId="{4DAF1728-8F37-4EB4-8602-EB4DAC0BAE86}">
      <dgm:prSet phldrT="[Text]"/>
      <dgm:spPr/>
      <dgm:t>
        <a:bodyPr/>
        <a:lstStyle/>
        <a:p>
          <a:r>
            <a:rPr lang="en-US" dirty="0" smtClean="0"/>
            <a:t>FKRTL WAJIB MERUJUK BALIK PESERTA JKN JIKA SUDAH DAPAT DILAYANI DI FKTP</a:t>
          </a:r>
          <a:endParaRPr lang="en-US" dirty="0"/>
        </a:p>
      </dgm:t>
    </dgm:pt>
    <dgm:pt modelId="{10CA376B-12BF-4EFF-A239-5D0160395CFB}" type="parTrans" cxnId="{9EB1E22F-C814-4598-82E0-176F635EC92B}">
      <dgm:prSet/>
      <dgm:spPr/>
      <dgm:t>
        <a:bodyPr/>
        <a:lstStyle/>
        <a:p>
          <a:endParaRPr lang="en-US"/>
        </a:p>
      </dgm:t>
    </dgm:pt>
    <dgm:pt modelId="{42D2E237-5880-4A1A-987B-6F707E27209F}" type="sibTrans" cxnId="{9EB1E22F-C814-4598-82E0-176F635EC92B}">
      <dgm:prSet/>
      <dgm:spPr/>
      <dgm:t>
        <a:bodyPr/>
        <a:lstStyle/>
        <a:p>
          <a:endParaRPr lang="en-US"/>
        </a:p>
      </dgm:t>
    </dgm:pt>
    <dgm:pt modelId="{78F669C2-AF0B-46C0-8B54-95C877FB6387}">
      <dgm:prSet phldrT="[Text]"/>
      <dgm:spPr/>
      <dgm:t>
        <a:bodyPr/>
        <a:lstStyle/>
        <a:p>
          <a:r>
            <a:rPr lang="en-US" dirty="0" smtClean="0"/>
            <a:t>SURAT KETERANGAN DALAM PERAWATAN UNTUK PESERTA YANG MASIH HARUS KONTROL DI RS (TIDAK PERLU KE FKTP LAGI)</a:t>
          </a:r>
          <a:endParaRPr lang="en-US" dirty="0"/>
        </a:p>
      </dgm:t>
    </dgm:pt>
    <dgm:pt modelId="{C3C25069-C295-4832-A394-68BE9B3DDF39}" type="parTrans" cxnId="{E71D35B3-59D5-4299-BF8F-E7D87B74A5B0}">
      <dgm:prSet/>
      <dgm:spPr/>
      <dgm:t>
        <a:bodyPr/>
        <a:lstStyle/>
        <a:p>
          <a:endParaRPr lang="en-US"/>
        </a:p>
      </dgm:t>
    </dgm:pt>
    <dgm:pt modelId="{A7762D24-130F-4F12-949F-15752A8E7788}" type="sibTrans" cxnId="{E71D35B3-59D5-4299-BF8F-E7D87B74A5B0}">
      <dgm:prSet/>
      <dgm:spPr/>
      <dgm:t>
        <a:bodyPr/>
        <a:lstStyle/>
        <a:p>
          <a:endParaRPr lang="en-US"/>
        </a:p>
      </dgm:t>
    </dgm:pt>
    <dgm:pt modelId="{60F0DEE1-9F97-4C69-8D91-BB06E17870FE}">
      <dgm:prSet phldrT="[Text]"/>
      <dgm:spPr/>
      <dgm:t>
        <a:bodyPr/>
        <a:lstStyle/>
        <a:p>
          <a:r>
            <a:rPr lang="en-US" dirty="0" smtClean="0"/>
            <a:t>PRB WAJIB DILAKUKAN JIKA PENYAKIT (9 JENIS PENYAKIT) SUDAH STABIL DISERTAI SURAT RUJUK BALIK DPJP</a:t>
          </a:r>
          <a:endParaRPr lang="en-US" dirty="0"/>
        </a:p>
      </dgm:t>
    </dgm:pt>
    <dgm:pt modelId="{E9DAC42B-63E7-49E9-9C34-261CA857403F}" type="parTrans" cxnId="{FCA9B6C1-3F9A-4694-87A7-FD5F26B5260C}">
      <dgm:prSet/>
      <dgm:spPr/>
      <dgm:t>
        <a:bodyPr/>
        <a:lstStyle/>
        <a:p>
          <a:endParaRPr lang="en-US"/>
        </a:p>
      </dgm:t>
    </dgm:pt>
    <dgm:pt modelId="{536C2097-76E1-42A6-B6B7-9E8E226F1C7B}" type="sibTrans" cxnId="{FCA9B6C1-3F9A-4694-87A7-FD5F26B5260C}">
      <dgm:prSet/>
      <dgm:spPr/>
      <dgm:t>
        <a:bodyPr/>
        <a:lstStyle/>
        <a:p>
          <a:endParaRPr lang="en-US"/>
        </a:p>
      </dgm:t>
    </dgm:pt>
    <dgm:pt modelId="{1B12AD8A-D0F5-42A3-8054-ED721BC2EEC7}">
      <dgm:prSet phldrT="[Text]"/>
      <dgm:spPr/>
      <dgm:t>
        <a:bodyPr/>
        <a:lstStyle/>
        <a:p>
          <a:r>
            <a:rPr lang="en-US" dirty="0" smtClean="0"/>
            <a:t>JIKA DPJP TIDAK MEMBERIKAN SKDP MAKA KUNJUNGAN BERIKUT HARUS ADA RUJUKAN FKTP</a:t>
          </a:r>
          <a:endParaRPr lang="en-US" dirty="0"/>
        </a:p>
      </dgm:t>
    </dgm:pt>
    <dgm:pt modelId="{3B3C75B8-D949-4E9D-B8D6-1539787A9A25}" type="parTrans" cxnId="{BF81BCE4-0E63-4EEE-965C-F44C4F733580}">
      <dgm:prSet/>
      <dgm:spPr/>
      <dgm:t>
        <a:bodyPr/>
        <a:lstStyle/>
        <a:p>
          <a:endParaRPr lang="en-US"/>
        </a:p>
      </dgm:t>
    </dgm:pt>
    <dgm:pt modelId="{E390FD47-24E8-49E1-A6D2-1B8219E0F10C}" type="sibTrans" cxnId="{BF81BCE4-0E63-4EEE-965C-F44C4F733580}">
      <dgm:prSet/>
      <dgm:spPr/>
      <dgm:t>
        <a:bodyPr/>
        <a:lstStyle/>
        <a:p>
          <a:endParaRPr lang="en-US"/>
        </a:p>
      </dgm:t>
    </dgm:pt>
    <dgm:pt modelId="{31CB5672-C858-4747-B20A-8A36B8C622C6}" type="pres">
      <dgm:prSet presAssocID="{CE62B7F5-E2D3-41D1-BFAF-5118817761D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5FAB02-649B-47ED-AC84-32922D88D047}" type="pres">
      <dgm:prSet presAssocID="{7F69CEC6-750F-4A5B-923D-8BA953A48C86}" presName="roof" presStyleLbl="dkBgShp" presStyleIdx="0" presStyleCnt="2"/>
      <dgm:spPr/>
      <dgm:t>
        <a:bodyPr/>
        <a:lstStyle/>
        <a:p>
          <a:endParaRPr lang="en-US"/>
        </a:p>
      </dgm:t>
    </dgm:pt>
    <dgm:pt modelId="{14C1681E-8E03-4EE3-9980-5F218B19FC89}" type="pres">
      <dgm:prSet presAssocID="{7F69CEC6-750F-4A5B-923D-8BA953A48C86}" presName="pillars" presStyleCnt="0"/>
      <dgm:spPr/>
    </dgm:pt>
    <dgm:pt modelId="{2040E7C5-07FC-494F-876E-273C6B0C5B7D}" type="pres">
      <dgm:prSet presAssocID="{7F69CEC6-750F-4A5B-923D-8BA953A48C86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5335F-EDA8-4C2D-B868-3BC004E4BE61}" type="pres">
      <dgm:prSet presAssocID="{78F669C2-AF0B-46C0-8B54-95C877FB6387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F4A5B-226F-44F5-B6C2-578E45B245C2}" type="pres">
      <dgm:prSet presAssocID="{60F0DEE1-9F97-4C69-8D91-BB06E17870F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F0B90-9702-4A04-AA01-1B321CBA217D}" type="pres">
      <dgm:prSet presAssocID="{1B12AD8A-D0F5-42A3-8054-ED721BC2EEC7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17373-CD78-4790-96F7-7944726EBED0}" type="pres">
      <dgm:prSet presAssocID="{7F69CEC6-750F-4A5B-923D-8BA953A48C86}" presName="base" presStyleLbl="dkBgShp" presStyleIdx="1" presStyleCnt="2"/>
      <dgm:spPr/>
    </dgm:pt>
  </dgm:ptLst>
  <dgm:cxnLst>
    <dgm:cxn modelId="{FCA9B6C1-3F9A-4694-87A7-FD5F26B5260C}" srcId="{7F69CEC6-750F-4A5B-923D-8BA953A48C86}" destId="{60F0DEE1-9F97-4C69-8D91-BB06E17870FE}" srcOrd="2" destOrd="0" parTransId="{E9DAC42B-63E7-49E9-9C34-261CA857403F}" sibTransId="{536C2097-76E1-42A6-B6B7-9E8E226F1C7B}"/>
    <dgm:cxn modelId="{BF81BCE4-0E63-4EEE-965C-F44C4F733580}" srcId="{7F69CEC6-750F-4A5B-923D-8BA953A48C86}" destId="{1B12AD8A-D0F5-42A3-8054-ED721BC2EEC7}" srcOrd="3" destOrd="0" parTransId="{3B3C75B8-D949-4E9D-B8D6-1539787A9A25}" sibTransId="{E390FD47-24E8-49E1-A6D2-1B8219E0F10C}"/>
    <dgm:cxn modelId="{638D98A0-1580-4CB0-8747-A2B77CE5CE37}" type="presOf" srcId="{7F69CEC6-750F-4A5B-923D-8BA953A48C86}" destId="{3E5FAB02-649B-47ED-AC84-32922D88D047}" srcOrd="0" destOrd="0" presId="urn:microsoft.com/office/officeart/2005/8/layout/hList3"/>
    <dgm:cxn modelId="{E71D35B3-59D5-4299-BF8F-E7D87B74A5B0}" srcId="{7F69CEC6-750F-4A5B-923D-8BA953A48C86}" destId="{78F669C2-AF0B-46C0-8B54-95C877FB6387}" srcOrd="1" destOrd="0" parTransId="{C3C25069-C295-4832-A394-68BE9B3DDF39}" sibTransId="{A7762D24-130F-4F12-949F-15752A8E7788}"/>
    <dgm:cxn modelId="{9EB1E22F-C814-4598-82E0-176F635EC92B}" srcId="{7F69CEC6-750F-4A5B-923D-8BA953A48C86}" destId="{4DAF1728-8F37-4EB4-8602-EB4DAC0BAE86}" srcOrd="0" destOrd="0" parTransId="{10CA376B-12BF-4EFF-A239-5D0160395CFB}" sibTransId="{42D2E237-5880-4A1A-987B-6F707E27209F}"/>
    <dgm:cxn modelId="{0A13A2CF-2A79-42B6-983A-6952B68C3CEE}" type="presOf" srcId="{60F0DEE1-9F97-4C69-8D91-BB06E17870FE}" destId="{A8BF4A5B-226F-44F5-B6C2-578E45B245C2}" srcOrd="0" destOrd="0" presId="urn:microsoft.com/office/officeart/2005/8/layout/hList3"/>
    <dgm:cxn modelId="{3B01639D-1CC2-44CA-A764-A3ADD7C41C2E}" type="presOf" srcId="{78F669C2-AF0B-46C0-8B54-95C877FB6387}" destId="{5BA5335F-EDA8-4C2D-B868-3BC004E4BE61}" srcOrd="0" destOrd="0" presId="urn:microsoft.com/office/officeart/2005/8/layout/hList3"/>
    <dgm:cxn modelId="{C19BDDC1-BFE4-4AD0-A844-DDF55EF90298}" type="presOf" srcId="{CE62B7F5-E2D3-41D1-BFAF-5118817761D0}" destId="{31CB5672-C858-4747-B20A-8A36B8C622C6}" srcOrd="0" destOrd="0" presId="urn:microsoft.com/office/officeart/2005/8/layout/hList3"/>
    <dgm:cxn modelId="{71A01ACB-AC4E-4609-9209-D45DBBE28F29}" type="presOf" srcId="{1B12AD8A-D0F5-42A3-8054-ED721BC2EEC7}" destId="{46BF0B90-9702-4A04-AA01-1B321CBA217D}" srcOrd="0" destOrd="0" presId="urn:microsoft.com/office/officeart/2005/8/layout/hList3"/>
    <dgm:cxn modelId="{C5CCB2EB-2649-4253-85D6-9F2EA1FB4A95}" srcId="{CE62B7F5-E2D3-41D1-BFAF-5118817761D0}" destId="{7F69CEC6-750F-4A5B-923D-8BA953A48C86}" srcOrd="0" destOrd="0" parTransId="{84038448-1867-4454-9A32-078ADA2F3183}" sibTransId="{7A3506E9-1397-4EF2-A723-7E57A0E5D619}"/>
    <dgm:cxn modelId="{2DF35202-94F3-4FF4-8244-D922773191A8}" type="presOf" srcId="{4DAF1728-8F37-4EB4-8602-EB4DAC0BAE86}" destId="{2040E7C5-07FC-494F-876E-273C6B0C5B7D}" srcOrd="0" destOrd="0" presId="urn:microsoft.com/office/officeart/2005/8/layout/hList3"/>
    <dgm:cxn modelId="{AA07DAA8-0D78-4593-A10A-AB825B6BD373}" type="presParOf" srcId="{31CB5672-C858-4747-B20A-8A36B8C622C6}" destId="{3E5FAB02-649B-47ED-AC84-32922D88D047}" srcOrd="0" destOrd="0" presId="urn:microsoft.com/office/officeart/2005/8/layout/hList3"/>
    <dgm:cxn modelId="{4693861F-5607-4DF6-8B37-F114631A3A24}" type="presParOf" srcId="{31CB5672-C858-4747-B20A-8A36B8C622C6}" destId="{14C1681E-8E03-4EE3-9980-5F218B19FC89}" srcOrd="1" destOrd="0" presId="urn:microsoft.com/office/officeart/2005/8/layout/hList3"/>
    <dgm:cxn modelId="{0D34253C-FAC4-4DB7-AE4C-F94B890D3B90}" type="presParOf" srcId="{14C1681E-8E03-4EE3-9980-5F218B19FC89}" destId="{2040E7C5-07FC-494F-876E-273C6B0C5B7D}" srcOrd="0" destOrd="0" presId="urn:microsoft.com/office/officeart/2005/8/layout/hList3"/>
    <dgm:cxn modelId="{DE380A9E-37BB-410B-8728-B0A4FA2DB791}" type="presParOf" srcId="{14C1681E-8E03-4EE3-9980-5F218B19FC89}" destId="{5BA5335F-EDA8-4C2D-B868-3BC004E4BE61}" srcOrd="1" destOrd="0" presId="urn:microsoft.com/office/officeart/2005/8/layout/hList3"/>
    <dgm:cxn modelId="{3B6B04B3-EBED-411B-A838-6BEFC672D698}" type="presParOf" srcId="{14C1681E-8E03-4EE3-9980-5F218B19FC89}" destId="{A8BF4A5B-226F-44F5-B6C2-578E45B245C2}" srcOrd="2" destOrd="0" presId="urn:microsoft.com/office/officeart/2005/8/layout/hList3"/>
    <dgm:cxn modelId="{A609D193-C3EE-450B-8B6E-6E52EADB7DF2}" type="presParOf" srcId="{14C1681E-8E03-4EE3-9980-5F218B19FC89}" destId="{46BF0B90-9702-4A04-AA01-1B321CBA217D}" srcOrd="3" destOrd="0" presId="urn:microsoft.com/office/officeart/2005/8/layout/hList3"/>
    <dgm:cxn modelId="{CC7D7896-83B9-4A61-9BCA-20605B0D4430}" type="presParOf" srcId="{31CB5672-C858-4747-B20A-8A36B8C622C6}" destId="{EBD17373-CD78-4790-96F7-7944726EBED0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A1648-5F32-44E7-B1C5-773AD79CF074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C43C4-8C9F-4D6B-963B-7C30816405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d-ID" altLang="id-ID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38188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3665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592263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4628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0348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6068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1788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75088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</a:pPr>
            <a:fld id="{283DFE2C-CBB1-C74D-A889-792D6C7338C7}" type="slidenum">
              <a:rPr lang="id-ID" altLang="id-ID">
                <a:ea typeface="Arial" charset="0"/>
                <a:cs typeface="Arial" charset="0"/>
              </a:rPr>
              <a:pPr>
                <a:spcBef>
                  <a:spcPct val="0"/>
                </a:spcBef>
              </a:pPr>
              <a:t>8</a:t>
            </a:fld>
            <a:endParaRPr lang="id-ID" altLang="id-ID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233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ea typeface="MS PGothic" pitchFamily="34" charset="-128"/>
              </a:rPr>
              <a:t>Sesuai dengan rekomendasi Perhimpunan Peneliti Hati Indonesia dan Komite Formularium Nasional, penyakit sirosis tidak dapat dilakukan rujuk balik ke Faskes Tingkat Pertama karena: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smtClean="0">
                <a:ea typeface="MS PGothic" pitchFamily="34" charset="-128"/>
              </a:rPr>
              <a:t>Sirosis hepatis merupakan penyakit yang tidak </a:t>
            </a:r>
            <a:r>
              <a:rPr lang="en-US" altLang="en-US" i="1" smtClean="0">
                <a:ea typeface="MS PGothic" pitchFamily="34" charset="-128"/>
              </a:rPr>
              <a:t>curable</a:t>
            </a:r>
            <a:r>
              <a:rPr lang="en-US" altLang="en-US" smtClean="0">
                <a:ea typeface="MS PGothic" pitchFamily="34" charset="-128"/>
              </a:rPr>
              <a:t>.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smtClean="0">
                <a:ea typeface="MS PGothic" pitchFamily="34" charset="-128"/>
              </a:rPr>
              <a:t>Tidak ada obat untuk sirosis hepatis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smtClean="0">
                <a:ea typeface="MS PGothic" pitchFamily="34" charset="-128"/>
              </a:rPr>
              <a:t>Setiap gejala yang timbul mengarah kegawatdaruratan (misal: </a:t>
            </a:r>
            <a:r>
              <a:rPr lang="en-US" altLang="en-US" i="1" smtClean="0">
                <a:ea typeface="MS PGothic" pitchFamily="34" charset="-128"/>
              </a:rPr>
              <a:t>esophageal bleeding</a:t>
            </a:r>
            <a:r>
              <a:rPr lang="en-US" altLang="en-US" smtClean="0">
                <a:ea typeface="MS PGothic" pitchFamily="34" charset="-128"/>
              </a:rPr>
              <a:t>) yang harus ditangani di Faskes Rujukan Tingkat Lanjutan</a:t>
            </a:r>
          </a:p>
          <a:p>
            <a:pPr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altLang="en-US" smtClean="0">
                <a:ea typeface="MS PGothic" pitchFamily="34" charset="-128"/>
              </a:rPr>
              <a:t>Tindakan-tindakan medik untuk menangani gejala umumnya hanya dapat dilakukan di Faskes Rujukan Tingkat Lanjutan.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>
                <a:ea typeface="MS PGothic" pitchFamily="34" charset="-128"/>
              </a:rPr>
              <a:t> 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BA3A4E-A036-49FC-B7C9-B5B498833406}" type="slidenum">
              <a:rPr lang="id-ID" altLang="en-US" smtClean="0">
                <a:solidFill>
                  <a:prstClr val="black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id-ID" altLang="en-US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526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CAF2-AA75-4A88-963A-8D6857EFC720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E0926-BC67-46CC-BA6F-AE3F850E5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SOSIALISASI PELAYANAN PASIEN ASMA PPOK DAN TB DI MASA PANDEMI COVID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MEI 2020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51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57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43375" y="357188"/>
            <a:ext cx="4429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600" dirty="0">
              <a:solidFill>
                <a:prstClr val="black"/>
              </a:solidFill>
              <a:latin typeface="Berlin Sans FB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14375"/>
            <a:ext cx="7315200" cy="500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 </a:t>
            </a:r>
            <a:r>
              <a:rPr lang="en-US" sz="24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Rujuk</a:t>
            </a:r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Balik</a:t>
            </a:r>
            <a:endParaRPr lang="en-US" sz="2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1188" y="139700"/>
            <a:ext cx="20351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76225" y="1987550"/>
            <a:ext cx="5849938" cy="3170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341313">
              <a:buFontTx/>
              <a:buAutoNum type="arabicPeriod"/>
              <a:defRPr/>
            </a:pPr>
            <a:r>
              <a:rPr lang="en-US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id-ID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iabetes Mellitus</a:t>
            </a:r>
            <a:r>
              <a:rPr lang="en-US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endParaRPr lang="id-ID" sz="200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1313" indent="341313">
              <a:buFontTx/>
              <a:buAutoNum type="arabicPeriod"/>
              <a:defRPr/>
            </a:pPr>
            <a:r>
              <a:rPr lang="id-ID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Hipertensi</a:t>
            </a:r>
          </a:p>
          <a:p>
            <a:pPr marL="341313" indent="341313">
              <a:buFontTx/>
              <a:buAutoNum type="arabicPeriod"/>
              <a:defRPr/>
            </a:pPr>
            <a:r>
              <a:rPr lang="id-ID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Jantung</a:t>
            </a:r>
          </a:p>
          <a:p>
            <a:pPr marL="341313" indent="341313">
              <a:buFontTx/>
              <a:buAutoNum type="arabicPeriod"/>
              <a:defRPr/>
            </a:pPr>
            <a:r>
              <a:rPr lang="id-ID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Asthma</a:t>
            </a:r>
          </a:p>
          <a:p>
            <a:pPr marL="341313" indent="341313">
              <a:buFontTx/>
              <a:buAutoNum type="arabicPeriod"/>
              <a:defRPr/>
            </a:pPr>
            <a:r>
              <a:rPr lang="en-US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PPOK</a:t>
            </a:r>
            <a:endParaRPr lang="id-ID" sz="200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1313" indent="341313">
              <a:buFontTx/>
              <a:buAutoNum type="arabicPeriod"/>
              <a:defRPr/>
            </a:pPr>
            <a:r>
              <a:rPr lang="id-ID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Epilepsi</a:t>
            </a:r>
          </a:p>
          <a:p>
            <a:pPr marL="341313" indent="341313">
              <a:buFontTx/>
              <a:buAutoNum type="arabicPeriod"/>
              <a:defRPr/>
            </a:pPr>
            <a:r>
              <a:rPr lang="id-ID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Schizoprenia</a:t>
            </a:r>
          </a:p>
          <a:p>
            <a:pPr marL="341313" indent="341313">
              <a:buFontTx/>
              <a:buAutoNum type="arabicPeriod"/>
              <a:defRPr/>
            </a:pPr>
            <a:r>
              <a:rPr lang="id-ID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Stroke Non Haemmoragik</a:t>
            </a:r>
          </a:p>
          <a:p>
            <a:pPr marL="341313" indent="341313">
              <a:buFontTx/>
              <a:buAutoNum type="arabicPeriod"/>
              <a:defRPr/>
            </a:pPr>
            <a:r>
              <a:rPr lang="id-ID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Systemic Lupus Erythematosus (SLE)</a:t>
            </a:r>
          </a:p>
          <a:p>
            <a:pPr marL="341313">
              <a:defRPr/>
            </a:pPr>
            <a:r>
              <a:rPr lang="en-US" sz="20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			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304800" y="1382713"/>
            <a:ext cx="3529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d-ID" altLang="id-ID">
                <a:solidFill>
                  <a:srgbClr val="FF0000"/>
                </a:solidFill>
                <a:cs typeface="Arial" charset="0"/>
              </a:rPr>
              <a:t>SE Menkes HK/MENKES/31/I/2014</a:t>
            </a:r>
          </a:p>
        </p:txBody>
      </p:sp>
      <p:sp>
        <p:nvSpPr>
          <p:cNvPr id="47111" name="TextBox 4"/>
          <p:cNvSpPr txBox="1">
            <a:spLocks noChangeArrowheads="1"/>
          </p:cNvSpPr>
          <p:nvPr/>
        </p:nvSpPr>
        <p:spPr bwMode="auto">
          <a:xfrm>
            <a:off x="3873500" y="2133600"/>
            <a:ext cx="4968875" cy="1722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altLang="id-ID">
                <a:solidFill>
                  <a:srgbClr val="FF0000"/>
                </a:solidFill>
                <a:latin typeface="Verdana" pitchFamily="34" charset="0"/>
                <a:cs typeface="Arial" charset="0"/>
              </a:rPr>
              <a:t>*</a:t>
            </a:r>
            <a:r>
              <a:rPr lang="id-ID" altLang="id-ID">
                <a:solidFill>
                  <a:prstClr val="black"/>
                </a:solidFill>
                <a:latin typeface="Verdana" pitchFamily="34" charset="0"/>
                <a:cs typeface="Arial" charset="0"/>
              </a:rPr>
              <a:t>Kondisi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altLang="id-ID">
                <a:solidFill>
                  <a:prstClr val="black"/>
                </a:solidFill>
                <a:latin typeface="Verdana" pitchFamily="34" charset="0"/>
                <a:cs typeface="Arial" charset="0"/>
              </a:rPr>
              <a:t> </a:t>
            </a:r>
            <a:r>
              <a:rPr lang="id-ID" altLang="id-ID" sz="4800">
                <a:solidFill>
                  <a:srgbClr val="FF0000"/>
                </a:solidFill>
                <a:latin typeface="Verdana" pitchFamily="34" charset="0"/>
                <a:cs typeface="Arial" charset="0"/>
              </a:rPr>
              <a:t>Stabil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altLang="id-ID" sz="1600">
                <a:solidFill>
                  <a:prstClr val="black"/>
                </a:solidFill>
                <a:latin typeface="Verdana" pitchFamily="34" charset="0"/>
                <a:cs typeface="Arial" charset="0"/>
              </a:rPr>
              <a:t>Sesuai rekomendasi dr. Spesialis (DPJP)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altLang="id-ID" sz="2400">
                <a:solidFill>
                  <a:prstClr val="black"/>
                </a:solidFill>
                <a:latin typeface="Verdana" pitchFamily="34" charset="0"/>
                <a:cs typeface="Arial" charset="0"/>
              </a:rPr>
              <a:t>Setiap 3 bulan kontrol ke RS </a:t>
            </a:r>
          </a:p>
        </p:txBody>
      </p:sp>
      <p:sp>
        <p:nvSpPr>
          <p:cNvPr id="47112" name="Rectangle 2"/>
          <p:cNvSpPr>
            <a:spLocks noChangeArrowheads="1"/>
          </p:cNvSpPr>
          <p:nvPr/>
        </p:nvSpPr>
        <p:spPr bwMode="auto">
          <a:xfrm>
            <a:off x="611188" y="5753100"/>
            <a:ext cx="8231187" cy="64611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prstClr val="white"/>
                </a:solidFill>
                <a:cs typeface="Arial" charset="0"/>
              </a:rPr>
              <a:t>Meningkatkan efektifitas pelayanan kesehatan bagi peserta penderita penyakit kronis</a:t>
            </a:r>
            <a:r>
              <a:rPr lang="id-ID" altLang="id-ID">
                <a:solidFill>
                  <a:prstClr val="white"/>
                </a:solidFill>
                <a:cs typeface="Arial" charset="0"/>
              </a:rPr>
              <a:t> → Kemudahan kontinuitas pelayanan obat, keterlibatan dokter pelayanan primer</a:t>
            </a:r>
            <a:endParaRPr lang="en-US" altLang="id-ID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7113" name="TextBox 5"/>
          <p:cNvSpPr txBox="1">
            <a:spLocks noChangeArrowheads="1"/>
          </p:cNvSpPr>
          <p:nvPr/>
        </p:nvSpPr>
        <p:spPr bwMode="auto">
          <a:xfrm>
            <a:off x="5911850" y="5260975"/>
            <a:ext cx="29019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id-ID" altLang="id-ID" sz="2400">
                <a:solidFill>
                  <a:srgbClr val="FF0000"/>
                </a:solidFill>
                <a:latin typeface="Verdana" pitchFamily="34" charset="0"/>
                <a:cs typeface="Arial" charset="0"/>
              </a:rPr>
              <a:t>Manfaat</a:t>
            </a:r>
          </a:p>
        </p:txBody>
      </p:sp>
    </p:spTree>
    <p:extLst>
      <p:ext uri="{BB962C8B-B14F-4D97-AF65-F5344CB8AC3E}">
        <p14:creationId xmlns="" xmlns:p14="http://schemas.microsoft.com/office/powerpoint/2010/main" val="40877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052"/>
            <a:ext cx="9144000" cy="62755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46382" y="2527943"/>
            <a:ext cx="28677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PIC PRB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1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9547786"/>
              </p:ext>
            </p:extLst>
          </p:nvPr>
        </p:nvGraphicFramePr>
        <p:xfrm>
          <a:off x="395288" y="685800"/>
          <a:ext cx="8569325" cy="59563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94584"/>
                <a:gridCol w="2363952"/>
                <a:gridCol w="2410511"/>
                <a:gridCol w="1800278"/>
              </a:tblGrid>
              <a:tr h="7209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FAKES TINGKAT PERTAMA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BPJS CENTER/ </a:t>
                      </a:r>
                    </a:p>
                    <a:p>
                      <a:pPr algn="ctr"/>
                      <a:r>
                        <a:rPr lang="en-US" sz="1600" dirty="0" smtClean="0"/>
                        <a:t>PIC</a:t>
                      </a:r>
                      <a:r>
                        <a:rPr lang="en-US" sz="1600" baseline="0" dirty="0" smtClean="0"/>
                        <a:t> PRB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FASKES TINGKAT LANJUTAN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IFRS/APOTEK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4" marR="91444" marT="45728" marB="45728"/>
                </a:tc>
              </a:tr>
              <a:tr h="523536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44" marR="91444" marT="45728" marB="4572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91444" marR="91444" marT="45728" marB="45728"/>
                </a:tc>
              </a:tr>
            </a:tbl>
          </a:graphicData>
        </a:graphic>
      </p:graphicFrame>
      <p:cxnSp>
        <p:nvCxnSpPr>
          <p:cNvPr id="52" name="Straight Connector 51"/>
          <p:cNvCxnSpPr>
            <a:endCxn id="16" idx="0"/>
          </p:cNvCxnSpPr>
          <p:nvPr/>
        </p:nvCxnSpPr>
        <p:spPr>
          <a:xfrm>
            <a:off x="5867400" y="1960563"/>
            <a:ext cx="36513" cy="2794000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Straight Connector 87"/>
          <p:cNvCxnSpPr>
            <a:stCxn id="17" idx="2"/>
          </p:cNvCxnSpPr>
          <p:nvPr/>
        </p:nvCxnSpPr>
        <p:spPr>
          <a:xfrm>
            <a:off x="3419476" y="3819525"/>
            <a:ext cx="0" cy="2030413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12713"/>
            <a:ext cx="8229600" cy="490537"/>
          </a:xfrm>
          <a:noFill/>
          <a:ln w="5715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Mekanisme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Pelayanan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PRB</a:t>
            </a: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188" y="1298575"/>
            <a:ext cx="1296987" cy="647700"/>
          </a:xfrm>
          <a:prstGeom prst="round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PESERTA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1188" y="2320925"/>
            <a:ext cx="1296987" cy="936625"/>
          </a:xfrm>
          <a:prstGeom prst="round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SURAT RUJUKAN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27313" y="1371600"/>
            <a:ext cx="1512887" cy="1079500"/>
          </a:xfrm>
          <a:prstGeom prst="round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SEP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(SURAT ELIGIBILITAS PESERTA)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9338" y="1298575"/>
            <a:ext cx="2016125" cy="792163"/>
          </a:xfrm>
          <a:prstGeom prst="round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PELAYANAN SPESIALIS/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SUB SPESIALIS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932363" y="2249488"/>
            <a:ext cx="1943100" cy="719137"/>
          </a:xfrm>
          <a:prstGeom prst="round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DIAGNOSA PENYAKIT KRONIS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5436096" y="4179215"/>
            <a:ext cx="864096" cy="5040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YA</a:t>
            </a:r>
          </a:p>
        </p:txBody>
      </p:sp>
      <p:sp>
        <p:nvSpPr>
          <p:cNvPr id="15" name="Diamond 14"/>
          <p:cNvSpPr/>
          <p:nvPr/>
        </p:nvSpPr>
        <p:spPr>
          <a:xfrm>
            <a:off x="5003800" y="3098800"/>
            <a:ext cx="1789113" cy="1008063"/>
          </a:xfrm>
          <a:prstGeom prst="diamond">
            <a:avLst/>
          </a:prstGeom>
          <a:solidFill>
            <a:srgbClr val="FFFF00"/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KONDISI STABIL ?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787900" y="4754563"/>
            <a:ext cx="2232025" cy="1657350"/>
          </a:xfrm>
          <a:prstGeom prst="round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/>
              <a:t>SURAT RUJUKAN BALIK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/>
              <a:t>RESEP OBAT KRONIS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/>
              <a:t>SEP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/>
              <a:t>INDENTITAS PESERTA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27313" y="2928938"/>
            <a:ext cx="1584325" cy="890587"/>
          </a:xfrm>
          <a:prstGeom prst="round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PENDAFTARAN </a:t>
            </a:r>
            <a:r>
              <a:rPr lang="en-US" sz="1600" dirty="0" smtClean="0"/>
              <a:t>PESERTA OLEH PIC PRB FKRTL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2410619" y="4277112"/>
            <a:ext cx="2089150" cy="804863"/>
          </a:xfrm>
          <a:prstGeom prst="round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/>
              <a:t>VERIFIKASI DATA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 smtClean="0"/>
              <a:t>DOKUMENTASI</a:t>
            </a:r>
            <a:endParaRPr lang="en-US" sz="1600" dirty="0"/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2311451" y="5440736"/>
            <a:ext cx="1944688" cy="818406"/>
          </a:xfrm>
          <a:prstGeom prst="round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INFORMASI DIBERIKAN PADA VERIFIKATOR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7275513" y="4768850"/>
            <a:ext cx="1584325" cy="720725"/>
          </a:xfrm>
          <a:prstGeom prst="round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PENERIMAAN OBAT KRONIS</a:t>
            </a:r>
          </a:p>
        </p:txBody>
      </p:sp>
      <p:cxnSp>
        <p:nvCxnSpPr>
          <p:cNvPr id="42" name="Elbow Connector 41"/>
          <p:cNvCxnSpPr>
            <a:stCxn id="9" idx="3"/>
            <a:endCxn id="11" idx="1"/>
          </p:cNvCxnSpPr>
          <p:nvPr/>
        </p:nvCxnSpPr>
        <p:spPr>
          <a:xfrm flipV="1">
            <a:off x="1908175" y="1911350"/>
            <a:ext cx="719138" cy="877888"/>
          </a:xfrm>
          <a:prstGeom prst="bentConnector3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8" idx="2"/>
            <a:endCxn id="9" idx="0"/>
          </p:cNvCxnSpPr>
          <p:nvPr/>
        </p:nvCxnSpPr>
        <p:spPr>
          <a:xfrm>
            <a:off x="1258888" y="1946275"/>
            <a:ext cx="0" cy="374650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12" idx="1"/>
          </p:cNvCxnSpPr>
          <p:nvPr/>
        </p:nvCxnSpPr>
        <p:spPr>
          <a:xfrm flipV="1">
            <a:off x="4211638" y="1695450"/>
            <a:ext cx="647700" cy="193675"/>
          </a:xfrm>
          <a:prstGeom prst="bentConnector3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4" name="Rounded Rectangle 63"/>
          <p:cNvSpPr/>
          <p:nvPr/>
        </p:nvSpPr>
        <p:spPr>
          <a:xfrm>
            <a:off x="7485738" y="3257101"/>
            <a:ext cx="1152128" cy="72008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TIDAK</a:t>
            </a:r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6792913" y="3603625"/>
            <a:ext cx="692150" cy="14288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Straight Arrow Connector 80"/>
          <p:cNvCxnSpPr>
            <a:endCxn id="20" idx="0"/>
          </p:cNvCxnSpPr>
          <p:nvPr/>
        </p:nvCxnSpPr>
        <p:spPr>
          <a:xfrm>
            <a:off x="8061325" y="3976688"/>
            <a:ext cx="6350" cy="792162"/>
          </a:xfrm>
          <a:prstGeom prst="straightConnector1">
            <a:avLst/>
          </a:prstGeom>
          <a:ln w="57150" cmpd="sng"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84"/>
          <p:cNvCxnSpPr>
            <a:stCxn id="16" idx="1"/>
            <a:endCxn id="17" idx="3"/>
          </p:cNvCxnSpPr>
          <p:nvPr/>
        </p:nvCxnSpPr>
        <p:spPr>
          <a:xfrm rot="10800000">
            <a:off x="4211638" y="3374232"/>
            <a:ext cx="576262" cy="2209006"/>
          </a:xfrm>
          <a:prstGeom prst="bentConnector3">
            <a:avLst>
              <a:gd name="adj1" fmla="val 50000"/>
            </a:avLst>
          </a:prstGeom>
          <a:ln w="57150" cmpd="sng"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2" name="Oval 91"/>
          <p:cNvSpPr/>
          <p:nvPr/>
        </p:nvSpPr>
        <p:spPr>
          <a:xfrm>
            <a:off x="539552" y="6093296"/>
            <a:ext cx="576064" cy="648072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cxnSp>
        <p:nvCxnSpPr>
          <p:cNvPr id="103" name="Elbow Connector 102"/>
          <p:cNvCxnSpPr>
            <a:cxnSpLocks noChangeShapeType="1"/>
            <a:stCxn id="19" idx="2"/>
            <a:endCxn id="20" idx="2"/>
          </p:cNvCxnSpPr>
          <p:nvPr/>
        </p:nvCxnSpPr>
        <p:spPr bwMode="auto">
          <a:xfrm rot="5400000" flipH="1" flipV="1">
            <a:off x="5290951" y="3482418"/>
            <a:ext cx="769567" cy="4783881"/>
          </a:xfrm>
          <a:prstGeom prst="bentConnector3">
            <a:avLst>
              <a:gd name="adj1" fmla="val -29705"/>
            </a:avLst>
          </a:prstGeom>
          <a:noFill/>
          <a:ln w="63500" cmpd="thickThin">
            <a:solidFill>
              <a:srgbClr val="8064A2"/>
            </a:solidFill>
            <a:miter lim="800000"/>
            <a:headEnd/>
            <a:tailEnd type="triangle" w="med" len="med"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  <a:extLst/>
        </p:spPr>
      </p:cxnSp>
      <p:cxnSp>
        <p:nvCxnSpPr>
          <p:cNvPr id="108" name="Elbow Connector 107"/>
          <p:cNvCxnSpPr>
            <a:cxnSpLocks noChangeShapeType="1"/>
          </p:cNvCxnSpPr>
          <p:nvPr/>
        </p:nvCxnSpPr>
        <p:spPr bwMode="auto">
          <a:xfrm rot="10800000" flipV="1">
            <a:off x="1042988" y="5489575"/>
            <a:ext cx="7273925" cy="1152525"/>
          </a:xfrm>
          <a:prstGeom prst="bentConnector3">
            <a:avLst>
              <a:gd name="adj1" fmla="val -83"/>
            </a:avLst>
          </a:prstGeom>
          <a:noFill/>
          <a:ln w="63500" cmpd="thickThin">
            <a:solidFill>
              <a:srgbClr val="8064A2"/>
            </a:solidFill>
            <a:miter lim="800000"/>
            <a:headEnd/>
            <a:tailEnd type="triangle" w="med" len="med"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  <a:extLst/>
        </p:spPr>
      </p:cxnSp>
      <p:pic>
        <p:nvPicPr>
          <p:cNvPr id="4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188" y="139700"/>
            <a:ext cx="20351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795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95275"/>
            <a:ext cx="8229600" cy="490538"/>
          </a:xfrm>
          <a:ln w="38100"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Alur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Pelayanan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Obat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PRB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388" y="836613"/>
          <a:ext cx="8856663" cy="583247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14166"/>
                <a:gridCol w="2322174"/>
                <a:gridCol w="2106157"/>
                <a:gridCol w="2214166"/>
              </a:tblGrid>
              <a:tr h="7006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PESERTA</a:t>
                      </a:r>
                      <a:endParaRPr lang="en-US" sz="1800" dirty="0"/>
                    </a:p>
                  </a:txBody>
                  <a:tcPr marL="91437" marR="91437" marT="45719" marB="45719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FASKES TINGKAT PERTAMA</a:t>
                      </a:r>
                      <a:endParaRPr lang="en-US" sz="1800" dirty="0"/>
                    </a:p>
                  </a:txBody>
                  <a:tcPr marL="91437" marR="91437" marT="45719" marB="45719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APOTEK / DEPO FARMASI PRB</a:t>
                      </a:r>
                      <a:endParaRPr lang="en-US" sz="1800" dirty="0"/>
                    </a:p>
                  </a:txBody>
                  <a:tcPr marL="91437" marR="91437" marT="45719" marB="45719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BPJS KESEHATAN</a:t>
                      </a:r>
                      <a:endParaRPr lang="en-US" sz="1800" dirty="0"/>
                    </a:p>
                  </a:txBody>
                  <a:tcPr marL="91437" marR="91437" marT="45719" marB="45719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13184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7" marR="91437" marT="45719" marB="4571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7" marR="91437" marT="45719" marB="4571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7" marR="91437" marT="45719" marB="45719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7" marR="91437" marT="45719" marB="45719">
                    <a:noFill/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5940425" y="2492375"/>
            <a:ext cx="0" cy="2376488"/>
          </a:xfrm>
          <a:prstGeom prst="straightConnector1">
            <a:avLst/>
          </a:prstGeom>
          <a:ln w="38100" cmpd="sng">
            <a:solidFill>
              <a:schemeClr val="tx2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endCxn id="10" idx="3"/>
          </p:cNvCxnSpPr>
          <p:nvPr/>
        </p:nvCxnSpPr>
        <p:spPr>
          <a:xfrm flipH="1">
            <a:off x="1258888" y="2205038"/>
            <a:ext cx="20637" cy="1295400"/>
          </a:xfrm>
          <a:prstGeom prst="line">
            <a:avLst/>
          </a:prstGeom>
          <a:ln w="38100" cmpd="sng">
            <a:solidFill>
              <a:schemeClr val="tx2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85113" y="2492375"/>
            <a:ext cx="0" cy="2376488"/>
          </a:xfrm>
          <a:prstGeom prst="straightConnector1">
            <a:avLst/>
          </a:prstGeom>
          <a:ln w="38100" cmpd="sng">
            <a:solidFill>
              <a:schemeClr val="tx2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" name="Oval 7"/>
          <p:cNvSpPr/>
          <p:nvPr/>
        </p:nvSpPr>
        <p:spPr>
          <a:xfrm>
            <a:off x="954891" y="1628800"/>
            <a:ext cx="648072" cy="57606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8313" y="2420938"/>
            <a:ext cx="1582737" cy="503237"/>
          </a:xfrm>
          <a:prstGeom prst="roundRect">
            <a:avLst/>
          </a:prstGeom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OBAT KRONIS HABIS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395288" y="3500438"/>
            <a:ext cx="1728787" cy="1800225"/>
          </a:xfrm>
          <a:prstGeom prst="round2DiagRect">
            <a:avLst/>
          </a:prstGeom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/>
              <a:t>INDENTITAS PESERTA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/>
              <a:t>SURAT RUJUKAN BALIK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/>
              <a:t>BUKU KONTROL PRB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00338" y="1700213"/>
            <a:ext cx="1655762" cy="1008062"/>
          </a:xfrm>
          <a:prstGeom prst="roundRect">
            <a:avLst/>
          </a:prstGeom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PELAYANAN RUJUK BALIK/MONITORING PENYAKIT</a:t>
            </a:r>
          </a:p>
        </p:txBody>
      </p:sp>
      <p:sp>
        <p:nvSpPr>
          <p:cNvPr id="12" name="Diamond 11"/>
          <p:cNvSpPr/>
          <p:nvPr/>
        </p:nvSpPr>
        <p:spPr>
          <a:xfrm>
            <a:off x="2339975" y="2997200"/>
            <a:ext cx="2376488" cy="936625"/>
          </a:xfrm>
          <a:prstGeom prst="diamond">
            <a:avLst/>
          </a:prstGeom>
          <a:solidFill>
            <a:srgbClr val="FFFF00"/>
          </a:solidFill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KUNJUNGAN </a:t>
            </a:r>
            <a:r>
              <a:rPr lang="en-US" sz="1600" dirty="0"/>
              <a:t>&gt; 3 BULAN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555875" y="4149725"/>
            <a:ext cx="720725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9D9"/>
              </a:gs>
              <a:gs pos="35001">
                <a:srgbClr val="FBCDCC"/>
              </a:gs>
              <a:gs pos="100000">
                <a:srgbClr val="EC9E9D"/>
              </a:gs>
            </a:gsLst>
            <a:lin ang="5400000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YA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3419475" y="4149725"/>
            <a:ext cx="936625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E6FE"/>
              </a:gs>
              <a:gs pos="35001">
                <a:srgbClr val="CDDCFA"/>
              </a:gs>
              <a:gs pos="100000">
                <a:srgbClr val="9EB9EA"/>
              </a:gs>
            </a:gsLst>
            <a:lin ang="5400000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TIDAK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3848" y="4941168"/>
            <a:ext cx="1368152" cy="64807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RESEP OBAT PRB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2484438" y="5805488"/>
            <a:ext cx="1935162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9D9"/>
              </a:gs>
              <a:gs pos="35001">
                <a:srgbClr val="FBCDCC"/>
              </a:gs>
              <a:gs pos="100000">
                <a:srgbClr val="EC9E9D"/>
              </a:gs>
            </a:gsLst>
            <a:lin ang="5400000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dk1"/>
                </a:solidFill>
                <a:latin typeface="+mn-lt"/>
                <a:cs typeface="+mn-cs"/>
              </a:rPr>
              <a:t>RUJUKAN KE RS UNTUK DILAKUKAN EVALUASI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32363" y="3284538"/>
            <a:ext cx="1800225" cy="1081087"/>
          </a:xfrm>
          <a:prstGeom prst="roundRect">
            <a:avLst/>
          </a:prstGeom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PENYERAHAN OBAT PRB + PEMBERIAN INFORMASI OBAT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76825" y="1773238"/>
            <a:ext cx="1655763" cy="792162"/>
          </a:xfrm>
          <a:prstGeom prst="roundRect">
            <a:avLst/>
          </a:prstGeom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PEMERIKSAAN RESEP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32363" y="4868863"/>
            <a:ext cx="1790700" cy="1008062"/>
          </a:xfrm>
          <a:prstGeom prst="roundRect">
            <a:avLst/>
          </a:prstGeom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PENGAJUAN KLAIM + DOKUMEN PENDUKUNG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948488" y="1844675"/>
            <a:ext cx="1935162" cy="792163"/>
          </a:xfrm>
          <a:prstGeom prst="roundRect">
            <a:avLst/>
          </a:prstGeom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VERIFIKASI KLAIM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48488" y="3357563"/>
            <a:ext cx="1935162" cy="792162"/>
          </a:xfrm>
          <a:prstGeom prst="roundRect">
            <a:avLst/>
          </a:prstGeom>
          <a:ln w="38100" cmpd="sng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PEMBAYARAN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948264" y="4869160"/>
            <a:ext cx="1935832" cy="7920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SELESAI</a:t>
            </a:r>
          </a:p>
        </p:txBody>
      </p:sp>
      <p:cxnSp>
        <p:nvCxnSpPr>
          <p:cNvPr id="32" name="Elbow Connector 31"/>
          <p:cNvCxnSpPr>
            <a:stCxn id="10" idx="0"/>
            <a:endCxn id="11" idx="1"/>
          </p:cNvCxnSpPr>
          <p:nvPr/>
        </p:nvCxnSpPr>
        <p:spPr>
          <a:xfrm flipV="1">
            <a:off x="2124075" y="2205038"/>
            <a:ext cx="576263" cy="2195512"/>
          </a:xfrm>
          <a:prstGeom prst="bentConnector3">
            <a:avLst>
              <a:gd name="adj1" fmla="val 26796"/>
            </a:avLst>
          </a:prstGeom>
          <a:ln w="38100" cmpd="sng">
            <a:solidFill>
              <a:schemeClr val="tx2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11" idx="2"/>
            <a:endCxn id="12" idx="0"/>
          </p:cNvCxnSpPr>
          <p:nvPr/>
        </p:nvCxnSpPr>
        <p:spPr>
          <a:xfrm>
            <a:off x="3527425" y="2708275"/>
            <a:ext cx="0" cy="288925"/>
          </a:xfrm>
          <a:prstGeom prst="line">
            <a:avLst/>
          </a:prstGeom>
          <a:ln w="38100" cmpd="sng">
            <a:solidFill>
              <a:schemeClr val="tx2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12" idx="2"/>
            <a:endCxn id="13" idx="0"/>
          </p:cNvCxnSpPr>
          <p:nvPr/>
        </p:nvCxnSpPr>
        <p:spPr>
          <a:xfrm rot="5400000">
            <a:off x="3113882" y="3736181"/>
            <a:ext cx="215900" cy="611187"/>
          </a:xfrm>
          <a:prstGeom prst="bentConnector3">
            <a:avLst/>
          </a:prstGeom>
          <a:ln w="38100" cmpd="sng">
            <a:solidFill>
              <a:schemeClr val="tx2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9" name="Elbow Connector 38"/>
          <p:cNvCxnSpPr>
            <a:stCxn id="12" idx="2"/>
            <a:endCxn id="15" idx="0"/>
          </p:cNvCxnSpPr>
          <p:nvPr/>
        </p:nvCxnSpPr>
        <p:spPr>
          <a:xfrm rot="16200000" flipH="1">
            <a:off x="3599657" y="3861593"/>
            <a:ext cx="215900" cy="360363"/>
          </a:xfrm>
          <a:prstGeom prst="bentConnector3">
            <a:avLst/>
          </a:prstGeom>
          <a:ln w="38100" cmpd="sng">
            <a:solidFill>
              <a:schemeClr val="tx2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>
            <a:stCxn id="15" idx="2"/>
          </p:cNvCxnSpPr>
          <p:nvPr/>
        </p:nvCxnSpPr>
        <p:spPr>
          <a:xfrm>
            <a:off x="3887788" y="4724400"/>
            <a:ext cx="0" cy="217488"/>
          </a:xfrm>
          <a:prstGeom prst="straightConnector1">
            <a:avLst/>
          </a:prstGeom>
          <a:ln w="38100" cmpd="sng">
            <a:solidFill>
              <a:schemeClr val="tx2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13" idx="2"/>
          </p:cNvCxnSpPr>
          <p:nvPr/>
        </p:nvCxnSpPr>
        <p:spPr>
          <a:xfrm>
            <a:off x="2916238" y="4724400"/>
            <a:ext cx="0" cy="1081088"/>
          </a:xfrm>
          <a:prstGeom prst="line">
            <a:avLst/>
          </a:prstGeom>
          <a:ln w="38100" cmpd="sng">
            <a:solidFill>
              <a:schemeClr val="tx2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endCxn id="19" idx="1"/>
          </p:cNvCxnSpPr>
          <p:nvPr/>
        </p:nvCxnSpPr>
        <p:spPr>
          <a:xfrm flipV="1">
            <a:off x="4572000" y="2168525"/>
            <a:ext cx="504825" cy="3097213"/>
          </a:xfrm>
          <a:prstGeom prst="bentConnector3">
            <a:avLst>
              <a:gd name="adj1" fmla="val 33425"/>
            </a:avLst>
          </a:prstGeom>
          <a:ln w="38100" cmpd="sng">
            <a:solidFill>
              <a:schemeClr val="tx2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492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188" y="139700"/>
            <a:ext cx="20351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335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ALUR PASIEN PRB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PRB :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teridentifikasi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V claim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tercetak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SEP sebagai </a:t>
            </a:r>
            <a:r>
              <a:rPr lang="en-US" dirty="0" err="1" smtClean="0"/>
              <a:t>potensipserta</a:t>
            </a:r>
            <a:r>
              <a:rPr lang="en-US" dirty="0" smtClean="0"/>
              <a:t> PRB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penjaringan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PRB </a:t>
            </a:r>
            <a:r>
              <a:rPr lang="en-US" dirty="0" err="1" smtClean="0"/>
              <a:t>olehpetugas</a:t>
            </a:r>
            <a:r>
              <a:rPr lang="en-US" dirty="0" smtClean="0"/>
              <a:t> FKRTL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Penerbitan</a:t>
            </a:r>
            <a:r>
              <a:rPr lang="en-US" dirty="0" smtClean="0"/>
              <a:t> SEP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PRB :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Petugas</a:t>
            </a:r>
            <a:r>
              <a:rPr lang="en-US" dirty="0" smtClean="0"/>
              <a:t> FKRTL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rujukan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rujuk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luaran</a:t>
            </a:r>
            <a:r>
              <a:rPr lang="en-US" dirty="0" smtClean="0"/>
              <a:t> P care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Petugas</a:t>
            </a:r>
            <a:r>
              <a:rPr lang="en-US" dirty="0" smtClean="0"/>
              <a:t> FKRTL </a:t>
            </a:r>
            <a:r>
              <a:rPr lang="en-US" dirty="0" err="1" smtClean="0"/>
              <a:t>membekali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rujuk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yang </a:t>
            </a:r>
            <a:r>
              <a:rPr lang="en-US" dirty="0" err="1" smtClean="0"/>
              <a:t>dicetak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Vclaim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luaran</a:t>
            </a:r>
            <a:r>
              <a:rPr lang="en-US" dirty="0" smtClean="0"/>
              <a:t> P care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poli</a:t>
            </a:r>
            <a:r>
              <a:rPr lang="en-US" dirty="0" smtClean="0"/>
              <a:t> </a:t>
            </a:r>
            <a:r>
              <a:rPr lang="en-US" dirty="0" err="1" smtClean="0"/>
              <a:t>spesialis</a:t>
            </a:r>
            <a:r>
              <a:rPr lang="en-US" dirty="0" smtClean="0"/>
              <a:t> :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SRB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resep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SRB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resep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PIC PRB</a:t>
            </a:r>
          </a:p>
          <a:p>
            <a:pPr>
              <a:buNone/>
            </a:pPr>
            <a:r>
              <a:rPr lang="en-US" dirty="0" smtClean="0"/>
              <a:t>5. PIC PRB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Vclaim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Bersama</a:t>
            </a:r>
            <a:r>
              <a:rPr lang="en-US" dirty="0" smtClean="0"/>
              <a:t> Kita </a:t>
            </a:r>
            <a:r>
              <a:rPr lang="en-US" dirty="0" err="1" smtClean="0"/>
              <a:t>Bisa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petugas</a:t>
            </a:r>
            <a:r>
              <a:rPr lang="en-US" dirty="0" smtClean="0"/>
              <a:t> </a:t>
            </a:r>
            <a:r>
              <a:rPr lang="en-US" dirty="0" err="1" smtClean="0"/>
              <a:t>dipoli</a:t>
            </a:r>
            <a:r>
              <a:rPr lang="en-US" dirty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endParaRPr lang="en-US" dirty="0"/>
          </a:p>
          <a:p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APD </a:t>
            </a:r>
            <a:r>
              <a:rPr lang="en-US" dirty="0" err="1" smtClean="0"/>
              <a:t>terstandar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Pelayanan</a:t>
            </a:r>
            <a:r>
              <a:rPr lang="en-US" sz="4000" dirty="0" smtClean="0"/>
              <a:t> </a:t>
            </a:r>
            <a:r>
              <a:rPr lang="en-US" sz="4000" dirty="0" err="1" smtClean="0"/>
              <a:t>Poli</a:t>
            </a:r>
            <a:r>
              <a:rPr lang="en-US" sz="4000" dirty="0" smtClean="0"/>
              <a:t> </a:t>
            </a:r>
            <a:r>
              <a:rPr lang="en-US" sz="4000" dirty="0" err="1" smtClean="0"/>
              <a:t>Rawat</a:t>
            </a:r>
            <a:r>
              <a:rPr lang="en-US" sz="4000" dirty="0" smtClean="0"/>
              <a:t> </a:t>
            </a:r>
            <a:r>
              <a:rPr lang="en-US" sz="4000" dirty="0" err="1" smtClean="0"/>
              <a:t>Jalan</a:t>
            </a:r>
            <a:r>
              <a:rPr lang="en-US" sz="4000" dirty="0" smtClean="0"/>
              <a:t> BBKPM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Poli</a:t>
            </a:r>
            <a:r>
              <a:rPr lang="en-US" sz="2800" dirty="0" smtClean="0"/>
              <a:t> </a:t>
            </a:r>
            <a:r>
              <a:rPr lang="en-US" sz="2800" dirty="0" err="1" smtClean="0"/>
              <a:t>Spesialis</a:t>
            </a:r>
            <a:endParaRPr lang="en-US" sz="2800" dirty="0"/>
          </a:p>
          <a:p>
            <a:r>
              <a:rPr lang="en-US" sz="2800" dirty="0" err="1" smtClean="0"/>
              <a:t>Poli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endParaRPr lang="en-US" sz="2800" dirty="0" smtClean="0"/>
          </a:p>
          <a:p>
            <a:r>
              <a:rPr lang="en-US" sz="2800" dirty="0" err="1" smtClean="0"/>
              <a:t>Poli</a:t>
            </a:r>
            <a:r>
              <a:rPr lang="en-US" sz="2800" dirty="0" smtClean="0"/>
              <a:t> DOTS</a:t>
            </a:r>
          </a:p>
          <a:p>
            <a:r>
              <a:rPr lang="en-US" sz="2800" dirty="0" err="1" smtClean="0"/>
              <a:t>Poli</a:t>
            </a:r>
            <a:r>
              <a:rPr lang="en-US" sz="2800" dirty="0" smtClean="0"/>
              <a:t> ASPO</a:t>
            </a:r>
          </a:p>
          <a:p>
            <a:r>
              <a:rPr lang="en-US" sz="2800" dirty="0" err="1" smtClean="0"/>
              <a:t>Poli</a:t>
            </a:r>
            <a:r>
              <a:rPr lang="en-US" sz="2800" dirty="0" smtClean="0"/>
              <a:t> MDR</a:t>
            </a:r>
          </a:p>
          <a:p>
            <a:r>
              <a:rPr lang="en-US" sz="2800" dirty="0" err="1" smtClean="0"/>
              <a:t>Poli</a:t>
            </a:r>
            <a:r>
              <a:rPr lang="en-US" sz="2800" dirty="0" smtClean="0"/>
              <a:t> N TB</a:t>
            </a:r>
          </a:p>
          <a:p>
            <a:r>
              <a:rPr lang="en-US" sz="2800" dirty="0" err="1" smtClean="0"/>
              <a:t>Poli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Asma</a:t>
            </a:r>
            <a:r>
              <a:rPr lang="en-US" dirty="0" smtClean="0"/>
              <a:t> PPOK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Penanganan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sma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PPOK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penyesuaian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 smtClean="0"/>
              <a:t>lansia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komorbid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sma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PPOK (</a:t>
            </a:r>
            <a:r>
              <a:rPr lang="en-US" dirty="0" err="1" smtClean="0"/>
              <a:t>dr</a:t>
            </a:r>
            <a:r>
              <a:rPr lang="en-US" dirty="0" smtClean="0"/>
              <a:t> Faisal </a:t>
            </a:r>
            <a:r>
              <a:rPr lang="en-US" dirty="0" err="1" smtClean="0"/>
              <a:t>Yunus</a:t>
            </a:r>
            <a:r>
              <a:rPr lang="en-US" dirty="0" smtClean="0"/>
              <a:t> </a:t>
            </a:r>
            <a:r>
              <a:rPr lang="en-US" dirty="0" err="1" smtClean="0"/>
              <a:t>SpP</a:t>
            </a:r>
            <a:r>
              <a:rPr lang="en-US" dirty="0" smtClean="0"/>
              <a:t>(K)),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&gt;60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komorbid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terpapar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Penyesuaian</a:t>
            </a:r>
            <a:r>
              <a:rPr lang="en-US" sz="3600" dirty="0" smtClean="0"/>
              <a:t> </a:t>
            </a:r>
            <a:r>
              <a:rPr lang="en-US" sz="3600" dirty="0" err="1" smtClean="0"/>
              <a:t>layanan</a:t>
            </a:r>
            <a:r>
              <a:rPr lang="en-US" sz="3600" dirty="0" smtClean="0"/>
              <a:t> </a:t>
            </a:r>
            <a:r>
              <a:rPr lang="en-US" sz="3600" dirty="0" err="1" smtClean="0"/>
              <a:t>pasien</a:t>
            </a:r>
            <a:r>
              <a:rPr lang="en-US" sz="3600" dirty="0" smtClean="0"/>
              <a:t> </a:t>
            </a:r>
            <a:r>
              <a:rPr lang="en-US" sz="3600" dirty="0" err="1" smtClean="0"/>
              <a:t>Asma</a:t>
            </a:r>
            <a:r>
              <a:rPr lang="en-US" sz="3600" dirty="0" smtClean="0"/>
              <a:t> PPOK </a:t>
            </a:r>
            <a:r>
              <a:rPr lang="en-US" sz="3600" dirty="0" err="1" smtClean="0"/>
              <a:t>dan</a:t>
            </a:r>
            <a:r>
              <a:rPr lang="en-US" sz="3600" dirty="0" smtClean="0"/>
              <a:t> TB </a:t>
            </a:r>
            <a:r>
              <a:rPr lang="en-US" sz="3600" dirty="0" err="1" smtClean="0"/>
              <a:t>dimasa</a:t>
            </a:r>
            <a:r>
              <a:rPr lang="en-US" sz="3600" dirty="0" smtClean="0"/>
              <a:t> </a:t>
            </a:r>
            <a:r>
              <a:rPr lang="en-US" sz="3600" dirty="0" err="1" smtClean="0"/>
              <a:t>pandemi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terinci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dievaluasi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kestabilan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BPJS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Asma</a:t>
            </a:r>
            <a:r>
              <a:rPr lang="en-US" dirty="0" smtClean="0"/>
              <a:t> PPOK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kronis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b="1" dirty="0" err="1" smtClean="0"/>
              <a:t>selama</a:t>
            </a:r>
            <a:r>
              <a:rPr lang="en-US" b="1" dirty="0" smtClean="0"/>
              <a:t> 2 </a:t>
            </a:r>
            <a:r>
              <a:rPr lang="en-US" b="1" dirty="0" err="1" smtClean="0"/>
              <a:t>bulan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terkontrol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endParaRPr lang="en-US" dirty="0" smtClean="0"/>
          </a:p>
          <a:p>
            <a:r>
              <a:rPr lang="en-US" dirty="0" err="1" smtClean="0"/>
              <a:t>Usia</a:t>
            </a:r>
            <a:r>
              <a:rPr lang="en-US" dirty="0" smtClean="0"/>
              <a:t> yang </a:t>
            </a:r>
            <a:r>
              <a:rPr lang="en-US" dirty="0" err="1" smtClean="0"/>
              <a:t>diutamakan</a:t>
            </a:r>
            <a:r>
              <a:rPr lang="en-US" dirty="0" smtClean="0"/>
              <a:t> </a:t>
            </a:r>
            <a:r>
              <a:rPr lang="en-US" dirty="0" err="1" smtClean="0"/>
              <a:t>lansia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komorbid</a:t>
            </a:r>
            <a:endParaRPr lang="en-US" dirty="0" smtClean="0"/>
          </a:p>
          <a:p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endParaRPr lang="en-US" dirty="0" smtClean="0"/>
          </a:p>
          <a:p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BPJS </a:t>
            </a:r>
            <a:r>
              <a:rPr lang="en-US" dirty="0" err="1" smtClean="0"/>
              <a:t>berasal</a:t>
            </a:r>
            <a:r>
              <a:rPr lang="en-US" dirty="0" smtClean="0"/>
              <a:t> PNS, POLRI, BUMN</a:t>
            </a:r>
          </a:p>
          <a:p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puskesmas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2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kedepan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Penyesuaian</a:t>
            </a:r>
            <a:r>
              <a:rPr lang="en-US" sz="3600" dirty="0" smtClean="0"/>
              <a:t> </a:t>
            </a:r>
            <a:r>
              <a:rPr lang="en-US" sz="3600" dirty="0" err="1" smtClean="0"/>
              <a:t>layanan</a:t>
            </a:r>
            <a:r>
              <a:rPr lang="en-US" sz="3600" dirty="0" smtClean="0"/>
              <a:t> </a:t>
            </a:r>
            <a:r>
              <a:rPr lang="en-US" sz="3600" dirty="0" err="1" smtClean="0"/>
              <a:t>pasien</a:t>
            </a:r>
            <a:r>
              <a:rPr lang="en-US" sz="3600" dirty="0" smtClean="0"/>
              <a:t> </a:t>
            </a:r>
            <a:r>
              <a:rPr lang="en-US" sz="3600" dirty="0" err="1" smtClean="0"/>
              <a:t>Asma</a:t>
            </a:r>
            <a:r>
              <a:rPr lang="en-US" sz="3600" dirty="0" smtClean="0"/>
              <a:t> PPOK </a:t>
            </a:r>
            <a:r>
              <a:rPr lang="en-US" sz="3600" dirty="0" err="1" smtClean="0"/>
              <a:t>danTB</a:t>
            </a:r>
            <a:r>
              <a:rPr lang="en-US" sz="3600" dirty="0" smtClean="0"/>
              <a:t>  </a:t>
            </a:r>
            <a:r>
              <a:rPr lang="en-US" sz="3600" dirty="0" err="1" smtClean="0"/>
              <a:t>dimasa</a:t>
            </a:r>
            <a:r>
              <a:rPr lang="en-US" sz="3600" dirty="0" smtClean="0"/>
              <a:t> </a:t>
            </a:r>
            <a:r>
              <a:rPr lang="en-US" sz="3600" dirty="0" err="1" smtClean="0"/>
              <a:t>pandemi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ASPO (BPJS)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kronis</a:t>
            </a:r>
            <a:r>
              <a:rPr lang="en-US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dianjurkan</a:t>
            </a:r>
            <a:r>
              <a:rPr lang="en-US" b="1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2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terkontrol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komorbid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dimonitor</a:t>
            </a:r>
            <a:endParaRPr lang="en-US" dirty="0" smtClean="0"/>
          </a:p>
          <a:p>
            <a:r>
              <a:rPr lang="en-US" dirty="0" err="1" smtClean="0"/>
              <a:t>Pasien</a:t>
            </a:r>
            <a:r>
              <a:rPr lang="en-US" dirty="0" smtClean="0"/>
              <a:t> post </a:t>
            </a:r>
            <a:r>
              <a:rPr lang="en-US" dirty="0" err="1" smtClean="0"/>
              <a:t>ekserbasi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koinfeksi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nafas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PPK I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berlakunya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Pasien</a:t>
            </a:r>
            <a:r>
              <a:rPr lang="en-US" dirty="0" smtClean="0"/>
              <a:t> BPJS yang </a:t>
            </a:r>
            <a:r>
              <a:rPr lang="en-US" dirty="0" err="1" smtClean="0"/>
              <a:t>berisiko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preminya</a:t>
            </a:r>
            <a:r>
              <a:rPr lang="en-US" dirty="0" smtClean="0"/>
              <a:t> </a:t>
            </a:r>
            <a:r>
              <a:rPr lang="en-US" dirty="0" err="1" smtClean="0"/>
              <a:t>terhambat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PBI APBN,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, PBPU </a:t>
            </a:r>
            <a:r>
              <a:rPr lang="en-US" dirty="0" err="1" smtClean="0"/>
              <a:t>atau</a:t>
            </a:r>
            <a:r>
              <a:rPr lang="en-US" dirty="0" smtClean="0"/>
              <a:t> BP.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dimasa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Asma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PPOK </a:t>
            </a:r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dipertimbangkan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Program </a:t>
            </a:r>
            <a:r>
              <a:rPr lang="en-US" dirty="0" err="1" smtClean="0"/>
              <a:t>Rujuk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Puskesmas</a:t>
            </a:r>
            <a:endParaRPr lang="en-US" dirty="0" smtClean="0"/>
          </a:p>
          <a:p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Asma</a:t>
            </a:r>
            <a:r>
              <a:rPr lang="en-US" dirty="0" smtClean="0"/>
              <a:t> PPOK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eksaserbasi</a:t>
            </a:r>
            <a:r>
              <a:rPr lang="en-US" dirty="0" smtClean="0"/>
              <a:t> </a:t>
            </a:r>
            <a:r>
              <a:rPr lang="en-US" dirty="0" err="1" smtClean="0"/>
              <a:t>akut</a:t>
            </a:r>
            <a:r>
              <a:rPr lang="en-US" dirty="0" smtClean="0"/>
              <a:t> </a:t>
            </a:r>
            <a:r>
              <a:rPr lang="en-US" dirty="0" err="1" smtClean="0"/>
              <a:t>dihindarkan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nebulizer </a:t>
            </a:r>
          </a:p>
          <a:p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Asma</a:t>
            </a:r>
            <a:r>
              <a:rPr lang="en-US" dirty="0" smtClean="0"/>
              <a:t> PPOK </a:t>
            </a:r>
            <a:r>
              <a:rPr lang="en-US" dirty="0" err="1" smtClean="0"/>
              <a:t>d</a:t>
            </a:r>
            <a:r>
              <a:rPr lang="en-US" dirty="0" err="1" smtClean="0"/>
              <a:t>ihindarkan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spirometri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peakflow</a:t>
            </a:r>
            <a:r>
              <a:rPr lang="en-US" dirty="0" smtClean="0"/>
              <a:t> meter.</a:t>
            </a:r>
          </a:p>
          <a:p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terapi</a:t>
            </a:r>
            <a:r>
              <a:rPr lang="en-US" dirty="0" smtClean="0"/>
              <a:t> </a:t>
            </a:r>
            <a:r>
              <a:rPr lang="en-US" dirty="0" err="1" smtClean="0"/>
              <a:t>inhalasi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Pelayanan</a:t>
            </a:r>
            <a:r>
              <a:rPr lang="en-US" dirty="0" smtClean="0"/>
              <a:t> TB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TB </a:t>
            </a:r>
            <a:r>
              <a:rPr lang="en-US" dirty="0" err="1" smtClean="0"/>
              <a:t>diupayakan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dijarangkan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kontrolnya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TB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pengobatan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FDC,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per 1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keluhan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pengobatan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FDC,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per 2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keluhan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OAT </a:t>
            </a:r>
            <a:r>
              <a:rPr lang="en-US" dirty="0" err="1" smtClean="0"/>
              <a:t>lepasan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BPJS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mutu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terapi</a:t>
            </a:r>
            <a:r>
              <a:rPr lang="en-US" dirty="0" smtClean="0"/>
              <a:t> OAT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OAT </a:t>
            </a:r>
            <a:r>
              <a:rPr lang="en-US" dirty="0" err="1" smtClean="0"/>
              <a:t>lepasan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kekhususan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alergi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/>
              <a:t> 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resep</a:t>
            </a:r>
            <a:r>
              <a:rPr lang="en-US" dirty="0" smtClean="0"/>
              <a:t>,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1 </a:t>
            </a:r>
            <a:r>
              <a:rPr lang="en-US" dirty="0" err="1" smtClean="0"/>
              <a:t>atau</a:t>
            </a:r>
            <a:r>
              <a:rPr lang="en-US" dirty="0" smtClean="0"/>
              <a:t> 2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lain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overcost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>
                <a:solidFill>
                  <a:srgbClr val="00B050"/>
                </a:solidFill>
              </a:rPr>
              <a:t>RUJUK BALIK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A5EA8E-2A8B-E746-BAC6-944B80F9B672}" type="slidenum">
              <a:rPr lang="en-US" altLang="id-ID" sz="1400">
                <a:solidFill>
                  <a:srgbClr val="898989"/>
                </a:solidFill>
                <a:ea typeface="Arial" charset="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id-ID" sz="1400">
              <a:solidFill>
                <a:srgbClr val="898989"/>
              </a:solidFill>
              <a:ea typeface="Arial" charset="0"/>
              <a:cs typeface="Arial" charset="0"/>
            </a:endParaRPr>
          </a:p>
        </p:txBody>
      </p:sp>
      <p:pic>
        <p:nvPicPr>
          <p:cNvPr id="10" name="Picture 8" descr="LOGO bpjsBawa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1475"/>
            <a:ext cx="91440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6294233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4433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388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24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911</Words>
  <Application>Microsoft Office PowerPoint</Application>
  <PresentationFormat>On-screen Show (4:3)</PresentationFormat>
  <Paragraphs>137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SOSIALISASI PELAYANAN PASIEN ASMA PPOK DAN TB DI MASA PANDEMI COVID </vt:lpstr>
      <vt:lpstr>Pelayanan Poli Rawat Jalan BBKPM</vt:lpstr>
      <vt:lpstr>Asma PPOK</vt:lpstr>
      <vt:lpstr>Penyesuaian layanan pasien Asma PPOK dan TB dimasa pandemi</vt:lpstr>
      <vt:lpstr>Penyesuaian layanan pasien Asma PPOK danTB  dimasa pandemi</vt:lpstr>
      <vt:lpstr>Yang perlu diperhatikan dimasa Covid</vt:lpstr>
      <vt:lpstr>Pelayanan TB di masa Covid </vt:lpstr>
      <vt:lpstr>PROGRAM RUJUK BALIK</vt:lpstr>
      <vt:lpstr>Slide 9</vt:lpstr>
      <vt:lpstr>Slide 10</vt:lpstr>
      <vt:lpstr>Slide 11</vt:lpstr>
      <vt:lpstr>Slide 12</vt:lpstr>
      <vt:lpstr>Mekanisme Pelayanan PRB</vt:lpstr>
      <vt:lpstr>Alur Pelayanan Obat PRB</vt:lpstr>
      <vt:lpstr>ALUR PASIEN PRB</vt:lpstr>
      <vt:lpstr>Slide 16</vt:lpstr>
      <vt:lpstr>Slide 17</vt:lpstr>
      <vt:lpstr>Slide 18</vt:lpstr>
      <vt:lpstr>Bersama Kita Bisa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PELAYANAN OBAT KRONIS DAN PRB DI MASA PANDEMI COVID </dc:title>
  <dc:creator>ASUS</dc:creator>
  <cp:lastModifiedBy>ASUS</cp:lastModifiedBy>
  <cp:revision>2</cp:revision>
  <dcterms:created xsi:type="dcterms:W3CDTF">2020-05-14T00:58:28Z</dcterms:created>
  <dcterms:modified xsi:type="dcterms:W3CDTF">2020-05-14T04:22:49Z</dcterms:modified>
</cp:coreProperties>
</file>