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y="6858000" cx="12192000"/>
  <p:notesSz cx="6858000" cy="9144000"/>
  <p:embeddedFontLst>
    <p:embeddedFont>
      <p:font typeface="Raleway"/>
      <p:regular r:id="rId66"/>
      <p:bold r:id="rId67"/>
      <p:italic r:id="rId68"/>
      <p:boldItalic r:id="rId69"/>
    </p:embeddedFont>
    <p:embeddedFont>
      <p:font typeface="Raleway Thin"/>
      <p:bold r:id="rId70"/>
      <p:boldItalic r:id="rId71"/>
    </p:embeddedFont>
    <p:embeddedFont>
      <p:font typeface="Tahoma"/>
      <p:regular r:id="rId72"/>
      <p:bold r:id="rId73"/>
    </p:embeddedFont>
    <p:embeddedFont>
      <p:font typeface="Arial Black"/>
      <p:regular r:id="rId74"/>
    </p:embeddedFont>
    <p:embeddedFont>
      <p:font typeface="Open Sans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69F7FB-411F-4875-8BC1-099C29DF0BD7}">
  <a:tblStyle styleId="{3069F7FB-411F-4875-8BC1-099C29DF0BD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Tahoma-bold.fntdata"/><Relationship Id="rId72" Type="http://schemas.openxmlformats.org/officeDocument/2006/relationships/font" Target="fonts/Tahoma-regular.fntdata"/><Relationship Id="rId31" Type="http://schemas.openxmlformats.org/officeDocument/2006/relationships/slide" Target="slides/slide26.xml"/><Relationship Id="rId75" Type="http://schemas.openxmlformats.org/officeDocument/2006/relationships/font" Target="fonts/OpenSans-regular.fntdata"/><Relationship Id="rId30" Type="http://schemas.openxmlformats.org/officeDocument/2006/relationships/slide" Target="slides/slide25.xml"/><Relationship Id="rId74" Type="http://schemas.openxmlformats.org/officeDocument/2006/relationships/font" Target="fonts/ArialBlack-regular.fntdata"/><Relationship Id="rId33" Type="http://schemas.openxmlformats.org/officeDocument/2006/relationships/slide" Target="slides/slide28.xml"/><Relationship Id="rId77" Type="http://schemas.openxmlformats.org/officeDocument/2006/relationships/font" Target="fonts/OpenSans-italic.fntdata"/><Relationship Id="rId32" Type="http://schemas.openxmlformats.org/officeDocument/2006/relationships/slide" Target="slides/slide27.xml"/><Relationship Id="rId76" Type="http://schemas.openxmlformats.org/officeDocument/2006/relationships/font" Target="fonts/OpenSans-bold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8" Type="http://schemas.openxmlformats.org/officeDocument/2006/relationships/font" Target="fonts/OpenSans-boldItalic.fntdata"/><Relationship Id="rId71" Type="http://schemas.openxmlformats.org/officeDocument/2006/relationships/font" Target="fonts/RalewayThin-boldItalic.fntdata"/><Relationship Id="rId70" Type="http://schemas.openxmlformats.org/officeDocument/2006/relationships/font" Target="fonts/RalewayThin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Raleway-regular.fntdata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Raleway-italic.fntdata"/><Relationship Id="rId23" Type="http://schemas.openxmlformats.org/officeDocument/2006/relationships/slide" Target="slides/slide18.xml"/><Relationship Id="rId67" Type="http://schemas.openxmlformats.org/officeDocument/2006/relationships/font" Target="fonts/Raleway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aleway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5f27d01a9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c5f27d01a9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5fbccb46a_3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c5fbccb46a_3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c5fbccb46a_3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c4580f5001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c4580f5001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c4580f5001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c4580f5001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c4580f5001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c4580f5001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c4580f5001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c4580f5001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c4580f5001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c4580f5001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c4580f5001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gc4580f5001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c4580f5001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c4580f5001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c4580f5001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c4580f5001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c4580f5001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c4580f5001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c4580f5001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c4580f5001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c4580f5001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5f27d01a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c5f27d01a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5f27d01a9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c5f27d01a9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5f27d01a9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c5f27d01a9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38930" y="6516913"/>
            <a:ext cx="7514141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1" type="body"/>
          </p:nvPr>
        </p:nvSpPr>
        <p:spPr>
          <a:xfrm>
            <a:off x="604838" y="4649053"/>
            <a:ext cx="10977562" cy="91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picture containing plate&#10;&#10;Description automatically generated"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2139" y="851127"/>
            <a:ext cx="3362960" cy="336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3081785" y="1657712"/>
            <a:ext cx="5252185" cy="5363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1"/>
          <p:cNvSpPr/>
          <p:nvPr/>
        </p:nvSpPr>
        <p:spPr>
          <a:xfrm>
            <a:off x="0" y="1864206"/>
            <a:ext cx="12192000" cy="3511004"/>
          </a:xfrm>
          <a:prstGeom prst="rect">
            <a:avLst/>
          </a:prstGeom>
          <a:solidFill>
            <a:srgbClr val="212F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1"/>
          <p:cNvSpPr/>
          <p:nvPr/>
        </p:nvSpPr>
        <p:spPr>
          <a:xfrm>
            <a:off x="0" y="1710267"/>
            <a:ext cx="2810577" cy="82468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1"/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1"/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www.its.ac.id/informatika</a:t>
            </a:r>
            <a:endParaRPr sz="1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133" name="Google Shape;133;p11"/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34" name="Google Shape;134;p11"/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11"/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Departemen Teknik Informatika, INSTITUT TEKNOLOGI SEPULUH NOPEMBER</a:t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11"/>
          <p:cNvSpPr/>
          <p:nvPr/>
        </p:nvSpPr>
        <p:spPr>
          <a:xfrm>
            <a:off x="11848519" y="34160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1"/>
          <p:cNvSpPr txBox="1"/>
          <p:nvPr>
            <p:ph type="title"/>
          </p:nvPr>
        </p:nvSpPr>
        <p:spPr>
          <a:xfrm>
            <a:off x="3720662" y="204745"/>
            <a:ext cx="8106615" cy="693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Raleway Thin"/>
              <a:buNone/>
              <a:defRPr b="1" sz="4000">
                <a:solidFill>
                  <a:srgbClr val="00206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1"/>
          <p:cNvSpPr txBox="1"/>
          <p:nvPr>
            <p:ph idx="1" type="body"/>
          </p:nvPr>
        </p:nvSpPr>
        <p:spPr>
          <a:xfrm>
            <a:off x="343481" y="2038866"/>
            <a:ext cx="11483795" cy="3105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close up of a sign&#10;&#10;Description automatically generated" id="140" name="Google Shape;140;p11"/>
          <p:cNvPicPr preferRelativeResize="0"/>
          <p:nvPr/>
        </p:nvPicPr>
        <p:blipFill rotWithShape="1">
          <a:blip r:embed="rId3">
            <a:alphaModFix/>
          </a:blip>
          <a:srcRect b="12463" l="9345" r="9491" t="10793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plate&#10;&#10;Description automatically generated" id="141" name="Google Shape;14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6612" y="275191"/>
            <a:ext cx="54720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42" name="Google Shape;14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757" y="275191"/>
            <a:ext cx="549401" cy="5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3081785" y="1657712"/>
            <a:ext cx="5252185" cy="53638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2"/>
          <p:cNvSpPr/>
          <p:nvPr/>
        </p:nvSpPr>
        <p:spPr>
          <a:xfrm>
            <a:off x="0" y="1864206"/>
            <a:ext cx="12192000" cy="3511004"/>
          </a:xfrm>
          <a:prstGeom prst="rect">
            <a:avLst/>
          </a:prstGeom>
          <a:solidFill>
            <a:srgbClr val="212F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2"/>
          <p:cNvSpPr/>
          <p:nvPr/>
        </p:nvSpPr>
        <p:spPr>
          <a:xfrm>
            <a:off x="0" y="1710267"/>
            <a:ext cx="2810577" cy="82468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2"/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2"/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www.its.ac.id/informatika</a:t>
            </a:r>
            <a:endParaRPr sz="1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149" name="Google Shape;149;p12"/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50" name="Google Shape;150;p12"/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12"/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Departemen Teknik Informatika, INSTITUT TEKNOLOGI SEPULUH NOPEMBER</a:t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11848519" y="34160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2"/>
          <p:cNvSpPr txBox="1"/>
          <p:nvPr>
            <p:ph type="title"/>
          </p:nvPr>
        </p:nvSpPr>
        <p:spPr>
          <a:xfrm>
            <a:off x="3720662" y="204745"/>
            <a:ext cx="8106615" cy="693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Raleway Thin"/>
              <a:buNone/>
              <a:defRPr b="1" sz="4000">
                <a:solidFill>
                  <a:srgbClr val="00206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2"/>
          <p:cNvSpPr txBox="1"/>
          <p:nvPr>
            <p:ph idx="1" type="body"/>
          </p:nvPr>
        </p:nvSpPr>
        <p:spPr>
          <a:xfrm>
            <a:off x="343481" y="2038866"/>
            <a:ext cx="6356863" cy="3105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close up of a sign&#10;&#10;Description automatically generated" id="156" name="Google Shape;156;p12"/>
          <p:cNvPicPr preferRelativeResize="0"/>
          <p:nvPr/>
        </p:nvPicPr>
        <p:blipFill rotWithShape="1">
          <a:blip r:embed="rId3">
            <a:alphaModFix/>
          </a:blip>
          <a:srcRect b="12463" l="9345" r="9491" t="10793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plate&#10;&#10;Description automatically generated" id="157" name="Google Shape;15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6612" y="275191"/>
            <a:ext cx="54720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58" name="Google Shape;15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757" y="275191"/>
            <a:ext cx="549401" cy="5494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2"/>
          <p:cNvSpPr/>
          <p:nvPr>
            <p:ph idx="2" type="pic"/>
          </p:nvPr>
        </p:nvSpPr>
        <p:spPr>
          <a:xfrm>
            <a:off x="7091363" y="1026377"/>
            <a:ext cx="4468812" cy="525218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>
            <p:ph idx="2" type="pic"/>
          </p:nvPr>
        </p:nvSpPr>
        <p:spPr>
          <a:xfrm>
            <a:off x="424757" y="1257300"/>
            <a:ext cx="4813993" cy="461803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sign&#10;&#10;Description automatically generated" id="23" name="Google Shape;23;p3"/>
          <p:cNvPicPr preferRelativeResize="0"/>
          <p:nvPr/>
        </p:nvPicPr>
        <p:blipFill rotWithShape="1">
          <a:blip r:embed="rId2">
            <a:alphaModFix/>
          </a:blip>
          <a:srcRect b="12463" l="9345" r="9491" t="10793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www.its.ac.id/informatika</a:t>
            </a:r>
            <a:endParaRPr sz="1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26" name="Google Shape;26;p3"/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3"/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Departemen Teknik Informatika, INSTITUT TEKNOLOGI SEPULUH NOPEMBER</a:t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5954" y="-663866"/>
            <a:ext cx="6746944" cy="24636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/>
          <p:nvPr>
            <p:ph type="title"/>
          </p:nvPr>
        </p:nvSpPr>
        <p:spPr>
          <a:xfrm>
            <a:off x="5468677" y="1566263"/>
            <a:ext cx="6298566" cy="192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Raleway Thin"/>
              <a:buNone/>
              <a:defRPr sz="72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5467984" y="4950373"/>
            <a:ext cx="6298566" cy="502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3" type="body"/>
          </p:nvPr>
        </p:nvSpPr>
        <p:spPr>
          <a:xfrm>
            <a:off x="5467984" y="5453044"/>
            <a:ext cx="6298566" cy="422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picture containing plate&#10;&#10;Description automatically generated" id="33" name="Google Shape;3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6612" y="275191"/>
            <a:ext cx="54720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34" name="Google Shape;3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757" y="275191"/>
            <a:ext cx="549401" cy="5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www.its.ac.id/informatika</a:t>
            </a:r>
            <a:endParaRPr sz="1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38;p4"/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Google Shape;39;p4"/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41;p4"/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Departemen Teknik Informatika, INSTITUT TEKNOLOGI SEPULUH NOPEMBER</a:t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" name="Google Shape;4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5954" y="-663866"/>
            <a:ext cx="6746944" cy="246363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 txBox="1"/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  <a:defRPr b="1">
                <a:solidFill>
                  <a:srgbClr val="00206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339725" y="2238375"/>
            <a:ext cx="11579005" cy="39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close up of a sign&#10;&#10;Description automatically generated" id="46" name="Google Shape;46;p4"/>
          <p:cNvPicPr preferRelativeResize="0"/>
          <p:nvPr/>
        </p:nvPicPr>
        <p:blipFill rotWithShape="1">
          <a:blip r:embed="rId3">
            <a:alphaModFix/>
          </a:blip>
          <a:srcRect b="12463" l="9345" r="9491" t="10793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plate&#10;&#10;Description automatically generated" id="47" name="Google Shape;4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6612" y="275191"/>
            <a:ext cx="54720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48" name="Google Shape;4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757" y="275191"/>
            <a:ext cx="549401" cy="5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>
            <p:ph idx="2" type="pic"/>
          </p:nvPr>
        </p:nvSpPr>
        <p:spPr>
          <a:xfrm>
            <a:off x="0" y="1047750"/>
            <a:ext cx="12192000" cy="538315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1" name="Google Shape;5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5954" y="-663866"/>
            <a:ext cx="6746944" cy="246363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5"/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5"/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www.its.ac.id/informatika</a:t>
            </a:r>
            <a:endParaRPr sz="1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54" name="Google Shape;54;p5"/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55" name="Google Shape;55;p5"/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57;p5"/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Departemen Teknik Informatika, INSTITUT TEKNOLOGI SEPULUH NOPEMBER</a:t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5"/>
          <p:cNvSpPr txBox="1"/>
          <p:nvPr>
            <p:ph type="title"/>
          </p:nvPr>
        </p:nvSpPr>
        <p:spPr>
          <a:xfrm>
            <a:off x="1411435" y="4017702"/>
            <a:ext cx="9215474" cy="1207785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7200"/>
              <a:buFont typeface="Raleway Thin"/>
              <a:buNone/>
              <a:defRPr b="1" sz="7200">
                <a:solidFill>
                  <a:srgbClr val="00206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" type="body"/>
          </p:nvPr>
        </p:nvSpPr>
        <p:spPr>
          <a:xfrm>
            <a:off x="2946717" y="5425696"/>
            <a:ext cx="6298566" cy="502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3" type="body"/>
          </p:nvPr>
        </p:nvSpPr>
        <p:spPr>
          <a:xfrm>
            <a:off x="2946717" y="5865303"/>
            <a:ext cx="6298566" cy="426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close up of a sign&#10;&#10;Description automatically generated" id="61" name="Google Shape;61;p5"/>
          <p:cNvPicPr preferRelativeResize="0"/>
          <p:nvPr/>
        </p:nvPicPr>
        <p:blipFill rotWithShape="1">
          <a:blip r:embed="rId3">
            <a:alphaModFix/>
          </a:blip>
          <a:srcRect b="12463" l="9345" r="9491" t="10793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plate&#10;&#10;Description automatically generated" id="62" name="Google Shape;6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6612" y="275191"/>
            <a:ext cx="54720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63" name="Google Shape;6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757" y="275191"/>
            <a:ext cx="549401" cy="5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grass, track, light, lit&#10;&#10;Description automatically generated" id="65" name="Google Shape;6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98952"/>
            <a:ext cx="12192000" cy="5229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8930" y="6487389"/>
            <a:ext cx="7514141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5954" y="-663866"/>
            <a:ext cx="6746944" cy="246363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6"/>
          <p:cNvSpPr txBox="1"/>
          <p:nvPr>
            <p:ph type="title"/>
          </p:nvPr>
        </p:nvSpPr>
        <p:spPr>
          <a:xfrm>
            <a:off x="2939011" y="5075952"/>
            <a:ext cx="6313977" cy="937266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Raleway Thin"/>
              <a:buNone/>
              <a:defRPr b="1" sz="3600">
                <a:solidFill>
                  <a:srgbClr val="00206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close up of a sign&#10;&#10;Description automatically generated" id="69" name="Google Shape;69;p6"/>
          <p:cNvPicPr preferRelativeResize="0"/>
          <p:nvPr/>
        </p:nvPicPr>
        <p:blipFill rotWithShape="1">
          <a:blip r:embed="rId5">
            <a:alphaModFix/>
          </a:blip>
          <a:srcRect b="12463" l="9345" r="9491" t="10793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plate&#10;&#10;Description automatically generated" id="70" name="Google Shape;7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6612" y="275191"/>
            <a:ext cx="54720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71" name="Google Shape;71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4757" y="275191"/>
            <a:ext cx="549401" cy="5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>
            <p:ph idx="2" type="pic"/>
          </p:nvPr>
        </p:nvSpPr>
        <p:spPr>
          <a:xfrm>
            <a:off x="5797550" y="0"/>
            <a:ext cx="5880468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7"/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www.its.ac.id/informatika</a:t>
            </a:r>
            <a:endParaRPr sz="1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76" name="Google Shape;76;p7"/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77" name="Google Shape;77;p7"/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9" name="Google Shape;7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7703" y="3050945"/>
            <a:ext cx="3699335" cy="135080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7"/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Departemen Teknik Informatika, INSTITUT TEKNOLOGI SEPULUH NOPEMBER</a:t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7"/>
          <p:cNvSpPr txBox="1"/>
          <p:nvPr>
            <p:ph type="title"/>
          </p:nvPr>
        </p:nvSpPr>
        <p:spPr>
          <a:xfrm>
            <a:off x="359248" y="1094088"/>
            <a:ext cx="5438302" cy="21817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 Thin"/>
              <a:buNone/>
              <a:defRPr sz="5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"/>
          <p:cNvSpPr txBox="1"/>
          <p:nvPr>
            <p:ph idx="1" type="body"/>
          </p:nvPr>
        </p:nvSpPr>
        <p:spPr>
          <a:xfrm>
            <a:off x="342899" y="3957638"/>
            <a:ext cx="5090665" cy="866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close up of a sign&#10;&#10;Description automatically generated" id="83" name="Google Shape;83;p7"/>
          <p:cNvPicPr preferRelativeResize="0"/>
          <p:nvPr/>
        </p:nvPicPr>
        <p:blipFill rotWithShape="1">
          <a:blip r:embed="rId3">
            <a:alphaModFix/>
          </a:blip>
          <a:srcRect b="12463" l="9345" r="9491" t="10793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plate&#10;&#10;Description automatically generated" id="84" name="Google Shape;8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6612" y="275191"/>
            <a:ext cx="54720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85" name="Google Shape;8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757" y="275191"/>
            <a:ext cx="549401" cy="5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/>
          <p:nvPr>
            <p:ph idx="2" type="pic"/>
          </p:nvPr>
        </p:nvSpPr>
        <p:spPr>
          <a:xfrm>
            <a:off x="0" y="1117600"/>
            <a:ext cx="12192000" cy="35877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8"/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8"/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www.its.ac.id/informatika</a:t>
            </a:r>
            <a:endParaRPr sz="1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90" name="Google Shape;90;p8"/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1" name="Google Shape;91;p8"/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3" name="Google Shape;9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5954" y="-663866"/>
            <a:ext cx="6746944" cy="246363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8"/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Departemen Teknik Informatika, INSTITUT TEKNOLOGI SEPULUH NOPEMBER</a:t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8"/>
          <p:cNvSpPr txBox="1"/>
          <p:nvPr>
            <p:ph type="title"/>
          </p:nvPr>
        </p:nvSpPr>
        <p:spPr>
          <a:xfrm>
            <a:off x="251798" y="4885438"/>
            <a:ext cx="8971030" cy="1351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 Thin"/>
              <a:buNone/>
              <a:defRPr sz="4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" type="body"/>
          </p:nvPr>
        </p:nvSpPr>
        <p:spPr>
          <a:xfrm>
            <a:off x="9436750" y="5024665"/>
            <a:ext cx="2605253" cy="10923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close up of a sign&#10;&#10;Description automatically generated" id="97" name="Google Shape;97;p8"/>
          <p:cNvPicPr preferRelativeResize="0"/>
          <p:nvPr/>
        </p:nvPicPr>
        <p:blipFill rotWithShape="1">
          <a:blip r:embed="rId3">
            <a:alphaModFix/>
          </a:blip>
          <a:srcRect b="12463" l="9345" r="9491" t="10793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plate&#10;&#10;Description automatically generated" id="98" name="Google Shape;9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6612" y="275191"/>
            <a:ext cx="54720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99" name="Google Shape;9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757" y="275191"/>
            <a:ext cx="549401" cy="5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9"/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www.its.ac.id/informatika</a:t>
            </a:r>
            <a:endParaRPr sz="1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103" name="Google Shape;103;p9"/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04" name="Google Shape;104;p9"/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9"/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Departemen Teknik Informatika, INSTITUT TEKNOLOGI SEPULUH NOPEMBER</a:t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7703" y="3226077"/>
            <a:ext cx="3699335" cy="135080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9"/>
          <p:cNvSpPr/>
          <p:nvPr/>
        </p:nvSpPr>
        <p:spPr>
          <a:xfrm>
            <a:off x="0" y="2323334"/>
            <a:ext cx="343481" cy="965965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 txBox="1"/>
          <p:nvPr>
            <p:ph type="title"/>
          </p:nvPr>
        </p:nvSpPr>
        <p:spPr>
          <a:xfrm>
            <a:off x="339928" y="2193448"/>
            <a:ext cx="3951427" cy="1235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Raleway Thin"/>
              <a:buNone/>
              <a:defRPr b="1" sz="4000">
                <a:solidFill>
                  <a:srgbClr val="00206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9"/>
          <p:cNvSpPr txBox="1"/>
          <p:nvPr>
            <p:ph idx="1" type="body"/>
          </p:nvPr>
        </p:nvSpPr>
        <p:spPr>
          <a:xfrm>
            <a:off x="4627418" y="273603"/>
            <a:ext cx="7224654" cy="5901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close up of a sign&#10;&#10;Description automatically generated" id="111" name="Google Shape;111;p9"/>
          <p:cNvPicPr preferRelativeResize="0"/>
          <p:nvPr/>
        </p:nvPicPr>
        <p:blipFill rotWithShape="1">
          <a:blip r:embed="rId3">
            <a:alphaModFix/>
          </a:blip>
          <a:srcRect b="12463" l="9345" r="9491" t="10793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plate&#10;&#10;Description automatically generated" id="112" name="Google Shape;11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6612" y="275191"/>
            <a:ext cx="54720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13" name="Google Shape;11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757" y="275191"/>
            <a:ext cx="549401" cy="5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0"/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www.its.ac.id/informatika</a:t>
            </a:r>
            <a:endParaRPr sz="14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117" name="Google Shape;117;p10"/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18" name="Google Shape;118;p10"/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0"/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Departemen Teknik Informatika, INSTITUT TEKNOLOGI SEPULUH NOPEMBER</a:t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11848519" y="34160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0"/>
          <p:cNvSpPr txBox="1"/>
          <p:nvPr>
            <p:ph type="title"/>
          </p:nvPr>
        </p:nvSpPr>
        <p:spPr>
          <a:xfrm>
            <a:off x="3720662" y="204745"/>
            <a:ext cx="8106615" cy="693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Raleway Thin"/>
              <a:buNone/>
              <a:defRPr b="1" sz="4000">
                <a:solidFill>
                  <a:srgbClr val="00206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0"/>
          <p:cNvSpPr txBox="1"/>
          <p:nvPr>
            <p:ph idx="1" type="body"/>
          </p:nvPr>
        </p:nvSpPr>
        <p:spPr>
          <a:xfrm>
            <a:off x="343481" y="1217611"/>
            <a:ext cx="11483795" cy="495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close up of a sign&#10;&#10;Description automatically generated" id="124" name="Google Shape;124;p10"/>
          <p:cNvPicPr preferRelativeResize="0"/>
          <p:nvPr/>
        </p:nvPicPr>
        <p:blipFill rotWithShape="1">
          <a:blip r:embed="rId2">
            <a:alphaModFix/>
          </a:blip>
          <a:srcRect b="12463" l="9345" r="9491" t="10793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plate&#10;&#10;Description automatically generated" id="125" name="Google Shape;12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612" y="275191"/>
            <a:ext cx="54720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26" name="Google Shape;12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757" y="275191"/>
            <a:ext cx="549401" cy="5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idx="1" type="body"/>
          </p:nvPr>
        </p:nvSpPr>
        <p:spPr>
          <a:xfrm>
            <a:off x="604838" y="4649053"/>
            <a:ext cx="10977562" cy="91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/>
              <a:t>STRUKTUR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Evaluasi</a:t>
            </a:r>
            <a:endParaRPr/>
          </a:p>
        </p:txBody>
      </p:sp>
      <p:sp>
        <p:nvSpPr>
          <p:cNvPr id="221" name="Google Shape;221;p22"/>
          <p:cNvSpPr txBox="1"/>
          <p:nvPr>
            <p:ph idx="1" type="body"/>
          </p:nvPr>
        </p:nvSpPr>
        <p:spPr>
          <a:xfrm>
            <a:off x="339725" y="2238375"/>
            <a:ext cx="11579005" cy="39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</a:t>
            </a:r>
            <a:r>
              <a:rPr lang="en-US"/>
              <a:t>TS				: 25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</a:t>
            </a:r>
            <a:r>
              <a:rPr lang="en-US"/>
              <a:t>AS				: 25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Tes Kecil		: 10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Praktikum		: 40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Jumlah			: 100 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Referensi</a:t>
            </a:r>
            <a:endParaRPr/>
          </a:p>
        </p:txBody>
      </p:sp>
      <p:sp>
        <p:nvSpPr>
          <p:cNvPr id="227" name="Google Shape;227;p23"/>
          <p:cNvSpPr txBox="1"/>
          <p:nvPr>
            <p:ph idx="1" type="body"/>
          </p:nvPr>
        </p:nvSpPr>
        <p:spPr>
          <a:xfrm>
            <a:off x="339725" y="2238375"/>
            <a:ext cx="11579005" cy="39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Moh. Sjukani, Algoritma dan Struktur Data dengan C, C++, dan Java, Mitra Wacana Media, 2005</a:t>
            </a:r>
            <a:endParaRPr sz="2000"/>
          </a:p>
          <a:p>
            <a:pPr indent="-1778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Dwi Sanjaya, Asyiknya Belajar Struktur Data di Planet C++, PT. Elex Media Komputindo, Jakarta, 2005</a:t>
            </a:r>
            <a:endParaRPr sz="2000"/>
          </a:p>
          <a:p>
            <a:pPr indent="-1778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Jogianto H.M, Konsep Dasar Pemrograman Bahasa C, Penerbit Andi, 2000</a:t>
            </a:r>
            <a:endParaRPr sz="2000"/>
          </a:p>
          <a:p>
            <a:pPr indent="-1778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Antonie Pranata, Algoritma  dan Pemrograman, J&amp;J Learning Yogyakarta, 2000</a:t>
            </a:r>
            <a:endParaRPr sz="2000"/>
          </a:p>
          <a:p>
            <a:pPr indent="-1778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Simon Harris and James Ross, Beginning Algorithms, Wiley Publishing Inc., 2006</a:t>
            </a:r>
            <a:endParaRPr sz="2000"/>
          </a:p>
          <a:p>
            <a:pPr indent="-1778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Dwi Sanjaya, Bertualang dengan Struktur Data di Planet Pascal, J&amp;J Learning Yogyakarta, 2001</a:t>
            </a:r>
            <a:endParaRPr sz="2000"/>
          </a:p>
          <a:p>
            <a:pPr indent="-1778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Peter Drake, Data Structures and Algorithms in Java, Prentice Hall, 2005</a:t>
            </a:r>
            <a:endParaRPr sz="2000"/>
          </a:p>
          <a:p>
            <a:pPr indent="-1778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Bambang Hariyanto, Ir, M.T, Struktur Data Memuat Dasar Pengembangan Berorientasi Obyek, Penerbit Informatika Bandung, 2003</a:t>
            </a:r>
            <a:endParaRPr sz="2000"/>
          </a:p>
          <a:p>
            <a:pPr indent="-1778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Teddy Marcus Zakaria dan Agus Prijono, Konsep dan Implementasi Struktur Data, Penerbit Informatika, Bandung, 2006 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339928" y="126243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Aturan Perkuliahan </a:t>
            </a:r>
            <a:endParaRPr/>
          </a:p>
        </p:txBody>
      </p:sp>
      <p:sp>
        <p:nvSpPr>
          <p:cNvPr id="233" name="Google Shape;233;p24"/>
          <p:cNvSpPr txBox="1"/>
          <p:nvPr>
            <p:ph idx="1" type="body"/>
          </p:nvPr>
        </p:nvSpPr>
        <p:spPr>
          <a:xfrm>
            <a:off x="339725" y="2238375"/>
            <a:ext cx="115791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Toleransi keterlambatan 10 menit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Handphone di-</a:t>
            </a:r>
            <a:r>
              <a:rPr i="1" lang="en-US"/>
              <a:t>silent</a:t>
            </a:r>
            <a:r>
              <a:rPr lang="en-US"/>
              <a:t> atau dimatikan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Tugas terlambat tidak dinilai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Mencontek, meng-</a:t>
            </a:r>
            <a:r>
              <a:rPr i="1" lang="en-US"/>
              <a:t>copy</a:t>
            </a:r>
            <a:r>
              <a:rPr lang="en-US"/>
              <a:t> mendapat nilai 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Satu orang ketua kelas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1411435" y="4017702"/>
            <a:ext cx="9215474" cy="1207785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7200"/>
              <a:buFont typeface="Raleway Thin"/>
              <a:buNone/>
            </a:pPr>
            <a:r>
              <a:rPr lang="en-US"/>
              <a:t>Materi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Refresh C++</a:t>
            </a:r>
            <a:endParaRPr/>
          </a:p>
        </p:txBody>
      </p:sp>
      <p:sp>
        <p:nvSpPr>
          <p:cNvPr id="244" name="Google Shape;244;p26"/>
          <p:cNvSpPr txBox="1"/>
          <p:nvPr>
            <p:ph idx="1" type="body"/>
          </p:nvPr>
        </p:nvSpPr>
        <p:spPr>
          <a:xfrm>
            <a:off x="339725" y="2238375"/>
            <a:ext cx="11579005" cy="39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Bahasa C dibuat pada tahun 1978 untuk Sistem Operasi Unix oleh Bell Labs (Ken Thompson dan Dennis M. Ritchie). </a:t>
            </a:r>
            <a:endParaRPr/>
          </a:p>
          <a:p>
            <a:pPr indent="-240665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Buku The C Programming Language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Bahasa C merupakan salah satu bahasa pemrograman yang paling sering dipakai oleh pemrogram di seluruh dunia, terutama karena bahasa C memperbolehkan pengakses memori secara manual. (dengan POINTER)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Bahasa C menjadi dasar bahasa C++. 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Bahasa C seringkali dipakai untuk membuat bahasa-bahasa pemrograman yang lain. 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Distandarisasi ANSI tahun 1989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Identifier &amp; Tipe Data C</a:t>
            </a:r>
            <a:endParaRPr/>
          </a:p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339725" y="2238375"/>
            <a:ext cx="11579005" cy="39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Identifier adalah pengingat tempat penyimpanan data di dalam memori komputer.</a:t>
            </a:r>
            <a:endParaRPr/>
          </a:p>
          <a:p>
            <a:pPr indent="-4064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Variabel : bisa diubah</a:t>
            </a:r>
            <a:endParaRPr/>
          </a:p>
          <a:p>
            <a:pPr indent="-4064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Konstanta : bersifat tetap</a:t>
            </a:r>
            <a:endParaRPr/>
          </a:p>
        </p:txBody>
      </p:sp>
      <p:pic>
        <p:nvPicPr>
          <p:cNvPr id="251" name="Google Shape;2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1425" y="2971350"/>
            <a:ext cx="6337300" cy="34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Structure of C</a:t>
            </a:r>
            <a:endParaRPr/>
          </a:p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339725" y="2238375"/>
            <a:ext cx="11579005" cy="39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Consists mainly of:</a:t>
            </a:r>
            <a:endParaRPr/>
          </a:p>
          <a:p>
            <a:pPr indent="-2540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Preprocessor Directive</a:t>
            </a:r>
            <a:endParaRPr/>
          </a:p>
          <a:p>
            <a:pPr indent="-2540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Function Definitions</a:t>
            </a:r>
            <a:endParaRPr/>
          </a:p>
          <a:p>
            <a:pPr indent="-2540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Data Structures</a:t>
            </a:r>
            <a:endParaRPr/>
          </a:p>
          <a:p>
            <a:pPr indent="-2540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Code programs</a:t>
            </a:r>
            <a:endParaRPr/>
          </a:p>
          <a:p>
            <a:pPr indent="-2540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Function Bod</a:t>
            </a:r>
            <a:r>
              <a:rPr lang="en-US"/>
              <a:t>y</a:t>
            </a:r>
            <a:endParaRPr/>
          </a:p>
        </p:txBody>
      </p:sp>
      <p:sp>
        <p:nvSpPr>
          <p:cNvPr id="258" name="Google Shape;258;p28"/>
          <p:cNvSpPr txBox="1"/>
          <p:nvPr/>
        </p:nvSpPr>
        <p:spPr>
          <a:xfrm>
            <a:off x="6859750" y="1557774"/>
            <a:ext cx="4092000" cy="461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Times New Roman"/>
              <a:buNone/>
            </a:pPr>
            <a:r>
              <a:rPr b="0" i="0" lang="en-US" sz="21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&lt;….&gt;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Times New Roman"/>
              <a:buNone/>
            </a:pPr>
            <a:r>
              <a:rPr b="0" i="0" lang="en-US" sz="21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#define ….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Times New Roman"/>
              <a:buNone/>
            </a:pPr>
            <a:r>
              <a:rPr b="0" i="0" lang="en-US" sz="21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coba();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100" u="none" cap="none" strike="noStrik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Times New Roman"/>
              <a:buNone/>
            </a:pPr>
            <a:r>
              <a:rPr b="0" i="0" lang="en-US" sz="21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b="0" i="0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main()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int a;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US" sz="21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</a:t>
            </a:r>
            <a:r>
              <a:rPr b="0" i="0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(“</a:t>
            </a:r>
            <a:r>
              <a:rPr b="0" i="0" lang="en-US" sz="2100" u="none" cap="none" strike="noStrik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Hello, world!\n</a:t>
            </a:r>
            <a:r>
              <a:rPr b="0" i="0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”);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 = coba();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coba(){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…..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More about Hello World</a:t>
            </a:r>
            <a:endParaRPr/>
          </a:p>
        </p:txBody>
      </p:sp>
      <p:pic>
        <p:nvPicPr>
          <p:cNvPr id="264" name="Google Shape;2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590800"/>
            <a:ext cx="11887199" cy="280193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9"/>
          <p:cNvSpPr txBox="1"/>
          <p:nvPr/>
        </p:nvSpPr>
        <p:spPr>
          <a:xfrm>
            <a:off x="4217625" y="2094225"/>
            <a:ext cx="175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Preprocessor</a:t>
            </a:r>
            <a:endParaRPr/>
          </a:p>
        </p:txBody>
      </p:sp>
      <p:cxnSp>
        <p:nvCxnSpPr>
          <p:cNvPr id="266" name="Google Shape;266;p29"/>
          <p:cNvCxnSpPr/>
          <p:nvPr/>
        </p:nvCxnSpPr>
        <p:spPr>
          <a:xfrm flipH="1">
            <a:off x="3608025" y="239595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67" name="Google Shape;267;p29"/>
          <p:cNvSpPr txBox="1"/>
          <p:nvPr/>
        </p:nvSpPr>
        <p:spPr>
          <a:xfrm>
            <a:off x="7384625" y="2395950"/>
            <a:ext cx="334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Comments are good</a:t>
            </a:r>
            <a:endParaRPr/>
          </a:p>
        </p:txBody>
      </p:sp>
      <p:cxnSp>
        <p:nvCxnSpPr>
          <p:cNvPr id="268" name="Google Shape;268;p29"/>
          <p:cNvCxnSpPr/>
          <p:nvPr/>
        </p:nvCxnSpPr>
        <p:spPr>
          <a:xfrm flipH="1">
            <a:off x="6698825" y="2700750"/>
            <a:ext cx="685800" cy="3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69" name="Google Shape;269;p29"/>
          <p:cNvSpPr txBox="1"/>
          <p:nvPr/>
        </p:nvSpPr>
        <p:spPr>
          <a:xfrm>
            <a:off x="7715775" y="3723125"/>
            <a:ext cx="366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 means “start here”</a:t>
            </a:r>
            <a:endParaRPr/>
          </a:p>
        </p:txBody>
      </p:sp>
      <p:cxnSp>
        <p:nvCxnSpPr>
          <p:cNvPr id="270" name="Google Shape;270;p29"/>
          <p:cNvCxnSpPr/>
          <p:nvPr/>
        </p:nvCxnSpPr>
        <p:spPr>
          <a:xfrm flipH="1">
            <a:off x="6195975" y="3996600"/>
            <a:ext cx="1519800" cy="5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1" name="Google Shape;271;p29"/>
          <p:cNvSpPr txBox="1"/>
          <p:nvPr/>
        </p:nvSpPr>
        <p:spPr>
          <a:xfrm>
            <a:off x="7384625" y="4766800"/>
            <a:ext cx="253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command</a:t>
            </a:r>
            <a:endParaRPr/>
          </a:p>
        </p:txBody>
      </p:sp>
      <p:cxnSp>
        <p:nvCxnSpPr>
          <p:cNvPr id="272" name="Google Shape;272;p29"/>
          <p:cNvCxnSpPr/>
          <p:nvPr/>
        </p:nvCxnSpPr>
        <p:spPr>
          <a:xfrm rot="10800000">
            <a:off x="5500925" y="4649700"/>
            <a:ext cx="1883700" cy="26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3" name="Google Shape;273;p29"/>
          <p:cNvSpPr txBox="1"/>
          <p:nvPr/>
        </p:nvSpPr>
        <p:spPr>
          <a:xfrm>
            <a:off x="4385775" y="5512800"/>
            <a:ext cx="5140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0 from main means our program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finished without errors</a:t>
            </a:r>
            <a:endParaRPr/>
          </a:p>
        </p:txBody>
      </p:sp>
      <p:cxnSp>
        <p:nvCxnSpPr>
          <p:cNvPr id="274" name="Google Shape;274;p29"/>
          <p:cNvCxnSpPr/>
          <p:nvPr/>
        </p:nvCxnSpPr>
        <p:spPr>
          <a:xfrm rot="10800000">
            <a:off x="2720475" y="5022900"/>
            <a:ext cx="1665300" cy="57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5" name="Google Shape;275;p29"/>
          <p:cNvSpPr txBox="1"/>
          <p:nvPr/>
        </p:nvSpPr>
        <p:spPr>
          <a:xfrm>
            <a:off x="873275" y="5512800"/>
            <a:ext cx="2957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Brackets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code blocks</a:t>
            </a:r>
            <a:endParaRPr/>
          </a:p>
        </p:txBody>
      </p:sp>
      <p:cxnSp>
        <p:nvCxnSpPr>
          <p:cNvPr id="276" name="Google Shape;276;p29"/>
          <p:cNvCxnSpPr/>
          <p:nvPr/>
        </p:nvCxnSpPr>
        <p:spPr>
          <a:xfrm rot="10800000">
            <a:off x="567100" y="4489800"/>
            <a:ext cx="499800" cy="102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7" name="Google Shape;277;p29"/>
          <p:cNvCxnSpPr/>
          <p:nvPr/>
        </p:nvCxnSpPr>
        <p:spPr>
          <a:xfrm rot="10800000">
            <a:off x="568475" y="5392725"/>
            <a:ext cx="3048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dio" id="282" name="Google Shape;28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8063" y="936850"/>
            <a:ext cx="6855875" cy="5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>
            <p:ph type="title"/>
          </p:nvPr>
        </p:nvSpPr>
        <p:spPr>
          <a:xfrm>
            <a:off x="339928" y="1262435"/>
            <a:ext cx="11578800" cy="7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0"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Keywords of C</a:t>
            </a:r>
            <a:endParaRPr/>
          </a:p>
        </p:txBody>
      </p:sp>
      <p:sp>
        <p:nvSpPr>
          <p:cNvPr id="289" name="Google Shape;289;p31"/>
          <p:cNvSpPr txBox="1"/>
          <p:nvPr>
            <p:ph idx="1" type="body"/>
          </p:nvPr>
        </p:nvSpPr>
        <p:spPr>
          <a:xfrm>
            <a:off x="339725" y="2238375"/>
            <a:ext cx="11579100" cy="393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Flow control (6) –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if, else, return, switch, case, default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Loops (5) –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for, do, while, break, continue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Common </a:t>
            </a:r>
            <a:r>
              <a:rPr i="1" lang="en-US">
                <a:latin typeface="Tahoma"/>
                <a:ea typeface="Tahoma"/>
                <a:cs typeface="Tahoma"/>
                <a:sym typeface="Tahoma"/>
              </a:rPr>
              <a:t>types 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(5) –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int, float, double, char, void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i="1" lang="en-US">
                <a:latin typeface="Tahoma"/>
                <a:ea typeface="Tahoma"/>
                <a:cs typeface="Tahoma"/>
                <a:sym typeface="Tahoma"/>
              </a:rPr>
              <a:t>Structures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 (2) –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struct, typedef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Sizing things (1) –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3600">
                <a:latin typeface="Tahoma"/>
                <a:ea typeface="Tahoma"/>
                <a:cs typeface="Tahoma"/>
                <a:sym typeface="Tahoma"/>
              </a:rPr>
              <a:t> 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Rare but still useful </a:t>
            </a:r>
            <a:r>
              <a:rPr i="1" lang="en-US">
                <a:latin typeface="Tahoma"/>
                <a:ea typeface="Tahoma"/>
                <a:cs typeface="Tahoma"/>
                <a:sym typeface="Tahoma"/>
              </a:rPr>
              <a:t>types 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(7) –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extern, signed, unsigned, long, short, static, const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Evil keywords which we avoid (1) –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type="title"/>
          </p:nvPr>
        </p:nvSpPr>
        <p:spPr>
          <a:xfrm>
            <a:off x="5468677" y="1566263"/>
            <a:ext cx="6298566" cy="192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/>
          </a:p>
        </p:txBody>
      </p:sp>
      <p:sp>
        <p:nvSpPr>
          <p:cNvPr id="170" name="Google Shape;170;p14"/>
          <p:cNvSpPr txBox="1"/>
          <p:nvPr>
            <p:ph idx="1" type="body"/>
          </p:nvPr>
        </p:nvSpPr>
        <p:spPr>
          <a:xfrm>
            <a:off x="5467984" y="4950373"/>
            <a:ext cx="6298566" cy="502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STRUKTUR DATA</a:t>
            </a:r>
            <a:endParaRPr/>
          </a:p>
        </p:txBody>
      </p:sp>
      <p:sp>
        <p:nvSpPr>
          <p:cNvPr id="171" name="Google Shape;171;p14"/>
          <p:cNvSpPr txBox="1"/>
          <p:nvPr>
            <p:ph idx="3" type="body"/>
          </p:nvPr>
        </p:nvSpPr>
        <p:spPr>
          <a:xfrm>
            <a:off x="5467984" y="5453044"/>
            <a:ext cx="6298566" cy="422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Dwi Sunaryono Semester Gasal 2021/2022</a:t>
            </a:r>
            <a:endParaRPr/>
          </a:p>
        </p:txBody>
      </p:sp>
      <p:pic>
        <p:nvPicPr>
          <p:cNvPr id="172" name="Google Shape;172;p1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757" y="1257300"/>
            <a:ext cx="4813993" cy="461803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0"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Variable</a:t>
            </a:r>
            <a:endParaRPr/>
          </a:p>
        </p:txBody>
      </p:sp>
      <p:sp>
        <p:nvSpPr>
          <p:cNvPr id="295" name="Google Shape;295;p32"/>
          <p:cNvSpPr txBox="1"/>
          <p:nvPr>
            <p:ph idx="1" type="body"/>
          </p:nvPr>
        </p:nvSpPr>
        <p:spPr>
          <a:xfrm>
            <a:off x="339825" y="2291650"/>
            <a:ext cx="115791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rtl="0" algn="l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latin typeface="Tahoma"/>
                <a:ea typeface="Tahoma"/>
                <a:cs typeface="Tahoma"/>
                <a:sym typeface="Tahoma"/>
              </a:rPr>
              <a:t>Kita harus mendeklarasikan tipe data setiap variabel pada C.  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indent="-254000" lvl="0" marL="228600" rtl="0" algn="l"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latin typeface="Tahoma"/>
                <a:ea typeface="Tahoma"/>
                <a:cs typeface="Tahoma"/>
                <a:sym typeface="Tahoma"/>
              </a:rPr>
              <a:t>Setiap varibel punya tipe data dan namanya.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indent="-254000" lvl="0" marL="228600" rtl="0" algn="l"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latin typeface="Tahoma"/>
                <a:ea typeface="Tahoma"/>
                <a:cs typeface="Tahoma"/>
                <a:sym typeface="Tahoma"/>
              </a:rPr>
              <a:t>Variabel adalah unik, tidak boleh berupa keyword, dimulai dengan huruf atau underline, maks 32 karakter</a:t>
            </a:r>
            <a:endParaRPr/>
          </a:p>
        </p:txBody>
      </p:sp>
      <p:sp>
        <p:nvSpPr>
          <p:cNvPr id="296" name="Google Shape;296;p32"/>
          <p:cNvSpPr txBox="1"/>
          <p:nvPr/>
        </p:nvSpPr>
        <p:spPr>
          <a:xfrm>
            <a:off x="646200" y="4454025"/>
            <a:ext cx="3908100" cy="156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a,b;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/* This 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bit cryptic */</a:t>
            </a:r>
            <a:endParaRPr/>
          </a:p>
        </p:txBody>
      </p:sp>
      <p:sp>
        <p:nvSpPr>
          <p:cNvPr id="297" name="Google Shape;297;p32"/>
          <p:cNvSpPr txBox="1"/>
          <p:nvPr/>
        </p:nvSpPr>
        <p:spPr>
          <a:xfrm>
            <a:off x="5939149" y="4454025"/>
            <a:ext cx="5401500" cy="156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start_time;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no_students;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course_mark;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/* This is a bit better */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0"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Pendeklarasian Variabel &amp; Konstanta</a:t>
            </a:r>
            <a:endParaRPr/>
          </a:p>
        </p:txBody>
      </p:sp>
      <p:pic>
        <p:nvPicPr>
          <p:cNvPr id="303" name="Google Shape;3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350" y="2203629"/>
            <a:ext cx="6541775" cy="173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7414" y="4322402"/>
            <a:ext cx="6336711" cy="1443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0"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Escape Characters</a:t>
            </a:r>
            <a:endParaRPr/>
          </a:p>
        </p:txBody>
      </p:sp>
      <p:pic>
        <p:nvPicPr>
          <p:cNvPr id="310" name="Google Shape;31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025" y="2059375"/>
            <a:ext cx="8502300" cy="43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type="title"/>
          </p:nvPr>
        </p:nvSpPr>
        <p:spPr>
          <a:xfrm>
            <a:off x="339878" y="114258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The </a:t>
            </a:r>
            <a:r>
              <a:rPr b="0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type</a:t>
            </a:r>
            <a:endParaRPr/>
          </a:p>
        </p:txBody>
      </p:sp>
      <p:sp>
        <p:nvSpPr>
          <p:cNvPr id="316" name="Google Shape;316;p35"/>
          <p:cNvSpPr txBox="1"/>
          <p:nvPr>
            <p:ph idx="1" type="body"/>
          </p:nvPr>
        </p:nvSpPr>
        <p:spPr>
          <a:xfrm>
            <a:off x="4674900" y="1142575"/>
            <a:ext cx="75171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Courier New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 disimpan dalam kode ascii (integer)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Print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char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 dengan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%c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Courier New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 menggunakan </a:t>
            </a:r>
            <a:r>
              <a:rPr i="1" lang="en-US">
                <a:latin typeface="Tahoma"/>
                <a:ea typeface="Tahoma"/>
                <a:cs typeface="Tahoma"/>
                <a:sym typeface="Tahoma"/>
              </a:rPr>
              <a:t>single quote</a:t>
            </a:r>
            <a:endParaRPr/>
          </a:p>
        </p:txBody>
      </p:sp>
      <p:sp>
        <p:nvSpPr>
          <p:cNvPr id="317" name="Google Shape;317;p35"/>
          <p:cNvSpPr txBox="1"/>
          <p:nvPr/>
        </p:nvSpPr>
        <p:spPr>
          <a:xfrm>
            <a:off x="459975" y="2158475"/>
            <a:ext cx="74238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char a, 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a= 'x';  /* Set a to the character x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printf ("a is %c\n",a);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b= '\n'; /* This really is one character*/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printf ("b is %c\n",b);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0"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 short note about </a:t>
            </a:r>
            <a:r>
              <a:rPr b="0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endParaRPr/>
          </a:p>
        </p:txBody>
      </p:sp>
      <p:sp>
        <p:nvSpPr>
          <p:cNvPr id="323" name="Google Shape;323;p36"/>
          <p:cNvSpPr txBox="1"/>
          <p:nvPr>
            <p:ph idx="1" type="body"/>
          </p:nvPr>
        </p:nvSpPr>
        <p:spPr>
          <a:xfrm>
            <a:off x="339725" y="2238375"/>
            <a:ext cx="36951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600"/>
              <a:buFont typeface="Tahoma"/>
              <a:buChar char="❑"/>
            </a:pPr>
            <a:r>
              <a:rPr lang="en-US" sz="2600">
                <a:latin typeface="Tahoma"/>
                <a:ea typeface="Tahoma"/>
                <a:cs typeface="Tahoma"/>
                <a:sym typeface="Tahoma"/>
              </a:rPr>
              <a:t>++i means increment i then use it</a:t>
            </a:r>
            <a:endParaRPr sz="2600">
              <a:latin typeface="Tahoma"/>
              <a:ea typeface="Tahoma"/>
              <a:cs typeface="Tahoma"/>
              <a:sym typeface="Tahoma"/>
            </a:endParaRPr>
          </a:p>
          <a:p>
            <a:pPr indent="-215900" lvl="0" marL="228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ts val="2600"/>
              <a:buFont typeface="Tahoma"/>
              <a:buChar char="❑"/>
            </a:pPr>
            <a:r>
              <a:rPr lang="en-US" sz="2600">
                <a:latin typeface="Tahoma"/>
                <a:ea typeface="Tahoma"/>
                <a:cs typeface="Tahoma"/>
                <a:sym typeface="Tahoma"/>
              </a:rPr>
              <a:t>i++ means use i then increment it</a:t>
            </a:r>
            <a:endParaRPr sz="2200"/>
          </a:p>
        </p:txBody>
      </p:sp>
      <p:sp>
        <p:nvSpPr>
          <p:cNvPr id="324" name="Google Shape;324;p36"/>
          <p:cNvSpPr txBox="1"/>
          <p:nvPr/>
        </p:nvSpPr>
        <p:spPr>
          <a:xfrm>
            <a:off x="4109450" y="2041900"/>
            <a:ext cx="7499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i= 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 ("%d\n",i++);  /* Prints 6 sets i to 7 */</a:t>
            </a:r>
            <a:endParaRPr/>
          </a:p>
        </p:txBody>
      </p:sp>
      <p:sp>
        <p:nvSpPr>
          <p:cNvPr id="325" name="Google Shape;325;p36"/>
          <p:cNvSpPr txBox="1"/>
          <p:nvPr/>
        </p:nvSpPr>
        <p:spPr>
          <a:xfrm>
            <a:off x="4093575" y="3470650"/>
            <a:ext cx="728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i= 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 ("%d\n",++i);  /* prints 7 and sets i to 7 */</a:t>
            </a:r>
            <a:endParaRPr/>
          </a:p>
        </p:txBody>
      </p:sp>
      <p:cxnSp>
        <p:nvCxnSpPr>
          <p:cNvPr id="326" name="Google Shape;326;p36"/>
          <p:cNvCxnSpPr/>
          <p:nvPr/>
        </p:nvCxnSpPr>
        <p:spPr>
          <a:xfrm flipH="1">
            <a:off x="6471650" y="3413500"/>
            <a:ext cx="7620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7" name="Google Shape;327;p36"/>
          <p:cNvCxnSpPr/>
          <p:nvPr/>
        </p:nvCxnSpPr>
        <p:spPr>
          <a:xfrm rot="10800000">
            <a:off x="6700250" y="26515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8" name="Google Shape;328;p36"/>
          <p:cNvSpPr txBox="1"/>
          <p:nvPr/>
        </p:nvSpPr>
        <p:spPr>
          <a:xfrm>
            <a:off x="7446375" y="2997575"/>
            <a:ext cx="386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this important difference</a:t>
            </a:r>
            <a:endParaRPr/>
          </a:p>
        </p:txBody>
      </p:sp>
      <p:sp>
        <p:nvSpPr>
          <p:cNvPr id="329" name="Google Shape;329;p36"/>
          <p:cNvSpPr txBox="1"/>
          <p:nvPr/>
        </p:nvSpPr>
        <p:spPr>
          <a:xfrm>
            <a:off x="4107862" y="5540750"/>
            <a:ext cx="4489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of the above also applies to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pic>
        <p:nvPicPr>
          <p:cNvPr id="330" name="Google Shape;33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4837" y="4172325"/>
            <a:ext cx="7129462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"/>
          <p:cNvSpPr txBox="1"/>
          <p:nvPr>
            <p:ph type="title"/>
          </p:nvPr>
        </p:nvSpPr>
        <p:spPr>
          <a:xfrm>
            <a:off x="306603" y="1209160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0"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Casting</a:t>
            </a:r>
            <a:endParaRPr/>
          </a:p>
        </p:txBody>
      </p:sp>
      <p:sp>
        <p:nvSpPr>
          <p:cNvPr id="336" name="Google Shape;336;p37"/>
          <p:cNvSpPr txBox="1"/>
          <p:nvPr>
            <p:ph idx="1" type="body"/>
          </p:nvPr>
        </p:nvSpPr>
        <p:spPr>
          <a:xfrm>
            <a:off x="339726" y="2238375"/>
            <a:ext cx="11395074" cy="39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latin typeface="Tahoma"/>
                <a:ea typeface="Tahoma"/>
                <a:cs typeface="Tahoma"/>
                <a:sym typeface="Tahoma"/>
              </a:rPr>
              <a:t>Memaksa suatu tipe data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indent="-254000" lvl="0" marL="228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latin typeface="Tahoma"/>
                <a:ea typeface="Tahoma"/>
                <a:cs typeface="Tahoma"/>
                <a:sym typeface="Tahoma"/>
              </a:rPr>
              <a:t>Tipe data yang serupa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indent="-254000" lvl="0" marL="228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latin typeface="Tahoma"/>
                <a:ea typeface="Tahoma"/>
                <a:cs typeface="Tahoma"/>
                <a:sym typeface="Tahoma"/>
              </a:rPr>
              <a:t>float -&gt; int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indent="-254000" lvl="0" marL="228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latin typeface="Tahoma"/>
                <a:ea typeface="Tahoma"/>
                <a:cs typeface="Tahoma"/>
                <a:sym typeface="Tahoma"/>
              </a:rPr>
              <a:t>Int -&gt; float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indent="-254000" lvl="0" marL="228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latin typeface="Tahoma"/>
                <a:ea typeface="Tahoma"/>
                <a:cs typeface="Tahoma"/>
                <a:sym typeface="Tahoma"/>
              </a:rPr>
              <a:t>Lihat contoh!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/>
          <p:nvPr>
            <p:ph type="title"/>
          </p:nvPr>
        </p:nvSpPr>
        <p:spPr>
          <a:xfrm>
            <a:off x="366553" y="115588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0"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Formatting Command Summary</a:t>
            </a:r>
            <a:endParaRPr/>
          </a:p>
        </p:txBody>
      </p:sp>
      <p:graphicFrame>
        <p:nvGraphicFramePr>
          <p:cNvPr id="342" name="Google Shape;342;p38"/>
          <p:cNvGraphicFramePr/>
          <p:nvPr/>
        </p:nvGraphicFramePr>
        <p:xfrm>
          <a:off x="750175" y="205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{3069F7FB-411F-4875-8BC1-099C29DF0BD7}</a:tableStyleId>
              </a:tblPr>
              <a:tblGrid>
                <a:gridCol w="3464525"/>
                <a:gridCol w="3464525"/>
                <a:gridCol w="3464525"/>
              </a:tblGrid>
              <a:tr h="56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Format Command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type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%d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Decimal number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%x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Hexadecimal number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%b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 byte as binary number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%c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 byte as ASCII character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%f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Floating point number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%s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 array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 array (string)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/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0"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Control Structure 1</a:t>
            </a:r>
            <a:endParaRPr/>
          </a:p>
        </p:txBody>
      </p:sp>
      <p:sp>
        <p:nvSpPr>
          <p:cNvPr id="348" name="Google Shape;348;p39"/>
          <p:cNvSpPr txBox="1"/>
          <p:nvPr/>
        </p:nvSpPr>
        <p:spPr>
          <a:xfrm>
            <a:off x="1455950" y="2059375"/>
            <a:ext cx="4033800" cy="452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IF / IF … ELSE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true ) {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DoFirstThing();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DoSecondThing();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true )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DoSomething();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DoSomethingElse();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Google Shape;349;p39"/>
          <p:cNvSpPr txBox="1"/>
          <p:nvPr/>
        </p:nvSpPr>
        <p:spPr>
          <a:xfrm>
            <a:off x="5651712" y="2059375"/>
            <a:ext cx="4033800" cy="452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SWITCH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key ) {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‘a’: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‘A’: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DoFirstThing();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DoSecondThing();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‘b’: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DoSomething();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"/>
          <p:cNvSpPr txBox="1"/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0"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Control Structure 2</a:t>
            </a:r>
            <a:endParaRPr/>
          </a:p>
        </p:txBody>
      </p:sp>
      <p:sp>
        <p:nvSpPr>
          <p:cNvPr id="355" name="Google Shape;355;p40"/>
          <p:cNvSpPr txBox="1"/>
          <p:nvPr/>
        </p:nvSpPr>
        <p:spPr>
          <a:xfrm>
            <a:off x="1127400" y="1979475"/>
            <a:ext cx="4708200" cy="432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FOR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i, j;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(i=0; i&lt;5; i++)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(j=5; j&gt;0; j--) {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		// i counts up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		// j counts down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printf(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“%i %j\n”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i, j);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 “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” / ”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” is shortcut used to increment / decrement value of int variables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6" name="Google Shape;356;p40"/>
          <p:cNvSpPr txBox="1"/>
          <p:nvPr/>
        </p:nvSpPr>
        <p:spPr>
          <a:xfrm>
            <a:off x="6024792" y="1979475"/>
            <a:ext cx="4708200" cy="432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WHILE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= 0;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StayInLoop = 1; 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StayInLoop ) {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i+=2;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	// Make sure you have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	// exit condition!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 i &gt; 200 )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		 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StayInLoop = 0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“+=“ increments by n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"/>
          <p:cNvSpPr txBox="1"/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0"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What is a function?</a:t>
            </a:r>
            <a:endParaRPr/>
          </a:p>
        </p:txBody>
      </p:sp>
      <p:sp>
        <p:nvSpPr>
          <p:cNvPr id="362" name="Google Shape;362;p41"/>
          <p:cNvSpPr txBox="1"/>
          <p:nvPr>
            <p:ph idx="1" type="body"/>
          </p:nvPr>
        </p:nvSpPr>
        <p:spPr>
          <a:xfrm>
            <a:off x="339726" y="2238375"/>
            <a:ext cx="11395074" cy="39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i="1" lang="en-US">
                <a:latin typeface="Tahoma"/>
                <a:ea typeface="Tahoma"/>
                <a:cs typeface="Tahoma"/>
                <a:sym typeface="Tahoma"/>
              </a:rPr>
              <a:t>function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 is one of the most basic things to understand in C programming.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indent="-228600" lvl="0" marL="228600" rtl="0" algn="l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i="1" lang="en-US">
                <a:latin typeface="Tahoma"/>
                <a:ea typeface="Tahoma"/>
                <a:cs typeface="Tahoma"/>
                <a:sym typeface="Tahoma"/>
              </a:rPr>
              <a:t>function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 is a sub-unit of a program which performs a specific task.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indent="-228600" lvl="0" marL="228600" rtl="0" algn="l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We have already (without knowing it) seen one function from the C library –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printf.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indent="-228600" lvl="0" marL="228600" rtl="0" algn="l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We need to learn to write our own functions.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indent="-228600" lvl="0" marL="228600" rtl="0" algn="l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Functions take </a:t>
            </a:r>
            <a:r>
              <a:rPr i="1" lang="en-US">
                <a:latin typeface="Tahoma"/>
                <a:ea typeface="Tahoma"/>
                <a:cs typeface="Tahoma"/>
                <a:sym typeface="Tahoma"/>
              </a:rPr>
              <a:t>arguments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 (variables) and may return an </a:t>
            </a:r>
            <a:r>
              <a:rPr i="1" lang="en-US">
                <a:latin typeface="Tahoma"/>
                <a:ea typeface="Tahoma"/>
                <a:cs typeface="Tahoma"/>
                <a:sym typeface="Tahoma"/>
              </a:rPr>
              <a:t>argument.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indent="-228600" lvl="1" marL="685800" rtl="0" algn="l"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Formal parameter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228600" lvl="1" marL="685800" rtl="0" algn="l"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Actual parameter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78" name="Google Shape;178;p15"/>
          <p:cNvSpPr txBox="1"/>
          <p:nvPr>
            <p:ph idx="1" type="body"/>
          </p:nvPr>
        </p:nvSpPr>
        <p:spPr>
          <a:xfrm>
            <a:off x="339725" y="2238375"/>
            <a:ext cx="11579005" cy="39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Deskripsi Mata Kuliah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Capaian Pembelajaran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Rencana Pembelajaran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Evaluasi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Referensi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Materi 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/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0"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Type of function</a:t>
            </a:r>
            <a:endParaRPr/>
          </a:p>
        </p:txBody>
      </p:sp>
      <p:sp>
        <p:nvSpPr>
          <p:cNvPr id="368" name="Google Shape;368;p42"/>
          <p:cNvSpPr txBox="1"/>
          <p:nvPr>
            <p:ph idx="1" type="body"/>
          </p:nvPr>
        </p:nvSpPr>
        <p:spPr>
          <a:xfrm>
            <a:off x="339726" y="2238375"/>
            <a:ext cx="11395074" cy="39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latin typeface="Tahoma"/>
                <a:ea typeface="Tahoma"/>
                <a:cs typeface="Tahoma"/>
                <a:sym typeface="Tahoma"/>
              </a:rPr>
              <a:t>Void : tidak mengembalikan nilai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latin typeface="Tahoma"/>
                <a:ea typeface="Tahoma"/>
                <a:cs typeface="Tahoma"/>
                <a:sym typeface="Tahoma"/>
              </a:rPr>
              <a:t>Non-void : mengembalikan nilai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/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0"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An example function</a:t>
            </a:r>
            <a:endParaRPr/>
          </a:p>
        </p:txBody>
      </p:sp>
      <p:pic>
        <p:nvPicPr>
          <p:cNvPr id="374" name="Google Shape;37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625" y="2059375"/>
            <a:ext cx="10223701" cy="4345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Google Shape;375;p43"/>
          <p:cNvCxnSpPr/>
          <p:nvPr/>
        </p:nvCxnSpPr>
        <p:spPr>
          <a:xfrm rot="10800000">
            <a:off x="3822987" y="2543894"/>
            <a:ext cx="804000" cy="27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76" name="Google Shape;376;p43"/>
          <p:cNvSpPr txBox="1"/>
          <p:nvPr/>
        </p:nvSpPr>
        <p:spPr>
          <a:xfrm>
            <a:off x="4608382" y="2650104"/>
            <a:ext cx="340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 the function</a:t>
            </a:r>
            <a:endParaRPr/>
          </a:p>
        </p:txBody>
      </p:sp>
      <p:cxnSp>
        <p:nvCxnSpPr>
          <p:cNvPr id="377" name="Google Shape;377;p43"/>
          <p:cNvCxnSpPr/>
          <p:nvPr/>
        </p:nvCxnSpPr>
        <p:spPr>
          <a:xfrm flipH="1">
            <a:off x="3555181" y="3438700"/>
            <a:ext cx="982500" cy="48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78" name="Google Shape;378;p43"/>
          <p:cNvSpPr txBox="1"/>
          <p:nvPr/>
        </p:nvSpPr>
        <p:spPr>
          <a:xfrm>
            <a:off x="4697688" y="3200687"/>
            <a:ext cx="261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the function</a:t>
            </a:r>
            <a:endParaRPr/>
          </a:p>
        </p:txBody>
      </p:sp>
      <p:cxnSp>
        <p:nvCxnSpPr>
          <p:cNvPr id="379" name="Google Shape;379;p43"/>
          <p:cNvCxnSpPr/>
          <p:nvPr/>
        </p:nvCxnSpPr>
        <p:spPr>
          <a:xfrm flipH="1">
            <a:off x="5341624" y="5296916"/>
            <a:ext cx="1250100" cy="27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80" name="Google Shape;380;p43"/>
          <p:cNvSpPr txBox="1"/>
          <p:nvPr/>
        </p:nvSpPr>
        <p:spPr>
          <a:xfrm>
            <a:off x="6681030" y="5090448"/>
            <a:ext cx="285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 itself</a:t>
            </a:r>
            <a:endParaRPr/>
          </a:p>
        </p:txBody>
      </p:sp>
      <p:sp>
        <p:nvSpPr>
          <p:cNvPr id="381" name="Google Shape;381;p43"/>
          <p:cNvSpPr txBox="1"/>
          <p:nvPr/>
        </p:nvSpPr>
        <p:spPr>
          <a:xfrm>
            <a:off x="6055887" y="4471042"/>
            <a:ext cx="24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header</a:t>
            </a:r>
            <a:endParaRPr/>
          </a:p>
        </p:txBody>
      </p:sp>
      <p:cxnSp>
        <p:nvCxnSpPr>
          <p:cNvPr id="382" name="Google Shape;382;p43"/>
          <p:cNvCxnSpPr/>
          <p:nvPr/>
        </p:nvCxnSpPr>
        <p:spPr>
          <a:xfrm flipH="1">
            <a:off x="4269687" y="4677511"/>
            <a:ext cx="1786200" cy="34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4"/>
          <p:cNvSpPr txBox="1"/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0"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The main Function</a:t>
            </a:r>
            <a:endParaRPr/>
          </a:p>
        </p:txBody>
      </p:sp>
      <p:sp>
        <p:nvSpPr>
          <p:cNvPr id="388" name="Google Shape;388;p44"/>
          <p:cNvSpPr txBox="1"/>
          <p:nvPr>
            <p:ph idx="1" type="body"/>
          </p:nvPr>
        </p:nvSpPr>
        <p:spPr>
          <a:xfrm>
            <a:off x="339726" y="2238375"/>
            <a:ext cx="11395074" cy="39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900"/>
              <a:buFont typeface="Tahoma"/>
              <a:buChar char="•"/>
            </a:pPr>
            <a:r>
              <a:rPr lang="en-US" sz="2900">
                <a:latin typeface="Tahoma"/>
                <a:ea typeface="Tahoma"/>
                <a:cs typeface="Tahoma"/>
                <a:sym typeface="Tahoma"/>
              </a:rPr>
              <a:t>function </a:t>
            </a:r>
            <a:r>
              <a:rPr b="1" lang="en-US" sz="2900">
                <a:latin typeface="Tahoma"/>
                <a:ea typeface="Tahoma"/>
                <a:cs typeface="Tahoma"/>
                <a:sym typeface="Tahoma"/>
              </a:rPr>
              <a:t>main() </a:t>
            </a:r>
            <a:r>
              <a:rPr lang="en-US" sz="2900">
                <a:latin typeface="Tahoma"/>
                <a:ea typeface="Tahoma"/>
                <a:cs typeface="Tahoma"/>
                <a:sym typeface="Tahoma"/>
              </a:rPr>
              <a:t>dibutuhkan agar program C dapat dieksekusi! </a:t>
            </a:r>
            <a:endParaRPr sz="3300">
              <a:latin typeface="Tahoma"/>
              <a:ea typeface="Tahoma"/>
              <a:cs typeface="Tahoma"/>
              <a:sym typeface="Tahoma"/>
            </a:endParaRPr>
          </a:p>
          <a:p>
            <a:pPr indent="-234950" lvl="0" marL="2286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900"/>
              <a:buFont typeface="Tahoma"/>
              <a:buChar char="•"/>
            </a:pPr>
            <a:r>
              <a:rPr lang="en-US" sz="2900">
                <a:latin typeface="Tahoma"/>
                <a:ea typeface="Tahoma"/>
                <a:cs typeface="Tahoma"/>
                <a:sym typeface="Tahoma"/>
              </a:rPr>
              <a:t>Tanpa function main, program C dapat dicompile tapi tidak dapat dieksekusi (harus dengan flag parameter –c, jika di UNIX)</a:t>
            </a:r>
            <a:endParaRPr sz="3300">
              <a:latin typeface="Tahoma"/>
              <a:ea typeface="Tahoma"/>
              <a:cs typeface="Tahoma"/>
              <a:sym typeface="Tahoma"/>
            </a:endParaRPr>
          </a:p>
          <a:p>
            <a:pPr indent="-234950" lvl="0" marL="2286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900"/>
              <a:buFont typeface="Tahoma"/>
              <a:buChar char="•"/>
            </a:pPr>
            <a:r>
              <a:rPr lang="en-US" sz="2900">
                <a:latin typeface="Tahoma"/>
                <a:ea typeface="Tahoma"/>
                <a:cs typeface="Tahoma"/>
                <a:sym typeface="Tahoma"/>
              </a:rPr>
              <a:t>Pada saat program C dijalankan, maka compiler C pertama kali akan mencari function main() dan melaksanakan instruksi-instruksi yang ada di sana.</a:t>
            </a:r>
            <a:endParaRPr sz="29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 txBox="1"/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0"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int main()</a:t>
            </a:r>
            <a:endParaRPr/>
          </a:p>
        </p:txBody>
      </p:sp>
      <p:sp>
        <p:nvSpPr>
          <p:cNvPr id="394" name="Google Shape;394;p45"/>
          <p:cNvSpPr txBox="1"/>
          <p:nvPr>
            <p:ph idx="1" type="body"/>
          </p:nvPr>
        </p:nvSpPr>
        <p:spPr>
          <a:xfrm>
            <a:off x="339726" y="2238375"/>
            <a:ext cx="11395074" cy="39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Berarti di dalam function main tersebut harus terdapat keyword return di bagian akhir fungsi dan mengembalikan nilai bertipe data int,</a:t>
            </a:r>
            <a:endParaRPr sz="3600">
              <a:latin typeface="Tahoma"/>
              <a:ea typeface="Tahoma"/>
              <a:cs typeface="Tahoma"/>
              <a:sym typeface="Tahoma"/>
            </a:endParaRPr>
          </a:p>
          <a:p>
            <a:pPr indent="-368300" lvl="0" marL="34290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Mengapa hasil return harus bertipe int juga? karena tipe data yang mendahului fungsi main() diatas dideklarasikan int</a:t>
            </a:r>
            <a:endParaRPr sz="3600">
              <a:latin typeface="Tahoma"/>
              <a:ea typeface="Tahoma"/>
              <a:cs typeface="Tahoma"/>
              <a:sym typeface="Tahoma"/>
            </a:endParaRPr>
          </a:p>
          <a:p>
            <a:pPr indent="-368300" lvl="0" marL="34290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Tujuan nilai kembalian berupa integer adalah untuk mengetahui status eksekusi program.</a:t>
            </a:r>
            <a:endParaRPr sz="3600">
              <a:latin typeface="Tahoma"/>
              <a:ea typeface="Tahoma"/>
              <a:cs typeface="Tahoma"/>
              <a:sym typeface="Tahoma"/>
            </a:endParaRPr>
          </a:p>
          <a:p>
            <a:pPr indent="-311150" lvl="1" marL="74295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jika “terminated successfully” (EXIT_SUCCESS) maka, akan dikembalikan status 0, 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indent="-311150" lvl="1" marL="74295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sedangkan jika “terminated unsuccessfully” (EXIT_FAILURE) akan dikembalikan nilai status tidak 0, biasanya bernilai 1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indent="-368300" lvl="0" marL="34290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Biasanya dipakai di lingkungan UNIX</a:t>
            </a:r>
            <a:endParaRPr sz="3600">
              <a:latin typeface="Tahoma"/>
              <a:ea typeface="Tahoma"/>
              <a:cs typeface="Tahoma"/>
              <a:sym typeface="Tahoma"/>
            </a:endParaRPr>
          </a:p>
          <a:p>
            <a:pPr indent="-508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6"/>
          <p:cNvSpPr txBox="1"/>
          <p:nvPr>
            <p:ph type="title"/>
          </p:nvPr>
        </p:nvSpPr>
        <p:spPr>
          <a:xfrm>
            <a:off x="339728" y="126243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0"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What is scope variable?</a:t>
            </a:r>
            <a:endParaRPr/>
          </a:p>
        </p:txBody>
      </p:sp>
      <p:sp>
        <p:nvSpPr>
          <p:cNvPr id="400" name="Google Shape;400;p46"/>
          <p:cNvSpPr txBox="1"/>
          <p:nvPr>
            <p:ph idx="1" type="body"/>
          </p:nvPr>
        </p:nvSpPr>
        <p:spPr>
          <a:xfrm>
            <a:off x="339726" y="2238375"/>
            <a:ext cx="11395074" cy="39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342900" rtl="0" algn="l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900"/>
              <a:buFont typeface="Tahoma"/>
              <a:buChar char="•"/>
            </a:pPr>
            <a:r>
              <a:rPr lang="en-US" sz="2900"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i="1" lang="en-US" sz="2900">
                <a:latin typeface="Tahoma"/>
                <a:ea typeface="Tahoma"/>
                <a:cs typeface="Tahoma"/>
                <a:sym typeface="Tahoma"/>
              </a:rPr>
              <a:t>scope</a:t>
            </a:r>
            <a:r>
              <a:rPr lang="en-US" sz="2900">
                <a:latin typeface="Tahoma"/>
                <a:ea typeface="Tahoma"/>
                <a:cs typeface="Tahoma"/>
                <a:sym typeface="Tahoma"/>
              </a:rPr>
              <a:t> of a variable is where it can be used in a program</a:t>
            </a:r>
            <a:endParaRPr sz="3300">
              <a:latin typeface="Tahoma"/>
              <a:ea typeface="Tahoma"/>
              <a:cs typeface="Tahoma"/>
              <a:sym typeface="Tahoma"/>
            </a:endParaRPr>
          </a:p>
          <a:p>
            <a:pPr indent="-349250" lvl="0" marL="342900" rtl="0" algn="l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900"/>
              <a:buFont typeface="Tahoma"/>
              <a:buChar char="•"/>
            </a:pPr>
            <a:r>
              <a:rPr lang="en-US" sz="2900">
                <a:latin typeface="Tahoma"/>
                <a:ea typeface="Tahoma"/>
                <a:cs typeface="Tahoma"/>
                <a:sym typeface="Tahoma"/>
              </a:rPr>
              <a:t>Normally variables are </a:t>
            </a:r>
            <a:r>
              <a:rPr i="1" lang="en-US" sz="2900">
                <a:latin typeface="Tahoma"/>
                <a:ea typeface="Tahoma"/>
                <a:cs typeface="Tahoma"/>
                <a:sym typeface="Tahoma"/>
              </a:rPr>
              <a:t>local</a:t>
            </a:r>
            <a:r>
              <a:rPr lang="en-US" sz="2900">
                <a:latin typeface="Tahoma"/>
                <a:ea typeface="Tahoma"/>
                <a:cs typeface="Tahoma"/>
                <a:sym typeface="Tahoma"/>
              </a:rPr>
              <a:t> in </a:t>
            </a:r>
            <a:r>
              <a:rPr i="1" lang="en-US" sz="2900">
                <a:latin typeface="Tahoma"/>
                <a:ea typeface="Tahoma"/>
                <a:cs typeface="Tahoma"/>
                <a:sym typeface="Tahoma"/>
              </a:rPr>
              <a:t>scope - </a:t>
            </a:r>
            <a:r>
              <a:rPr lang="en-US" sz="2900">
                <a:latin typeface="Tahoma"/>
                <a:ea typeface="Tahoma"/>
                <a:cs typeface="Tahoma"/>
                <a:sym typeface="Tahoma"/>
              </a:rPr>
              <a:t>this means they can only be used in the function where they are declared (main is a function)</a:t>
            </a:r>
            <a:endParaRPr sz="3300">
              <a:latin typeface="Tahoma"/>
              <a:ea typeface="Tahoma"/>
              <a:cs typeface="Tahoma"/>
              <a:sym typeface="Tahoma"/>
            </a:endParaRPr>
          </a:p>
          <a:p>
            <a:pPr indent="-349250" lvl="0" marL="342900" rtl="0" algn="l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900"/>
              <a:buFont typeface="Tahoma"/>
              <a:buChar char="•"/>
            </a:pPr>
            <a:r>
              <a:rPr lang="en-US" sz="2900">
                <a:latin typeface="Tahoma"/>
                <a:ea typeface="Tahoma"/>
                <a:cs typeface="Tahoma"/>
                <a:sym typeface="Tahoma"/>
              </a:rPr>
              <a:t>We can also declare </a:t>
            </a:r>
            <a:r>
              <a:rPr i="1" lang="en-US" sz="2900">
                <a:latin typeface="Tahoma"/>
                <a:ea typeface="Tahoma"/>
                <a:cs typeface="Tahoma"/>
                <a:sym typeface="Tahoma"/>
              </a:rPr>
              <a:t>global</a:t>
            </a:r>
            <a:r>
              <a:rPr lang="en-US" sz="2900">
                <a:latin typeface="Tahoma"/>
                <a:ea typeface="Tahoma"/>
                <a:cs typeface="Tahoma"/>
                <a:sym typeface="Tahoma"/>
              </a:rPr>
              <a:t> variables.</a:t>
            </a:r>
            <a:endParaRPr sz="3300">
              <a:latin typeface="Tahoma"/>
              <a:ea typeface="Tahoma"/>
              <a:cs typeface="Tahoma"/>
              <a:sym typeface="Tahoma"/>
            </a:endParaRPr>
          </a:p>
          <a:p>
            <a:pPr indent="-349250" lvl="0" marL="342900" rtl="0" algn="l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900"/>
              <a:buFont typeface="Tahoma"/>
              <a:buChar char="•"/>
            </a:pPr>
            <a:r>
              <a:rPr lang="en-US" sz="2900">
                <a:latin typeface="Tahoma"/>
                <a:ea typeface="Tahoma"/>
                <a:cs typeface="Tahoma"/>
                <a:sym typeface="Tahoma"/>
              </a:rPr>
              <a:t>If we declare a variable outside a function it can be used in any function </a:t>
            </a:r>
            <a:r>
              <a:rPr i="1" lang="en-US" sz="2900">
                <a:latin typeface="Tahoma"/>
                <a:ea typeface="Tahoma"/>
                <a:cs typeface="Tahoma"/>
                <a:sym typeface="Tahoma"/>
              </a:rPr>
              <a:t>beneath</a:t>
            </a:r>
            <a:r>
              <a:rPr lang="en-US" sz="2900">
                <a:latin typeface="Tahoma"/>
                <a:ea typeface="Tahoma"/>
                <a:cs typeface="Tahoma"/>
                <a:sym typeface="Tahoma"/>
              </a:rPr>
              <a:t> where it is declared</a:t>
            </a:r>
            <a:endParaRPr sz="3300">
              <a:latin typeface="Tahoma"/>
              <a:ea typeface="Tahoma"/>
              <a:cs typeface="Tahoma"/>
              <a:sym typeface="Tahoma"/>
            </a:endParaRPr>
          </a:p>
          <a:p>
            <a:pPr indent="-349250" lvl="0" marL="342900" rtl="0" algn="l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900"/>
              <a:buFont typeface="Tahoma"/>
              <a:buChar char="•"/>
            </a:pPr>
            <a:r>
              <a:rPr lang="en-US" sz="2900">
                <a:latin typeface="Tahoma"/>
                <a:ea typeface="Tahoma"/>
                <a:cs typeface="Tahoma"/>
                <a:sym typeface="Tahoma"/>
              </a:rPr>
              <a:t>Global variables are A BAD THING</a:t>
            </a:r>
            <a:endParaRPr sz="29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7"/>
          <p:cNvSpPr txBox="1"/>
          <p:nvPr/>
        </p:nvSpPr>
        <p:spPr>
          <a:xfrm>
            <a:off x="349250" y="1328750"/>
            <a:ext cx="77724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Why Global is Bad?</a:t>
            </a:r>
            <a:endParaRPr sz="40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406" name="Google Shape;40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5350" y="1386025"/>
            <a:ext cx="5675100" cy="47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8"/>
          <p:cNvSpPr txBox="1"/>
          <p:nvPr/>
        </p:nvSpPr>
        <p:spPr>
          <a:xfrm>
            <a:off x="338125" y="1371600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The print stars example</a:t>
            </a:r>
            <a:endParaRPr sz="40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412" name="Google Shape;41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350" y="2047800"/>
            <a:ext cx="9444074" cy="42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9"/>
          <p:cNvSpPr txBox="1"/>
          <p:nvPr/>
        </p:nvSpPr>
        <p:spPr>
          <a:xfrm>
            <a:off x="328625" y="1343025"/>
            <a:ext cx="77724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NEXT</a:t>
            </a:r>
            <a:endParaRPr sz="40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18" name="Google Shape;418;p49"/>
          <p:cNvSpPr txBox="1"/>
          <p:nvPr/>
        </p:nvSpPr>
        <p:spPr>
          <a:xfrm>
            <a:off x="742975" y="2043225"/>
            <a:ext cx="81789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Pengantar Struktur Data &amp; Abstract Data Type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0"/>
          <p:cNvSpPr txBox="1"/>
          <p:nvPr/>
        </p:nvSpPr>
        <p:spPr>
          <a:xfrm>
            <a:off x="349250" y="1357325"/>
            <a:ext cx="77724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PENGANTAR</a:t>
            </a:r>
            <a:endParaRPr sz="40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24" name="Google Shape;424;p50"/>
          <p:cNvSpPr txBox="1"/>
          <p:nvPr/>
        </p:nvSpPr>
        <p:spPr>
          <a:xfrm>
            <a:off x="871550" y="2228975"/>
            <a:ext cx="9844200" cy="3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Bagaimana cara mengatasi masalah implementasi program dengan komputer?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Pemahaman masalah secara menyeluruh dan persiapan data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Keputusan operasi-operasi yang dilakukan terhadap data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Penyimpanan data-data pada memori sehingga tersimpan dan terstruktur secara logis, operasinya efisien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Pengambilan keputusan terhadap bahasa pemrograman mana yang paling cocok untuk jenis data yang ada 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1"/>
          <p:cNvSpPr txBox="1"/>
          <p:nvPr/>
        </p:nvSpPr>
        <p:spPr>
          <a:xfrm>
            <a:off x="334975" y="1200150"/>
            <a:ext cx="82089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Perbedaan Tipe Data, Obyek Data &amp; Struktur Data</a:t>
            </a:r>
            <a:r>
              <a:rPr lang="en-US" sz="3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(1)</a:t>
            </a:r>
            <a:endParaRPr sz="34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30" name="Google Shape;430;p51"/>
          <p:cNvSpPr txBox="1"/>
          <p:nvPr/>
        </p:nvSpPr>
        <p:spPr>
          <a:xfrm>
            <a:off x="428625" y="2386025"/>
            <a:ext cx="10830000" cy="3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Tipe data adalah jenis data yang mampu ditangani oleh suatu bahasa pemrograman pada komputer.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Tiap-tiap bahasa pemrograman memiliki tipe data yang memungkinkan: 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Deklarasi terhadap variabel tipe data tersebut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Menyediakan kumpulan operasi yang mungkin terhadap variabel bertipe data tersebut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Jenis obyek data yang mungkin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Contoh tipe data di C? Java? Pascal? .NET?</a:t>
            </a: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Deskripsi Mata Kuliah</a:t>
            </a:r>
            <a:endParaRPr/>
          </a:p>
        </p:txBody>
      </p:sp>
      <p:sp>
        <p:nvSpPr>
          <p:cNvPr id="184" name="Google Shape;184;p16"/>
          <p:cNvSpPr txBox="1"/>
          <p:nvPr/>
        </p:nvSpPr>
        <p:spPr>
          <a:xfrm>
            <a:off x="530550" y="2398416"/>
            <a:ext cx="111309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92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Matakuliah ini mengajarkan sistem pengorganisasian data pada memori komputer maupun file (berkas) pada suatu media penyimpanan dengan menggunakan struktur data array, struct, tree, dan file menggunakan teknik-teknik seperti stack, queue, dan linked list serta hashing.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Matakuliah ini juga mengajarkan teknik-teknik manipulasi data seperti tambah, hapus, edit, pencarian dan pengurutan, yang dilakukan dengan menggunakan bahasa pemrograman generasi ketiga (Bahasa C).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2"/>
          <p:cNvSpPr txBox="1"/>
          <p:nvPr/>
        </p:nvSpPr>
        <p:spPr>
          <a:xfrm>
            <a:off x="457200" y="2586050"/>
            <a:ext cx="11087100" cy="3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Obyek Data adalah kumpulan elemen yang mungkin untuk suatu tipe data tertentu.  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Mis: integer mengacu pada obyek data -32768 s/d 32767, byte 0 s/d 255, string adalah kumpulan karakter maks 255 huruf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Struktur Data adalah cara penyimpanan dan pengorganisasian data-data pada memori komputer maupun file secara efektif sehingga dapat digunakan secara efisien, termasuk operasi-operasi di dalamnya.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6" name="Google Shape;436;p52"/>
          <p:cNvSpPr txBox="1"/>
          <p:nvPr/>
        </p:nvSpPr>
        <p:spPr>
          <a:xfrm>
            <a:off x="334975" y="1200150"/>
            <a:ext cx="82089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Perbedaan Tipe Data, Obyek Data &amp; Struktur Data</a:t>
            </a:r>
            <a:r>
              <a:rPr lang="en-US" sz="3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(</a:t>
            </a:r>
            <a:r>
              <a:rPr lang="en-US" sz="3400">
                <a:latin typeface="Arial Black"/>
                <a:ea typeface="Arial Black"/>
                <a:cs typeface="Arial Black"/>
                <a:sym typeface="Arial Black"/>
              </a:rPr>
              <a:t>2</a:t>
            </a:r>
            <a:r>
              <a:rPr lang="en-US" sz="3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)</a:t>
            </a:r>
            <a:endParaRPr sz="34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3"/>
          <p:cNvSpPr txBox="1"/>
          <p:nvPr/>
        </p:nvSpPr>
        <p:spPr>
          <a:xfrm>
            <a:off x="363525" y="1371600"/>
            <a:ext cx="77724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Aktivitas Struktur Data</a:t>
            </a:r>
            <a:endParaRPr sz="40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42" name="Google Shape;442;p53"/>
          <p:cNvSpPr txBox="1"/>
          <p:nvPr/>
        </p:nvSpPr>
        <p:spPr>
          <a:xfrm>
            <a:off x="457200" y="2443175"/>
            <a:ext cx="11101500" cy="3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 dalam struktur data kita berhubungan dengan 2 aktivitas: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Mendeskripsikan kumpulan obyek data yang sah sesuai dengan tipe data yang ada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Menunjukkan mekanisme kerja operasi-operasinya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Tahoma"/>
              <a:buChar char="•"/>
            </a:pPr>
            <a:r>
              <a:rPr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Contoh: integer (-32768 s/d 32767) dan jenis operasi yang diperbolehkan adalah +, -, *, /, mod, ceil, floor, &lt;, &gt;, != dsb.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Struktur data = obyek data  + [operasi manipulasi data]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4"/>
          <p:cNvSpPr txBox="1"/>
          <p:nvPr/>
        </p:nvSpPr>
        <p:spPr>
          <a:xfrm>
            <a:off x="349250" y="1385900"/>
            <a:ext cx="77724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Hubungan SD dan Algoritma</a:t>
            </a:r>
            <a:endParaRPr sz="40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48" name="Google Shape;448;p54"/>
          <p:cNvSpPr txBox="1"/>
          <p:nvPr/>
        </p:nvSpPr>
        <p:spPr>
          <a:xfrm>
            <a:off x="500075" y="2343150"/>
            <a:ext cx="8472600" cy="3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Dengan pemilihan struktur data yang baik, maka problem yang kompleks dapat diselesaikan sehingga algoritma dapat digunakan secara efisien, operasi-operasi penting dapat dieksekusi dengan sumber daya yang lebih kecil, memori lebih kecil, dan waktu eksekusi yang lebih cepat.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Tidak semua struktur data baik dan sesuai.  Contoh untuk problem data bank: pengupdate-an harus cepat, sedangkan penambahan/penghapusan data boleh lebih lambat.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5"/>
          <p:cNvSpPr txBox="1"/>
          <p:nvPr/>
        </p:nvSpPr>
        <p:spPr>
          <a:xfrm>
            <a:off x="348800" y="1385900"/>
            <a:ext cx="89808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Ciri Algoritma</a:t>
            </a:r>
            <a:endParaRPr sz="40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54" name="Google Shape;454;p55"/>
          <p:cNvSpPr txBox="1"/>
          <p:nvPr/>
        </p:nvSpPr>
        <p:spPr>
          <a:xfrm>
            <a:off x="465100" y="2286000"/>
            <a:ext cx="9736200" cy="3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Ciri algoritma yang baik menurut Donald E. Knuth: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Input: ada minimal 0 input atau lebih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Ouput: ada minimal 1 output atau lebih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Definite: ada kejelasan apa yang dilakukan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Efective: langkah yang dikerjakan harus efektif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Terminate: langkah harus dapat berhenti (stop) secara jelas 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6"/>
          <p:cNvSpPr txBox="1"/>
          <p:nvPr/>
        </p:nvSpPr>
        <p:spPr>
          <a:xfrm>
            <a:off x="349250" y="11287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ADT (Abstract Data Type) atau Tipe Data Bentukan</a:t>
            </a:r>
            <a:r>
              <a:rPr lang="en-US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40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60" name="Google Shape;460;p56"/>
          <p:cNvSpPr txBox="1"/>
          <p:nvPr/>
        </p:nvSpPr>
        <p:spPr>
          <a:xfrm>
            <a:off x="457200" y="2500325"/>
            <a:ext cx="10072800" cy="3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Bahasa pemrograman bisa memiliki tipe data: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Built-in : sudah tersedia oleh bahasa pemrograman tersebut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Tahoma"/>
              <a:buChar char="•"/>
            </a:pPr>
            <a:r>
              <a:rPr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Tidak berorientasi pada persoalan yang dihadapi.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UDT : User Defined Type, dibuat oleh pemrogram.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Tahoma"/>
              <a:buChar char="•"/>
            </a:pPr>
            <a:r>
              <a:rPr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Mendekati penyelesaian persoalan yang dihadapi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Tahoma"/>
              <a:buChar char="•"/>
            </a:pPr>
            <a:r>
              <a:rPr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Contoh: record pada Pascal, struct pada C, class pada Java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ADT : Abstract Data Type 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Tahoma"/>
              <a:buChar char="•"/>
            </a:pPr>
            <a:r>
              <a:rPr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memperluas konsep UDT dengan menambahkan pengkapsulan atau enkapsulasi, berisi sifat-sifat dan operasi-operasi yang bisa dilakukan terhadap kelas tersebut.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Tahoma"/>
              <a:buChar char="•"/>
            </a:pPr>
            <a:r>
              <a:rPr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Contoh: class pada Java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7"/>
          <p:cNvSpPr txBox="1"/>
          <p:nvPr/>
        </p:nvSpPr>
        <p:spPr>
          <a:xfrm>
            <a:off x="356625" y="1414450"/>
            <a:ext cx="98712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ADT (2)</a:t>
            </a:r>
            <a:endParaRPr sz="40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66" name="Google Shape;466;p57"/>
          <p:cNvSpPr txBox="1"/>
          <p:nvPr/>
        </p:nvSpPr>
        <p:spPr>
          <a:xfrm>
            <a:off x="470925" y="2257425"/>
            <a:ext cx="10387500" cy="3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Bahasa C memiliki tipe data numerik dan karakter (seperti int, float, char dan lain-lain).  Disamping itu juga memiliki tipe data enumerasi dan structure.  Bagaimana jika kita ingin membuat tipe data baru?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Untuk pembuatan tipe data baru digunakan keyword </a:t>
            </a:r>
            <a:r>
              <a:rPr b="1"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typedef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Bentuk umum:</a:t>
            </a:r>
            <a:endParaRPr b="1"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typedef &lt;tipe_data_lama&gt; &lt;ama_tipe_data_baru&gt;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8"/>
          <p:cNvSpPr txBox="1"/>
          <p:nvPr/>
        </p:nvSpPr>
        <p:spPr>
          <a:xfrm>
            <a:off x="306375" y="1400200"/>
            <a:ext cx="77724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Program</a:t>
            </a:r>
            <a:endParaRPr sz="40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72" name="Google Shape;472;p58"/>
          <p:cNvSpPr txBox="1"/>
          <p:nvPr/>
        </p:nvSpPr>
        <p:spPr>
          <a:xfrm>
            <a:off x="420700" y="2614625"/>
            <a:ext cx="3494100" cy="27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Contoh:</a:t>
            </a:r>
            <a:endParaRPr b="1" sz="17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7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&lt;conio.h&gt;</a:t>
            </a:r>
            <a:endParaRPr sz="37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typedef int angka;</a:t>
            </a:r>
            <a:endParaRPr sz="37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typedef float pecahan;</a:t>
            </a:r>
            <a:endParaRPr sz="37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typedef char huruf;</a:t>
            </a:r>
            <a:endParaRPr sz="37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3" name="Google Shape;473;p58"/>
          <p:cNvSpPr txBox="1"/>
          <p:nvPr/>
        </p:nvSpPr>
        <p:spPr>
          <a:xfrm>
            <a:off x="3573450" y="1471625"/>
            <a:ext cx="8271000" cy="48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main()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143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clrscr();</a:t>
            </a:r>
            <a:endParaRPr sz="3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143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angka umur;</a:t>
            </a:r>
            <a:endParaRPr sz="3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143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pecahan pecah;</a:t>
            </a:r>
            <a:endParaRPr sz="3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143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huruf h;</a:t>
            </a:r>
            <a:endParaRPr sz="3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2" marL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huruf nama[10];</a:t>
            </a:r>
            <a:endParaRPr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printf("masukkan umur anda :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"); scanf("%d",&amp;umur);</a:t>
            </a:r>
            <a:endParaRPr sz="36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printf("Umur anda adalah %d",umur);</a:t>
            </a:r>
            <a:endParaRPr sz="36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143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printf("\nmasukkan bilangan pecahan : "); scanf("%f",&amp;pecah);</a:t>
            </a:r>
            <a:endParaRPr sz="36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143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printf("Bilangan pecahan %f",pecah);</a:t>
            </a:r>
            <a:endParaRPr sz="36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printf("\nmasukkan huruf : ");h=getche();</a:t>
            </a:r>
            <a:endParaRPr sz="36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143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rintf("\nHuruf anda %c",h);</a:t>
            </a:r>
            <a:endParaRPr sz="36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143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printf("\nmasukkan nama : ");scanf("%s",nama);</a:t>
            </a:r>
            <a:endParaRPr sz="36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143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printf("Nama anda %s",nama)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6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143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getch();</a:t>
            </a:r>
            <a:endParaRPr sz="36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36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9"/>
          <p:cNvSpPr txBox="1"/>
          <p:nvPr/>
        </p:nvSpPr>
        <p:spPr>
          <a:xfrm>
            <a:off x="334950" y="1385900"/>
            <a:ext cx="77724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Hasil Program</a:t>
            </a:r>
            <a:endParaRPr sz="40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479" name="Google Shape;47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500" y="2333600"/>
            <a:ext cx="5776925" cy="34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0"/>
          <p:cNvSpPr txBox="1"/>
          <p:nvPr/>
        </p:nvSpPr>
        <p:spPr>
          <a:xfrm>
            <a:off x="349250" y="1371600"/>
            <a:ext cx="77724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Stuct</a:t>
            </a:r>
            <a:endParaRPr sz="40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85" name="Google Shape;485;p60"/>
          <p:cNvSpPr txBox="1"/>
          <p:nvPr/>
        </p:nvSpPr>
        <p:spPr>
          <a:xfrm>
            <a:off x="457200" y="2171700"/>
            <a:ext cx="10187100" cy="3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Struct adalah tipe data bentukan yang berisi kumpulan variabel-variabel yang bernaung dalam satu nama yang sama dan memiliki kaitan satu sama lain.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Berbeda dengan array hanya berupa kumpulan variabel yang bertipe data sama, struct bisa memiliki variabel-variabel yang bertipe data sama atau berbeda, bahkan bisa menyimpan variabel yang bertipe data array atau struct itu sendiri.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Variabel-variabel yang menjadi anggota struct disebut dengan elemen struct.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1"/>
          <p:cNvSpPr txBox="1"/>
          <p:nvPr/>
        </p:nvSpPr>
        <p:spPr>
          <a:xfrm>
            <a:off x="334950" y="1371625"/>
            <a:ext cx="77724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Bentuk Umum</a:t>
            </a:r>
            <a:endParaRPr sz="40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91" name="Google Shape;491;p61"/>
          <p:cNvSpPr txBox="1"/>
          <p:nvPr/>
        </p:nvSpPr>
        <p:spPr>
          <a:xfrm>
            <a:off x="3521100" y="2978900"/>
            <a:ext cx="5149800" cy="18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&lt;nama_struct&gt; {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tipe_data &lt;nama_var&gt;;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tipe_data &lt;nama_var&gt;;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....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Capaian Pembelajaran</a:t>
            </a:r>
            <a:endParaRPr/>
          </a:p>
        </p:txBody>
      </p:sp>
      <p:sp>
        <p:nvSpPr>
          <p:cNvPr id="190" name="Google Shape;190;p17"/>
          <p:cNvSpPr txBox="1"/>
          <p:nvPr>
            <p:ph idx="1" type="body"/>
          </p:nvPr>
        </p:nvSpPr>
        <p:spPr>
          <a:xfrm>
            <a:off x="339725" y="2238375"/>
            <a:ext cx="11579005" cy="3557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Mahasiswa diharapkan mampu 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Memahami sistem pengorganisasian data pada memori komputer dan file (berkas) pada media penyimpanan.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Mengimplementasikannya dalam program dengan menggunakan salah satu bahasa pemrograman generasi ke-3 (Bahasa C) untuk membuat berbagai macam struktur data (array, tree, struct) dengan teknik-teknik tertentu (linked list, stack, dan queue) serta manipulasinya (sorting dan searching) secara baik, efisien, dan cepat.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2"/>
          <p:cNvSpPr txBox="1"/>
          <p:nvPr>
            <p:ph type="title"/>
          </p:nvPr>
        </p:nvSpPr>
        <p:spPr>
          <a:xfrm>
            <a:off x="413766" y="199868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b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Pendeklarasian dan penggunaan Struct (1) (menggunakan </a:t>
            </a:r>
            <a:r>
              <a:rPr i="1"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typedef</a:t>
            </a: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)</a:t>
            </a:r>
            <a:endParaRPr b="0" sz="4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t/>
            </a:r>
            <a:endParaRPr/>
          </a:p>
        </p:txBody>
      </p:sp>
      <p:sp>
        <p:nvSpPr>
          <p:cNvPr id="497" name="Google Shape;497;p62"/>
          <p:cNvSpPr txBox="1"/>
          <p:nvPr/>
        </p:nvSpPr>
        <p:spPr>
          <a:xfrm>
            <a:off x="710000" y="2307525"/>
            <a:ext cx="10488600" cy="4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Courier New"/>
              <a:buChar char="•"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Mahasiswa {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Courier New"/>
              <a:buChar char="•"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NIM[8];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Courier New"/>
              <a:buChar char="•"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nama[50];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Courier New"/>
              <a:buChar char="•"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float ipk;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Courier New"/>
              <a:buChar char="•"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untuk menggunakan struct Mahasiswa dengan membuat variabel mhs dan mhs2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Courier New"/>
              <a:buChar char="•"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Mahasiswa mhs,mhs2;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Tahoma"/>
              <a:buChar char="•"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untuk menggunakan struct Mahasiswa dengan membuat variabel array m;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Courier New"/>
              <a:buChar char="•"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Mahasiswa m[100];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3"/>
          <p:cNvSpPr txBox="1"/>
          <p:nvPr>
            <p:ph type="title"/>
          </p:nvPr>
        </p:nvSpPr>
        <p:spPr>
          <a:xfrm>
            <a:off x="451903" y="1974460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Pendeklarasian dan penggunaan Struct (2) (tanpa menggunakan </a:t>
            </a:r>
            <a:r>
              <a:rPr i="1"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typedef</a:t>
            </a: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)</a:t>
            </a:r>
            <a:endParaRPr b="0" sz="4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t/>
            </a:r>
            <a:endParaRPr/>
          </a:p>
        </p:txBody>
      </p:sp>
      <p:sp>
        <p:nvSpPr>
          <p:cNvPr id="503" name="Google Shape;503;p63"/>
          <p:cNvSpPr txBox="1"/>
          <p:nvPr/>
        </p:nvSpPr>
        <p:spPr>
          <a:xfrm>
            <a:off x="548650" y="2113875"/>
            <a:ext cx="11005200" cy="4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00050" lvl="0" marL="342900" rtl="0" algn="l">
              <a:spcBef>
                <a:spcPts val="360"/>
              </a:spcBef>
              <a:spcAft>
                <a:spcPts val="0"/>
              </a:spcAft>
              <a:buClr>
                <a:srgbClr val="FFCC00"/>
              </a:buClr>
              <a:buSzPts val="2700"/>
              <a:buFont typeface="Courier New"/>
              <a:buChar char="•"/>
            </a:pPr>
            <a:r>
              <a:rPr b="1" lang="en-US" sz="2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{</a:t>
            </a: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00050" lvl="0" marL="342900" rtl="0" algn="l">
              <a:spcBef>
                <a:spcPts val="360"/>
              </a:spcBef>
              <a:spcAft>
                <a:spcPts val="0"/>
              </a:spcAft>
              <a:buClr>
                <a:srgbClr val="FFCC00"/>
              </a:buClr>
              <a:buSzPts val="2700"/>
              <a:buFont typeface="Courier New"/>
              <a:buChar char="•"/>
            </a:pPr>
            <a:r>
              <a:rPr b="1" lang="en-US" sz="2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char NIM[8];</a:t>
            </a: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00050" lvl="0" marL="342900" rtl="0" algn="l">
              <a:spcBef>
                <a:spcPts val="360"/>
              </a:spcBef>
              <a:spcAft>
                <a:spcPts val="0"/>
              </a:spcAft>
              <a:buClr>
                <a:srgbClr val="FFCC00"/>
              </a:buClr>
              <a:buSzPts val="2700"/>
              <a:buFont typeface="Courier New"/>
              <a:buChar char="•"/>
            </a:pPr>
            <a:r>
              <a:rPr b="1" lang="en-US" sz="2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char nama[50];</a:t>
            </a: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00050" lvl="0" marL="342900" rtl="0" algn="l">
              <a:spcBef>
                <a:spcPts val="360"/>
              </a:spcBef>
              <a:spcAft>
                <a:spcPts val="0"/>
              </a:spcAft>
              <a:buClr>
                <a:srgbClr val="FFCC00"/>
              </a:buClr>
              <a:buSzPts val="2700"/>
              <a:buFont typeface="Courier New"/>
              <a:buChar char="•"/>
            </a:pPr>
            <a:r>
              <a:rPr b="1" lang="en-US" sz="2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float ipk;</a:t>
            </a: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00050" lvl="0" marL="342900" rtl="0" algn="l">
              <a:spcBef>
                <a:spcPts val="360"/>
              </a:spcBef>
              <a:spcAft>
                <a:spcPts val="0"/>
              </a:spcAft>
              <a:buClr>
                <a:srgbClr val="FFCC00"/>
              </a:buClr>
              <a:buSzPts val="2700"/>
              <a:buFont typeface="Courier New"/>
              <a:buChar char="•"/>
            </a:pPr>
            <a:r>
              <a:rPr b="1" lang="en-US" sz="2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mhs;</a:t>
            </a:r>
            <a:endParaRPr sz="2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342900" rtl="0" algn="l"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ts val="2700"/>
              <a:buFont typeface="Tahoma"/>
              <a:buChar char="•"/>
            </a:pPr>
            <a: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Berarti kita sudah mempunyai </a:t>
            </a:r>
            <a:r>
              <a:rPr b="1"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variabel</a:t>
            </a:r>
            <a: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mhs yang bertipe data struct seperti diatas.</a:t>
            </a: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4"/>
          <p:cNvSpPr txBox="1"/>
          <p:nvPr>
            <p:ph type="title"/>
          </p:nvPr>
        </p:nvSpPr>
        <p:spPr>
          <a:xfrm>
            <a:off x="404453" y="1988610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Cara penggunaan struct dan pengaksesan elemen-elemennya</a:t>
            </a:r>
            <a:endParaRPr b="0" sz="4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t/>
            </a:r>
            <a:endParaRPr/>
          </a:p>
        </p:txBody>
      </p:sp>
      <p:sp>
        <p:nvSpPr>
          <p:cNvPr id="509" name="Google Shape;509;p64"/>
          <p:cNvSpPr txBox="1"/>
          <p:nvPr/>
        </p:nvSpPr>
        <p:spPr>
          <a:xfrm>
            <a:off x="780050" y="2501150"/>
            <a:ext cx="10827600" cy="3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Penggunaan/pemakaian tipe data struct dilakukan dengan membuat suatu variabel yang bertipe data struct tersebut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Pengaksesan elemen struct dilakukan secara individual dengan menyebutkan nama variabel struct diikuti dengan operator titik (.)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Misalnya dengan struct mahasiswa seperti contoh di atas, kita akan akses elemen-elemennya seperti contoh berikut: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5"/>
          <p:cNvSpPr txBox="1"/>
          <p:nvPr>
            <p:ph type="title"/>
          </p:nvPr>
        </p:nvSpPr>
        <p:spPr>
          <a:xfrm>
            <a:off x="468028" y="1843335"/>
            <a:ext cx="11578800" cy="7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Program</a:t>
            </a:r>
            <a:endParaRPr b="0" sz="4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65"/>
          <p:cNvSpPr txBox="1"/>
          <p:nvPr>
            <p:ph idx="1" type="body"/>
          </p:nvPr>
        </p:nvSpPr>
        <p:spPr>
          <a:xfrm>
            <a:off x="3388525" y="1124975"/>
            <a:ext cx="11579100" cy="393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2590" lvl="0" marL="3429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740"/>
              <a:buFont typeface="Tahoma"/>
              <a:buChar char="•"/>
            </a:pPr>
            <a:r>
              <a:rPr lang="en-US" sz="1740" u="sng">
                <a:latin typeface="Tahoma"/>
                <a:ea typeface="Tahoma"/>
                <a:cs typeface="Tahoma"/>
                <a:sym typeface="Tahoma"/>
              </a:rPr>
              <a:t>Contoh 1</a:t>
            </a:r>
            <a:endParaRPr b="1" sz="1740">
              <a:latin typeface="Tahoma"/>
              <a:ea typeface="Tahoma"/>
              <a:cs typeface="Tahoma"/>
              <a:sym typeface="Tahoma"/>
            </a:endParaRPr>
          </a:p>
          <a:p>
            <a:pPr indent="-400685" lvl="0" marL="342900" rtl="0" algn="l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b="1" lang="en-US" sz="211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indent="-400685" lvl="0" marL="342900" rtl="0" algn="l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b="1" lang="en-US" sz="2110">
                <a:latin typeface="Courier New"/>
                <a:ea typeface="Courier New"/>
                <a:cs typeface="Courier New"/>
                <a:sym typeface="Courier New"/>
              </a:rPr>
              <a:t>#include &lt;conio.h&gt;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indent="-400685" lvl="0" marL="342900" rtl="0" algn="l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b="1" lang="en-US" sz="2110">
                <a:latin typeface="Courier New"/>
                <a:ea typeface="Courier New"/>
                <a:cs typeface="Courier New"/>
                <a:sym typeface="Courier New"/>
              </a:rPr>
              <a:t>//Pendeklarasian tipe data baru struct Mahasiswa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indent="-400685" lvl="0" marL="342900" rtl="0" algn="l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b="1" lang="en-US" sz="2110">
                <a:latin typeface="Courier New"/>
                <a:ea typeface="Courier New"/>
                <a:cs typeface="Courier New"/>
                <a:sym typeface="Courier New"/>
              </a:rPr>
              <a:t>typedef struct Mahasiswa{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indent="-400685" lvl="0" marL="342900" rtl="0" algn="l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b="1" lang="en-US" sz="2110">
                <a:latin typeface="Courier New"/>
                <a:ea typeface="Courier New"/>
                <a:cs typeface="Courier New"/>
                <a:sym typeface="Courier New"/>
              </a:rPr>
              <a:t>         char NIM[9];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indent="-400685" lvl="0" marL="342900" rtl="0" algn="l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b="1" lang="en-US" sz="2110">
                <a:latin typeface="Courier New"/>
                <a:ea typeface="Courier New"/>
                <a:cs typeface="Courier New"/>
                <a:sym typeface="Courier New"/>
              </a:rPr>
              <a:t>         char nama[30];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indent="-400685" lvl="0" marL="342900" rtl="0" algn="l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b="1" lang="en-US" sz="2110">
                <a:latin typeface="Courier New"/>
                <a:ea typeface="Courier New"/>
                <a:cs typeface="Courier New"/>
                <a:sym typeface="Courier New"/>
              </a:rPr>
              <a:t>         float ipk;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indent="-400685" lvl="0" marL="342900" rtl="0" algn="l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b="1" lang="en-US" sz="2110">
                <a:latin typeface="Courier New"/>
                <a:ea typeface="Courier New"/>
                <a:cs typeface="Courier New"/>
                <a:sym typeface="Courier New"/>
              </a:rPr>
              <a:t>        };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indent="-400685" lvl="0" marL="342900" rtl="0" algn="l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b="1" lang="en-US" sz="2110">
                <a:latin typeface="Courier New"/>
                <a:ea typeface="Courier New"/>
                <a:cs typeface="Courier New"/>
                <a:sym typeface="Courier New"/>
              </a:rPr>
              <a:t>void main(){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indent="-400685" lvl="0" marL="342900" rtl="0" algn="l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b="1" lang="en-US" sz="2110">
                <a:latin typeface="Courier New"/>
                <a:ea typeface="Courier New"/>
                <a:cs typeface="Courier New"/>
                <a:sym typeface="Courier New"/>
              </a:rPr>
              <a:t>	//Buat variabel mhs bertipe data Mahasiswa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indent="-400685" lvl="0" marL="342900" rtl="0" algn="l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b="1" lang="en-US" sz="2110">
                <a:latin typeface="Courier New"/>
                <a:ea typeface="Courier New"/>
                <a:cs typeface="Courier New"/>
                <a:sym typeface="Courier New"/>
              </a:rPr>
              <a:t>     	Mahasiswa mhs;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indent="-400685" lvl="0" marL="342900" rtl="0" algn="l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b="1" lang="en-US" sz="2110">
                <a:latin typeface="Courier New"/>
                <a:ea typeface="Courier New"/>
                <a:cs typeface="Courier New"/>
                <a:sym typeface="Courier New"/>
              </a:rPr>
              <a:t>     	clrscr();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indent="-400685" lvl="0" marL="342900" rtl="0" algn="l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b="1" lang="en-US" sz="2110">
                <a:latin typeface="Courier New"/>
                <a:ea typeface="Courier New"/>
                <a:cs typeface="Courier New"/>
                <a:sym typeface="Courier New"/>
              </a:rPr>
              <a:t>      printf("NIM = ");scanf("%s",mhs.NIM);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indent="-400685" lvl="0" marL="342900" rtl="0" algn="l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b="1" lang="en-US" sz="2110">
                <a:latin typeface="Courier New"/>
                <a:ea typeface="Courier New"/>
                <a:cs typeface="Courier New"/>
                <a:sym typeface="Courier New"/>
              </a:rPr>
              <a:t>     	printf("Nama = ");scanf("%s",mhs.nama);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indent="-400685" lvl="0" marL="342900" rtl="0" algn="l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b="1" lang="en-US" sz="2110">
                <a:latin typeface="Courier New"/>
                <a:ea typeface="Courier New"/>
                <a:cs typeface="Courier New"/>
                <a:sym typeface="Courier New"/>
              </a:rPr>
              <a:t>     	printf("IPK = ");scanf("%f",&amp;mhs.ipk);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indent="-400685" lvl="0" marL="342900" rtl="0" algn="l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b="1" lang="en-US" sz="211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indent="-400685" lvl="0" marL="342900" rtl="0" algn="l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b="1" lang="en-US" sz="2110">
                <a:latin typeface="Courier New"/>
                <a:ea typeface="Courier New"/>
                <a:cs typeface="Courier New"/>
                <a:sym typeface="Courier New"/>
              </a:rPr>
              <a:t>     	printf("Data Anda : \n");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indent="-400685" lvl="0" marL="342900" rtl="0" algn="l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b="1" lang="en-US" sz="2110">
                <a:latin typeface="Courier New"/>
                <a:ea typeface="Courier New"/>
                <a:cs typeface="Courier New"/>
                <a:sym typeface="Courier New"/>
              </a:rPr>
              <a:t>     	printf("NIM : %s\n",mhs.NIM);     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indent="-400685" lvl="0" marL="342900" rtl="0" algn="l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b="1" lang="en-US" sz="2110">
                <a:latin typeface="Courier New"/>
                <a:ea typeface="Courier New"/>
                <a:cs typeface="Courier New"/>
                <a:sym typeface="Courier New"/>
              </a:rPr>
              <a:t>     	printf("Nama : %s\n",mhs.nama);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indent="-400685" lvl="0" marL="342900" rtl="0" algn="l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b="1" lang="en-US" sz="2110">
                <a:latin typeface="Courier New"/>
                <a:ea typeface="Courier New"/>
                <a:cs typeface="Courier New"/>
                <a:sym typeface="Courier New"/>
              </a:rPr>
              <a:t>     	printf("IPK : %f\n",mhs.ipk);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indent="-400685" lvl="0" marL="342900" rtl="0" algn="l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b="1" lang="en-US" sz="2110">
                <a:latin typeface="Courier New"/>
                <a:ea typeface="Courier New"/>
                <a:cs typeface="Courier New"/>
                <a:sym typeface="Courier New"/>
              </a:rPr>
              <a:t>     	getch();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indent="-400685" lvl="0" marL="342900" rtl="0" algn="l">
              <a:lnSpc>
                <a:spcPct val="6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ts val="2110"/>
              <a:buFont typeface="Courier New"/>
              <a:buChar char="•"/>
            </a:pPr>
            <a:r>
              <a:rPr b="1" lang="en-US" sz="211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959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359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6"/>
          <p:cNvSpPr txBox="1"/>
          <p:nvPr>
            <p:ph type="title"/>
          </p:nvPr>
        </p:nvSpPr>
        <p:spPr>
          <a:xfrm>
            <a:off x="613203" y="1811060"/>
            <a:ext cx="11578800" cy="7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Hasil</a:t>
            </a:r>
            <a:endParaRPr b="0" sz="4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3" name="Google Shape;52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300" y="2365820"/>
            <a:ext cx="5917200" cy="30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7"/>
          <p:cNvSpPr txBox="1"/>
          <p:nvPr>
            <p:ph type="title"/>
          </p:nvPr>
        </p:nvSpPr>
        <p:spPr>
          <a:xfrm>
            <a:off x="436728" y="1811060"/>
            <a:ext cx="11578800" cy="7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Program</a:t>
            </a:r>
            <a:endParaRPr b="0" sz="4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67"/>
          <p:cNvSpPr txBox="1"/>
          <p:nvPr>
            <p:ph idx="1" type="body"/>
          </p:nvPr>
        </p:nvSpPr>
        <p:spPr>
          <a:xfrm>
            <a:off x="3018375" y="1060375"/>
            <a:ext cx="11579100" cy="393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2587" lvl="0" marL="3429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b="1" lang="en-US" sz="1625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indent="-382587" lvl="0" marL="34290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b="1" lang="en-US" sz="1625">
                <a:latin typeface="Courier New"/>
                <a:ea typeface="Courier New"/>
                <a:cs typeface="Courier New"/>
                <a:sym typeface="Courier New"/>
              </a:rPr>
              <a:t>#include &lt;conio.h&gt;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indent="-382587" lvl="0" marL="34290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b="1" lang="en-US" sz="1625">
                <a:latin typeface="Courier New"/>
                <a:ea typeface="Courier New"/>
                <a:cs typeface="Courier New"/>
                <a:sym typeface="Courier New"/>
              </a:rPr>
              <a:t>#define phi 3.14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indent="-382587" lvl="0" marL="34290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b="1" lang="en-US" sz="1625">
                <a:latin typeface="Courier New"/>
                <a:ea typeface="Courier New"/>
                <a:cs typeface="Courier New"/>
                <a:sym typeface="Courier New"/>
              </a:rPr>
              <a:t>//langsung dianggap variabel 'lingkaran'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indent="-382587" lvl="0" marL="34290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b="1" lang="en-US" sz="1625">
                <a:latin typeface="Courier New"/>
                <a:ea typeface="Courier New"/>
                <a:cs typeface="Courier New"/>
                <a:sym typeface="Courier New"/>
              </a:rPr>
              <a:t>struct {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indent="-382587" lvl="0" marL="34290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b="1" lang="en-US" sz="1625">
                <a:latin typeface="Courier New"/>
                <a:ea typeface="Courier New"/>
                <a:cs typeface="Courier New"/>
                <a:sym typeface="Courier New"/>
              </a:rPr>
              <a:t>  float jari2;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indent="-382587" lvl="0" marL="34290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b="1" lang="en-US" sz="1625">
                <a:latin typeface="Courier New"/>
                <a:ea typeface="Courier New"/>
                <a:cs typeface="Courier New"/>
                <a:sym typeface="Courier New"/>
              </a:rPr>
              <a:t>  float keliling;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indent="-382587" lvl="0" marL="34290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b="1" lang="en-US" sz="1625">
                <a:latin typeface="Courier New"/>
                <a:ea typeface="Courier New"/>
                <a:cs typeface="Courier New"/>
                <a:sym typeface="Courier New"/>
              </a:rPr>
              <a:t>  float luas;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indent="-382587" lvl="0" marL="34290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b="1" lang="en-US" sz="1625">
                <a:latin typeface="Courier New"/>
                <a:ea typeface="Courier New"/>
                <a:cs typeface="Courier New"/>
                <a:sym typeface="Courier New"/>
              </a:rPr>
              <a:t>} lingkaran;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indent="-382587" lvl="0" marL="34290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b="1" lang="en-US" sz="1625">
                <a:latin typeface="Courier New"/>
                <a:ea typeface="Courier New"/>
                <a:cs typeface="Courier New"/>
                <a:sym typeface="Courier New"/>
              </a:rPr>
              <a:t>//fungsi void untuk menghitung luas ingkaran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indent="-382587" lvl="0" marL="34290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b="1" lang="en-US" sz="1625">
                <a:latin typeface="Courier New"/>
                <a:ea typeface="Courier New"/>
                <a:cs typeface="Courier New"/>
                <a:sym typeface="Courier New"/>
              </a:rPr>
              <a:t>void luasLingkaran(){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indent="-382587" lvl="0" marL="34290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b="1" lang="en-US" sz="1625">
                <a:latin typeface="Courier New"/>
                <a:ea typeface="Courier New"/>
                <a:cs typeface="Courier New"/>
                <a:sym typeface="Courier New"/>
              </a:rPr>
              <a:t>//langsung menggunakan luas lingkaran asli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indent="-382587" lvl="0" marL="34290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b="1" lang="en-US" sz="1625">
                <a:latin typeface="Courier New"/>
                <a:ea typeface="Courier New"/>
                <a:cs typeface="Courier New"/>
                <a:sym typeface="Courier New"/>
              </a:rPr>
              <a:t>     lingkaran.luas = lingkaran.jari2 * lingkaran.jari2 * phi;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indent="-382587" lvl="0" marL="34290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b="1" lang="en-US" sz="1625">
                <a:latin typeface="Courier New"/>
                <a:ea typeface="Courier New"/>
                <a:cs typeface="Courier New"/>
                <a:sym typeface="Courier New"/>
              </a:rPr>
              <a:t>     printf("\nLuas lingkaran = %f",lingkaran.luas);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indent="-382587" lvl="0" marL="34290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b="1" lang="en-US" sz="1625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indent="-382587" lvl="0" marL="34290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b="1" lang="en-US" sz="1625">
                <a:latin typeface="Courier New"/>
                <a:ea typeface="Courier New"/>
                <a:cs typeface="Courier New"/>
                <a:sym typeface="Courier New"/>
              </a:rPr>
              <a:t>//fungsi mengembalikan nilai float untuk menghitung keliling lingkaran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indent="-382587" lvl="0" marL="34290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b="1" lang="en-US" sz="1625">
                <a:latin typeface="Courier New"/>
                <a:ea typeface="Courier New"/>
                <a:cs typeface="Courier New"/>
                <a:sym typeface="Courier New"/>
              </a:rPr>
              <a:t>float kelLingkaran(float j){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indent="-382587" lvl="0" marL="34290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b="1" lang="en-US" sz="1625">
                <a:latin typeface="Courier New"/>
                <a:ea typeface="Courier New"/>
                <a:cs typeface="Courier New"/>
                <a:sym typeface="Courier New"/>
              </a:rPr>
              <a:t>      return 2*phi*lingkaran.jari2;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indent="-382587" lvl="0" marL="34290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b="1" lang="en-US" sz="1625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indent="-382587" lvl="0" marL="34290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b="1" lang="en-US" sz="1625"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indent="-382587" lvl="0" marL="34290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b="1" lang="en-US" sz="1625">
                <a:latin typeface="Courier New"/>
                <a:ea typeface="Courier New"/>
                <a:cs typeface="Courier New"/>
                <a:sym typeface="Courier New"/>
              </a:rPr>
              <a:t>     clrscr();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indent="-382587" lvl="0" marL="34290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b="1" lang="en-US" sz="1625">
                <a:latin typeface="Courier New"/>
                <a:ea typeface="Courier New"/>
                <a:cs typeface="Courier New"/>
                <a:sym typeface="Courier New"/>
              </a:rPr>
              <a:t>     printf("Jari-jari = ");scanf("%f",&amp;lingkaran.jari2);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indent="-382587" lvl="0" marL="34290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b="1" lang="en-US" sz="1625">
                <a:latin typeface="Courier New"/>
                <a:ea typeface="Courier New"/>
                <a:cs typeface="Courier New"/>
                <a:sym typeface="Courier New"/>
              </a:rPr>
              <a:t>//panggil fungsi luasLingkaran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indent="-382587" lvl="0" marL="34290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b="1" lang="en-US" sz="1625">
                <a:latin typeface="Courier New"/>
                <a:ea typeface="Courier New"/>
                <a:cs typeface="Courier New"/>
                <a:sym typeface="Courier New"/>
              </a:rPr>
              <a:t>     luasLingkaran();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indent="-382587" lvl="0" marL="34290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b="1" lang="en-US" sz="1625">
                <a:latin typeface="Courier New"/>
                <a:ea typeface="Courier New"/>
                <a:cs typeface="Courier New"/>
                <a:sym typeface="Courier New"/>
              </a:rPr>
              <a:t>//panggil fungsi keliling, nilai kembaliannya dikirim ke</a:t>
            </a:r>
            <a:endParaRPr b="1" sz="1625">
              <a:latin typeface="Courier New"/>
              <a:ea typeface="Courier New"/>
              <a:cs typeface="Courier New"/>
              <a:sym typeface="Courier New"/>
            </a:endParaRPr>
          </a:p>
          <a:p>
            <a:pPr indent="-382587" lvl="0" marL="34290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b="1" lang="en-US" sz="1625">
                <a:latin typeface="Courier New"/>
                <a:ea typeface="Courier New"/>
                <a:cs typeface="Courier New"/>
                <a:sym typeface="Courier New"/>
              </a:rPr>
              <a:t>//keliling lingkaran asli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indent="-382587" lvl="0" marL="34290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b="1" lang="en-US" sz="1625">
                <a:latin typeface="Courier New"/>
                <a:ea typeface="Courier New"/>
                <a:cs typeface="Courier New"/>
                <a:sym typeface="Courier New"/>
              </a:rPr>
              <a:t>     lingkaran.keliling = kelLingkaran(lingkaran.jari2);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indent="-382587" lvl="0" marL="34290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b="1" lang="en-US" sz="1625">
                <a:latin typeface="Courier New"/>
                <a:ea typeface="Courier New"/>
                <a:cs typeface="Courier New"/>
                <a:sym typeface="Courier New"/>
              </a:rPr>
              <a:t>//tampilkan keliling lingkaran asli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indent="-382587" lvl="0" marL="34290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b="1" lang="en-US" sz="1625">
                <a:latin typeface="Courier New"/>
                <a:ea typeface="Courier New"/>
                <a:cs typeface="Courier New"/>
                <a:sym typeface="Courier New"/>
              </a:rPr>
              <a:t>     printf("\nKeliling lingkaran = %f",lingkaran.keliling);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indent="-382587" lvl="0" marL="34290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b="1" lang="en-US" sz="1625">
                <a:latin typeface="Courier New"/>
                <a:ea typeface="Courier New"/>
                <a:cs typeface="Courier New"/>
                <a:sym typeface="Courier New"/>
              </a:rPr>
              <a:t>     getch();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indent="-382587" lvl="0" marL="34290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ts val="1625"/>
              <a:buFont typeface="Courier New"/>
              <a:buChar char="•"/>
            </a:pPr>
            <a:r>
              <a:rPr b="1" lang="en-US" sz="1625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659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329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8"/>
          <p:cNvSpPr txBox="1"/>
          <p:nvPr>
            <p:ph type="title"/>
          </p:nvPr>
        </p:nvSpPr>
        <p:spPr>
          <a:xfrm>
            <a:off x="613203" y="1843360"/>
            <a:ext cx="11578800" cy="7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Hasil</a:t>
            </a:r>
            <a:endParaRPr b="0" sz="4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7" name="Google Shape;537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200" y="2251770"/>
            <a:ext cx="7163100" cy="35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9"/>
          <p:cNvSpPr txBox="1"/>
          <p:nvPr>
            <p:ph type="title"/>
          </p:nvPr>
        </p:nvSpPr>
        <p:spPr>
          <a:xfrm>
            <a:off x="501303" y="2143110"/>
            <a:ext cx="11578800" cy="7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Array of</a:t>
            </a:r>
            <a:endParaRPr sz="4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Struct</a:t>
            </a:r>
            <a:endParaRPr b="0" sz="4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69"/>
          <p:cNvSpPr txBox="1"/>
          <p:nvPr>
            <p:ph idx="1" type="body"/>
          </p:nvPr>
        </p:nvSpPr>
        <p:spPr>
          <a:xfrm>
            <a:off x="3131325" y="0"/>
            <a:ext cx="11579100" cy="393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5920" lvl="0" marL="3429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#include &lt;conio.h&gt;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typedef struct Date{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     int dd;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     int mm;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     int yyyy;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   };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typedef struct Time{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     int h;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     int m;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     int s;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   };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typedef struct Login{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     int ID;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     Date tglLogin;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     Time waktuLogin;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   };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Login user[3];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//3 user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for(int i=0;i&lt;3;i++){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    printf("\nUSER ke-%d\n",i+1);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    printf("ID : ");scanf("%d",&amp;user[i].ID);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    printf("Tanggal Login\n");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    printf("Hari : ");scanf("%d",&amp;user[i].tglLogin.dd);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    printf("Bulan : ");scanf("%d",&amp;user[i].tglLogin.mm);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    printf("Tahun : ");scanf("%d",&amp;user[i].tglLogin.yyyy); 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    printf("Waktu Login\n");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    printf("Jam : ");scanf("%d",&amp;user[i].waktuLogin.h);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    printf("Menit : ");scanf("%d",&amp;user[i].waktuLogin.m);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    printf("Detik : ");scanf("%d",&amp;user[i].waktuLogin.s); 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    printf("Terimakasih Atas Pengisiannya\n");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    printf("\nData User ke-%d:\n",i+1);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    printf("Login ID : %d\n",user[i].ID);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    printf("Login Date : %d - %d - %d\n",</a:t>
            </a:r>
            <a:endParaRPr b="1" sz="1320">
              <a:latin typeface="Courier New"/>
              <a:ea typeface="Courier New"/>
              <a:cs typeface="Courier New"/>
              <a:sym typeface="Courier New"/>
            </a:endParaRPr>
          </a:p>
          <a:p>
            <a:pPr indent="228600" lvl="0" marL="11430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user[i].tglLogin.dd,user[i].tglLogin.mm,user[i].tglLogin.yyyy);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    printf("Login Time : %d:%d:%d\n",</a:t>
            </a:r>
            <a:endParaRPr b="1" sz="1320">
              <a:latin typeface="Courier New"/>
              <a:ea typeface="Courier New"/>
              <a:cs typeface="Courier New"/>
              <a:sym typeface="Courier New"/>
            </a:endParaRPr>
          </a:p>
          <a:p>
            <a:pPr indent="228600" lvl="0" marL="11430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user[i].waktuLogin.h,user[i].waktuLogin.m,user[i].waktuLogin.s);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     getch();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-375920" lvl="0" marL="34290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Courier New"/>
              <a:buChar char="•"/>
            </a:pPr>
            <a:r>
              <a:rPr b="1" lang="en-US" sz="132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32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318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87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0"/>
          <p:cNvSpPr txBox="1"/>
          <p:nvPr>
            <p:ph type="title"/>
          </p:nvPr>
        </p:nvSpPr>
        <p:spPr>
          <a:xfrm>
            <a:off x="517428" y="1843360"/>
            <a:ext cx="11578800" cy="7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Hasil</a:t>
            </a:r>
            <a:endParaRPr b="0" sz="4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70"/>
          <p:cNvSpPr txBox="1"/>
          <p:nvPr>
            <p:ph idx="1" type="body"/>
          </p:nvPr>
        </p:nvSpPr>
        <p:spPr>
          <a:xfrm>
            <a:off x="339725" y="2238375"/>
            <a:ext cx="11579100" cy="393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2" name="Google Shape;552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7973" y="581548"/>
            <a:ext cx="5004300" cy="56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1"/>
          <p:cNvSpPr txBox="1"/>
          <p:nvPr>
            <p:ph type="title"/>
          </p:nvPr>
        </p:nvSpPr>
        <p:spPr>
          <a:xfrm>
            <a:off x="613203" y="1924035"/>
            <a:ext cx="11578800" cy="7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LATIHAN</a:t>
            </a:r>
            <a:endParaRPr b="0" sz="4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71"/>
          <p:cNvSpPr txBox="1"/>
          <p:nvPr>
            <p:ph idx="1" type="body"/>
          </p:nvPr>
        </p:nvSpPr>
        <p:spPr>
          <a:xfrm>
            <a:off x="339725" y="2238375"/>
            <a:ext cx="11579100" cy="393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lang="en-US" sz="3200">
                <a:latin typeface="Tahoma"/>
                <a:ea typeface="Tahoma"/>
                <a:cs typeface="Tahoma"/>
                <a:sym typeface="Tahoma"/>
              </a:rPr>
              <a:t>Buatlah program menu yang berisi data-data KTP penduduk yang disimpan dalam array struct 1 dimensi dan dapat dilakukan penambahan data, pencarian data, penampilan data dan penghapusan data. 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None/>
            </a:pPr>
            <a:r>
              <a:t/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NEXT : </a:t>
            </a:r>
            <a:r>
              <a:rPr b="1" lang="en-US">
                <a:latin typeface="Tahoma"/>
                <a:ea typeface="Tahoma"/>
                <a:cs typeface="Tahoma"/>
                <a:sym typeface="Tahoma"/>
              </a:rPr>
              <a:t>SEARCHING ARRAY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339928" y="1262435"/>
            <a:ext cx="11578802" cy="7969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Rencana Pembelajaran</a:t>
            </a:r>
            <a:endParaRPr/>
          </a:p>
        </p:txBody>
      </p:sp>
      <p:sp>
        <p:nvSpPr>
          <p:cNvPr id="196" name="Google Shape;196;p18"/>
          <p:cNvSpPr txBox="1"/>
          <p:nvPr>
            <p:ph idx="1" type="body"/>
          </p:nvPr>
        </p:nvSpPr>
        <p:spPr>
          <a:xfrm>
            <a:off x="339925" y="2271300"/>
            <a:ext cx="112224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626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Calibri"/>
              <a:buChar char="•"/>
            </a:pPr>
            <a:r>
              <a:rPr lang="en-US" sz="2410"/>
              <a:t>Perkenalan</a:t>
            </a:r>
            <a:endParaRPr sz="2410"/>
          </a:p>
          <a:p>
            <a:pPr indent="-203834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Perkenalan dan silabus</a:t>
            </a:r>
            <a:endParaRPr sz="2010"/>
          </a:p>
          <a:p>
            <a:pPr indent="-203834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Aturan praktikum</a:t>
            </a:r>
            <a:endParaRPr sz="2010"/>
          </a:p>
          <a:p>
            <a:pPr indent="-203834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Refresh Bahasa C</a:t>
            </a:r>
            <a:endParaRPr sz="2010"/>
          </a:p>
          <a:p>
            <a:pPr indent="-55626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Calibri"/>
              <a:buChar char="•"/>
            </a:pPr>
            <a:r>
              <a:rPr lang="en-US" sz="2410"/>
              <a:t>Pengantar Struktur Data, Abstract Data Type (ADT) dan Struct</a:t>
            </a:r>
            <a:endParaRPr sz="2410"/>
          </a:p>
          <a:p>
            <a:pPr indent="-203834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Pengantar Struktur Data</a:t>
            </a:r>
            <a:endParaRPr sz="2010"/>
          </a:p>
          <a:p>
            <a:pPr indent="-203834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Pengertian dan cara pembuatan ADT</a:t>
            </a:r>
            <a:endParaRPr sz="2010"/>
          </a:p>
          <a:p>
            <a:pPr indent="-203834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Pengertian dan pendeklarasian Struct</a:t>
            </a:r>
            <a:endParaRPr sz="2010"/>
          </a:p>
          <a:p>
            <a:pPr indent="-203834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Struct: add,del,edit &amp; array of struct</a:t>
            </a:r>
            <a:endParaRPr sz="2010"/>
          </a:p>
          <a:p>
            <a:pPr indent="-203834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Contoh-contoh program</a:t>
            </a:r>
            <a:endParaRPr sz="201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2"/>
          <p:cNvSpPr txBox="1"/>
          <p:nvPr>
            <p:ph type="title"/>
          </p:nvPr>
        </p:nvSpPr>
        <p:spPr>
          <a:xfrm>
            <a:off x="2939011" y="5075952"/>
            <a:ext cx="6313977" cy="937266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Raleway Thin"/>
              <a:buNone/>
            </a:pPr>
            <a:r>
              <a:rPr lang="en-US"/>
              <a:t>TERIMA KASIH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>
            <p:ph type="title"/>
          </p:nvPr>
        </p:nvSpPr>
        <p:spPr>
          <a:xfrm>
            <a:off x="339928" y="126243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Rencana Pembelajaran</a:t>
            </a:r>
            <a:endParaRPr/>
          </a:p>
        </p:txBody>
      </p:sp>
      <p:sp>
        <p:nvSpPr>
          <p:cNvPr id="202" name="Google Shape;202;p19"/>
          <p:cNvSpPr txBox="1"/>
          <p:nvPr>
            <p:ph idx="1" type="body"/>
          </p:nvPr>
        </p:nvSpPr>
        <p:spPr>
          <a:xfrm>
            <a:off x="339925" y="2288250"/>
            <a:ext cx="11222400" cy="3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626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Calibri"/>
              <a:buChar char="•"/>
            </a:pPr>
            <a:r>
              <a:rPr lang="en-US" sz="2410"/>
              <a:t>Searching Array</a:t>
            </a:r>
            <a:endParaRPr sz="2410"/>
          </a:p>
          <a:p>
            <a:pPr indent="-203834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Refresh array</a:t>
            </a:r>
            <a:endParaRPr sz="2010"/>
          </a:p>
          <a:p>
            <a:pPr indent="-203834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Pengertian searching</a:t>
            </a:r>
            <a:endParaRPr sz="2010"/>
          </a:p>
          <a:p>
            <a:pPr indent="-203834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Algoritma-algoritma searching : sequential search, binary search </a:t>
            </a:r>
            <a:endParaRPr sz="2010"/>
          </a:p>
          <a:p>
            <a:pPr indent="-203834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Array slice / explode</a:t>
            </a:r>
            <a:endParaRPr sz="2010"/>
          </a:p>
          <a:p>
            <a:pPr indent="-55626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Calibri"/>
              <a:buChar char="•"/>
            </a:pPr>
            <a:r>
              <a:rPr lang="en-US" sz="2410"/>
              <a:t>Sorting Array</a:t>
            </a:r>
            <a:endParaRPr sz="2410"/>
          </a:p>
          <a:p>
            <a:pPr indent="-203834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Algoritma-algoritma sorting : bubble sort, selection sort, insertion sort, dan quick sort</a:t>
            </a:r>
            <a:endParaRPr sz="2010"/>
          </a:p>
          <a:p>
            <a:pPr indent="-55626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Calibri"/>
              <a:buChar char="•"/>
            </a:pPr>
            <a:r>
              <a:rPr lang="en-US" sz="2410"/>
              <a:t>Stack dan Queue dengan Array</a:t>
            </a:r>
            <a:endParaRPr sz="2410"/>
          </a:p>
          <a:p>
            <a:pPr indent="-203834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Pengertian stack, cara pembuatan stack, dan operasi-operasinya pada array</a:t>
            </a:r>
            <a:endParaRPr sz="2010"/>
          </a:p>
          <a:p>
            <a:pPr indent="-203834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Pengertian queue, cara pembuatan queue, dan operasi-operasinya pada array </a:t>
            </a:r>
            <a:endParaRPr sz="20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/>
          <p:nvPr>
            <p:ph type="title"/>
          </p:nvPr>
        </p:nvSpPr>
        <p:spPr>
          <a:xfrm>
            <a:off x="339928" y="126243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Rencana Pembelajaran</a:t>
            </a:r>
            <a:endParaRPr/>
          </a:p>
        </p:txBody>
      </p:sp>
      <p:sp>
        <p:nvSpPr>
          <p:cNvPr id="208" name="Google Shape;208;p20"/>
          <p:cNvSpPr txBox="1"/>
          <p:nvPr>
            <p:ph idx="1" type="body"/>
          </p:nvPr>
        </p:nvSpPr>
        <p:spPr>
          <a:xfrm>
            <a:off x="339925" y="2296400"/>
            <a:ext cx="5635500" cy="29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626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Calibri"/>
              <a:buChar char="•"/>
            </a:pPr>
            <a:r>
              <a:rPr lang="en-US" sz="2410"/>
              <a:t>Pointer dan Function</a:t>
            </a:r>
            <a:endParaRPr sz="2410"/>
          </a:p>
          <a:p>
            <a:pPr indent="-203834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Konsep, operator, dan deklarasi</a:t>
            </a:r>
            <a:endParaRPr sz="2010"/>
          </a:p>
          <a:p>
            <a:pPr indent="-203834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Pointer pada array</a:t>
            </a:r>
            <a:endParaRPr sz="2010"/>
          </a:p>
          <a:p>
            <a:pPr indent="-203834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Function by value &amp; reference</a:t>
            </a:r>
            <a:endParaRPr sz="2010"/>
          </a:p>
          <a:p>
            <a:pPr indent="-55626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Calibri"/>
              <a:buChar char="•"/>
            </a:pPr>
            <a:r>
              <a:rPr lang="en-US" sz="2410"/>
              <a:t>Single Linked List Non Circular</a:t>
            </a:r>
            <a:endParaRPr sz="2410"/>
          </a:p>
          <a:p>
            <a:pPr indent="-203834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Single Linked List Non Circular</a:t>
            </a:r>
            <a:endParaRPr sz="2010"/>
          </a:p>
          <a:p>
            <a:pPr indent="-203834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Insert, update, dan delete</a:t>
            </a:r>
            <a:endParaRPr sz="1810"/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5975425" y="2296400"/>
            <a:ext cx="5806800" cy="29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626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Calibri"/>
              <a:buChar char="•"/>
            </a:pPr>
            <a:r>
              <a:rPr lang="en-US" sz="2410"/>
              <a:t>Single Linked List Circular</a:t>
            </a:r>
            <a:endParaRPr sz="2410"/>
          </a:p>
          <a:p>
            <a:pPr indent="-203834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Insert, update, dan delete</a:t>
            </a:r>
            <a:endParaRPr sz="2010"/>
          </a:p>
          <a:p>
            <a:pPr indent="-55626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Calibri"/>
              <a:buChar char="•"/>
            </a:pPr>
            <a:r>
              <a:rPr lang="en-US" sz="2410"/>
              <a:t>Double Linked List Non Circular</a:t>
            </a:r>
            <a:endParaRPr sz="2410"/>
          </a:p>
          <a:p>
            <a:pPr indent="-203834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Insert, update, dan delete</a:t>
            </a:r>
            <a:endParaRPr sz="2010"/>
          </a:p>
          <a:p>
            <a:pPr indent="-55626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Calibri"/>
              <a:buChar char="•"/>
            </a:pPr>
            <a:r>
              <a:rPr lang="en-US" sz="2410"/>
              <a:t>Double Linked List Circular</a:t>
            </a:r>
            <a:endParaRPr sz="2410"/>
          </a:p>
          <a:p>
            <a:pPr indent="-203834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Insert, update, dan delete </a:t>
            </a:r>
            <a:endParaRPr sz="201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339928" y="1262435"/>
            <a:ext cx="115788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Raleway Thin"/>
              <a:buNone/>
            </a:pPr>
            <a:r>
              <a:rPr lang="en-US"/>
              <a:t>Rencana Pembelajaran</a:t>
            </a:r>
            <a:endParaRPr/>
          </a:p>
        </p:txBody>
      </p:sp>
      <p:sp>
        <p:nvSpPr>
          <p:cNvPr id="215" name="Google Shape;215;p21"/>
          <p:cNvSpPr txBox="1"/>
          <p:nvPr>
            <p:ph idx="1" type="body"/>
          </p:nvPr>
        </p:nvSpPr>
        <p:spPr>
          <a:xfrm>
            <a:off x="518850" y="2364400"/>
            <a:ext cx="11154300" cy="28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626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Calibri"/>
              <a:buChar char="•"/>
            </a:pPr>
            <a:r>
              <a:rPr lang="en-US" sz="2410"/>
              <a:t>Function Recursif dan Graf</a:t>
            </a:r>
            <a:endParaRPr sz="2410"/>
          </a:p>
          <a:p>
            <a:pPr indent="-203834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Konsep rekursif implementasi Graf serta contoh</a:t>
            </a:r>
            <a:endParaRPr sz="2010"/>
          </a:p>
          <a:p>
            <a:pPr indent="-55626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Calibri"/>
              <a:buChar char="•"/>
            </a:pPr>
            <a:r>
              <a:rPr lang="en-US" sz="2410"/>
              <a:t>Tree</a:t>
            </a:r>
            <a:endParaRPr sz="2410"/>
          </a:p>
          <a:p>
            <a:pPr indent="-203834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Konsep dan pembuatan</a:t>
            </a:r>
            <a:endParaRPr sz="2010"/>
          </a:p>
          <a:p>
            <a:pPr indent="-203834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Kunjungan Tree: pre-order, in-order, dan post-order, level-order</a:t>
            </a:r>
            <a:endParaRPr sz="2010"/>
          </a:p>
          <a:p>
            <a:pPr indent="-203834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Calibri"/>
              <a:buChar char="•"/>
            </a:pPr>
            <a:r>
              <a:rPr lang="en-US" sz="2010"/>
              <a:t>Berbagai macam operasi tree</a:t>
            </a:r>
            <a:endParaRPr sz="261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