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2" r:id="rId7"/>
    <p:sldId id="263" r:id="rId8"/>
    <p:sldId id="264" r:id="rId9"/>
    <p:sldId id="260" r:id="rId1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6000" y="394405"/>
            <a:ext cx="10800000" cy="792000"/>
          </a:xfrm>
        </p:spPr>
        <p:txBody>
          <a:bodyPr/>
          <a:lstStyle>
            <a:lvl1pPr algn="ctr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70508" y="533527"/>
            <a:ext cx="5704332" cy="3646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70508" y="1249426"/>
            <a:ext cx="6464934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43635" y="192897"/>
          <a:ext cx="9380855" cy="6363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690"/>
                <a:gridCol w="4418965"/>
              </a:tblGrid>
              <a:tr h="1534160">
                <a:tc gridSpan="2">
                  <a:txBody>
                    <a:bodyPr/>
                    <a:lstStyle/>
                    <a:p>
                      <a:pPr marL="1914525" algn="ctr">
                        <a:lnSpc>
                          <a:spcPts val="1530"/>
                        </a:lnSpc>
                      </a:pP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Министерство</a:t>
                      </a:r>
                      <a:r>
                        <a:rPr sz="14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науки</a:t>
                      </a:r>
                      <a:r>
                        <a:rPr sz="1400" spc="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и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высшего</a:t>
                      </a:r>
                      <a:r>
                        <a:rPr sz="14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образования</a:t>
                      </a:r>
                      <a:r>
                        <a:rPr sz="14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Республики</a:t>
                      </a:r>
                      <a:r>
                        <a:rPr sz="1400" spc="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Казахстан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892425" marR="967740" algn="ctr">
                        <a:lnSpc>
                          <a:spcPts val="1800"/>
                        </a:lnSpc>
                        <a:spcBef>
                          <a:spcPts val="80"/>
                        </a:spcBef>
                      </a:pP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Северо-Казахстанский</a:t>
                      </a:r>
                      <a:r>
                        <a:rPr sz="1400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государственный</a:t>
                      </a:r>
                      <a:r>
                        <a:rPr sz="1400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университет</a:t>
                      </a:r>
                      <a:r>
                        <a:rPr sz="14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им.</a:t>
                      </a:r>
                      <a:r>
                        <a:rPr sz="14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М.</a:t>
                      </a:r>
                      <a:r>
                        <a:rPr sz="1400" spc="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Козыбаева </a:t>
                      </a:r>
                      <a:r>
                        <a:rPr sz="1400" spc="-20" dirty="0">
                          <a:latin typeface="Times New Roman" panose="02020603050405020304"/>
                          <a:cs typeface="Times New Roman" panose="02020603050405020304"/>
                        </a:rPr>
                        <a:t>Факультет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инженерии</a:t>
                      </a:r>
                      <a:r>
                        <a:rPr sz="1400" spc="-5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и</a:t>
                      </a:r>
                      <a:r>
                        <a:rPr sz="14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цифровых</a:t>
                      </a:r>
                      <a:r>
                        <a:rPr sz="1400" spc="-4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технологий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91770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Кафедра</a:t>
                      </a:r>
                      <a:r>
                        <a:rPr sz="1400" spc="5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«Информационно-</a:t>
                      </a:r>
                      <a:r>
                        <a:rPr sz="1400" spc="-20" dirty="0">
                          <a:latin typeface="Times New Roman" panose="02020603050405020304"/>
                          <a:cs typeface="Times New Roman" panose="02020603050405020304"/>
                        </a:rPr>
                        <a:t>коммуникационные</a:t>
                      </a:r>
                      <a:r>
                        <a:rPr sz="1400" spc="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технологии»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 hMerge="1">
                  <a:tcPr marL="0" marR="0" marT="0" marB="0"/>
                </a:tc>
              </a:tr>
              <a:tr h="204787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91770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ТВОРЧЕСКИЙ</a:t>
                      </a:r>
                      <a:r>
                        <a:rPr sz="1400" spc="-8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ПРОЕКТ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91643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по</a:t>
                      </a:r>
                      <a:r>
                        <a:rPr sz="14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дисциплине:</a:t>
                      </a:r>
                      <a:r>
                        <a:rPr sz="1400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20" dirty="0">
                          <a:latin typeface="Times New Roman" panose="02020603050405020304"/>
                          <a:cs typeface="Times New Roman" panose="02020603050405020304"/>
                        </a:rPr>
                        <a:t>Протоколы</a:t>
                      </a:r>
                      <a:r>
                        <a:rPr sz="14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и</a:t>
                      </a: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интерфейсы</a:t>
                      </a:r>
                      <a:r>
                        <a:rPr sz="1400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компьютерных</a:t>
                      </a:r>
                      <a:r>
                        <a:rPr sz="1400" spc="-5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систем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91770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На</a:t>
                      </a: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тему: «Разработка</a:t>
                      </a:r>
                      <a:r>
                        <a:rPr sz="1400" spc="-4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ru-RU" sz="1400" spc="-40" dirty="0">
                          <a:latin typeface="Times New Roman" panose="02020603050405020304"/>
                          <a:cs typeface="Times New Roman" panose="02020603050405020304"/>
                        </a:rPr>
                        <a:t>э</a:t>
                      </a:r>
                      <a:r>
                        <a:rPr lang="en-US" altLang="en-US"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лектронн</a:t>
                      </a:r>
                      <a:r>
                        <a:rPr lang="ru-RU" altLang="en-US"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ой</a:t>
                      </a:r>
                      <a:r>
                        <a:rPr lang="en-US" altLang="ru-RU" sz="14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en-US"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библиотек</a:t>
                      </a:r>
                      <a:r>
                        <a:rPr lang="ru-RU" altLang="en-US"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и</a:t>
                      </a:r>
                      <a:r>
                        <a:rPr lang="en-US" altLang="ru-RU" sz="1400" spc="-10" dirty="0">
                          <a:latin typeface="Times New Roman" panose="02020603050405020304"/>
                          <a:cs typeface="Times New Roman" panose="02020603050405020304"/>
                        </a:rPr>
                        <a:t> Librista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»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 hMerge="1">
                  <a:tcPr marL="0" marR="0" marT="0" marB="0"/>
                </a:tc>
              </a:tr>
              <a:tr h="1762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1750" marR="3440430">
                        <a:lnSpc>
                          <a:spcPct val="107000"/>
                        </a:lnSpc>
                      </a:pP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Выполнил</a:t>
                      </a:r>
                      <a:r>
                        <a:rPr sz="1400" spc="-6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25" dirty="0">
                          <a:latin typeface="Times New Roman" panose="02020603050405020304"/>
                          <a:cs typeface="Times New Roman" panose="02020603050405020304"/>
                        </a:rPr>
                        <a:t>студент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группы</a:t>
                      </a:r>
                      <a:r>
                        <a:rPr sz="1400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ИС-</a:t>
                      </a:r>
                      <a:r>
                        <a:rPr lang="ru-RU" sz="1400" spc="-10" dirty="0">
                          <a:latin typeface="Times New Roman" panose="02020603050405020304"/>
                          <a:cs typeface="Times New Roman" panose="02020603050405020304"/>
                        </a:rPr>
                        <a:t>23-2</a:t>
                      </a:r>
                      <a:endParaRPr lang="ru-RU" sz="1400" spc="-1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lang="ru-RU" sz="1400" dirty="0">
                          <a:latin typeface="Times New Roman" panose="02020603050405020304"/>
                          <a:cs typeface="Times New Roman" panose="02020603050405020304"/>
                        </a:rPr>
                        <a:t>Мукашева</a:t>
                      </a:r>
                      <a:r>
                        <a:rPr sz="14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ru-RU" sz="1400" spc="-20" dirty="0">
                          <a:latin typeface="Times New Roman" panose="02020603050405020304"/>
                          <a:cs typeface="Times New Roman" panose="02020603050405020304"/>
                        </a:rPr>
                        <a:t>А</a:t>
                      </a:r>
                      <a:r>
                        <a:rPr sz="1400" spc="-20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lang="ru-RU" sz="1400" spc="-20" dirty="0">
                          <a:latin typeface="Times New Roman" panose="02020603050405020304"/>
                          <a:cs typeface="Times New Roman" panose="02020603050405020304"/>
                        </a:rPr>
                        <a:t>М</a:t>
                      </a:r>
                      <a:r>
                        <a:rPr sz="1400" spc="-20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  <a:tr h="101981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4813300">
                        <a:lnSpc>
                          <a:spcPts val="1605"/>
                        </a:lnSpc>
                      </a:pP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Петропавловск,</a:t>
                      </a:r>
                      <a:r>
                        <a:rPr sz="1400" spc="-8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20" dirty="0">
                          <a:latin typeface="Times New Roman" panose="02020603050405020304"/>
                          <a:cs typeface="Times New Roman" panose="02020603050405020304"/>
                        </a:rPr>
                        <a:t>2025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 hMerge="1"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038" rIns="0" bIns="0" rtlCol="0">
            <a:spAutoFit/>
          </a:bodyPr>
          <a:lstStyle/>
          <a:p>
            <a:pPr marL="3513455">
              <a:lnSpc>
                <a:spcPct val="100000"/>
              </a:lnSpc>
              <a:spcBef>
                <a:spcPts val="100"/>
              </a:spcBef>
            </a:pPr>
            <a:r>
              <a:rPr dirty="0"/>
              <a:t>Актуальность</a:t>
            </a:r>
            <a:r>
              <a:rPr spc="-75" dirty="0"/>
              <a:t> </a:t>
            </a:r>
            <a:r>
              <a:rPr spc="-10" dirty="0"/>
              <a:t>проекта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828800" y="1447800"/>
            <a:ext cx="8801100" cy="4260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99000"/>
              </a:lnSpc>
              <a:spcBef>
                <a:spcPts val="120"/>
              </a:spcBef>
            </a:pP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В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условиях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цифровизации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образования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студентам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важно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иметь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быстрый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удобный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доступ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к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учебной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научной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литературе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.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Существующие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платформы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такие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как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ЛитРес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часто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требуют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оплаты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или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не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включают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нужные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материалы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.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Поэтому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я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создала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электронную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библиотеку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Librista,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которая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предоставляет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бесплатный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доступ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к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книгам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ориентированным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на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студентов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.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Проект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решает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проблему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нехватки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печатных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ресурсов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делает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учебный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процесс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более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доступным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удобным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.</a:t>
            </a:r>
            <a:endParaRPr lang="en-US" altLang="ru-RU" sz="18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99000"/>
              </a:lnSpc>
              <a:spcBef>
                <a:spcPts val="120"/>
              </a:spcBef>
            </a:pPr>
            <a:endParaRPr lang="en-US" altLang="ru-RU" sz="18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99000"/>
              </a:lnSpc>
              <a:spcBef>
                <a:spcPts val="120"/>
              </a:spcBef>
            </a:pPr>
            <a:endParaRPr lang="en-US" altLang="ru-RU" sz="18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99000"/>
              </a:lnSpc>
              <a:spcBef>
                <a:spcPts val="120"/>
              </a:spcBef>
            </a:pPr>
            <a:endParaRPr lang="en-US" altLang="ru-RU" sz="18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99000"/>
              </a:lnSpc>
              <a:spcBef>
                <a:spcPts val="120"/>
              </a:spcBef>
            </a:pPr>
            <a:endParaRPr lang="en-US" altLang="ru-RU" sz="18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99000"/>
              </a:lnSpc>
              <a:spcBef>
                <a:spcPts val="120"/>
              </a:spcBef>
            </a:pPr>
            <a:endParaRPr lang="en-US" altLang="ru-RU" sz="18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99000"/>
              </a:lnSpc>
              <a:spcBef>
                <a:spcPts val="120"/>
              </a:spcBef>
            </a:pPr>
            <a:endParaRPr lang="en-US" altLang="ru-RU" sz="18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99000"/>
              </a:lnSpc>
              <a:spcBef>
                <a:spcPts val="120"/>
              </a:spcBef>
            </a:pPr>
            <a:endParaRPr lang="en-US" altLang="ru-RU" sz="18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99000"/>
              </a:lnSpc>
              <a:spcBef>
                <a:spcPts val="120"/>
              </a:spcBef>
            </a:pPr>
            <a:endParaRPr lang="en-US" altLang="ru-RU" sz="18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99000"/>
              </a:lnSpc>
              <a:spcBef>
                <a:spcPts val="120"/>
              </a:spcBef>
            </a:pPr>
            <a:endParaRPr lang="en-US" altLang="ru-RU" sz="1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0635" y="533400"/>
            <a:ext cx="1085469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Цель</a:t>
            </a:r>
            <a:r>
              <a:rPr spc="-4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проекта</a:t>
            </a:r>
            <a:r>
              <a:rPr spc="-3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ru-RU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—</a:t>
            </a:r>
            <a:r>
              <a:rPr lang="ru-RU" alt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р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азработка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электронной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библиотеки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Librista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с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современным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UX/UI-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дизайном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адаптированной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под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различные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устройства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обеспечивающей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удобный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доступ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к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литературе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динамическое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взаимодействие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с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пользователем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через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веб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интерфейс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b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endParaRPr lang="en-US" altLang="ru-RU" i="1" spc="-1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295400" y="1600200"/>
            <a:ext cx="10142220" cy="4444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</a:rPr>
              <a:t>Задачи</a:t>
            </a:r>
            <a:r>
              <a:rPr spc="-9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проекта:</a:t>
            </a:r>
            <a:endParaRPr spc="-10" dirty="0">
              <a:solidFill>
                <a:schemeClr val="tx1"/>
              </a:solidFill>
            </a:endParaRPr>
          </a:p>
          <a:p>
            <a:pPr marL="680720" marR="5080" indent="-285750">
              <a:lnSpc>
                <a:spcPct val="100000"/>
              </a:lnSpc>
              <a:spcBef>
                <a:spcPts val="1440"/>
              </a:spcBef>
              <a:buFont typeface="Wingdings" panose="05000000000000000000"/>
              <a:buChar char=""/>
              <a:tabLst>
                <a:tab pos="681990" algn="l"/>
              </a:tabLst>
            </a:pP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Обеспечить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соответствие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интерфейса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основным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принципам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UX/UI-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дизайна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—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создание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удобного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интуитивного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пользовательского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опыта</a:t>
            </a:r>
            <a:r>
              <a:rPr lang="ru-RU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lang="en-US" altLang="ru-RU" i="1" spc="-50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680720" marR="5080" indent="-285750">
              <a:lnSpc>
                <a:spcPct val="100000"/>
              </a:lnSpc>
              <a:spcBef>
                <a:spcPts val="1440"/>
              </a:spcBef>
              <a:buFont typeface="Wingdings" panose="05000000000000000000"/>
              <a:buChar char=""/>
              <a:tabLst>
                <a:tab pos="681990" algn="l"/>
              </a:tabLst>
            </a:pP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Разработать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хорошо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структурированный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документированный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код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комментариями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поясняющими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логику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ключевых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частей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lang="en-US" altLang="ru-RU" i="1" spc="-50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680720" marR="5080" indent="-285750">
              <a:lnSpc>
                <a:spcPct val="100000"/>
              </a:lnSpc>
              <a:spcBef>
                <a:spcPts val="1440"/>
              </a:spcBef>
              <a:buFont typeface="Wingdings" panose="05000000000000000000"/>
              <a:buChar char=""/>
              <a:tabLst>
                <a:tab pos="681990" algn="l"/>
              </a:tabLst>
            </a:pP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Реализовать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UX-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дизайн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в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двух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версиях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(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например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для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компьютера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мобильного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устройства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),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адаптированных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под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разные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экраны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lang="en-US" altLang="ru-RU" i="1" spc="-50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680720" marR="5080" indent="-285750">
              <a:lnSpc>
                <a:spcPct val="100000"/>
              </a:lnSpc>
              <a:spcBef>
                <a:spcPts val="1440"/>
              </a:spcBef>
              <a:buFont typeface="Wingdings" panose="05000000000000000000"/>
              <a:buChar char=""/>
              <a:tabLst>
                <a:tab pos="681990" algn="l"/>
              </a:tabLst>
            </a:pP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Создать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интерфейс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фотогалереи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навигацию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отвечающую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требованиям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удобства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функциональности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lang="en-US" altLang="ru-RU" i="1" spc="-50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680720" marR="5080" indent="-285750">
              <a:lnSpc>
                <a:spcPct val="100000"/>
              </a:lnSpc>
              <a:spcBef>
                <a:spcPts val="1440"/>
              </a:spcBef>
              <a:buFont typeface="Wingdings" panose="05000000000000000000"/>
              <a:buChar char=""/>
              <a:tabLst>
                <a:tab pos="681990" algn="l"/>
              </a:tabLst>
            </a:pP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Реализовать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динамическое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содержимое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использованием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технологий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DHTML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JavaScript.</a:t>
            </a:r>
            <a:endParaRPr lang="en-US" altLang="ru-RU" i="1" spc="-50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680720" marR="5080" indent="-285750">
              <a:lnSpc>
                <a:spcPct val="100000"/>
              </a:lnSpc>
              <a:spcBef>
                <a:spcPts val="1440"/>
              </a:spcBef>
              <a:buFont typeface="Wingdings" panose="05000000000000000000"/>
              <a:buChar char=""/>
              <a:tabLst>
                <a:tab pos="681990" algn="l"/>
              </a:tabLst>
            </a:pP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Оформить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презентацию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проекта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в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соответствии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установленными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требованиями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чтобы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представить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ключевые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возможности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особенности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системы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lang="en-US" altLang="ru-RU" i="1" spc="-50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98623" y="305054"/>
            <a:ext cx="634365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altLang="en-US" sz="1800" i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Скриншоты сайта (главная)</a:t>
            </a:r>
            <a:endParaRPr lang="ru-RU" altLang="en-US" sz="1800" i="1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1" name="Замещающее содержимое 1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198370" y="1981200"/>
            <a:ext cx="7724775" cy="44208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Текстовое поле 2"/>
          <p:cNvSpPr txBox="1"/>
          <p:nvPr/>
        </p:nvSpPr>
        <p:spPr>
          <a:xfrm>
            <a:off x="2198370" y="838200"/>
            <a:ext cx="9627235" cy="1040130"/>
          </a:xfrm>
          <a:prstGeom prst="rect">
            <a:avLst/>
          </a:prstGeom>
        </p:spPr>
        <p:txBody>
          <a:bodyPr wrap="square">
            <a:noAutofit/>
          </a:bodyPr>
          <a:p>
            <a:pPr algn="just"/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Главная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страница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библиотеки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содержит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логотип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меню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переключатель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темы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блоки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новостей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с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изображениями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статистикой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Реализованы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категории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списки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визуальные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эффекты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Интерфейс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адаптивен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соответствует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требованиям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проекта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ru-RU" sz="18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ru-RU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ru-RU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ru-RU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ru-RU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ru-RU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ru-RU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ru-RU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ru-RU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98623" y="381254"/>
            <a:ext cx="634365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altLang="en-US" sz="1800" i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Скриншоты сайта (404)</a:t>
            </a:r>
            <a:endParaRPr lang="ru-RU" altLang="en-US" sz="1800" i="1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9" name="Замещающее содержимое 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209800" y="1905000"/>
            <a:ext cx="7834630" cy="42551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Текстовое поле 2"/>
          <p:cNvSpPr txBox="1"/>
          <p:nvPr/>
        </p:nvSpPr>
        <p:spPr>
          <a:xfrm>
            <a:off x="2198370" y="838200"/>
            <a:ext cx="9798685" cy="92202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1800">
                <a:latin typeface="Times New Roman" panose="02020603050405020304" charset="0"/>
                <a:cs typeface="Times New Roman" panose="02020603050405020304" charset="0"/>
              </a:rPr>
              <a:t>Страница 404 отображает анимацию книги, вращающейся вокруг своей оси, символизируя потерянную информацию. Дизайн оформлен в стиле основного интерфейса библиотеки и включает сообщение об ошибке с предложением вернуться на главную.</a:t>
            </a:r>
            <a:endParaRPr lang="en-US" altLang="zh-CN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98623" y="381254"/>
            <a:ext cx="634365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altLang="en-US" sz="1800" i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Скриншоты сайта (каталог)</a:t>
            </a:r>
            <a:endParaRPr lang="ru-RU" altLang="en-US" sz="1800" i="1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209800" y="1828800"/>
            <a:ext cx="7409815" cy="42303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Текстовое поле 2"/>
          <p:cNvSpPr txBox="1"/>
          <p:nvPr/>
        </p:nvSpPr>
        <p:spPr>
          <a:xfrm>
            <a:off x="2209800" y="838200"/>
            <a:ext cx="9505950" cy="92202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1800">
                <a:latin typeface="Times New Roman" panose="02020603050405020304" charset="0"/>
                <a:cs typeface="Times New Roman" panose="02020603050405020304" charset="0"/>
              </a:rPr>
              <a:t>Каталог библиотеки содержит список книг с возможностью фильтрации по категориям, авторам, году издания и рейтингу. Реализована сортировка по различным параметрам. Интерфейс удобен для поиска и адаптирован под разные устройства.</a:t>
            </a:r>
            <a:endParaRPr lang="en-US" altLang="zh-CN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98623" y="381254"/>
            <a:ext cx="634365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altLang="en-US" sz="1800" i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Скриншоты сайта (детальная информация) </a:t>
            </a:r>
            <a:endParaRPr lang="ru-RU" altLang="en-US" sz="1800" i="1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9" name="Замещающее содержимое 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198370" y="1828800"/>
            <a:ext cx="7705725" cy="43967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Текстовое поле 2"/>
          <p:cNvSpPr txBox="1"/>
          <p:nvPr/>
        </p:nvSpPr>
        <p:spPr>
          <a:xfrm>
            <a:off x="2198370" y="762000"/>
            <a:ext cx="9293860" cy="92202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1800">
                <a:latin typeface="Times New Roman" panose="02020603050405020304" charset="0"/>
                <a:cs typeface="Times New Roman" panose="02020603050405020304" charset="0"/>
              </a:rPr>
              <a:t>Страница «Статистика» отображает ключевые аналитические данные о работе библиотеки в удобном и наглядном формате. Интерфейс реализован с использованием графиков и диаграмм, позволяющих быстро оценить активность и предпочтения пользователей</a:t>
            </a:r>
            <a:endParaRPr lang="en-US" altLang="zh-CN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98623" y="1291209"/>
            <a:ext cx="2197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QR</a:t>
            </a:r>
            <a:r>
              <a:rPr sz="1800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i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код</a:t>
            </a:r>
            <a:r>
              <a:rPr sz="1800" i="1" spc="-4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i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на</a:t>
            </a:r>
            <a:r>
              <a:rPr sz="1800" i="1" spc="-4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i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публикацию</a:t>
            </a:r>
            <a:endParaRPr sz="1800" i="1" spc="-10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6" name="Замещающее содержимое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198370" y="1828800"/>
            <a:ext cx="4257675" cy="42576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3226</Words>
  <Application>WPS Presentation</Application>
  <PresentationFormat>On-screen Show (4:3)</PresentationFormat>
  <Paragraphs>85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Times New Roman</vt:lpstr>
      <vt:lpstr>Times New Roman</vt:lpstr>
      <vt:lpstr>Wingdings</vt:lpstr>
      <vt:lpstr>Microsoft YaHei</vt:lpstr>
      <vt:lpstr>Arial Unicode MS</vt:lpstr>
      <vt:lpstr>Calibri</vt:lpstr>
      <vt:lpstr>Office Theme</vt:lpstr>
      <vt:lpstr>PowerPoint 演示文稿</vt:lpstr>
      <vt:lpstr>Актуальность проекта</vt:lpstr>
      <vt:lpstr>Цель проекта  — разработка электронной библиотеки Librista с современным UX/UI-дизайном, адаптированной под различные устройства, обеспечивающей удобный доступ к литературе и динамическое взаимодействие с пользователем через веб-интерфейс. 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ainur</cp:lastModifiedBy>
  <cp:revision>8</cp:revision>
  <dcterms:created xsi:type="dcterms:W3CDTF">2025-05-19T17:45:00Z</dcterms:created>
  <dcterms:modified xsi:type="dcterms:W3CDTF">2025-05-20T04:03:30Z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2025-04-29T15:00:00Z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2025-05-19T15:00:00Z</vt:filetime>
  </property>
  <property fmtid="{D5CDD505-2E9C-101B-9397-08002B2CF9AE}" pid="5" name="Producer">
    <vt:lpwstr>Microsoft® PowerPoint® 2016</vt:lpwstr>
  </property>
  <property fmtid="{D5CDD505-2E9C-101B-9397-08002B2CF9AE}" pid="6" name="ICV">
    <vt:lpwstr>56D07BA3E39146A1A802BB7C3190A1F9_13</vt:lpwstr>
  </property>
  <property fmtid="{D5CDD505-2E9C-101B-9397-08002B2CF9AE}" pid="7" name="KSOProductBuildVer">
    <vt:lpwstr>1049-12.2.0.21179</vt:lpwstr>
  </property>
</Properties>
</file>