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2" r:id="rId7"/>
    <p:sldId id="263" r:id="rId8"/>
    <p:sldId id="264" r:id="rId9"/>
    <p:sldId id="260" r:id="rId10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696000" y="394405"/>
            <a:ext cx="10800000" cy="792000"/>
          </a:xfrm>
        </p:spPr>
        <p:txBody>
          <a:bodyPr/>
          <a:lstStyle>
            <a:lvl1pPr algn="ctr">
              <a:defRPr sz="3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  <a:endParaRPr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/>
              <a:t>Date Area</a:t>
            </a:r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70508" y="533527"/>
            <a:ext cx="5704332" cy="36469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70508" y="1249426"/>
            <a:ext cx="6464934" cy="18548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843635" y="192897"/>
          <a:ext cx="9380855" cy="63639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85690"/>
                <a:gridCol w="4418965"/>
              </a:tblGrid>
              <a:tr h="1534160">
                <a:tc gridSpan="2">
                  <a:txBody>
                    <a:bodyPr/>
                    <a:lstStyle/>
                    <a:p>
                      <a:pPr marL="1914525" algn="ctr">
                        <a:lnSpc>
                          <a:spcPts val="1530"/>
                        </a:lnSpc>
                      </a:pPr>
                      <a:r>
                        <a:rPr sz="1400" spc="-10" dirty="0">
                          <a:latin typeface="Times New Roman" panose="02020603050405020304"/>
                          <a:cs typeface="Times New Roman" panose="02020603050405020304"/>
                        </a:rPr>
                        <a:t>Министерство</a:t>
                      </a:r>
                      <a:r>
                        <a:rPr sz="1400" spc="-1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400" spc="-10" dirty="0">
                          <a:latin typeface="Times New Roman" panose="02020603050405020304"/>
                          <a:cs typeface="Times New Roman" panose="02020603050405020304"/>
                        </a:rPr>
                        <a:t>науки</a:t>
                      </a:r>
                      <a:r>
                        <a:rPr sz="1400" spc="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400" dirty="0">
                          <a:latin typeface="Times New Roman" panose="02020603050405020304"/>
                          <a:cs typeface="Times New Roman" panose="02020603050405020304"/>
                        </a:rPr>
                        <a:t>и </a:t>
                      </a:r>
                      <a:r>
                        <a:rPr sz="1400" spc="-10" dirty="0">
                          <a:latin typeface="Times New Roman" panose="02020603050405020304"/>
                          <a:cs typeface="Times New Roman" panose="02020603050405020304"/>
                        </a:rPr>
                        <a:t>высшего</a:t>
                      </a:r>
                      <a:r>
                        <a:rPr sz="1400" spc="-2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400" spc="-10" dirty="0">
                          <a:latin typeface="Times New Roman" panose="02020603050405020304"/>
                          <a:cs typeface="Times New Roman" panose="02020603050405020304"/>
                        </a:rPr>
                        <a:t>образования</a:t>
                      </a:r>
                      <a:r>
                        <a:rPr sz="1400" spc="-2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400" spc="-10" dirty="0">
                          <a:latin typeface="Times New Roman" panose="02020603050405020304"/>
                          <a:cs typeface="Times New Roman" panose="02020603050405020304"/>
                        </a:rPr>
                        <a:t>Республики</a:t>
                      </a:r>
                      <a:r>
                        <a:rPr sz="1400" spc="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400" spc="-10" dirty="0">
                          <a:latin typeface="Times New Roman" panose="02020603050405020304"/>
                          <a:cs typeface="Times New Roman" panose="02020603050405020304"/>
                        </a:rPr>
                        <a:t>Казахстан</a:t>
                      </a: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2892425" marR="967740" algn="ctr">
                        <a:lnSpc>
                          <a:spcPts val="1800"/>
                        </a:lnSpc>
                        <a:spcBef>
                          <a:spcPts val="80"/>
                        </a:spcBef>
                      </a:pPr>
                      <a:r>
                        <a:rPr sz="1400" spc="-10" dirty="0">
                          <a:latin typeface="Times New Roman" panose="02020603050405020304"/>
                          <a:cs typeface="Times New Roman" panose="02020603050405020304"/>
                        </a:rPr>
                        <a:t>Северо-Казахстанский</a:t>
                      </a:r>
                      <a:r>
                        <a:rPr sz="1400" spc="-3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400" spc="-10" dirty="0">
                          <a:latin typeface="Times New Roman" panose="02020603050405020304"/>
                          <a:cs typeface="Times New Roman" panose="02020603050405020304"/>
                        </a:rPr>
                        <a:t>государственный</a:t>
                      </a:r>
                      <a:r>
                        <a:rPr sz="1400" spc="-3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400" dirty="0">
                          <a:latin typeface="Times New Roman" panose="02020603050405020304"/>
                          <a:cs typeface="Times New Roman" panose="02020603050405020304"/>
                        </a:rPr>
                        <a:t>университет</a:t>
                      </a:r>
                      <a:r>
                        <a:rPr sz="1400" spc="-1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400" dirty="0">
                          <a:latin typeface="Times New Roman" panose="02020603050405020304"/>
                          <a:cs typeface="Times New Roman" panose="02020603050405020304"/>
                        </a:rPr>
                        <a:t>им.</a:t>
                      </a:r>
                      <a:r>
                        <a:rPr sz="1400" spc="-1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400" dirty="0">
                          <a:latin typeface="Times New Roman" panose="02020603050405020304"/>
                          <a:cs typeface="Times New Roman" panose="02020603050405020304"/>
                        </a:rPr>
                        <a:t>М.</a:t>
                      </a:r>
                      <a:r>
                        <a:rPr sz="1400" spc="1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400" spc="-10" dirty="0">
                          <a:latin typeface="Times New Roman" panose="02020603050405020304"/>
                          <a:cs typeface="Times New Roman" panose="02020603050405020304"/>
                        </a:rPr>
                        <a:t>Козыбаева </a:t>
                      </a:r>
                      <a:r>
                        <a:rPr sz="1400" spc="-20" dirty="0">
                          <a:latin typeface="Times New Roman" panose="02020603050405020304"/>
                          <a:cs typeface="Times New Roman" panose="02020603050405020304"/>
                        </a:rPr>
                        <a:t>Факультет</a:t>
                      </a:r>
                      <a:r>
                        <a:rPr sz="1400" spc="-1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400" dirty="0">
                          <a:latin typeface="Times New Roman" panose="02020603050405020304"/>
                          <a:cs typeface="Times New Roman" panose="02020603050405020304"/>
                        </a:rPr>
                        <a:t>инженерии</a:t>
                      </a:r>
                      <a:r>
                        <a:rPr sz="1400" spc="-5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400" dirty="0">
                          <a:latin typeface="Times New Roman" panose="02020603050405020304"/>
                          <a:cs typeface="Times New Roman" panose="02020603050405020304"/>
                        </a:rPr>
                        <a:t>и</a:t>
                      </a:r>
                      <a:r>
                        <a:rPr sz="1400" spc="-2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400" dirty="0">
                          <a:latin typeface="Times New Roman" panose="02020603050405020304"/>
                          <a:cs typeface="Times New Roman" panose="02020603050405020304"/>
                        </a:rPr>
                        <a:t>цифровых</a:t>
                      </a:r>
                      <a:r>
                        <a:rPr sz="1400" spc="-4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400" spc="-10" dirty="0">
                          <a:latin typeface="Times New Roman" panose="02020603050405020304"/>
                          <a:cs typeface="Times New Roman" panose="02020603050405020304"/>
                        </a:rPr>
                        <a:t>технологий</a:t>
                      </a: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1917700" algn="ct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400" dirty="0">
                          <a:latin typeface="Times New Roman" panose="02020603050405020304"/>
                          <a:cs typeface="Times New Roman" panose="02020603050405020304"/>
                        </a:rPr>
                        <a:t>Кафедра</a:t>
                      </a:r>
                      <a:r>
                        <a:rPr sz="1400" spc="5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400" spc="-10" dirty="0">
                          <a:latin typeface="Times New Roman" panose="02020603050405020304"/>
                          <a:cs typeface="Times New Roman" panose="02020603050405020304"/>
                        </a:rPr>
                        <a:t>«Информационно-</a:t>
                      </a:r>
                      <a:r>
                        <a:rPr sz="1400" spc="-20" dirty="0">
                          <a:latin typeface="Times New Roman" panose="02020603050405020304"/>
                          <a:cs typeface="Times New Roman" panose="02020603050405020304"/>
                        </a:rPr>
                        <a:t>коммуникационные</a:t>
                      </a:r>
                      <a:r>
                        <a:rPr sz="1400" spc="1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400" spc="-10" dirty="0">
                          <a:latin typeface="Times New Roman" panose="02020603050405020304"/>
                          <a:cs typeface="Times New Roman" panose="02020603050405020304"/>
                        </a:rPr>
                        <a:t>технологии»</a:t>
                      </a: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  <a:tc hMerge="1">
                  <a:tcPr marL="0" marR="0" marT="0" marB="0"/>
                </a:tc>
              </a:tr>
              <a:tr h="2047875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1917700" algn="ctr">
                        <a:lnSpc>
                          <a:spcPct val="100000"/>
                        </a:lnSpc>
                      </a:pPr>
                      <a:r>
                        <a:rPr sz="1400" dirty="0">
                          <a:latin typeface="Times New Roman" panose="02020603050405020304"/>
                          <a:cs typeface="Times New Roman" panose="02020603050405020304"/>
                        </a:rPr>
                        <a:t>ТВОРЧЕСКИЙ</a:t>
                      </a:r>
                      <a:r>
                        <a:rPr sz="1400" spc="-8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400" spc="-10" dirty="0">
                          <a:latin typeface="Times New Roman" panose="02020603050405020304"/>
                          <a:cs typeface="Times New Roman" panose="02020603050405020304"/>
                        </a:rPr>
                        <a:t>ПРОЕКТ</a:t>
                      </a: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1916430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400" dirty="0">
                          <a:latin typeface="Times New Roman" panose="02020603050405020304"/>
                          <a:cs typeface="Times New Roman" panose="02020603050405020304"/>
                        </a:rPr>
                        <a:t>по</a:t>
                      </a:r>
                      <a:r>
                        <a:rPr sz="1400" spc="-2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400" dirty="0">
                          <a:latin typeface="Times New Roman" panose="02020603050405020304"/>
                          <a:cs typeface="Times New Roman" panose="02020603050405020304"/>
                        </a:rPr>
                        <a:t>дисциплине:</a:t>
                      </a:r>
                      <a:r>
                        <a:rPr sz="1400" spc="-3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400" spc="-20" dirty="0">
                          <a:latin typeface="Times New Roman" panose="02020603050405020304"/>
                          <a:cs typeface="Times New Roman" panose="02020603050405020304"/>
                        </a:rPr>
                        <a:t>Протоколы</a:t>
                      </a:r>
                      <a:r>
                        <a:rPr sz="1400" spc="-2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400" dirty="0">
                          <a:latin typeface="Times New Roman" panose="02020603050405020304"/>
                          <a:cs typeface="Times New Roman" panose="02020603050405020304"/>
                        </a:rPr>
                        <a:t>и</a:t>
                      </a:r>
                      <a:r>
                        <a:rPr sz="1400" spc="-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400" dirty="0">
                          <a:latin typeface="Times New Roman" panose="02020603050405020304"/>
                          <a:cs typeface="Times New Roman" panose="02020603050405020304"/>
                        </a:rPr>
                        <a:t>интерфейсы</a:t>
                      </a:r>
                      <a:r>
                        <a:rPr sz="1400" spc="-3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400" spc="-10" dirty="0">
                          <a:latin typeface="Times New Roman" panose="02020603050405020304"/>
                          <a:cs typeface="Times New Roman" panose="02020603050405020304"/>
                        </a:rPr>
                        <a:t>компьютерных</a:t>
                      </a:r>
                      <a:r>
                        <a:rPr sz="1400" spc="-5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400" spc="-10" dirty="0">
                          <a:latin typeface="Times New Roman" panose="02020603050405020304"/>
                          <a:cs typeface="Times New Roman" panose="02020603050405020304"/>
                        </a:rPr>
                        <a:t>систем</a:t>
                      </a: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1917700" algn="ctr">
                        <a:lnSpc>
                          <a:spcPct val="100000"/>
                        </a:lnSpc>
                      </a:pPr>
                      <a:r>
                        <a:rPr sz="1400" dirty="0">
                          <a:latin typeface="Times New Roman" panose="02020603050405020304"/>
                          <a:cs typeface="Times New Roman" panose="02020603050405020304"/>
                        </a:rPr>
                        <a:t>На</a:t>
                      </a:r>
                      <a:r>
                        <a:rPr sz="1400" spc="-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400" dirty="0">
                          <a:latin typeface="Times New Roman" panose="02020603050405020304"/>
                          <a:cs typeface="Times New Roman" panose="02020603050405020304"/>
                        </a:rPr>
                        <a:t>тему: «Разработка</a:t>
                      </a:r>
                      <a:r>
                        <a:rPr sz="1400" spc="-4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lang="ru-RU" sz="1400" spc="-40" dirty="0">
                          <a:latin typeface="Times New Roman" panose="02020603050405020304"/>
                          <a:cs typeface="Times New Roman" panose="02020603050405020304"/>
                        </a:rPr>
                        <a:t>э</a:t>
                      </a:r>
                      <a:r>
                        <a:rPr lang="en-US" altLang="en-US" sz="1400" spc="-10" dirty="0">
                          <a:latin typeface="Times New Roman" panose="02020603050405020304"/>
                          <a:cs typeface="Times New Roman" panose="02020603050405020304"/>
                        </a:rPr>
                        <a:t>лектронн</a:t>
                      </a:r>
                      <a:r>
                        <a:rPr lang="ru-RU" altLang="en-US" sz="1400" spc="-10" dirty="0">
                          <a:latin typeface="Times New Roman" panose="02020603050405020304"/>
                          <a:cs typeface="Times New Roman" panose="02020603050405020304"/>
                        </a:rPr>
                        <a:t>ой</a:t>
                      </a:r>
                      <a:r>
                        <a:rPr lang="en-US" altLang="ru-RU" sz="1400" spc="-1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lang="en-US" altLang="en-US" sz="1400" spc="-10" dirty="0">
                          <a:latin typeface="Times New Roman" panose="02020603050405020304"/>
                          <a:cs typeface="Times New Roman" panose="02020603050405020304"/>
                        </a:rPr>
                        <a:t>библиотек</a:t>
                      </a:r>
                      <a:r>
                        <a:rPr lang="ru-RU" altLang="en-US" sz="1400" spc="-10" dirty="0">
                          <a:latin typeface="Times New Roman" panose="02020603050405020304"/>
                          <a:cs typeface="Times New Roman" panose="02020603050405020304"/>
                        </a:rPr>
                        <a:t>и</a:t>
                      </a:r>
                      <a:r>
                        <a:rPr lang="en-US" altLang="ru-RU" sz="1400" spc="-10" dirty="0">
                          <a:latin typeface="Times New Roman" panose="02020603050405020304"/>
                          <a:cs typeface="Times New Roman" panose="02020603050405020304"/>
                        </a:rPr>
                        <a:t> Librista</a:t>
                      </a:r>
                      <a:r>
                        <a:rPr sz="1400" spc="-10" dirty="0">
                          <a:latin typeface="Times New Roman" panose="02020603050405020304"/>
                          <a:cs typeface="Times New Roman" panose="02020603050405020304"/>
                        </a:rPr>
                        <a:t>»</a:t>
                      </a: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  <a:tc hMerge="1">
                  <a:tcPr marL="0" marR="0" marT="0" marB="0"/>
                </a:tc>
              </a:tr>
              <a:tr h="17621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31750" marR="3440430">
                        <a:lnSpc>
                          <a:spcPct val="107000"/>
                        </a:lnSpc>
                      </a:pPr>
                      <a:r>
                        <a:rPr sz="1400" dirty="0">
                          <a:latin typeface="Times New Roman" panose="02020603050405020304"/>
                          <a:cs typeface="Times New Roman" panose="02020603050405020304"/>
                        </a:rPr>
                        <a:t>Выполнил</a:t>
                      </a:r>
                      <a:r>
                        <a:rPr sz="1400" spc="-6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400" spc="-25" dirty="0">
                          <a:latin typeface="Times New Roman" panose="02020603050405020304"/>
                          <a:cs typeface="Times New Roman" panose="02020603050405020304"/>
                        </a:rPr>
                        <a:t>студент </a:t>
                      </a:r>
                      <a:r>
                        <a:rPr sz="1400" dirty="0">
                          <a:latin typeface="Times New Roman" panose="02020603050405020304"/>
                          <a:cs typeface="Times New Roman" panose="02020603050405020304"/>
                        </a:rPr>
                        <a:t>группы</a:t>
                      </a:r>
                      <a:r>
                        <a:rPr sz="1400" spc="-3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400" spc="-10" dirty="0">
                          <a:latin typeface="Times New Roman" panose="02020603050405020304"/>
                          <a:cs typeface="Times New Roman" panose="02020603050405020304"/>
                        </a:rPr>
                        <a:t>ИС-</a:t>
                      </a:r>
                      <a:r>
                        <a:rPr lang="ru-RU" sz="1400" spc="-10" dirty="0">
                          <a:latin typeface="Times New Roman" panose="02020603050405020304"/>
                          <a:cs typeface="Times New Roman" panose="02020603050405020304"/>
                        </a:rPr>
                        <a:t>23-2</a:t>
                      </a:r>
                      <a:endParaRPr lang="ru-RU" sz="1400" spc="-1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R="24130" algn="r">
                        <a:lnSpc>
                          <a:spcPct val="100000"/>
                        </a:lnSpc>
                      </a:pPr>
                      <a:r>
                        <a:rPr lang="ru-RU" sz="1400" dirty="0">
                          <a:latin typeface="Times New Roman" panose="02020603050405020304"/>
                          <a:cs typeface="Times New Roman" panose="02020603050405020304"/>
                        </a:rPr>
                        <a:t>Мукашева</a:t>
                      </a:r>
                      <a:r>
                        <a:rPr sz="1400" spc="-2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lang="ru-RU" sz="1400" spc="-20" dirty="0">
                          <a:latin typeface="Times New Roman" panose="02020603050405020304"/>
                          <a:cs typeface="Times New Roman" panose="02020603050405020304"/>
                        </a:rPr>
                        <a:t>А</a:t>
                      </a:r>
                      <a:r>
                        <a:rPr sz="1400" spc="-20" dirty="0">
                          <a:latin typeface="Times New Roman" panose="02020603050405020304"/>
                          <a:cs typeface="Times New Roman" panose="02020603050405020304"/>
                        </a:rPr>
                        <a:t>.</a:t>
                      </a:r>
                      <a:r>
                        <a:rPr lang="ru-RU" sz="1400" spc="-20" dirty="0">
                          <a:latin typeface="Times New Roman" panose="02020603050405020304"/>
                          <a:cs typeface="Times New Roman" panose="02020603050405020304"/>
                        </a:rPr>
                        <a:t>М</a:t>
                      </a:r>
                      <a:r>
                        <a:rPr sz="1400" spc="-20" dirty="0">
                          <a:latin typeface="Times New Roman" panose="02020603050405020304"/>
                          <a:cs typeface="Times New Roman" panose="02020603050405020304"/>
                        </a:rPr>
                        <a:t>.</a:t>
                      </a: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</a:tr>
              <a:tr h="101981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500"/>
                        </a:spcBef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4813300">
                        <a:lnSpc>
                          <a:spcPts val="1605"/>
                        </a:lnSpc>
                      </a:pPr>
                      <a:r>
                        <a:rPr sz="1400" dirty="0">
                          <a:latin typeface="Times New Roman" panose="02020603050405020304"/>
                          <a:cs typeface="Times New Roman" panose="02020603050405020304"/>
                        </a:rPr>
                        <a:t>Петропавловск,</a:t>
                      </a:r>
                      <a:r>
                        <a:rPr sz="1400" spc="-8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400" spc="-20" dirty="0">
                          <a:latin typeface="Times New Roman" panose="02020603050405020304"/>
                          <a:cs typeface="Times New Roman" panose="02020603050405020304"/>
                        </a:rPr>
                        <a:t>2025</a:t>
                      </a: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  <a:tc hMerge="1">
                  <a:tcPr marL="0" marR="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7038" rIns="0" bIns="0" rtlCol="0">
            <a:spAutoFit/>
          </a:bodyPr>
          <a:lstStyle/>
          <a:p>
            <a:pPr marL="3513455">
              <a:lnSpc>
                <a:spcPct val="100000"/>
              </a:lnSpc>
              <a:spcBef>
                <a:spcPts val="100"/>
              </a:spcBef>
            </a:pPr>
            <a:r>
              <a:rPr dirty="0"/>
              <a:t>Актуальность</a:t>
            </a:r>
            <a:r>
              <a:rPr spc="-75" dirty="0"/>
              <a:t> </a:t>
            </a:r>
            <a:r>
              <a:rPr spc="-10" dirty="0"/>
              <a:t>проекта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1828800" y="1447800"/>
            <a:ext cx="8801100" cy="42602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 algn="just">
              <a:lnSpc>
                <a:spcPct val="99000"/>
              </a:lnSpc>
              <a:spcBef>
                <a:spcPts val="120"/>
              </a:spcBef>
            </a:pPr>
            <a:r>
              <a:rPr lang="en-US" altLang="en-US" sz="1800">
                <a:latin typeface="Times New Roman" panose="02020603050405020304"/>
                <a:cs typeface="Times New Roman" panose="02020603050405020304"/>
              </a:rPr>
              <a:t>В</a:t>
            </a:r>
            <a:r>
              <a:rPr lang="en-US" altLang="ru-RU" sz="180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sz="1800">
                <a:latin typeface="Times New Roman" panose="02020603050405020304"/>
                <a:cs typeface="Times New Roman" panose="02020603050405020304"/>
              </a:rPr>
              <a:t>условиях</a:t>
            </a:r>
            <a:r>
              <a:rPr lang="en-US" altLang="ru-RU" sz="180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sz="1800">
                <a:latin typeface="Times New Roman" panose="02020603050405020304"/>
                <a:cs typeface="Times New Roman" panose="02020603050405020304"/>
              </a:rPr>
              <a:t>цифровизации</a:t>
            </a:r>
            <a:r>
              <a:rPr lang="en-US" altLang="ru-RU" sz="180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sz="1800">
                <a:latin typeface="Times New Roman" panose="02020603050405020304"/>
                <a:cs typeface="Times New Roman" panose="02020603050405020304"/>
              </a:rPr>
              <a:t>образования</a:t>
            </a:r>
            <a:r>
              <a:rPr lang="en-US" altLang="ru-RU" sz="180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sz="1800">
                <a:latin typeface="Times New Roman" panose="02020603050405020304"/>
                <a:cs typeface="Times New Roman" panose="02020603050405020304"/>
              </a:rPr>
              <a:t>студентам</a:t>
            </a:r>
            <a:r>
              <a:rPr lang="en-US" altLang="ru-RU" sz="180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sz="1800">
                <a:latin typeface="Times New Roman" panose="02020603050405020304"/>
                <a:cs typeface="Times New Roman" panose="02020603050405020304"/>
              </a:rPr>
              <a:t>важно</a:t>
            </a:r>
            <a:r>
              <a:rPr lang="en-US" altLang="ru-RU" sz="180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sz="1800">
                <a:latin typeface="Times New Roman" panose="02020603050405020304"/>
                <a:cs typeface="Times New Roman" panose="02020603050405020304"/>
              </a:rPr>
              <a:t>иметь</a:t>
            </a:r>
            <a:r>
              <a:rPr lang="en-US" altLang="ru-RU" sz="180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sz="1800">
                <a:latin typeface="Times New Roman" panose="02020603050405020304"/>
                <a:cs typeface="Times New Roman" panose="02020603050405020304"/>
              </a:rPr>
              <a:t>быстрый</a:t>
            </a:r>
            <a:r>
              <a:rPr lang="en-US" altLang="ru-RU" sz="180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sz="1800">
                <a:latin typeface="Times New Roman" panose="02020603050405020304"/>
                <a:cs typeface="Times New Roman" panose="02020603050405020304"/>
              </a:rPr>
              <a:t>и</a:t>
            </a:r>
            <a:r>
              <a:rPr lang="en-US" altLang="ru-RU" sz="180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sz="1800">
                <a:latin typeface="Times New Roman" panose="02020603050405020304"/>
                <a:cs typeface="Times New Roman" panose="02020603050405020304"/>
              </a:rPr>
              <a:t>удобный</a:t>
            </a:r>
            <a:r>
              <a:rPr lang="en-US" altLang="ru-RU" sz="180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sz="1800">
                <a:latin typeface="Times New Roman" panose="02020603050405020304"/>
                <a:cs typeface="Times New Roman" panose="02020603050405020304"/>
              </a:rPr>
              <a:t>доступ</a:t>
            </a:r>
            <a:r>
              <a:rPr lang="en-US" altLang="ru-RU" sz="180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sz="1800">
                <a:latin typeface="Times New Roman" panose="02020603050405020304"/>
                <a:cs typeface="Times New Roman" panose="02020603050405020304"/>
              </a:rPr>
              <a:t>к</a:t>
            </a:r>
            <a:r>
              <a:rPr lang="en-US" altLang="ru-RU" sz="180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sz="1800">
                <a:latin typeface="Times New Roman" panose="02020603050405020304"/>
                <a:cs typeface="Times New Roman" panose="02020603050405020304"/>
              </a:rPr>
              <a:t>учебной</a:t>
            </a:r>
            <a:r>
              <a:rPr lang="en-US" altLang="ru-RU" sz="180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sz="1800">
                <a:latin typeface="Times New Roman" panose="02020603050405020304"/>
                <a:cs typeface="Times New Roman" panose="02020603050405020304"/>
              </a:rPr>
              <a:t>и</a:t>
            </a:r>
            <a:r>
              <a:rPr lang="en-US" altLang="ru-RU" sz="180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sz="1800">
                <a:latin typeface="Times New Roman" panose="02020603050405020304"/>
                <a:cs typeface="Times New Roman" panose="02020603050405020304"/>
              </a:rPr>
              <a:t>научной</a:t>
            </a:r>
            <a:r>
              <a:rPr lang="en-US" altLang="ru-RU" sz="180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sz="1800">
                <a:latin typeface="Times New Roman" panose="02020603050405020304"/>
                <a:cs typeface="Times New Roman" panose="02020603050405020304"/>
              </a:rPr>
              <a:t>литературе</a:t>
            </a:r>
            <a:r>
              <a:rPr lang="en-US" altLang="ru-RU" sz="1800">
                <a:latin typeface="Times New Roman" panose="02020603050405020304"/>
                <a:cs typeface="Times New Roman" panose="02020603050405020304"/>
              </a:rPr>
              <a:t>. </a:t>
            </a:r>
            <a:r>
              <a:rPr lang="en-US" altLang="en-US" sz="1800">
                <a:latin typeface="Times New Roman" panose="02020603050405020304"/>
                <a:cs typeface="Times New Roman" panose="02020603050405020304"/>
              </a:rPr>
              <a:t>Существующие</a:t>
            </a:r>
            <a:r>
              <a:rPr lang="en-US" altLang="ru-RU" sz="180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sz="1800">
                <a:latin typeface="Times New Roman" panose="02020603050405020304"/>
                <a:cs typeface="Times New Roman" panose="02020603050405020304"/>
              </a:rPr>
              <a:t>платформы</a:t>
            </a:r>
            <a:r>
              <a:rPr lang="en-US" altLang="ru-RU" sz="1800">
                <a:latin typeface="Times New Roman" panose="02020603050405020304"/>
                <a:cs typeface="Times New Roman" panose="02020603050405020304"/>
              </a:rPr>
              <a:t>, </a:t>
            </a:r>
            <a:r>
              <a:rPr lang="en-US" altLang="en-US" sz="1800">
                <a:latin typeface="Times New Roman" panose="02020603050405020304"/>
                <a:cs typeface="Times New Roman" panose="02020603050405020304"/>
              </a:rPr>
              <a:t>такие</a:t>
            </a:r>
            <a:r>
              <a:rPr lang="en-US" altLang="ru-RU" sz="180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sz="1800">
                <a:latin typeface="Times New Roman" panose="02020603050405020304"/>
                <a:cs typeface="Times New Roman" panose="02020603050405020304"/>
              </a:rPr>
              <a:t>как</a:t>
            </a:r>
            <a:r>
              <a:rPr lang="en-US" altLang="ru-RU" sz="180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sz="1800">
                <a:latin typeface="Times New Roman" panose="02020603050405020304"/>
                <a:cs typeface="Times New Roman" panose="02020603050405020304"/>
              </a:rPr>
              <a:t>ЛитРес</a:t>
            </a:r>
            <a:r>
              <a:rPr lang="en-US" altLang="ru-RU" sz="1800">
                <a:latin typeface="Times New Roman" panose="02020603050405020304"/>
                <a:cs typeface="Times New Roman" panose="02020603050405020304"/>
              </a:rPr>
              <a:t>, </a:t>
            </a:r>
            <a:r>
              <a:rPr lang="en-US" altLang="en-US" sz="1800">
                <a:latin typeface="Times New Roman" panose="02020603050405020304"/>
                <a:cs typeface="Times New Roman" panose="02020603050405020304"/>
              </a:rPr>
              <a:t>часто</a:t>
            </a:r>
            <a:r>
              <a:rPr lang="en-US" altLang="ru-RU" sz="180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sz="1800">
                <a:latin typeface="Times New Roman" panose="02020603050405020304"/>
                <a:cs typeface="Times New Roman" panose="02020603050405020304"/>
              </a:rPr>
              <a:t>требуют</a:t>
            </a:r>
            <a:r>
              <a:rPr lang="en-US" altLang="ru-RU" sz="180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sz="1800">
                <a:latin typeface="Times New Roman" panose="02020603050405020304"/>
                <a:cs typeface="Times New Roman" panose="02020603050405020304"/>
              </a:rPr>
              <a:t>оплаты</a:t>
            </a:r>
            <a:r>
              <a:rPr lang="en-US" altLang="ru-RU" sz="180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sz="1800">
                <a:latin typeface="Times New Roman" panose="02020603050405020304"/>
                <a:cs typeface="Times New Roman" panose="02020603050405020304"/>
              </a:rPr>
              <a:t>или</a:t>
            </a:r>
            <a:r>
              <a:rPr lang="en-US" altLang="ru-RU" sz="180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sz="1800">
                <a:latin typeface="Times New Roman" panose="02020603050405020304"/>
                <a:cs typeface="Times New Roman" panose="02020603050405020304"/>
              </a:rPr>
              <a:t>не</a:t>
            </a:r>
            <a:r>
              <a:rPr lang="en-US" altLang="ru-RU" sz="180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sz="1800">
                <a:latin typeface="Times New Roman" panose="02020603050405020304"/>
                <a:cs typeface="Times New Roman" panose="02020603050405020304"/>
              </a:rPr>
              <a:t>включают</a:t>
            </a:r>
            <a:r>
              <a:rPr lang="en-US" altLang="ru-RU" sz="180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sz="1800">
                <a:latin typeface="Times New Roman" panose="02020603050405020304"/>
                <a:cs typeface="Times New Roman" panose="02020603050405020304"/>
              </a:rPr>
              <a:t>нужные</a:t>
            </a:r>
            <a:r>
              <a:rPr lang="en-US" altLang="ru-RU" sz="180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sz="1800">
                <a:latin typeface="Times New Roman" panose="02020603050405020304"/>
                <a:cs typeface="Times New Roman" panose="02020603050405020304"/>
              </a:rPr>
              <a:t>материалы</a:t>
            </a:r>
            <a:r>
              <a:rPr lang="en-US" altLang="ru-RU" sz="1800">
                <a:latin typeface="Times New Roman" panose="02020603050405020304"/>
                <a:cs typeface="Times New Roman" panose="02020603050405020304"/>
              </a:rPr>
              <a:t>. </a:t>
            </a:r>
            <a:r>
              <a:rPr lang="en-US" altLang="en-US" sz="1800">
                <a:latin typeface="Times New Roman" panose="02020603050405020304"/>
                <a:cs typeface="Times New Roman" panose="02020603050405020304"/>
              </a:rPr>
              <a:t>Поэтому</a:t>
            </a:r>
            <a:r>
              <a:rPr lang="en-US" altLang="ru-RU" sz="180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sz="1800">
                <a:latin typeface="Times New Roman" panose="02020603050405020304"/>
                <a:cs typeface="Times New Roman" panose="02020603050405020304"/>
              </a:rPr>
              <a:t>я</a:t>
            </a:r>
            <a:r>
              <a:rPr lang="en-US" altLang="ru-RU" sz="180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sz="1800">
                <a:latin typeface="Times New Roman" panose="02020603050405020304"/>
                <a:cs typeface="Times New Roman" panose="02020603050405020304"/>
              </a:rPr>
              <a:t>создала</a:t>
            </a:r>
            <a:r>
              <a:rPr lang="en-US" altLang="ru-RU" sz="180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sz="1800">
                <a:latin typeface="Times New Roman" panose="02020603050405020304"/>
                <a:cs typeface="Times New Roman" panose="02020603050405020304"/>
              </a:rPr>
              <a:t>электронную</a:t>
            </a:r>
            <a:r>
              <a:rPr lang="en-US" altLang="ru-RU" sz="180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sz="1800">
                <a:latin typeface="Times New Roman" panose="02020603050405020304"/>
                <a:cs typeface="Times New Roman" panose="02020603050405020304"/>
              </a:rPr>
              <a:t>библиотеку</a:t>
            </a:r>
            <a:r>
              <a:rPr lang="en-US" altLang="ru-RU" sz="1800">
                <a:latin typeface="Times New Roman" panose="02020603050405020304"/>
                <a:cs typeface="Times New Roman" panose="02020603050405020304"/>
              </a:rPr>
              <a:t> Librista, </a:t>
            </a:r>
            <a:r>
              <a:rPr lang="en-US" altLang="en-US" sz="1800">
                <a:latin typeface="Times New Roman" panose="02020603050405020304"/>
                <a:cs typeface="Times New Roman" panose="02020603050405020304"/>
              </a:rPr>
              <a:t>которая</a:t>
            </a:r>
            <a:r>
              <a:rPr lang="en-US" altLang="ru-RU" sz="180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sz="1800">
                <a:latin typeface="Times New Roman" panose="02020603050405020304"/>
                <a:cs typeface="Times New Roman" panose="02020603050405020304"/>
              </a:rPr>
              <a:t>предоставляет</a:t>
            </a:r>
            <a:r>
              <a:rPr lang="en-US" altLang="ru-RU" sz="180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sz="1800">
                <a:latin typeface="Times New Roman" panose="02020603050405020304"/>
                <a:cs typeface="Times New Roman" panose="02020603050405020304"/>
              </a:rPr>
              <a:t>бесплатный</a:t>
            </a:r>
            <a:r>
              <a:rPr lang="en-US" altLang="ru-RU" sz="180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sz="1800">
                <a:latin typeface="Times New Roman" panose="02020603050405020304"/>
                <a:cs typeface="Times New Roman" panose="02020603050405020304"/>
              </a:rPr>
              <a:t>доступ</a:t>
            </a:r>
            <a:r>
              <a:rPr lang="en-US" altLang="ru-RU" sz="180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sz="1800">
                <a:latin typeface="Times New Roman" panose="02020603050405020304"/>
                <a:cs typeface="Times New Roman" panose="02020603050405020304"/>
              </a:rPr>
              <a:t>к</a:t>
            </a:r>
            <a:r>
              <a:rPr lang="en-US" altLang="ru-RU" sz="180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sz="1800">
                <a:latin typeface="Times New Roman" panose="02020603050405020304"/>
                <a:cs typeface="Times New Roman" panose="02020603050405020304"/>
              </a:rPr>
              <a:t>книгам</a:t>
            </a:r>
            <a:r>
              <a:rPr lang="en-US" altLang="ru-RU" sz="1800">
                <a:latin typeface="Times New Roman" panose="02020603050405020304"/>
                <a:cs typeface="Times New Roman" panose="02020603050405020304"/>
              </a:rPr>
              <a:t>, </a:t>
            </a:r>
            <a:r>
              <a:rPr lang="en-US" altLang="en-US" sz="1800">
                <a:latin typeface="Times New Roman" panose="02020603050405020304"/>
                <a:cs typeface="Times New Roman" panose="02020603050405020304"/>
              </a:rPr>
              <a:t>ориентированным</a:t>
            </a:r>
            <a:r>
              <a:rPr lang="en-US" altLang="ru-RU" sz="180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sz="1800">
                <a:latin typeface="Times New Roman" panose="02020603050405020304"/>
                <a:cs typeface="Times New Roman" panose="02020603050405020304"/>
              </a:rPr>
              <a:t>на</a:t>
            </a:r>
            <a:r>
              <a:rPr lang="en-US" altLang="ru-RU" sz="180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sz="1800">
                <a:latin typeface="Times New Roman" panose="02020603050405020304"/>
                <a:cs typeface="Times New Roman" panose="02020603050405020304"/>
              </a:rPr>
              <a:t>студентов</a:t>
            </a:r>
            <a:r>
              <a:rPr lang="en-US" altLang="ru-RU" sz="1800">
                <a:latin typeface="Times New Roman" panose="02020603050405020304"/>
                <a:cs typeface="Times New Roman" panose="02020603050405020304"/>
              </a:rPr>
              <a:t>. </a:t>
            </a:r>
            <a:r>
              <a:rPr lang="en-US" altLang="en-US" sz="1800">
                <a:latin typeface="Times New Roman" panose="02020603050405020304"/>
                <a:cs typeface="Times New Roman" panose="02020603050405020304"/>
              </a:rPr>
              <a:t>Проект</a:t>
            </a:r>
            <a:r>
              <a:rPr lang="en-US" altLang="ru-RU" sz="180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sz="1800">
                <a:latin typeface="Times New Roman" panose="02020603050405020304"/>
                <a:cs typeface="Times New Roman" panose="02020603050405020304"/>
              </a:rPr>
              <a:t>решает</a:t>
            </a:r>
            <a:r>
              <a:rPr lang="en-US" altLang="ru-RU" sz="180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sz="1800">
                <a:latin typeface="Times New Roman" panose="02020603050405020304"/>
                <a:cs typeface="Times New Roman" panose="02020603050405020304"/>
              </a:rPr>
              <a:t>проблему</a:t>
            </a:r>
            <a:r>
              <a:rPr lang="en-US" altLang="ru-RU" sz="180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sz="1800">
                <a:latin typeface="Times New Roman" panose="02020603050405020304"/>
                <a:cs typeface="Times New Roman" panose="02020603050405020304"/>
              </a:rPr>
              <a:t>нехватки</a:t>
            </a:r>
            <a:r>
              <a:rPr lang="en-US" altLang="ru-RU" sz="180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sz="1800">
                <a:latin typeface="Times New Roman" panose="02020603050405020304"/>
                <a:cs typeface="Times New Roman" panose="02020603050405020304"/>
              </a:rPr>
              <a:t>печатных</a:t>
            </a:r>
            <a:r>
              <a:rPr lang="en-US" altLang="ru-RU" sz="180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sz="1800">
                <a:latin typeface="Times New Roman" panose="02020603050405020304"/>
                <a:cs typeface="Times New Roman" panose="02020603050405020304"/>
              </a:rPr>
              <a:t>ресурсов</a:t>
            </a:r>
            <a:r>
              <a:rPr lang="en-US" altLang="ru-RU" sz="180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sz="1800">
                <a:latin typeface="Times New Roman" panose="02020603050405020304"/>
                <a:cs typeface="Times New Roman" panose="02020603050405020304"/>
              </a:rPr>
              <a:t>и</a:t>
            </a:r>
            <a:r>
              <a:rPr lang="en-US" altLang="ru-RU" sz="180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sz="1800">
                <a:latin typeface="Times New Roman" panose="02020603050405020304"/>
                <a:cs typeface="Times New Roman" panose="02020603050405020304"/>
              </a:rPr>
              <a:t>делает</a:t>
            </a:r>
            <a:r>
              <a:rPr lang="en-US" altLang="ru-RU" sz="180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sz="1800">
                <a:latin typeface="Times New Roman" panose="02020603050405020304"/>
                <a:cs typeface="Times New Roman" panose="02020603050405020304"/>
              </a:rPr>
              <a:t>учебный</a:t>
            </a:r>
            <a:r>
              <a:rPr lang="en-US" altLang="ru-RU" sz="180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sz="1800">
                <a:latin typeface="Times New Roman" panose="02020603050405020304"/>
                <a:cs typeface="Times New Roman" panose="02020603050405020304"/>
              </a:rPr>
              <a:t>процесс</a:t>
            </a:r>
            <a:r>
              <a:rPr lang="en-US" altLang="ru-RU" sz="180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sz="1800">
                <a:latin typeface="Times New Roman" panose="02020603050405020304"/>
                <a:cs typeface="Times New Roman" panose="02020603050405020304"/>
              </a:rPr>
              <a:t>более</a:t>
            </a:r>
            <a:r>
              <a:rPr lang="en-US" altLang="ru-RU" sz="180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sz="1800">
                <a:latin typeface="Times New Roman" panose="02020603050405020304"/>
                <a:cs typeface="Times New Roman" panose="02020603050405020304"/>
              </a:rPr>
              <a:t>доступным</a:t>
            </a:r>
            <a:r>
              <a:rPr lang="en-US" altLang="ru-RU" sz="180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sz="1800">
                <a:latin typeface="Times New Roman" panose="02020603050405020304"/>
                <a:cs typeface="Times New Roman" panose="02020603050405020304"/>
              </a:rPr>
              <a:t>и</a:t>
            </a:r>
            <a:r>
              <a:rPr lang="en-US" altLang="ru-RU" sz="180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sz="1800">
                <a:latin typeface="Times New Roman" panose="02020603050405020304"/>
                <a:cs typeface="Times New Roman" panose="02020603050405020304"/>
              </a:rPr>
              <a:t>удобным</a:t>
            </a:r>
            <a:r>
              <a:rPr lang="en-US" altLang="ru-RU" sz="1800">
                <a:latin typeface="Times New Roman" panose="02020603050405020304"/>
                <a:cs typeface="Times New Roman" panose="02020603050405020304"/>
              </a:rPr>
              <a:t>.</a:t>
            </a:r>
            <a:endParaRPr lang="en-US" altLang="ru-RU" sz="1800">
              <a:latin typeface="Times New Roman" panose="02020603050405020304"/>
              <a:cs typeface="Times New Roman" panose="02020603050405020304"/>
            </a:endParaRPr>
          </a:p>
          <a:p>
            <a:pPr marL="12700" marR="5080" algn="just">
              <a:lnSpc>
                <a:spcPct val="99000"/>
              </a:lnSpc>
              <a:spcBef>
                <a:spcPts val="120"/>
              </a:spcBef>
            </a:pPr>
            <a:endParaRPr lang="en-US" altLang="ru-RU" sz="1800">
              <a:latin typeface="Times New Roman" panose="02020603050405020304"/>
              <a:cs typeface="Times New Roman" panose="02020603050405020304"/>
            </a:endParaRPr>
          </a:p>
          <a:p>
            <a:pPr marL="12700" marR="5080" algn="just">
              <a:lnSpc>
                <a:spcPct val="99000"/>
              </a:lnSpc>
              <a:spcBef>
                <a:spcPts val="120"/>
              </a:spcBef>
            </a:pPr>
            <a:endParaRPr lang="en-US" altLang="ru-RU" sz="1800">
              <a:latin typeface="Times New Roman" panose="02020603050405020304"/>
              <a:cs typeface="Times New Roman" panose="02020603050405020304"/>
            </a:endParaRPr>
          </a:p>
          <a:p>
            <a:pPr marL="12700" marR="5080" algn="just">
              <a:lnSpc>
                <a:spcPct val="99000"/>
              </a:lnSpc>
              <a:spcBef>
                <a:spcPts val="120"/>
              </a:spcBef>
            </a:pPr>
            <a:endParaRPr lang="en-US" altLang="ru-RU" sz="1800">
              <a:latin typeface="Times New Roman" panose="02020603050405020304"/>
              <a:cs typeface="Times New Roman" panose="02020603050405020304"/>
            </a:endParaRPr>
          </a:p>
          <a:p>
            <a:pPr marL="12700" marR="5080" algn="just">
              <a:lnSpc>
                <a:spcPct val="99000"/>
              </a:lnSpc>
              <a:spcBef>
                <a:spcPts val="120"/>
              </a:spcBef>
            </a:pPr>
            <a:endParaRPr lang="en-US" altLang="ru-RU" sz="1800">
              <a:latin typeface="Times New Roman" panose="02020603050405020304"/>
              <a:cs typeface="Times New Roman" panose="02020603050405020304"/>
            </a:endParaRPr>
          </a:p>
          <a:p>
            <a:pPr marL="12700" marR="5080" algn="just">
              <a:lnSpc>
                <a:spcPct val="99000"/>
              </a:lnSpc>
              <a:spcBef>
                <a:spcPts val="120"/>
              </a:spcBef>
            </a:pPr>
            <a:endParaRPr lang="en-US" altLang="ru-RU" sz="1800">
              <a:latin typeface="Times New Roman" panose="02020603050405020304"/>
              <a:cs typeface="Times New Roman" panose="02020603050405020304"/>
            </a:endParaRPr>
          </a:p>
          <a:p>
            <a:pPr marL="12700" marR="5080" algn="just">
              <a:lnSpc>
                <a:spcPct val="99000"/>
              </a:lnSpc>
              <a:spcBef>
                <a:spcPts val="120"/>
              </a:spcBef>
            </a:pPr>
            <a:endParaRPr lang="en-US" altLang="ru-RU" sz="1800">
              <a:latin typeface="Times New Roman" panose="02020603050405020304"/>
              <a:cs typeface="Times New Roman" panose="02020603050405020304"/>
            </a:endParaRPr>
          </a:p>
          <a:p>
            <a:pPr marL="12700" marR="5080" algn="just">
              <a:lnSpc>
                <a:spcPct val="99000"/>
              </a:lnSpc>
              <a:spcBef>
                <a:spcPts val="120"/>
              </a:spcBef>
            </a:pPr>
            <a:endParaRPr lang="en-US" altLang="ru-RU" sz="1800">
              <a:latin typeface="Times New Roman" panose="02020603050405020304"/>
              <a:cs typeface="Times New Roman" panose="02020603050405020304"/>
            </a:endParaRPr>
          </a:p>
          <a:p>
            <a:pPr marL="12700" marR="5080" algn="just">
              <a:lnSpc>
                <a:spcPct val="99000"/>
              </a:lnSpc>
              <a:spcBef>
                <a:spcPts val="120"/>
              </a:spcBef>
            </a:pPr>
            <a:endParaRPr lang="en-US" altLang="ru-RU" sz="1800">
              <a:latin typeface="Times New Roman" panose="02020603050405020304"/>
              <a:cs typeface="Times New Roman" panose="02020603050405020304"/>
            </a:endParaRPr>
          </a:p>
          <a:p>
            <a:pPr marL="12700" marR="5080" algn="just">
              <a:lnSpc>
                <a:spcPct val="99000"/>
              </a:lnSpc>
              <a:spcBef>
                <a:spcPts val="120"/>
              </a:spcBef>
            </a:pPr>
            <a:endParaRPr lang="en-US" altLang="ru-RU" sz="18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70635" y="533400"/>
            <a:ext cx="10854690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Цель</a:t>
            </a:r>
            <a:r>
              <a:rPr spc="-4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проекта</a:t>
            </a:r>
            <a:r>
              <a:rPr spc="-3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ru-RU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—</a:t>
            </a:r>
            <a:r>
              <a:rPr lang="ru-RU" altLang="en-US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ru-RU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р</a:t>
            </a:r>
            <a:r>
              <a:rPr lang="en-US" altLang="en-US" i="1" spc="-1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азработка</a:t>
            </a:r>
            <a:r>
              <a:rPr lang="en-US" altLang="ru-RU" i="1" spc="-1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i="1" spc="-1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электронной</a:t>
            </a:r>
            <a:r>
              <a:rPr lang="en-US" altLang="ru-RU" i="1" spc="-1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i="1" spc="-1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библиотеки</a:t>
            </a:r>
            <a:r>
              <a:rPr lang="en-US" altLang="ru-RU" i="1" spc="-1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Librista </a:t>
            </a:r>
            <a:r>
              <a:rPr lang="en-US" altLang="en-US" i="1" spc="-1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с</a:t>
            </a:r>
            <a:r>
              <a:rPr lang="en-US" altLang="ru-RU" i="1" spc="-1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i="1" spc="-1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современным</a:t>
            </a:r>
            <a:r>
              <a:rPr lang="en-US" altLang="ru-RU" i="1" spc="-1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UX/UI-</a:t>
            </a:r>
            <a:r>
              <a:rPr lang="en-US" altLang="en-US" i="1" spc="-1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дизайном</a:t>
            </a:r>
            <a:r>
              <a:rPr lang="en-US" altLang="ru-RU" i="1" spc="-1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, </a:t>
            </a:r>
            <a:r>
              <a:rPr lang="en-US" altLang="en-US" i="1" spc="-1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адаптированной</a:t>
            </a:r>
            <a:r>
              <a:rPr lang="en-US" altLang="ru-RU" i="1" spc="-1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i="1" spc="-1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под</a:t>
            </a:r>
            <a:r>
              <a:rPr lang="en-US" altLang="ru-RU" i="1" spc="-1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i="1" spc="-1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различные</a:t>
            </a:r>
            <a:r>
              <a:rPr lang="en-US" altLang="ru-RU" i="1" spc="-1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i="1" spc="-1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устройства</a:t>
            </a:r>
            <a:r>
              <a:rPr lang="en-US" altLang="ru-RU" i="1" spc="-1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, </a:t>
            </a:r>
            <a:r>
              <a:rPr lang="en-US" altLang="en-US" i="1" spc="-1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обеспечивающей</a:t>
            </a:r>
            <a:r>
              <a:rPr lang="en-US" altLang="ru-RU" i="1" spc="-1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i="1" spc="-1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удобный</a:t>
            </a:r>
            <a:r>
              <a:rPr lang="en-US" altLang="ru-RU" i="1" spc="-1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i="1" spc="-1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доступ</a:t>
            </a:r>
            <a:r>
              <a:rPr lang="en-US" altLang="ru-RU" i="1" spc="-1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i="1" spc="-1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к</a:t>
            </a:r>
            <a:r>
              <a:rPr lang="en-US" altLang="ru-RU" i="1" spc="-1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i="1" spc="-1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литературе</a:t>
            </a:r>
            <a:r>
              <a:rPr lang="en-US" altLang="ru-RU" i="1" spc="-1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i="1" spc="-1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и</a:t>
            </a:r>
            <a:r>
              <a:rPr lang="en-US" altLang="ru-RU" i="1" spc="-1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i="1" spc="-1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динамическое</a:t>
            </a:r>
            <a:r>
              <a:rPr lang="en-US" altLang="ru-RU" i="1" spc="-1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i="1" spc="-1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взаимодействие</a:t>
            </a:r>
            <a:r>
              <a:rPr lang="en-US" altLang="ru-RU" i="1" spc="-1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i="1" spc="-1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с</a:t>
            </a:r>
            <a:r>
              <a:rPr lang="en-US" altLang="ru-RU" i="1" spc="-1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i="1" spc="-1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пользователем</a:t>
            </a:r>
            <a:r>
              <a:rPr lang="en-US" altLang="ru-RU" i="1" spc="-1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i="1" spc="-1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через</a:t>
            </a:r>
            <a:r>
              <a:rPr lang="en-US" altLang="ru-RU" i="1" spc="-1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i="1" spc="-1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веб</a:t>
            </a:r>
            <a:r>
              <a:rPr lang="en-US" altLang="ru-RU" i="1" spc="-1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-</a:t>
            </a:r>
            <a:r>
              <a:rPr lang="en-US" altLang="en-US" i="1" spc="-1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интерфейс</a:t>
            </a:r>
            <a:r>
              <a:rPr lang="en-US" altLang="ru-RU" i="1" spc="-1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.</a:t>
            </a:r>
            <a:br>
              <a:rPr lang="en-US" altLang="ru-RU" i="1" spc="-1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</a:br>
            <a:br>
              <a:rPr lang="en-US" altLang="ru-RU" i="1" spc="-1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</a:br>
            <a:endParaRPr lang="en-US" altLang="ru-RU" i="1" spc="-10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1295400" y="1600200"/>
            <a:ext cx="10142220" cy="44443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chemeClr val="tx1"/>
                </a:solidFill>
              </a:rPr>
              <a:t>Задачи</a:t>
            </a:r>
            <a:r>
              <a:rPr spc="-90" dirty="0">
                <a:solidFill>
                  <a:schemeClr val="tx1"/>
                </a:solidFill>
              </a:rPr>
              <a:t> </a:t>
            </a:r>
            <a:r>
              <a:rPr spc="-10" dirty="0">
                <a:solidFill>
                  <a:schemeClr val="tx1"/>
                </a:solidFill>
              </a:rPr>
              <a:t>проекта:</a:t>
            </a:r>
            <a:endParaRPr spc="-10" dirty="0">
              <a:solidFill>
                <a:schemeClr val="tx1"/>
              </a:solidFill>
            </a:endParaRPr>
          </a:p>
          <a:p>
            <a:pPr marL="680720" marR="5080" indent="-285750">
              <a:lnSpc>
                <a:spcPct val="100000"/>
              </a:lnSpc>
              <a:spcBef>
                <a:spcPts val="1440"/>
              </a:spcBef>
              <a:buFont typeface="Wingdings" panose="05000000000000000000"/>
              <a:buChar char=""/>
              <a:tabLst>
                <a:tab pos="681990" algn="l"/>
              </a:tabLst>
            </a:pPr>
            <a:r>
              <a:rPr lang="en-US" altLang="en-US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Обеспечить</a:t>
            </a:r>
            <a:r>
              <a:rPr lang="en-US" altLang="ru-RU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соответствие</a:t>
            </a:r>
            <a:r>
              <a:rPr lang="en-US" altLang="ru-RU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интерфейса</a:t>
            </a:r>
            <a:r>
              <a:rPr lang="en-US" altLang="ru-RU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основным</a:t>
            </a:r>
            <a:r>
              <a:rPr lang="en-US" altLang="ru-RU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принципам</a:t>
            </a:r>
            <a:r>
              <a:rPr lang="en-US" altLang="ru-RU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UX/UI-</a:t>
            </a:r>
            <a:r>
              <a:rPr lang="en-US" altLang="en-US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дизайна</a:t>
            </a:r>
            <a:r>
              <a:rPr lang="en-US" altLang="ru-RU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— </a:t>
            </a:r>
            <a:r>
              <a:rPr lang="en-US" altLang="en-US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создание</a:t>
            </a:r>
            <a:r>
              <a:rPr lang="en-US" altLang="ru-RU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удобного</a:t>
            </a:r>
            <a:r>
              <a:rPr lang="en-US" altLang="ru-RU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и</a:t>
            </a:r>
            <a:r>
              <a:rPr lang="en-US" altLang="ru-RU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интуитивного</a:t>
            </a:r>
            <a:r>
              <a:rPr lang="en-US" altLang="ru-RU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пользовательского</a:t>
            </a:r>
            <a:r>
              <a:rPr lang="en-US" altLang="ru-RU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опыта</a:t>
            </a:r>
            <a:r>
              <a:rPr lang="ru-RU" altLang="en-US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.</a:t>
            </a:r>
            <a:endParaRPr lang="en-US" altLang="ru-RU" i="1" spc="-50" dirty="0">
              <a:solidFill>
                <a:schemeClr val="tx1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680720" marR="5080" indent="-285750">
              <a:lnSpc>
                <a:spcPct val="100000"/>
              </a:lnSpc>
              <a:spcBef>
                <a:spcPts val="1440"/>
              </a:spcBef>
              <a:buFont typeface="Wingdings" panose="05000000000000000000"/>
              <a:buChar char=""/>
              <a:tabLst>
                <a:tab pos="681990" algn="l"/>
              </a:tabLst>
            </a:pPr>
            <a:r>
              <a:rPr lang="en-US" altLang="en-US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Разработать</a:t>
            </a:r>
            <a:r>
              <a:rPr lang="en-US" altLang="ru-RU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хорошо</a:t>
            </a:r>
            <a:r>
              <a:rPr lang="en-US" altLang="ru-RU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структурированный</a:t>
            </a:r>
            <a:r>
              <a:rPr lang="en-US" altLang="ru-RU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и</a:t>
            </a:r>
            <a:r>
              <a:rPr lang="en-US" altLang="ru-RU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документированный</a:t>
            </a:r>
            <a:r>
              <a:rPr lang="en-US" altLang="ru-RU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код</a:t>
            </a:r>
            <a:r>
              <a:rPr lang="en-US" altLang="ru-RU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с</a:t>
            </a:r>
            <a:r>
              <a:rPr lang="en-US" altLang="ru-RU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комментариями</a:t>
            </a:r>
            <a:r>
              <a:rPr lang="en-US" altLang="ru-RU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, </a:t>
            </a:r>
            <a:r>
              <a:rPr lang="en-US" altLang="en-US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поясняющими</a:t>
            </a:r>
            <a:r>
              <a:rPr lang="en-US" altLang="ru-RU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логику</a:t>
            </a:r>
            <a:r>
              <a:rPr lang="en-US" altLang="ru-RU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ключевых</a:t>
            </a:r>
            <a:r>
              <a:rPr lang="en-US" altLang="ru-RU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частей</a:t>
            </a:r>
            <a:r>
              <a:rPr lang="en-US" altLang="ru-RU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.</a:t>
            </a:r>
            <a:endParaRPr lang="en-US" altLang="ru-RU" i="1" spc="-50" dirty="0">
              <a:solidFill>
                <a:schemeClr val="tx1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680720" marR="5080" indent="-285750">
              <a:lnSpc>
                <a:spcPct val="100000"/>
              </a:lnSpc>
              <a:spcBef>
                <a:spcPts val="1440"/>
              </a:spcBef>
              <a:buFont typeface="Wingdings" panose="05000000000000000000"/>
              <a:buChar char=""/>
              <a:tabLst>
                <a:tab pos="681990" algn="l"/>
              </a:tabLst>
            </a:pPr>
            <a:r>
              <a:rPr lang="en-US" altLang="en-US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Реализовать</a:t>
            </a:r>
            <a:r>
              <a:rPr lang="en-US" altLang="ru-RU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UX-</a:t>
            </a:r>
            <a:r>
              <a:rPr lang="en-US" altLang="en-US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дизайн</a:t>
            </a:r>
            <a:r>
              <a:rPr lang="en-US" altLang="ru-RU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в</a:t>
            </a:r>
            <a:r>
              <a:rPr lang="en-US" altLang="ru-RU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двух</a:t>
            </a:r>
            <a:r>
              <a:rPr lang="en-US" altLang="ru-RU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версиях</a:t>
            </a:r>
            <a:r>
              <a:rPr lang="en-US" altLang="ru-RU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(</a:t>
            </a:r>
            <a:r>
              <a:rPr lang="en-US" altLang="en-US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например</a:t>
            </a:r>
            <a:r>
              <a:rPr lang="en-US" altLang="ru-RU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, </a:t>
            </a:r>
            <a:r>
              <a:rPr lang="en-US" altLang="en-US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для</a:t>
            </a:r>
            <a:r>
              <a:rPr lang="en-US" altLang="ru-RU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компьютера</a:t>
            </a:r>
            <a:r>
              <a:rPr lang="en-US" altLang="ru-RU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и</a:t>
            </a:r>
            <a:r>
              <a:rPr lang="en-US" altLang="ru-RU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мобильного</a:t>
            </a:r>
            <a:r>
              <a:rPr lang="en-US" altLang="ru-RU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устройства</a:t>
            </a:r>
            <a:r>
              <a:rPr lang="en-US" altLang="ru-RU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), </a:t>
            </a:r>
            <a:r>
              <a:rPr lang="en-US" altLang="en-US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адаптированных</a:t>
            </a:r>
            <a:r>
              <a:rPr lang="en-US" altLang="ru-RU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под</a:t>
            </a:r>
            <a:r>
              <a:rPr lang="en-US" altLang="ru-RU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разные</a:t>
            </a:r>
            <a:r>
              <a:rPr lang="en-US" altLang="ru-RU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экраны</a:t>
            </a:r>
            <a:r>
              <a:rPr lang="en-US" altLang="ru-RU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.</a:t>
            </a:r>
            <a:endParaRPr lang="en-US" altLang="ru-RU" i="1" spc="-50" dirty="0">
              <a:solidFill>
                <a:schemeClr val="tx1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680720" marR="5080" indent="-285750">
              <a:lnSpc>
                <a:spcPct val="100000"/>
              </a:lnSpc>
              <a:spcBef>
                <a:spcPts val="1440"/>
              </a:spcBef>
              <a:buFont typeface="Wingdings" panose="05000000000000000000"/>
              <a:buChar char=""/>
              <a:tabLst>
                <a:tab pos="681990" algn="l"/>
              </a:tabLst>
            </a:pPr>
            <a:r>
              <a:rPr lang="en-US" altLang="en-US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Создать</a:t>
            </a:r>
            <a:r>
              <a:rPr lang="en-US" altLang="ru-RU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интерфейс</a:t>
            </a:r>
            <a:r>
              <a:rPr lang="en-US" altLang="ru-RU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фотогалереи</a:t>
            </a:r>
            <a:r>
              <a:rPr lang="en-US" altLang="ru-RU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и</a:t>
            </a:r>
            <a:r>
              <a:rPr lang="en-US" altLang="ru-RU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навигацию</a:t>
            </a:r>
            <a:r>
              <a:rPr lang="en-US" altLang="ru-RU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, </a:t>
            </a:r>
            <a:r>
              <a:rPr lang="en-US" altLang="en-US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отвечающую</a:t>
            </a:r>
            <a:r>
              <a:rPr lang="en-US" altLang="ru-RU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требованиям</a:t>
            </a:r>
            <a:r>
              <a:rPr lang="en-US" altLang="ru-RU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удобства</a:t>
            </a:r>
            <a:r>
              <a:rPr lang="en-US" altLang="ru-RU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и</a:t>
            </a:r>
            <a:r>
              <a:rPr lang="en-US" altLang="ru-RU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функциональности</a:t>
            </a:r>
            <a:r>
              <a:rPr lang="en-US" altLang="ru-RU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.</a:t>
            </a:r>
            <a:endParaRPr lang="en-US" altLang="ru-RU" i="1" spc="-50" dirty="0">
              <a:solidFill>
                <a:schemeClr val="tx1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680720" marR="5080" indent="-285750">
              <a:lnSpc>
                <a:spcPct val="100000"/>
              </a:lnSpc>
              <a:spcBef>
                <a:spcPts val="1440"/>
              </a:spcBef>
              <a:buFont typeface="Wingdings" panose="05000000000000000000"/>
              <a:buChar char=""/>
              <a:tabLst>
                <a:tab pos="681990" algn="l"/>
              </a:tabLst>
            </a:pPr>
            <a:r>
              <a:rPr lang="en-US" altLang="en-US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Реализовать</a:t>
            </a:r>
            <a:r>
              <a:rPr lang="en-US" altLang="ru-RU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динамическое</a:t>
            </a:r>
            <a:r>
              <a:rPr lang="en-US" altLang="ru-RU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содержимое</a:t>
            </a:r>
            <a:r>
              <a:rPr lang="en-US" altLang="ru-RU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с</a:t>
            </a:r>
            <a:r>
              <a:rPr lang="en-US" altLang="ru-RU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использованием</a:t>
            </a:r>
            <a:r>
              <a:rPr lang="en-US" altLang="ru-RU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технологий</a:t>
            </a:r>
            <a:r>
              <a:rPr lang="en-US" altLang="ru-RU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DHTML </a:t>
            </a:r>
            <a:r>
              <a:rPr lang="en-US" altLang="en-US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и</a:t>
            </a:r>
            <a:r>
              <a:rPr lang="en-US" altLang="ru-RU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JavaScript.</a:t>
            </a:r>
            <a:endParaRPr lang="en-US" altLang="ru-RU" i="1" spc="-50" dirty="0">
              <a:solidFill>
                <a:schemeClr val="tx1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680720" marR="5080" indent="-285750">
              <a:lnSpc>
                <a:spcPct val="100000"/>
              </a:lnSpc>
              <a:spcBef>
                <a:spcPts val="1440"/>
              </a:spcBef>
              <a:buFont typeface="Wingdings" panose="05000000000000000000"/>
              <a:buChar char=""/>
              <a:tabLst>
                <a:tab pos="681990" algn="l"/>
              </a:tabLst>
            </a:pPr>
            <a:r>
              <a:rPr lang="en-US" altLang="en-US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Оформить</a:t>
            </a:r>
            <a:r>
              <a:rPr lang="en-US" altLang="ru-RU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презентацию</a:t>
            </a:r>
            <a:r>
              <a:rPr lang="en-US" altLang="ru-RU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проекта</a:t>
            </a:r>
            <a:r>
              <a:rPr lang="en-US" altLang="ru-RU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в</a:t>
            </a:r>
            <a:r>
              <a:rPr lang="en-US" altLang="ru-RU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соответствии</a:t>
            </a:r>
            <a:r>
              <a:rPr lang="en-US" altLang="ru-RU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с</a:t>
            </a:r>
            <a:r>
              <a:rPr lang="en-US" altLang="ru-RU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установленными</a:t>
            </a:r>
            <a:r>
              <a:rPr lang="en-US" altLang="ru-RU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требованиями</a:t>
            </a:r>
            <a:r>
              <a:rPr lang="en-US" altLang="ru-RU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, </a:t>
            </a:r>
            <a:r>
              <a:rPr lang="en-US" altLang="en-US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чтобы</a:t>
            </a:r>
            <a:r>
              <a:rPr lang="en-US" altLang="ru-RU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представить</a:t>
            </a:r>
            <a:r>
              <a:rPr lang="en-US" altLang="ru-RU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ключевые</a:t>
            </a:r>
            <a:r>
              <a:rPr lang="en-US" altLang="ru-RU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возможности</a:t>
            </a:r>
            <a:r>
              <a:rPr lang="en-US" altLang="ru-RU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и</a:t>
            </a:r>
            <a:r>
              <a:rPr lang="en-US" altLang="ru-RU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особенности</a:t>
            </a:r>
            <a:r>
              <a:rPr lang="en-US" altLang="ru-RU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системы</a:t>
            </a:r>
            <a:r>
              <a:rPr lang="en-US" altLang="ru-RU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.</a:t>
            </a:r>
            <a:endParaRPr lang="en-US" altLang="ru-RU" i="1" spc="-50" dirty="0">
              <a:solidFill>
                <a:schemeClr val="tx1"/>
              </a:solidFill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98623" y="1291209"/>
            <a:ext cx="6343650" cy="289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ru-RU" altLang="en-US" sz="1800" i="1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Скриншоты сайта (главная)</a:t>
            </a:r>
            <a:endParaRPr lang="ru-RU" altLang="en-US" sz="1800">
              <a:latin typeface="Times New Roman" panose="02020603050405020304"/>
              <a:cs typeface="Times New Roman" panose="02020603050405020304"/>
            </a:endParaRPr>
          </a:p>
        </p:txBody>
      </p:sp>
      <p:pic>
        <p:nvPicPr>
          <p:cNvPr id="11" name="Замещающее содержимое 10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2198370" y="1752600"/>
            <a:ext cx="7724775" cy="442087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98623" y="1291209"/>
            <a:ext cx="6343650" cy="289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ru-RU" altLang="en-US" sz="1800" i="1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Скриншоты сайта (авторизация)</a:t>
            </a:r>
            <a:endParaRPr lang="ru-RU" altLang="en-US" sz="1800">
              <a:latin typeface="Times New Roman" panose="02020603050405020304"/>
              <a:cs typeface="Times New Roman" panose="02020603050405020304"/>
            </a:endParaRPr>
          </a:p>
        </p:txBody>
      </p:sp>
      <p:pic>
        <p:nvPicPr>
          <p:cNvPr id="9" name="Замещающее содержимое 8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2198370" y="1828800"/>
            <a:ext cx="7834630" cy="425513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98623" y="1291209"/>
            <a:ext cx="6343650" cy="289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ru-RU" altLang="en-US" sz="1800" i="1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Скриншоты сайта (каталог)</a:t>
            </a:r>
            <a:endParaRPr lang="ru-RU" altLang="en-US" sz="1800">
              <a:latin typeface="Times New Roman" panose="02020603050405020304"/>
              <a:cs typeface="Times New Roman" panose="02020603050405020304"/>
            </a:endParaRPr>
          </a:p>
        </p:txBody>
      </p:sp>
      <p:pic>
        <p:nvPicPr>
          <p:cNvPr id="9" name="Замещающее содержимое 8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2198370" y="1828800"/>
            <a:ext cx="7560310" cy="431609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98623" y="1291209"/>
            <a:ext cx="6343650" cy="289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ru-RU" altLang="en-US" sz="1800" i="1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Скриншоты сайта (детальная информация) </a:t>
            </a:r>
            <a:endParaRPr lang="ru-RU" altLang="en-US" sz="1800">
              <a:latin typeface="Times New Roman" panose="02020603050405020304"/>
              <a:cs typeface="Times New Roman" panose="02020603050405020304"/>
            </a:endParaRPr>
          </a:p>
        </p:txBody>
      </p:sp>
      <p:pic>
        <p:nvPicPr>
          <p:cNvPr id="9" name="Замещающее содержимое 8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2198370" y="1600200"/>
            <a:ext cx="8213725" cy="46863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98623" y="1291209"/>
            <a:ext cx="2197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QR</a:t>
            </a:r>
            <a:r>
              <a:rPr sz="1800" i="1" spc="-5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i="1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код</a:t>
            </a:r>
            <a:r>
              <a:rPr sz="1800" i="1" spc="-4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i="1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на</a:t>
            </a:r>
            <a:r>
              <a:rPr sz="1800" i="1" spc="-45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i="1" spc="-1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публикацию</a:t>
            </a:r>
            <a:endParaRPr sz="1800">
              <a:latin typeface="Times New Roman" panose="02020603050405020304"/>
              <a:cs typeface="Times New Roman" panose="02020603050405020304"/>
            </a:endParaRPr>
          </a:p>
        </p:txBody>
      </p:sp>
      <p:pic>
        <p:nvPicPr>
          <p:cNvPr id="6" name="Замещающее содержимое 5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2198370" y="1828800"/>
            <a:ext cx="4526280" cy="452628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2313</Words>
  <Application>WPS Presentation</Application>
  <PresentationFormat>On-screen Show (4:3)</PresentationFormat>
  <Paragraphs>69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8" baseType="lpstr">
      <vt:lpstr>Arial</vt:lpstr>
      <vt:lpstr>SimSun</vt:lpstr>
      <vt:lpstr>Wingdings</vt:lpstr>
      <vt:lpstr>Times New Roman</vt:lpstr>
      <vt:lpstr>Times New Roman</vt:lpstr>
      <vt:lpstr>Wingdings</vt:lpstr>
      <vt:lpstr>Microsoft YaHei</vt:lpstr>
      <vt:lpstr>Arial Unicode MS</vt:lpstr>
      <vt:lpstr>Calibri</vt:lpstr>
      <vt:lpstr>Office Theme</vt:lpstr>
      <vt:lpstr>PowerPoint 演示文稿</vt:lpstr>
      <vt:lpstr>Актуальность проекта</vt:lpstr>
      <vt:lpstr>Цель проекта  — разработка электронной библиотеки Librista с современным UX/UI-дизайном, адаптированной под различные устройства, обеспечивающей удобный доступ к литературе и динамическое взаимодействие с пользователем через веб-интерфейс.  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Admin</dc:creator>
  <cp:lastModifiedBy>Nura</cp:lastModifiedBy>
  <cp:revision>4</cp:revision>
  <dcterms:created xsi:type="dcterms:W3CDTF">2025-05-19T17:45:00Z</dcterms:created>
  <dcterms:modified xsi:type="dcterms:W3CDTF">2025-05-19T20:57:01Z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2025-04-29T10:00:00Z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2025-05-19T10:00:00Z</vt:filetime>
  </property>
  <property fmtid="{D5CDD505-2E9C-101B-9397-08002B2CF9AE}" pid="5" name="Producer">
    <vt:lpwstr>Microsoft® PowerPoint® 2016</vt:lpwstr>
  </property>
  <property fmtid="{D5CDD505-2E9C-101B-9397-08002B2CF9AE}" pid="6" name="ICV">
    <vt:lpwstr>22162B372C4D44EAB15CC784B5461234_13</vt:lpwstr>
  </property>
  <property fmtid="{D5CDD505-2E9C-101B-9397-08002B2CF9AE}" pid="7" name="KSOProductBuildVer">
    <vt:lpwstr>1049-12.2.0.21179</vt:lpwstr>
  </property>
</Properties>
</file>