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32"/>
  </p:notesMasterIdLst>
  <p:handoutMasterIdLst>
    <p:handoutMasterId r:id="rId33"/>
  </p:handoutMasterIdLst>
  <p:sldIdLst>
    <p:sldId id="256" r:id="rId3"/>
    <p:sldId id="257" r:id="rId4"/>
    <p:sldId id="259" r:id="rId5"/>
    <p:sldId id="320" r:id="rId6"/>
    <p:sldId id="321" r:id="rId7"/>
    <p:sldId id="322" r:id="rId8"/>
    <p:sldId id="323" r:id="rId9"/>
    <p:sldId id="328" r:id="rId10"/>
    <p:sldId id="318" r:id="rId11"/>
    <p:sldId id="299" r:id="rId12"/>
    <p:sldId id="324" r:id="rId13"/>
    <p:sldId id="297" r:id="rId14"/>
    <p:sldId id="303" r:id="rId15"/>
    <p:sldId id="327" r:id="rId16"/>
    <p:sldId id="306" r:id="rId17"/>
    <p:sldId id="304" r:id="rId18"/>
    <p:sldId id="305" r:id="rId19"/>
    <p:sldId id="307" r:id="rId20"/>
    <p:sldId id="325" r:id="rId21"/>
    <p:sldId id="308" r:id="rId22"/>
    <p:sldId id="310" r:id="rId23"/>
    <p:sldId id="311" r:id="rId24"/>
    <p:sldId id="326" r:id="rId25"/>
    <p:sldId id="312" r:id="rId26"/>
    <p:sldId id="313" r:id="rId27"/>
    <p:sldId id="314" r:id="rId28"/>
    <p:sldId id="316" r:id="rId29"/>
    <p:sldId id="315" r:id="rId30"/>
    <p:sldId id="293" r:id="rId31"/>
  </p:sldIdLst>
  <p:sldSz cx="9144000" cy="5143500" type="screen16x9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8EE90738-EED9-45B5-AE95-FD71B3D4B318}">
          <p14:sldIdLst>
            <p14:sldId id="256"/>
            <p14:sldId id="257"/>
            <p14:sldId id="259"/>
            <p14:sldId id="320"/>
            <p14:sldId id="321"/>
            <p14:sldId id="322"/>
            <p14:sldId id="323"/>
            <p14:sldId id="328"/>
            <p14:sldId id="318"/>
            <p14:sldId id="299"/>
            <p14:sldId id="324"/>
            <p14:sldId id="297"/>
            <p14:sldId id="303"/>
            <p14:sldId id="327"/>
            <p14:sldId id="306"/>
            <p14:sldId id="304"/>
            <p14:sldId id="305"/>
            <p14:sldId id="307"/>
            <p14:sldId id="325"/>
            <p14:sldId id="308"/>
            <p14:sldId id="310"/>
            <p14:sldId id="311"/>
            <p14:sldId id="326"/>
            <p14:sldId id="312"/>
            <p14:sldId id="313"/>
            <p14:sldId id="314"/>
            <p14:sldId id="316"/>
            <p14:sldId id="315"/>
            <p14:sldId id="2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9A31"/>
    <a:srgbClr val="070707"/>
    <a:srgbClr val="A35107"/>
    <a:srgbClr val="A55108"/>
    <a:srgbClr val="5C2E04"/>
    <a:srgbClr val="FACD61"/>
    <a:srgbClr val="FED162"/>
    <a:srgbClr val="D8AF6C"/>
    <a:srgbClr val="00FF00"/>
    <a:srgbClr val="A364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239" autoAdjust="0"/>
  </p:normalViewPr>
  <p:slideViewPr>
    <p:cSldViewPr>
      <p:cViewPr varScale="1">
        <p:scale>
          <a:sx n="86" d="100"/>
          <a:sy n="86" d="100"/>
        </p:scale>
        <p:origin x="936" y="-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0ABB7AD-BE95-4DDE-B969-3C949DE1596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7B9D5C-C8AB-40A1-95F9-3CC998D3DFB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7CFF3-EACF-4B6D-8BD7-FAB34954C173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938882-BA00-41E1-B55E-E15E4B0F063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E489E8-93EC-4492-B901-97CA8C34083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82F13E-9061-4A02-99AC-7FB618CCB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54181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733BB6-17D7-457C-AADB-EF2E523516B3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69950" y="1257300"/>
            <a:ext cx="6032500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9D337-E3B3-4ED2-8550-F88E0B993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335391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29D337-E3B3-4ED2-8550-F88E0B993628}" type="slidenum">
              <a:rPr lang="en-US" smtClean="0"/>
              <a:t>13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516BDF-33E6-4FD9-A687-DB564F5AD1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970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29D337-E3B3-4ED2-8550-F88E0B993628}" type="slidenum">
              <a:rPr lang="en-US" smtClean="0"/>
              <a:t>14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EEBE1A-A93F-48D4-BB2F-3D6404FD2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6389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29D337-E3B3-4ED2-8550-F88E0B993628}" type="slidenum">
              <a:rPr lang="en-US" smtClean="0"/>
              <a:t>15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EEBE1A-A93F-48D4-BB2F-3D6404FD2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477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29D337-E3B3-4ED2-8550-F88E0B993628}" type="slidenum">
              <a:rPr lang="en-US" smtClean="0"/>
              <a:t>16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CCBDCD-426B-411D-848D-ED0CCFBC1DE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996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29D337-E3B3-4ED2-8550-F88E0B993628}" type="slidenum">
              <a:rPr lang="en-US" smtClean="0"/>
              <a:t>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E4AA49-CA66-4F71-8F97-1E94DF3CA1E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3304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29D337-E3B3-4ED2-8550-F88E0B993628}" type="slidenum">
              <a:rPr lang="en-US" smtClean="0"/>
              <a:t>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1366B5-F742-498C-A978-8F7881C1113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1848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46400" y="1578240"/>
            <a:ext cx="7989480" cy="1644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46400" y="1578240"/>
            <a:ext cx="7989480" cy="1644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46400" y="1578240"/>
            <a:ext cx="7989480" cy="1644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46400" y="1578240"/>
            <a:ext cx="7989480" cy="1644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46400" y="1578240"/>
            <a:ext cx="7989480" cy="1644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46400" y="1578240"/>
            <a:ext cx="7989480" cy="1644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46400" y="1578240"/>
            <a:ext cx="7989480" cy="1644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446400" y="1578240"/>
            <a:ext cx="7989480" cy="762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46400" y="1578240"/>
            <a:ext cx="7989480" cy="1644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46400" y="1578240"/>
            <a:ext cx="7989480" cy="1644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46400" y="1578240"/>
            <a:ext cx="7989480" cy="1644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46400" y="1578240"/>
            <a:ext cx="7989480" cy="1644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46400" y="1578240"/>
            <a:ext cx="7989480" cy="1644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46400" y="1578240"/>
            <a:ext cx="7989480" cy="1644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46400" y="1578240"/>
            <a:ext cx="7989480" cy="1644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46400" y="1578240"/>
            <a:ext cx="7989480" cy="1644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46400" y="1578240"/>
            <a:ext cx="7989480" cy="1644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46400" y="1578240"/>
            <a:ext cx="7989480" cy="1644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446400" y="1578240"/>
            <a:ext cx="7989480" cy="762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46400" y="1578240"/>
            <a:ext cx="7989480" cy="1644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46400" y="1578240"/>
            <a:ext cx="7989480" cy="1644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46400" y="1578240"/>
            <a:ext cx="7989480" cy="1644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stomShape 1"/>
          <p:cNvSpPr/>
          <p:nvPr/>
        </p:nvSpPr>
        <p:spPr>
          <a:xfrm>
            <a:off x="-9000" y="5213880"/>
            <a:ext cx="8389440" cy="51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A6A6A6"/>
                </a:solidFill>
                <a:latin typeface="Calibri"/>
              </a:rPr>
              <a:t>This presentation uses a free template provided by FPPT.com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A6A6A6"/>
                </a:solidFill>
                <a:latin typeface="Calibri"/>
              </a:rPr>
              <a:t>www.free-power-point-templates.com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title"/>
          </p:nvPr>
        </p:nvSpPr>
        <p:spPr>
          <a:xfrm>
            <a:off x="446400" y="1578240"/>
            <a:ext cx="7989480" cy="164412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FFFFFF"/>
                </a:solidFill>
                <a:latin typeface="Calibri"/>
              </a:rPr>
              <a:t>Click to edit </a:t>
            </a:r>
            <a:br/>
            <a:r>
              <a:rPr lang="en-US" sz="3600" b="0" strike="noStrike" spc="-1">
                <a:solidFill>
                  <a:srgbClr val="FFFFFF"/>
                </a:solidFill>
                <a:latin typeface="Calibri"/>
              </a:rPr>
              <a:t>Master title style</a:t>
            </a:r>
            <a:endParaRPr lang="en-US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457200" y="4767120"/>
            <a:ext cx="2133360" cy="2736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endParaRPr lang="en-US" sz="12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124080" y="4767120"/>
            <a:ext cx="2895120" cy="2736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6553080" y="4767120"/>
            <a:ext cx="2133360" cy="2736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A3C686C5-03B6-4A89-851F-09FC91FE6246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-9000" y="5213880"/>
            <a:ext cx="8389440" cy="51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A6A6A6"/>
                </a:solidFill>
                <a:latin typeface="Calibri"/>
              </a:rPr>
              <a:t>This presentation uses a free template provided by FPPT.com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A6A6A6"/>
                </a:solidFill>
                <a:latin typeface="Calibri"/>
              </a:rPr>
              <a:t>www.free-power-point-templates.com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title"/>
          </p:nvPr>
        </p:nvSpPr>
        <p:spPr>
          <a:xfrm>
            <a:off x="441720" y="120960"/>
            <a:ext cx="8245800" cy="7632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FFFFFF"/>
                </a:solidFill>
                <a:latin typeface="Calibri"/>
              </a:rPr>
              <a:t>Click to edit Master title style</a:t>
            </a:r>
            <a:endParaRPr lang="en-US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26960" y="1121040"/>
            <a:ext cx="8245800" cy="341676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FFFFFF"/>
                </a:solidFill>
                <a:latin typeface="Calibri"/>
              </a:rPr>
              <a:t>Click to edit Master text styles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743040" lvl="1" indent="-285480"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FFFFFF"/>
                </a:solidFill>
                <a:latin typeface="Calibri"/>
              </a:rPr>
              <a:t>Second level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1143000" lvl="2" indent="-228240">
              <a:lnSpc>
                <a:spcPct val="100000"/>
              </a:lnSpc>
              <a:spcBef>
                <a:spcPts val="479"/>
              </a:spcBef>
              <a:buClr>
                <a:srgbClr val="FFFFFF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FFFFFF"/>
                </a:solidFill>
                <a:latin typeface="Calibri"/>
              </a:rPr>
              <a:t>Third level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 marL="1600200" lvl="3" indent="-228240">
              <a:lnSpc>
                <a:spcPct val="100000"/>
              </a:lnSpc>
              <a:spcBef>
                <a:spcPts val="400"/>
              </a:spcBef>
              <a:buClr>
                <a:srgbClr val="FFFFFF"/>
              </a:buClr>
              <a:buFont typeface="Arial"/>
              <a:buChar char="–"/>
            </a:pPr>
            <a:r>
              <a:rPr lang="en-US" sz="2000" b="0" strike="noStrike" spc="-1">
                <a:solidFill>
                  <a:srgbClr val="FFFFFF"/>
                </a:solidFill>
                <a:latin typeface="Calibri"/>
              </a:rPr>
              <a:t>Fourth level</a:t>
            </a:r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  <a:p>
            <a:pPr marL="2057400" lvl="4" indent="-228240">
              <a:lnSpc>
                <a:spcPct val="100000"/>
              </a:lnSpc>
              <a:spcBef>
                <a:spcPts val="400"/>
              </a:spcBef>
              <a:buClr>
                <a:srgbClr val="FFFFFF"/>
              </a:buClr>
              <a:buFont typeface="Arial"/>
              <a:buChar char="»"/>
            </a:pPr>
            <a:r>
              <a:rPr lang="en-US" sz="2000" b="0" strike="noStrike" spc="-1">
                <a:solidFill>
                  <a:srgbClr val="FFFFFF"/>
                </a:solidFill>
                <a:latin typeface="Calibri"/>
              </a:rPr>
              <a:t>Fifth level</a:t>
            </a:r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dt"/>
          </p:nvPr>
        </p:nvSpPr>
        <p:spPr>
          <a:xfrm>
            <a:off x="457200" y="4767120"/>
            <a:ext cx="2133360" cy="2736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endParaRPr lang="en-US" sz="1200" b="0" strike="noStrike" spc="-1">
              <a:latin typeface="Times New Roman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ftr"/>
          </p:nvPr>
        </p:nvSpPr>
        <p:spPr>
          <a:xfrm>
            <a:off x="3124080" y="4767120"/>
            <a:ext cx="2895120" cy="2736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sldNum"/>
          </p:nvPr>
        </p:nvSpPr>
        <p:spPr>
          <a:xfrm>
            <a:off x="6553080" y="4767120"/>
            <a:ext cx="2133360" cy="2736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17BCA16A-90EF-4868-8C1C-892D3D95B67E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hdr="0" ftr="0" dt="0"/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Relationship Id="rId5" Type="http://schemas.microsoft.com/office/2007/relationships/hdphoto" Target="../media/hdphoto1.wdp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microsoft.com/office/2007/relationships/hdphoto" Target="../media/hdphoto2.wdp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7.png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3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4.png"/><Relationship Id="rId4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5.png"/><Relationship Id="rId5" Type="http://schemas.openxmlformats.org/officeDocument/2006/relationships/image" Target="../media/image14.png"/><Relationship Id="rId4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1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475920" y="1718280"/>
            <a:ext cx="8203320" cy="1364040"/>
          </a:xfrm>
          <a:prstGeom prst="rect">
            <a:avLst/>
          </a:prstGeom>
          <a:noFill/>
          <a:ln>
            <a:noFill/>
          </a:ln>
          <a:effectLst>
            <a:outerShdw dist="37674" dir="2700000">
              <a:srgbClr val="000000">
                <a:alpha val="40000"/>
              </a:srgbClr>
            </a:outerShdw>
          </a:effectLst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FFFFFF"/>
                </a:solidFill>
                <a:latin typeface="Calibri"/>
              </a:rPr>
              <a:t>Block chain</a:t>
            </a:r>
            <a:br/>
            <a:r>
              <a:rPr lang="en-US" sz="3600" b="0" strike="noStrike" spc="-1">
                <a:solidFill>
                  <a:srgbClr val="FFFFFF"/>
                </a:solidFill>
                <a:latin typeface="Calibri"/>
              </a:rPr>
              <a:t>Banking System</a:t>
            </a:r>
            <a:endParaRPr lang="en-US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7" name="TextShape 2"/>
          <p:cNvSpPr txBox="1"/>
          <p:nvPr/>
        </p:nvSpPr>
        <p:spPr>
          <a:xfrm>
            <a:off x="475920" y="3722760"/>
            <a:ext cx="8188560" cy="7632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7E7627D-2C3D-4EE5-B4B4-E1CCD3911CBF}"/>
              </a:ext>
            </a:extLst>
          </p:cNvPr>
          <p:cNvSpPr txBox="1"/>
          <p:nvPr/>
        </p:nvSpPr>
        <p:spPr>
          <a:xfrm>
            <a:off x="8382000" y="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8305EE20-C5D2-4D5C-BA62-FF552E913AB2}" type="slidenum">
              <a:rPr lang="en-US" smtClean="0">
                <a:solidFill>
                  <a:schemeClr val="bg1"/>
                </a:solidFill>
              </a:rPr>
              <a:t>1</a:t>
            </a:fld>
            <a:r>
              <a:rPr lang="en-US" dirty="0">
                <a:solidFill>
                  <a:schemeClr val="bg1"/>
                </a:solidFill>
              </a:rPr>
              <a:t>/29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703120-79A4-46F1-82D0-89E6FEA6DC8F}"/>
              </a:ext>
            </a:extLst>
          </p:cNvPr>
          <p:cNvSpPr txBox="1"/>
          <p:nvPr/>
        </p:nvSpPr>
        <p:spPr>
          <a:xfrm>
            <a:off x="109800" y="209550"/>
            <a:ext cx="511268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DD9A31"/>
                </a:solidFill>
                <a:effectLst/>
                <a:latin typeface="Matura MT Script Capitals" panose="03020802060602070202" pitchFamily="66" charset="0"/>
              </a:rPr>
              <a:t>“the blockchain will do to the financial system what the internet did to media.”</a:t>
            </a:r>
            <a:endParaRPr lang="en-US" dirty="0">
              <a:solidFill>
                <a:srgbClr val="DD9A31"/>
              </a:solidFill>
              <a:latin typeface="Matura MT Script Capitals" panose="03020802060602070202" pitchFamily="66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E768378-D700-4416-A192-1E112601614E}"/>
              </a:ext>
            </a:extLst>
          </p:cNvPr>
          <p:cNvSpPr txBox="1"/>
          <p:nvPr/>
        </p:nvSpPr>
        <p:spPr>
          <a:xfrm>
            <a:off x="8229600" y="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8305EE20-C5D2-4D5C-BA62-FF552E913AB2}" type="slidenum">
              <a:rPr lang="en-US" smtClean="0">
                <a:solidFill>
                  <a:schemeClr val="bg1"/>
                </a:solidFill>
              </a:rPr>
              <a:t>10</a:t>
            </a:fld>
            <a:r>
              <a:rPr lang="en-US" dirty="0">
                <a:solidFill>
                  <a:schemeClr val="bg1"/>
                </a:solidFill>
              </a:rPr>
              <a:t>/29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F58010B-E82F-4515-A415-22D848629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783730"/>
            <a:ext cx="5140712" cy="819150"/>
          </a:xfrm>
        </p:spPr>
        <p:txBody>
          <a:bodyPr/>
          <a:lstStyle/>
          <a:p>
            <a:r>
              <a:rPr lang="en-US" sz="2800" dirty="0">
                <a:solidFill>
                  <a:schemeClr val="bg1"/>
                </a:solidFill>
              </a:rPr>
              <a:t>Technologies Used &amp; Their Explanations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02782506-AA82-4214-99BC-191293ED30B2}"/>
              </a:ext>
            </a:extLst>
          </p:cNvPr>
          <p:cNvSpPr/>
          <p:nvPr/>
        </p:nvSpPr>
        <p:spPr>
          <a:xfrm>
            <a:off x="1981200" y="1200150"/>
            <a:ext cx="4953000" cy="3674792"/>
          </a:xfrm>
          <a:prstGeom prst="triangle">
            <a:avLst/>
          </a:prstGeom>
          <a:solidFill>
            <a:srgbClr val="DD9A31"/>
          </a:solidFill>
          <a:ln>
            <a:solidFill>
              <a:srgbClr val="A351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3DD090BC-ED5D-4C62-8C77-CE72FD2CE311}"/>
              </a:ext>
            </a:extLst>
          </p:cNvPr>
          <p:cNvSpPr/>
          <p:nvPr/>
        </p:nvSpPr>
        <p:spPr>
          <a:xfrm>
            <a:off x="2590800" y="1674542"/>
            <a:ext cx="3771900" cy="2895600"/>
          </a:xfrm>
          <a:prstGeom prst="triangle">
            <a:avLst/>
          </a:prstGeom>
          <a:solidFill>
            <a:srgbClr val="A55108"/>
          </a:solidFill>
          <a:ln>
            <a:solidFill>
              <a:srgbClr val="DD9A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75EACBD5-95E2-4726-92D0-4A5048E54F55}"/>
              </a:ext>
            </a:extLst>
          </p:cNvPr>
          <p:cNvSpPr/>
          <p:nvPr/>
        </p:nvSpPr>
        <p:spPr>
          <a:xfrm>
            <a:off x="3257550" y="2284142"/>
            <a:ext cx="2438400" cy="2057400"/>
          </a:xfrm>
          <a:prstGeom prst="triangle">
            <a:avLst/>
          </a:prstGeom>
          <a:solidFill>
            <a:srgbClr val="5C2E04"/>
          </a:solidFill>
          <a:ln>
            <a:solidFill>
              <a:srgbClr val="A351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ED4FC9F-0297-407B-ABBC-0677DA728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0"/>
            <a:ext cx="8153400" cy="819150"/>
          </a:xfrm>
        </p:spPr>
        <p:txBody>
          <a:bodyPr/>
          <a:lstStyle/>
          <a:p>
            <a:r>
              <a:rPr lang="en-US" sz="2400" dirty="0">
                <a:solidFill>
                  <a:schemeClr val="bg1"/>
                </a:solidFill>
              </a:rPr>
              <a:t>Technologies Used &amp; their explanations 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8826168F-2266-4AEE-8840-B04CA66A1FEA}"/>
              </a:ext>
            </a:extLst>
          </p:cNvPr>
          <p:cNvCxnSpPr>
            <a:stCxn id="8" idx="5"/>
          </p:cNvCxnSpPr>
          <p:nvPr/>
        </p:nvCxnSpPr>
        <p:spPr>
          <a:xfrm flipV="1">
            <a:off x="5086350" y="1885950"/>
            <a:ext cx="2076450" cy="1426892"/>
          </a:xfrm>
          <a:prstGeom prst="bentConnector3">
            <a:avLst/>
          </a:prstGeom>
          <a:ln w="28575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00896D3-BFC4-480D-8056-31AC8425DEFC}"/>
              </a:ext>
            </a:extLst>
          </p:cNvPr>
          <p:cNvSpPr txBox="1"/>
          <p:nvPr/>
        </p:nvSpPr>
        <p:spPr>
          <a:xfrm>
            <a:off x="7010400" y="191481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B</a:t>
            </a:r>
            <a:r>
              <a:rPr lang="en-US" dirty="0">
                <a:solidFill>
                  <a:schemeClr val="bg1"/>
                </a:solidFill>
              </a:rPr>
              <a:t>lockchain</a:t>
            </a:r>
          </a:p>
        </p:txBody>
      </p:sp>
      <p:sp>
        <p:nvSpPr>
          <p:cNvPr id="19" name="Scroll: Vertical 18">
            <a:extLst>
              <a:ext uri="{FF2B5EF4-FFF2-40B4-BE49-F238E27FC236}">
                <a16:creationId xmlns:a16="http://schemas.microsoft.com/office/drawing/2014/main" id="{CE47777B-A376-43D2-B115-E5594F8947D7}"/>
              </a:ext>
            </a:extLst>
          </p:cNvPr>
          <p:cNvSpPr/>
          <p:nvPr/>
        </p:nvSpPr>
        <p:spPr>
          <a:xfrm>
            <a:off x="7239000" y="2419350"/>
            <a:ext cx="1752600" cy="2286000"/>
          </a:xfrm>
          <a:prstGeom prst="verticalScroll">
            <a:avLst/>
          </a:prstGeom>
          <a:solidFill>
            <a:srgbClr val="07070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Solidity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Sublime editor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Ganache local-Network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963DAD45-E893-4C8E-967F-56942253B2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0251" y="1093232"/>
            <a:ext cx="952500" cy="952500"/>
          </a:xfrm>
          <a:prstGeom prst="rect">
            <a:avLst/>
          </a:prstGeom>
        </p:spPr>
      </p:pic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322C73F1-FA28-499F-8844-1341CD6A4632}"/>
              </a:ext>
            </a:extLst>
          </p:cNvPr>
          <p:cNvCxnSpPr>
            <a:stCxn id="12" idx="2"/>
          </p:cNvCxnSpPr>
          <p:nvPr/>
        </p:nvCxnSpPr>
        <p:spPr>
          <a:xfrm rot="5400000" flipH="1">
            <a:off x="1515404" y="3494746"/>
            <a:ext cx="779192" cy="1371600"/>
          </a:xfrm>
          <a:prstGeom prst="bentConnector4">
            <a:avLst>
              <a:gd name="adj1" fmla="val -29338"/>
              <a:gd name="adj2" fmla="val 50000"/>
            </a:avLst>
          </a:prstGeom>
          <a:ln w="28575">
            <a:solidFill>
              <a:srgbClr val="00B05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>
            <a:extLst>
              <a:ext uri="{FF2B5EF4-FFF2-40B4-BE49-F238E27FC236}">
                <a16:creationId xmlns:a16="http://schemas.microsoft.com/office/drawing/2014/main" id="{DA966D5A-9535-47E4-AA6B-443C7CA9694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116" y="2730869"/>
            <a:ext cx="1019884" cy="847047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811A90E7-B244-419D-A6BB-3DE4105F0BB6}"/>
              </a:ext>
            </a:extLst>
          </p:cNvPr>
          <p:cNvSpPr txBox="1"/>
          <p:nvPr/>
        </p:nvSpPr>
        <p:spPr>
          <a:xfrm>
            <a:off x="-257884" y="3421618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00B050"/>
                </a:solidFill>
              </a:rPr>
              <a:t>B</a:t>
            </a:r>
            <a:r>
              <a:rPr lang="en-US" dirty="0">
                <a:solidFill>
                  <a:schemeClr val="bg1"/>
                </a:solidFill>
              </a:rPr>
              <a:t>ack-end</a:t>
            </a:r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7B20C5EE-9D63-4791-950B-501969D75DFC}"/>
              </a:ext>
            </a:extLst>
          </p:cNvPr>
          <p:cNvCxnSpPr/>
          <p:nvPr/>
        </p:nvCxnSpPr>
        <p:spPr>
          <a:xfrm>
            <a:off x="1779549" y="1487758"/>
            <a:ext cx="1752600" cy="1083992"/>
          </a:xfrm>
          <a:prstGeom prst="bentConnector3">
            <a:avLst/>
          </a:prstGeom>
          <a:ln w="28575">
            <a:solidFill>
              <a:srgbClr val="FFC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>
            <a:extLst>
              <a:ext uri="{FF2B5EF4-FFF2-40B4-BE49-F238E27FC236}">
                <a16:creationId xmlns:a16="http://schemas.microsoft.com/office/drawing/2014/main" id="{D50E8827-1792-41A9-A71B-5C48B66E91C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grayscl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5316" y="1572555"/>
            <a:ext cx="711587" cy="71158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ADF32E6-CB75-4FA5-B201-1C0F0D87E573}"/>
              </a:ext>
            </a:extLst>
          </p:cNvPr>
          <p:cNvSpPr txBox="1"/>
          <p:nvPr/>
        </p:nvSpPr>
        <p:spPr>
          <a:xfrm>
            <a:off x="141249" y="1272991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F</a:t>
            </a:r>
            <a:r>
              <a:rPr lang="en-US" dirty="0">
                <a:solidFill>
                  <a:schemeClr val="bg1"/>
                </a:solidFill>
              </a:rPr>
              <a:t>ront-end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9ECE923-A081-44B2-9605-F9B9BCC2729A}"/>
              </a:ext>
            </a:extLst>
          </p:cNvPr>
          <p:cNvSpPr/>
          <p:nvPr/>
        </p:nvSpPr>
        <p:spPr>
          <a:xfrm>
            <a:off x="152400" y="3947248"/>
            <a:ext cx="1524000" cy="992226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Django Framework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Python</a:t>
            </a:r>
          </a:p>
        </p:txBody>
      </p:sp>
      <p:sp>
        <p:nvSpPr>
          <p:cNvPr id="10" name="Rectangle: Single Corner Rounded 9">
            <a:extLst>
              <a:ext uri="{FF2B5EF4-FFF2-40B4-BE49-F238E27FC236}">
                <a16:creationId xmlns:a16="http://schemas.microsoft.com/office/drawing/2014/main" id="{654C941C-84FB-40A6-AFFF-CF1A49AC4D48}"/>
              </a:ext>
            </a:extLst>
          </p:cNvPr>
          <p:cNvSpPr/>
          <p:nvPr/>
        </p:nvSpPr>
        <p:spPr>
          <a:xfrm>
            <a:off x="152400" y="1721882"/>
            <a:ext cx="1596716" cy="1008987"/>
          </a:xfrm>
          <a:prstGeom prst="round1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HTML, CSS, Bootstrap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JavaScript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Ajax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338DAA-2033-4ADE-B5AE-90782741527B}"/>
              </a:ext>
            </a:extLst>
          </p:cNvPr>
          <p:cNvSpPr txBox="1"/>
          <p:nvPr/>
        </p:nvSpPr>
        <p:spPr>
          <a:xfrm>
            <a:off x="8229600" y="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8305EE20-C5D2-4D5C-BA62-FF552E913AB2}" type="slidenum">
              <a:rPr lang="en-US" smtClean="0">
                <a:solidFill>
                  <a:schemeClr val="bg1"/>
                </a:solidFill>
              </a:rPr>
              <a:t>11</a:t>
            </a:fld>
            <a:r>
              <a:rPr lang="en-US" dirty="0">
                <a:solidFill>
                  <a:schemeClr val="bg1"/>
                </a:solidFill>
              </a:rPr>
              <a:t>/29</a:t>
            </a:r>
          </a:p>
        </p:txBody>
      </p:sp>
    </p:spTree>
    <p:extLst>
      <p:ext uri="{BB962C8B-B14F-4D97-AF65-F5344CB8AC3E}">
        <p14:creationId xmlns:p14="http://schemas.microsoft.com/office/powerpoint/2010/main" val="2969673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2" grpId="0" animBg="1"/>
      <p:bldP spid="8" grpId="0" animBg="1"/>
      <p:bldP spid="17" grpId="0"/>
      <p:bldP spid="19" grpId="0" animBg="1"/>
      <p:bldP spid="31" grpId="0"/>
      <p:bldP spid="2" grpId="0"/>
      <p:bldP spid="9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109800" y="1727280"/>
            <a:ext cx="4964760" cy="1344600"/>
          </a:xfrm>
          <a:prstGeom prst="rect">
            <a:avLst/>
          </a:prstGeom>
          <a:noFill/>
          <a:ln>
            <a:noFill/>
          </a:ln>
          <a:effectLst>
            <a:outerShdw dist="37674" dir="2700000">
              <a:srgbClr val="000000">
                <a:alpha val="40000"/>
              </a:srgbClr>
            </a:outerShdw>
          </a:effectLst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spc="-1" dirty="0">
                <a:solidFill>
                  <a:schemeClr val="bg1"/>
                </a:solidFill>
                <a:latin typeface="Calibri"/>
              </a:rPr>
              <a:t>System Features</a:t>
            </a:r>
            <a:endParaRPr lang="en-US" sz="3600" b="0" strike="noStrike" spc="-1" dirty="0">
              <a:solidFill>
                <a:schemeClr val="bg1"/>
              </a:solidFill>
              <a:latin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30929E-E541-47C1-8ABA-435CC4B8BD6D}"/>
              </a:ext>
            </a:extLst>
          </p:cNvPr>
          <p:cNvSpPr txBox="1"/>
          <p:nvPr/>
        </p:nvSpPr>
        <p:spPr>
          <a:xfrm>
            <a:off x="8229600" y="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8305EE20-C5D2-4D5C-BA62-FF552E913AB2}" type="slidenum">
              <a:rPr lang="en-US" smtClean="0">
                <a:solidFill>
                  <a:schemeClr val="bg1"/>
                </a:solidFill>
              </a:rPr>
              <a:t>12</a:t>
            </a:fld>
            <a:r>
              <a:rPr lang="en-US" dirty="0">
                <a:solidFill>
                  <a:schemeClr val="bg1"/>
                </a:solidFill>
              </a:rPr>
              <a:t>/29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441720" y="120960"/>
            <a:ext cx="8245800" cy="7632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1000" y="209550"/>
            <a:ext cx="434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Systems Features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/>
          </p:nvPr>
        </p:nvSpPr>
        <p:spPr>
          <a:xfrm flipH="1">
            <a:off x="9098280" y="865619"/>
            <a:ext cx="45719" cy="45719"/>
          </a:xfrm>
        </p:spPr>
        <p:txBody>
          <a:bodyPr/>
          <a:lstStyle/>
          <a:p>
            <a:pPr algn="l">
              <a:buFont typeface="Arial" pitchFamily="34" charset="0"/>
              <a:buChar char="•"/>
            </a:pPr>
            <a:r>
              <a:rPr lang="en-US" sz="2400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7F90317-6F7B-4271-858D-BDEC0CF3403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38560" y="2411145"/>
            <a:ext cx="3810000" cy="231149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9DF513D-03B0-4EBB-BCF9-7078278D76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5713" y="2276032"/>
            <a:ext cx="2819400" cy="258171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F03BD7E-0828-42A2-898B-71FF813180E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4892" y="890453"/>
            <a:ext cx="2004827" cy="161469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1F7A752-703E-4D4A-A695-1939E22E318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9890" y="1145430"/>
            <a:ext cx="737042" cy="1109826"/>
          </a:xfrm>
          <a:prstGeom prst="rect">
            <a:avLst/>
          </a:prstGeom>
        </p:spPr>
      </p:pic>
      <p:sp>
        <p:nvSpPr>
          <p:cNvPr id="22" name="Arrow: Bent 21">
            <a:extLst>
              <a:ext uri="{FF2B5EF4-FFF2-40B4-BE49-F238E27FC236}">
                <a16:creationId xmlns:a16="http://schemas.microsoft.com/office/drawing/2014/main" id="{67497B22-1AAB-499E-AFF0-8AD75E0F6109}"/>
              </a:ext>
            </a:extLst>
          </p:cNvPr>
          <p:cNvSpPr/>
          <p:nvPr/>
        </p:nvSpPr>
        <p:spPr>
          <a:xfrm>
            <a:off x="1143001" y="1385724"/>
            <a:ext cx="1635528" cy="1025421"/>
          </a:xfrm>
          <a:prstGeom prst="bentArrow">
            <a:avLst>
              <a:gd name="adj1" fmla="val 13081"/>
              <a:gd name="adj2" fmla="val 25000"/>
              <a:gd name="adj3" fmla="val 25000"/>
              <a:gd name="adj4" fmla="val 43750"/>
            </a:avLst>
          </a:prstGeom>
          <a:solidFill>
            <a:srgbClr val="A36415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Arrow: Bent 22">
            <a:extLst>
              <a:ext uri="{FF2B5EF4-FFF2-40B4-BE49-F238E27FC236}">
                <a16:creationId xmlns:a16="http://schemas.microsoft.com/office/drawing/2014/main" id="{3209C274-664A-4B29-BE91-C29CB5563224}"/>
              </a:ext>
            </a:extLst>
          </p:cNvPr>
          <p:cNvSpPr/>
          <p:nvPr/>
        </p:nvSpPr>
        <p:spPr>
          <a:xfrm flipH="1">
            <a:off x="6248400" y="1385724"/>
            <a:ext cx="1600200" cy="934772"/>
          </a:xfrm>
          <a:prstGeom prst="bentArrow">
            <a:avLst>
              <a:gd name="adj1" fmla="val 13081"/>
              <a:gd name="adj2" fmla="val 25000"/>
              <a:gd name="adj3" fmla="val 25000"/>
              <a:gd name="adj4" fmla="val 43750"/>
            </a:avLst>
          </a:prstGeom>
          <a:solidFill>
            <a:srgbClr val="A36415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90C09B8-2BD6-4254-933C-020AC57C131F}"/>
              </a:ext>
            </a:extLst>
          </p:cNvPr>
          <p:cNvSpPr/>
          <p:nvPr/>
        </p:nvSpPr>
        <p:spPr>
          <a:xfrm>
            <a:off x="2324447" y="2909420"/>
            <a:ext cx="4878259" cy="923330"/>
          </a:xfrm>
          <a:prstGeom prst="rect">
            <a:avLst/>
          </a:prstGeom>
          <a:noFill/>
          <a:effectLst>
            <a:softEdge rad="0"/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Create account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231CD7CA-339D-4063-818A-FA71C7C36C05}"/>
              </a:ext>
            </a:extLst>
          </p:cNvPr>
          <p:cNvSpPr/>
          <p:nvPr/>
        </p:nvSpPr>
        <p:spPr>
          <a:xfrm>
            <a:off x="2771002" y="989540"/>
            <a:ext cx="3423878" cy="166041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1F66E487-DE35-4745-A459-A34DC263B4D1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0951" y="1529321"/>
            <a:ext cx="757123" cy="580850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90117476-04B0-416F-A79F-9E41EE659CDF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3649249" y="1173061"/>
            <a:ext cx="757123" cy="5808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7846EE8-3D0A-45A0-9976-ECD76F1450ED}"/>
              </a:ext>
            </a:extLst>
          </p:cNvPr>
          <p:cNvSpPr txBox="1"/>
          <p:nvPr/>
        </p:nvSpPr>
        <p:spPr>
          <a:xfrm>
            <a:off x="8229600" y="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8305EE20-C5D2-4D5C-BA62-FF552E913AB2}" type="slidenum">
              <a:rPr lang="en-US" smtClean="0">
                <a:solidFill>
                  <a:schemeClr val="bg1"/>
                </a:solidFill>
              </a:rPr>
              <a:t>13</a:t>
            </a:fld>
            <a:r>
              <a:rPr lang="en-US" dirty="0">
                <a:solidFill>
                  <a:schemeClr val="bg1"/>
                </a:solidFill>
              </a:rPr>
              <a:t>/29</a:t>
            </a:r>
          </a:p>
        </p:txBody>
      </p:sp>
    </p:spTree>
    <p:extLst>
      <p:ext uri="{BB962C8B-B14F-4D97-AF65-F5344CB8AC3E}">
        <p14:creationId xmlns:p14="http://schemas.microsoft.com/office/powerpoint/2010/main" val="10638977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441720" y="120960"/>
            <a:ext cx="8245800" cy="7632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1000" y="209550"/>
            <a:ext cx="434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Systems Features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/>
          </p:nvPr>
        </p:nvSpPr>
        <p:spPr>
          <a:xfrm flipH="1">
            <a:off x="9098280" y="865619"/>
            <a:ext cx="45719" cy="45719"/>
          </a:xfrm>
        </p:spPr>
        <p:txBody>
          <a:bodyPr/>
          <a:lstStyle/>
          <a:p>
            <a:pPr algn="l">
              <a:buFont typeface="Arial" pitchFamily="34" charset="0"/>
              <a:buChar char="•"/>
            </a:pPr>
            <a:r>
              <a:rPr lang="en-US" sz="2400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7F90317-6F7B-4271-858D-BDEC0CF3403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38560" y="2521115"/>
            <a:ext cx="3810000" cy="231149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9DF513D-03B0-4EBB-BCF9-7078278D76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3909" y="2304926"/>
            <a:ext cx="2819400" cy="246138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F03BD7E-0828-42A2-898B-71FF813180E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4892" y="890453"/>
            <a:ext cx="2004827" cy="161469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1F7A752-703E-4D4A-A695-1939E22E318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9890" y="1145430"/>
            <a:ext cx="737042" cy="1109826"/>
          </a:xfrm>
          <a:prstGeom prst="rect">
            <a:avLst/>
          </a:prstGeom>
        </p:spPr>
      </p:pic>
      <p:sp>
        <p:nvSpPr>
          <p:cNvPr id="22" name="Arrow: Bent 21">
            <a:extLst>
              <a:ext uri="{FF2B5EF4-FFF2-40B4-BE49-F238E27FC236}">
                <a16:creationId xmlns:a16="http://schemas.microsoft.com/office/drawing/2014/main" id="{67497B22-1AAB-499E-AFF0-8AD75E0F6109}"/>
              </a:ext>
            </a:extLst>
          </p:cNvPr>
          <p:cNvSpPr/>
          <p:nvPr/>
        </p:nvSpPr>
        <p:spPr>
          <a:xfrm rot="16200000" flipH="1" flipV="1">
            <a:off x="6797726" y="1087311"/>
            <a:ext cx="746710" cy="1630736"/>
          </a:xfrm>
          <a:prstGeom prst="bentArrow">
            <a:avLst>
              <a:gd name="adj1" fmla="val 19635"/>
              <a:gd name="adj2" fmla="val 22185"/>
              <a:gd name="adj3" fmla="val 25006"/>
              <a:gd name="adj4" fmla="val 51957"/>
            </a:avLst>
          </a:prstGeom>
          <a:solidFill>
            <a:srgbClr val="A36415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Arrow: Bent 22">
            <a:extLst>
              <a:ext uri="{FF2B5EF4-FFF2-40B4-BE49-F238E27FC236}">
                <a16:creationId xmlns:a16="http://schemas.microsoft.com/office/drawing/2014/main" id="{3209C274-664A-4B29-BE91-C29CB5563224}"/>
              </a:ext>
            </a:extLst>
          </p:cNvPr>
          <p:cNvSpPr/>
          <p:nvPr/>
        </p:nvSpPr>
        <p:spPr>
          <a:xfrm>
            <a:off x="1194657" y="1486215"/>
            <a:ext cx="1415511" cy="924930"/>
          </a:xfrm>
          <a:prstGeom prst="bentArrow">
            <a:avLst>
              <a:gd name="adj1" fmla="val 13081"/>
              <a:gd name="adj2" fmla="val 25000"/>
              <a:gd name="adj3" fmla="val 25000"/>
              <a:gd name="adj4" fmla="val 43750"/>
            </a:avLst>
          </a:prstGeom>
          <a:solidFill>
            <a:srgbClr val="A36415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231CD7CA-339D-4063-818A-FA71C7C36C05}"/>
              </a:ext>
            </a:extLst>
          </p:cNvPr>
          <p:cNvSpPr/>
          <p:nvPr/>
        </p:nvSpPr>
        <p:spPr>
          <a:xfrm>
            <a:off x="2771002" y="989540"/>
            <a:ext cx="3423878" cy="166041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1F66E487-DE35-4745-A459-A34DC263B4D1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0951" y="1529321"/>
            <a:ext cx="757123" cy="580850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90117476-04B0-416F-A79F-9E41EE659CDF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3649249" y="1173061"/>
            <a:ext cx="757123" cy="58085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22BE3BB-7A03-4ACB-AB41-10B74353882A}"/>
              </a:ext>
            </a:extLst>
          </p:cNvPr>
          <p:cNvSpPr/>
          <p:nvPr/>
        </p:nvSpPr>
        <p:spPr>
          <a:xfrm rot="1321334">
            <a:off x="6499544" y="1219265"/>
            <a:ext cx="1622615" cy="943716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>
                <a:gd name="adj" fmla="val 10327179"/>
              </a:avLst>
            </a:prstTxWarp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Pending loan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FE8FCEE-59E4-4043-AF2E-ACD6210E3867}"/>
              </a:ext>
            </a:extLst>
          </p:cNvPr>
          <p:cNvSpPr/>
          <p:nvPr/>
        </p:nvSpPr>
        <p:spPr>
          <a:xfrm rot="19560832">
            <a:off x="820381" y="1414473"/>
            <a:ext cx="1622615" cy="1085943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/>
            </a:prstTxWarp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Create loan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D1E99505-05B8-403A-A3BF-7C18056A1183}"/>
              </a:ext>
            </a:extLst>
          </p:cNvPr>
          <p:cNvSpPr/>
          <p:nvPr/>
        </p:nvSpPr>
        <p:spPr>
          <a:xfrm>
            <a:off x="7086600" y="4722637"/>
            <a:ext cx="1676400" cy="3693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My Score is: 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2D4EF6-300B-49D8-8508-2962E9FCC81B}"/>
              </a:ext>
            </a:extLst>
          </p:cNvPr>
          <p:cNvSpPr txBox="1"/>
          <p:nvPr/>
        </p:nvSpPr>
        <p:spPr>
          <a:xfrm>
            <a:off x="8229600" y="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8305EE20-C5D2-4D5C-BA62-FF552E913AB2}" type="slidenum">
              <a:rPr lang="en-US" smtClean="0">
                <a:solidFill>
                  <a:schemeClr val="bg1"/>
                </a:solidFill>
              </a:rPr>
              <a:t>14</a:t>
            </a:fld>
            <a:r>
              <a:rPr lang="en-US" dirty="0">
                <a:solidFill>
                  <a:schemeClr val="bg1"/>
                </a:solidFill>
              </a:rPr>
              <a:t>/29</a:t>
            </a:r>
          </a:p>
        </p:txBody>
      </p:sp>
    </p:spTree>
    <p:extLst>
      <p:ext uri="{BB962C8B-B14F-4D97-AF65-F5344CB8AC3E}">
        <p14:creationId xmlns:p14="http://schemas.microsoft.com/office/powerpoint/2010/main" val="27607241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441720" y="120960"/>
            <a:ext cx="8245800" cy="7632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1000" y="209550"/>
            <a:ext cx="434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Systems Features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/>
          </p:nvPr>
        </p:nvSpPr>
        <p:spPr>
          <a:xfrm flipH="1">
            <a:off x="9098280" y="865619"/>
            <a:ext cx="45719" cy="45719"/>
          </a:xfrm>
        </p:spPr>
        <p:txBody>
          <a:bodyPr/>
          <a:lstStyle/>
          <a:p>
            <a:pPr algn="l">
              <a:buFont typeface="Arial" pitchFamily="34" charset="0"/>
              <a:buChar char="•"/>
            </a:pPr>
            <a:r>
              <a:rPr lang="en-US" sz="2400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7F90317-6F7B-4271-858D-BDEC0CF3403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38560" y="2521115"/>
            <a:ext cx="3810000" cy="231149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9DF513D-03B0-4EBB-BCF9-7078278D76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3909" y="2304926"/>
            <a:ext cx="2819400" cy="246138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F03BD7E-0828-42A2-898B-71FF813180E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4892" y="890453"/>
            <a:ext cx="2004827" cy="161469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1F7A752-703E-4D4A-A695-1939E22E318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9890" y="1145430"/>
            <a:ext cx="737042" cy="1109826"/>
          </a:xfrm>
          <a:prstGeom prst="rect">
            <a:avLst/>
          </a:prstGeom>
        </p:spPr>
      </p:pic>
      <p:sp>
        <p:nvSpPr>
          <p:cNvPr id="22" name="Arrow: Bent 21">
            <a:extLst>
              <a:ext uri="{FF2B5EF4-FFF2-40B4-BE49-F238E27FC236}">
                <a16:creationId xmlns:a16="http://schemas.microsoft.com/office/drawing/2014/main" id="{67497B22-1AAB-499E-AFF0-8AD75E0F6109}"/>
              </a:ext>
            </a:extLst>
          </p:cNvPr>
          <p:cNvSpPr/>
          <p:nvPr/>
        </p:nvSpPr>
        <p:spPr>
          <a:xfrm rot="16200000" flipH="1" flipV="1">
            <a:off x="6797726" y="1087311"/>
            <a:ext cx="746710" cy="1630736"/>
          </a:xfrm>
          <a:prstGeom prst="bentArrow">
            <a:avLst>
              <a:gd name="adj1" fmla="val 19635"/>
              <a:gd name="adj2" fmla="val 22185"/>
              <a:gd name="adj3" fmla="val 25006"/>
              <a:gd name="adj4" fmla="val 51957"/>
            </a:avLst>
          </a:prstGeom>
          <a:solidFill>
            <a:srgbClr val="A36415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Arrow: Bent 22">
            <a:extLst>
              <a:ext uri="{FF2B5EF4-FFF2-40B4-BE49-F238E27FC236}">
                <a16:creationId xmlns:a16="http://schemas.microsoft.com/office/drawing/2014/main" id="{3209C274-664A-4B29-BE91-C29CB5563224}"/>
              </a:ext>
            </a:extLst>
          </p:cNvPr>
          <p:cNvSpPr/>
          <p:nvPr/>
        </p:nvSpPr>
        <p:spPr>
          <a:xfrm>
            <a:off x="1194657" y="1486215"/>
            <a:ext cx="1415511" cy="924930"/>
          </a:xfrm>
          <a:prstGeom prst="bentArrow">
            <a:avLst>
              <a:gd name="adj1" fmla="val 13081"/>
              <a:gd name="adj2" fmla="val 25000"/>
              <a:gd name="adj3" fmla="val 25000"/>
              <a:gd name="adj4" fmla="val 43750"/>
            </a:avLst>
          </a:prstGeom>
          <a:solidFill>
            <a:srgbClr val="A36415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231CD7CA-339D-4063-818A-FA71C7C36C05}"/>
              </a:ext>
            </a:extLst>
          </p:cNvPr>
          <p:cNvSpPr/>
          <p:nvPr/>
        </p:nvSpPr>
        <p:spPr>
          <a:xfrm>
            <a:off x="2771002" y="989540"/>
            <a:ext cx="3423878" cy="166041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1F66E487-DE35-4745-A459-A34DC263B4D1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0951" y="1529321"/>
            <a:ext cx="757123" cy="580850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90117476-04B0-416F-A79F-9E41EE659CDF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3649249" y="1173061"/>
            <a:ext cx="757123" cy="58085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22BE3BB-7A03-4ACB-AB41-10B74353882A}"/>
              </a:ext>
            </a:extLst>
          </p:cNvPr>
          <p:cNvSpPr/>
          <p:nvPr/>
        </p:nvSpPr>
        <p:spPr>
          <a:xfrm rot="1321334">
            <a:off x="6499544" y="1219265"/>
            <a:ext cx="1622615" cy="943716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>
                <a:gd name="adj" fmla="val 10327179"/>
              </a:avLst>
            </a:prstTxWarp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Pending loan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FE8FCEE-59E4-4043-AF2E-ACD6210E3867}"/>
              </a:ext>
            </a:extLst>
          </p:cNvPr>
          <p:cNvSpPr/>
          <p:nvPr/>
        </p:nvSpPr>
        <p:spPr>
          <a:xfrm rot="19560832">
            <a:off x="820381" y="1414473"/>
            <a:ext cx="1622615" cy="1085943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/>
            </a:prstTxWarp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Create loan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4BA5342-FA47-45D7-895D-2C5D779FD01B}"/>
              </a:ext>
            </a:extLst>
          </p:cNvPr>
          <p:cNvSpPr/>
          <p:nvPr/>
        </p:nvSpPr>
        <p:spPr>
          <a:xfrm>
            <a:off x="6334363" y="3566891"/>
            <a:ext cx="1081681" cy="33587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4A6E64-65C3-4482-8D0A-9B5B8BBFD162}"/>
              </a:ext>
            </a:extLst>
          </p:cNvPr>
          <p:cNvSpPr txBox="1"/>
          <p:nvPr/>
        </p:nvSpPr>
        <p:spPr>
          <a:xfrm>
            <a:off x="6409231" y="3533431"/>
            <a:ext cx="1090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Reject</a:t>
            </a:r>
          </a:p>
        </p:txBody>
      </p:sp>
      <p:sp>
        <p:nvSpPr>
          <p:cNvPr id="30" name="Arrow: Bent 29">
            <a:extLst>
              <a:ext uri="{FF2B5EF4-FFF2-40B4-BE49-F238E27FC236}">
                <a16:creationId xmlns:a16="http://schemas.microsoft.com/office/drawing/2014/main" id="{86A44130-E51A-4A12-894E-DC221C3249BC}"/>
              </a:ext>
            </a:extLst>
          </p:cNvPr>
          <p:cNvSpPr/>
          <p:nvPr/>
        </p:nvSpPr>
        <p:spPr>
          <a:xfrm rot="16200000">
            <a:off x="4793943" y="2390012"/>
            <a:ext cx="1013366" cy="1788508"/>
          </a:xfrm>
          <a:prstGeom prst="bentArrow">
            <a:avLst>
              <a:gd name="adj1" fmla="val 11454"/>
              <a:gd name="adj2" fmla="val 14314"/>
              <a:gd name="adj3" fmla="val 25000"/>
              <a:gd name="adj4" fmla="val 43750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D1E99505-05B8-403A-A3BF-7C18056A1183}"/>
              </a:ext>
            </a:extLst>
          </p:cNvPr>
          <p:cNvSpPr/>
          <p:nvPr/>
        </p:nvSpPr>
        <p:spPr>
          <a:xfrm>
            <a:off x="7086600" y="4722637"/>
            <a:ext cx="1676400" cy="3693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My Score is: 0</a:t>
            </a:r>
          </a:p>
        </p:txBody>
      </p:sp>
      <p:sp>
        <p:nvSpPr>
          <p:cNvPr id="12" name="Multiplication Sign 11">
            <a:extLst>
              <a:ext uri="{FF2B5EF4-FFF2-40B4-BE49-F238E27FC236}">
                <a16:creationId xmlns:a16="http://schemas.microsoft.com/office/drawing/2014/main" id="{92763621-1B1B-46BE-AA5E-68373FBAC6B9}"/>
              </a:ext>
            </a:extLst>
          </p:cNvPr>
          <p:cNvSpPr/>
          <p:nvPr/>
        </p:nvSpPr>
        <p:spPr>
          <a:xfrm>
            <a:off x="5236048" y="2828431"/>
            <a:ext cx="688673" cy="962518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A6EDC5-A055-4D30-AB4D-8E56535BC9DE}"/>
              </a:ext>
            </a:extLst>
          </p:cNvPr>
          <p:cNvSpPr txBox="1"/>
          <p:nvPr/>
        </p:nvSpPr>
        <p:spPr>
          <a:xfrm>
            <a:off x="8229600" y="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8305EE20-C5D2-4D5C-BA62-FF552E913AB2}" type="slidenum">
              <a:rPr lang="en-US" smtClean="0">
                <a:solidFill>
                  <a:schemeClr val="bg1"/>
                </a:solidFill>
              </a:rPr>
              <a:t>15</a:t>
            </a:fld>
            <a:r>
              <a:rPr lang="en-US" dirty="0">
                <a:solidFill>
                  <a:schemeClr val="bg1"/>
                </a:solidFill>
              </a:rPr>
              <a:t>/29</a:t>
            </a:r>
          </a:p>
        </p:txBody>
      </p:sp>
    </p:spTree>
    <p:extLst>
      <p:ext uri="{BB962C8B-B14F-4D97-AF65-F5344CB8AC3E}">
        <p14:creationId xmlns:p14="http://schemas.microsoft.com/office/powerpoint/2010/main" val="8846181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441720" y="120960"/>
            <a:ext cx="8245800" cy="7632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1000" y="209550"/>
            <a:ext cx="434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Systems Features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/>
          </p:nvPr>
        </p:nvSpPr>
        <p:spPr>
          <a:xfrm flipH="1">
            <a:off x="9098280" y="865619"/>
            <a:ext cx="45719" cy="45719"/>
          </a:xfrm>
        </p:spPr>
        <p:txBody>
          <a:bodyPr/>
          <a:lstStyle/>
          <a:p>
            <a:pPr algn="l">
              <a:buFont typeface="Arial" pitchFamily="34" charset="0"/>
              <a:buChar char="•"/>
            </a:pPr>
            <a:r>
              <a:rPr lang="en-US" sz="2400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7F90317-6F7B-4271-858D-BDEC0CF3403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38560" y="2521115"/>
            <a:ext cx="3810000" cy="231149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9DF513D-03B0-4EBB-BCF9-7078278D76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3909" y="2304926"/>
            <a:ext cx="2819400" cy="246138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F03BD7E-0828-42A2-898B-71FF813180E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4892" y="890453"/>
            <a:ext cx="2004827" cy="161469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1F7A752-703E-4D4A-A695-1939E22E318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9890" y="1145430"/>
            <a:ext cx="737042" cy="1109826"/>
          </a:xfrm>
          <a:prstGeom prst="rect">
            <a:avLst/>
          </a:prstGeom>
        </p:spPr>
      </p:pic>
      <p:sp>
        <p:nvSpPr>
          <p:cNvPr id="22" name="Arrow: Bent 21">
            <a:extLst>
              <a:ext uri="{FF2B5EF4-FFF2-40B4-BE49-F238E27FC236}">
                <a16:creationId xmlns:a16="http://schemas.microsoft.com/office/drawing/2014/main" id="{67497B22-1AAB-499E-AFF0-8AD75E0F6109}"/>
              </a:ext>
            </a:extLst>
          </p:cNvPr>
          <p:cNvSpPr/>
          <p:nvPr/>
        </p:nvSpPr>
        <p:spPr>
          <a:xfrm rot="16200000" flipH="1" flipV="1">
            <a:off x="6797726" y="1087311"/>
            <a:ext cx="746710" cy="1630736"/>
          </a:xfrm>
          <a:prstGeom prst="bentArrow">
            <a:avLst>
              <a:gd name="adj1" fmla="val 19635"/>
              <a:gd name="adj2" fmla="val 22185"/>
              <a:gd name="adj3" fmla="val 25006"/>
              <a:gd name="adj4" fmla="val 51957"/>
            </a:avLst>
          </a:prstGeom>
          <a:solidFill>
            <a:srgbClr val="A36415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Arrow: Bent 22">
            <a:extLst>
              <a:ext uri="{FF2B5EF4-FFF2-40B4-BE49-F238E27FC236}">
                <a16:creationId xmlns:a16="http://schemas.microsoft.com/office/drawing/2014/main" id="{3209C274-664A-4B29-BE91-C29CB5563224}"/>
              </a:ext>
            </a:extLst>
          </p:cNvPr>
          <p:cNvSpPr/>
          <p:nvPr/>
        </p:nvSpPr>
        <p:spPr>
          <a:xfrm>
            <a:off x="1194657" y="1486215"/>
            <a:ext cx="1415511" cy="924930"/>
          </a:xfrm>
          <a:prstGeom prst="bentArrow">
            <a:avLst>
              <a:gd name="adj1" fmla="val 13081"/>
              <a:gd name="adj2" fmla="val 25000"/>
              <a:gd name="adj3" fmla="val 25000"/>
              <a:gd name="adj4" fmla="val 43750"/>
            </a:avLst>
          </a:prstGeom>
          <a:solidFill>
            <a:srgbClr val="A36415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231CD7CA-339D-4063-818A-FA71C7C36C05}"/>
              </a:ext>
            </a:extLst>
          </p:cNvPr>
          <p:cNvSpPr/>
          <p:nvPr/>
        </p:nvSpPr>
        <p:spPr>
          <a:xfrm>
            <a:off x="2771002" y="989540"/>
            <a:ext cx="3423878" cy="166041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1F66E487-DE35-4745-A459-A34DC263B4D1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0951" y="1529321"/>
            <a:ext cx="757123" cy="580850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90117476-04B0-416F-A79F-9E41EE659CDF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3649249" y="1173061"/>
            <a:ext cx="757123" cy="58085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22BE3BB-7A03-4ACB-AB41-10B74353882A}"/>
              </a:ext>
            </a:extLst>
          </p:cNvPr>
          <p:cNvSpPr/>
          <p:nvPr/>
        </p:nvSpPr>
        <p:spPr>
          <a:xfrm rot="1321334">
            <a:off x="6499544" y="1219265"/>
            <a:ext cx="1622615" cy="943716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>
                <a:gd name="adj" fmla="val 10327179"/>
              </a:avLst>
            </a:prstTxWarp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Pending loan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FE8FCEE-59E4-4043-AF2E-ACD6210E3867}"/>
              </a:ext>
            </a:extLst>
          </p:cNvPr>
          <p:cNvSpPr/>
          <p:nvPr/>
        </p:nvSpPr>
        <p:spPr>
          <a:xfrm rot="19560832">
            <a:off x="820381" y="1414473"/>
            <a:ext cx="1622615" cy="1085943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/>
            </a:prstTxWarp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Create loan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DB7DEF7-5F8E-4310-A861-305C35CFC117}"/>
              </a:ext>
            </a:extLst>
          </p:cNvPr>
          <p:cNvSpPr/>
          <p:nvPr/>
        </p:nvSpPr>
        <p:spPr>
          <a:xfrm>
            <a:off x="6313730" y="2936700"/>
            <a:ext cx="1081681" cy="335872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D3F6AC-69B6-4D73-9241-72FE673A979B}"/>
              </a:ext>
            </a:extLst>
          </p:cNvPr>
          <p:cNvSpPr txBox="1"/>
          <p:nvPr/>
        </p:nvSpPr>
        <p:spPr>
          <a:xfrm>
            <a:off x="6309719" y="2921197"/>
            <a:ext cx="1081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Confirm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4A6E64-65C3-4482-8D0A-9B5B8BBFD162}"/>
              </a:ext>
            </a:extLst>
          </p:cNvPr>
          <p:cNvSpPr txBox="1"/>
          <p:nvPr/>
        </p:nvSpPr>
        <p:spPr>
          <a:xfrm>
            <a:off x="6409231" y="3533431"/>
            <a:ext cx="1090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eject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417C4A4-8D26-48DA-8BAA-74136E9F4DDB}"/>
              </a:ext>
            </a:extLst>
          </p:cNvPr>
          <p:cNvCxnSpPr>
            <a:cxnSpLocks/>
            <a:stCxn id="8" idx="1"/>
            <a:endCxn id="26" idx="2"/>
          </p:cNvCxnSpPr>
          <p:nvPr/>
        </p:nvCxnSpPr>
        <p:spPr>
          <a:xfrm flipH="1" flipV="1">
            <a:off x="4482941" y="2649952"/>
            <a:ext cx="1826778" cy="45591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678A8D5-436B-45C5-B4E9-CA02B4E0C76D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2329045" y="2649952"/>
            <a:ext cx="2153896" cy="92935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47B26D11-6B76-43B3-A685-C37D26E04337}"/>
              </a:ext>
            </a:extLst>
          </p:cNvPr>
          <p:cNvSpPr/>
          <p:nvPr/>
        </p:nvSpPr>
        <p:spPr>
          <a:xfrm rot="20222877">
            <a:off x="2002068" y="2824508"/>
            <a:ext cx="1933653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rgbClr val="92D0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Confirmed loan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D1E99505-05B8-403A-A3BF-7C18056A1183}"/>
              </a:ext>
            </a:extLst>
          </p:cNvPr>
          <p:cNvSpPr/>
          <p:nvPr/>
        </p:nvSpPr>
        <p:spPr>
          <a:xfrm>
            <a:off x="7086600" y="4722637"/>
            <a:ext cx="1676400" cy="3693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My Score is: 0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E0A9123-766C-41AA-A8F6-D1EE6A3C0D6C}"/>
              </a:ext>
            </a:extLst>
          </p:cNvPr>
          <p:cNvCxnSpPr>
            <a:cxnSpLocks/>
          </p:cNvCxnSpPr>
          <p:nvPr/>
        </p:nvCxnSpPr>
        <p:spPr>
          <a:xfrm>
            <a:off x="4434698" y="2649952"/>
            <a:ext cx="2876153" cy="182679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8A4BD70E-9170-4A04-B518-C90708B5FE39}"/>
              </a:ext>
            </a:extLst>
          </p:cNvPr>
          <p:cNvSpPr/>
          <p:nvPr/>
        </p:nvSpPr>
        <p:spPr>
          <a:xfrm rot="1913505">
            <a:off x="5367416" y="3385749"/>
            <a:ext cx="1933653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rgbClr val="92D0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Confirmed loan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DBECAA-01EC-488C-88A0-A6E13A34F3CA}"/>
              </a:ext>
            </a:extLst>
          </p:cNvPr>
          <p:cNvSpPr txBox="1"/>
          <p:nvPr/>
        </p:nvSpPr>
        <p:spPr>
          <a:xfrm>
            <a:off x="8229600" y="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8305EE20-C5D2-4D5C-BA62-FF552E913AB2}" type="slidenum">
              <a:rPr lang="en-US" smtClean="0">
                <a:solidFill>
                  <a:schemeClr val="bg1"/>
                </a:solidFill>
              </a:rPr>
              <a:t>16</a:t>
            </a:fld>
            <a:r>
              <a:rPr lang="en-US" dirty="0">
                <a:solidFill>
                  <a:schemeClr val="bg1"/>
                </a:solidFill>
              </a:rPr>
              <a:t>/29</a:t>
            </a:r>
          </a:p>
        </p:txBody>
      </p:sp>
    </p:spTree>
    <p:extLst>
      <p:ext uri="{BB962C8B-B14F-4D97-AF65-F5344CB8AC3E}">
        <p14:creationId xmlns:p14="http://schemas.microsoft.com/office/powerpoint/2010/main" val="13693514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441720" y="120960"/>
            <a:ext cx="8245800" cy="7632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1000" y="209550"/>
            <a:ext cx="434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Systems Features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/>
          </p:nvPr>
        </p:nvSpPr>
        <p:spPr>
          <a:xfrm flipH="1">
            <a:off x="9098280" y="865619"/>
            <a:ext cx="45719" cy="45719"/>
          </a:xfrm>
        </p:spPr>
        <p:txBody>
          <a:bodyPr/>
          <a:lstStyle/>
          <a:p>
            <a:pPr algn="l">
              <a:buFont typeface="Arial" pitchFamily="34" charset="0"/>
              <a:buChar char="•"/>
            </a:pPr>
            <a:r>
              <a:rPr lang="en-US" sz="2400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7F90317-6F7B-4271-858D-BDEC0CF3403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38560" y="2411145"/>
            <a:ext cx="3810000" cy="231149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9DF513D-03B0-4EBB-BCF9-7078278D76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5712" y="2099774"/>
            <a:ext cx="3123567" cy="268561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F03BD7E-0828-42A2-898B-71FF813180E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4892" y="890453"/>
            <a:ext cx="2004827" cy="161469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1F7A752-703E-4D4A-A695-1939E22E318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9890" y="1145430"/>
            <a:ext cx="737042" cy="1109826"/>
          </a:xfrm>
          <a:prstGeom prst="rect">
            <a:avLst/>
          </a:prstGeom>
        </p:spPr>
      </p:pic>
      <p:sp>
        <p:nvSpPr>
          <p:cNvPr id="23" name="Arrow: Bent 22">
            <a:extLst>
              <a:ext uri="{FF2B5EF4-FFF2-40B4-BE49-F238E27FC236}">
                <a16:creationId xmlns:a16="http://schemas.microsoft.com/office/drawing/2014/main" id="{3209C274-664A-4B29-BE91-C29CB5563224}"/>
              </a:ext>
            </a:extLst>
          </p:cNvPr>
          <p:cNvSpPr/>
          <p:nvPr/>
        </p:nvSpPr>
        <p:spPr>
          <a:xfrm>
            <a:off x="1194657" y="1486215"/>
            <a:ext cx="1415511" cy="924930"/>
          </a:xfrm>
          <a:prstGeom prst="bentArrow">
            <a:avLst>
              <a:gd name="adj1" fmla="val 13081"/>
              <a:gd name="adj2" fmla="val 25000"/>
              <a:gd name="adj3" fmla="val 25000"/>
              <a:gd name="adj4" fmla="val 43750"/>
            </a:avLst>
          </a:prstGeom>
          <a:solidFill>
            <a:srgbClr val="A36415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231CD7CA-339D-4063-818A-FA71C7C36C05}"/>
              </a:ext>
            </a:extLst>
          </p:cNvPr>
          <p:cNvSpPr/>
          <p:nvPr/>
        </p:nvSpPr>
        <p:spPr>
          <a:xfrm>
            <a:off x="2771002" y="989540"/>
            <a:ext cx="3423878" cy="166041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1F66E487-DE35-4745-A459-A34DC263B4D1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0951" y="1529321"/>
            <a:ext cx="757123" cy="580850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90117476-04B0-416F-A79F-9E41EE659CDF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3649249" y="1173061"/>
            <a:ext cx="757123" cy="58085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FE8FCEE-59E4-4043-AF2E-ACD6210E3867}"/>
              </a:ext>
            </a:extLst>
          </p:cNvPr>
          <p:cNvSpPr/>
          <p:nvPr/>
        </p:nvSpPr>
        <p:spPr>
          <a:xfrm rot="19560832">
            <a:off x="820381" y="1414473"/>
            <a:ext cx="1622615" cy="1085943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/>
            </a:prstTxWarp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Confirm installment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E965FCB-109A-4288-9939-3705E37786E5}"/>
              </a:ext>
            </a:extLst>
          </p:cNvPr>
          <p:cNvSpPr/>
          <p:nvPr/>
        </p:nvSpPr>
        <p:spPr>
          <a:xfrm>
            <a:off x="6829431" y="4722637"/>
            <a:ext cx="1858089" cy="3693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My Score is: 10</a:t>
            </a:r>
          </a:p>
        </p:txBody>
      </p:sp>
      <p:sp>
        <p:nvSpPr>
          <p:cNvPr id="54" name="Arrow: Left 53">
            <a:extLst>
              <a:ext uri="{FF2B5EF4-FFF2-40B4-BE49-F238E27FC236}">
                <a16:creationId xmlns:a16="http://schemas.microsoft.com/office/drawing/2014/main" id="{52059BF0-ABB5-4A0E-95A1-9013386FA20F}"/>
              </a:ext>
            </a:extLst>
          </p:cNvPr>
          <p:cNvSpPr/>
          <p:nvPr/>
        </p:nvSpPr>
        <p:spPr>
          <a:xfrm>
            <a:off x="2291135" y="3170902"/>
            <a:ext cx="4944884" cy="336121"/>
          </a:xfrm>
          <a:prstGeom prst="leftArrow">
            <a:avLst/>
          </a:prstGeom>
          <a:solidFill>
            <a:srgbClr val="A36415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85C4492-DA5F-4BE0-A079-646A50431DB2}"/>
              </a:ext>
            </a:extLst>
          </p:cNvPr>
          <p:cNvSpPr/>
          <p:nvPr/>
        </p:nvSpPr>
        <p:spPr>
          <a:xfrm rot="10800000" flipV="1">
            <a:off x="3235497" y="2719634"/>
            <a:ext cx="2459920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Pay installment</a:t>
            </a:r>
          </a:p>
        </p:txBody>
      </p:sp>
      <p:sp>
        <p:nvSpPr>
          <p:cNvPr id="57" name="Arrow: Bent 56">
            <a:extLst>
              <a:ext uri="{FF2B5EF4-FFF2-40B4-BE49-F238E27FC236}">
                <a16:creationId xmlns:a16="http://schemas.microsoft.com/office/drawing/2014/main" id="{6D9B60F9-12BF-466A-BF66-84B519A4D03D}"/>
              </a:ext>
            </a:extLst>
          </p:cNvPr>
          <p:cNvSpPr/>
          <p:nvPr/>
        </p:nvSpPr>
        <p:spPr>
          <a:xfrm rot="16200000" flipH="1" flipV="1">
            <a:off x="6799371" y="918311"/>
            <a:ext cx="746710" cy="1791568"/>
          </a:xfrm>
          <a:prstGeom prst="bentArrow">
            <a:avLst>
              <a:gd name="adj1" fmla="val 19635"/>
              <a:gd name="adj2" fmla="val 22185"/>
              <a:gd name="adj3" fmla="val 25006"/>
              <a:gd name="adj4" fmla="val 51957"/>
            </a:avLst>
          </a:prstGeom>
          <a:solidFill>
            <a:srgbClr val="A36415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B00A15D-CECE-436C-B890-C24B1177B062}"/>
              </a:ext>
            </a:extLst>
          </p:cNvPr>
          <p:cNvSpPr/>
          <p:nvPr/>
        </p:nvSpPr>
        <p:spPr>
          <a:xfrm rot="860564">
            <a:off x="6339307" y="1167705"/>
            <a:ext cx="1781288" cy="938808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/>
            </a:prstTxWarp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Confirmed installment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E06D77-A633-4ABA-9866-5033C2740F6B}"/>
              </a:ext>
            </a:extLst>
          </p:cNvPr>
          <p:cNvSpPr txBox="1"/>
          <p:nvPr/>
        </p:nvSpPr>
        <p:spPr>
          <a:xfrm>
            <a:off x="8229600" y="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8305EE20-C5D2-4D5C-BA62-FF552E913AB2}" type="slidenum">
              <a:rPr lang="en-US" smtClean="0">
                <a:solidFill>
                  <a:schemeClr val="bg1"/>
                </a:solidFill>
              </a:rPr>
              <a:t>17</a:t>
            </a:fld>
            <a:r>
              <a:rPr lang="en-US" dirty="0">
                <a:solidFill>
                  <a:schemeClr val="bg1"/>
                </a:solidFill>
              </a:rPr>
              <a:t>/29</a:t>
            </a:r>
          </a:p>
        </p:txBody>
      </p:sp>
    </p:spTree>
    <p:extLst>
      <p:ext uri="{BB962C8B-B14F-4D97-AF65-F5344CB8AC3E}">
        <p14:creationId xmlns:p14="http://schemas.microsoft.com/office/powerpoint/2010/main" val="32320660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441720" y="120960"/>
            <a:ext cx="8245800" cy="7632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1000" y="209550"/>
            <a:ext cx="434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Systems Features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/>
          </p:nvPr>
        </p:nvSpPr>
        <p:spPr>
          <a:xfrm flipH="1">
            <a:off x="9098280" y="865619"/>
            <a:ext cx="45719" cy="45719"/>
          </a:xfrm>
        </p:spPr>
        <p:txBody>
          <a:bodyPr/>
          <a:lstStyle/>
          <a:p>
            <a:pPr algn="l">
              <a:buFont typeface="Arial" pitchFamily="34" charset="0"/>
              <a:buChar char="•"/>
            </a:pPr>
            <a:r>
              <a:rPr lang="en-US" sz="2400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7F90317-6F7B-4271-858D-BDEC0CF3403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38560" y="2521115"/>
            <a:ext cx="3810000" cy="231149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9DF513D-03B0-4EBB-BCF9-7078278D76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3909" y="2304926"/>
            <a:ext cx="2819400" cy="246138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F03BD7E-0828-42A2-898B-71FF813180E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4892" y="890453"/>
            <a:ext cx="2004827" cy="161469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1F7A752-703E-4D4A-A695-1939E22E318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9890" y="1145430"/>
            <a:ext cx="737042" cy="1109826"/>
          </a:xfrm>
          <a:prstGeom prst="rect">
            <a:avLst/>
          </a:prstGeom>
        </p:spPr>
      </p:pic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231CD7CA-339D-4063-818A-FA71C7C36C05}"/>
              </a:ext>
            </a:extLst>
          </p:cNvPr>
          <p:cNvSpPr/>
          <p:nvPr/>
        </p:nvSpPr>
        <p:spPr>
          <a:xfrm>
            <a:off x="2771002" y="989540"/>
            <a:ext cx="3423878" cy="166041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1F66E487-DE35-4745-A459-A34DC263B4D1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0951" y="1529321"/>
            <a:ext cx="757123" cy="580850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90117476-04B0-416F-A79F-9E41EE659CDF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3649249" y="1173061"/>
            <a:ext cx="757123" cy="580850"/>
          </a:xfrm>
          <a:prstGeom prst="rect">
            <a:avLst/>
          </a:prstGeom>
        </p:spPr>
      </p:pic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D1E99505-05B8-403A-A3BF-7C18056A1183}"/>
              </a:ext>
            </a:extLst>
          </p:cNvPr>
          <p:cNvSpPr/>
          <p:nvPr/>
        </p:nvSpPr>
        <p:spPr>
          <a:xfrm>
            <a:off x="6781800" y="4722637"/>
            <a:ext cx="1981200" cy="3693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My Score is: 25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83AE4B8-C01F-4C46-B3F8-2637BC7DE256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9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650" y="1054715"/>
            <a:ext cx="5143500" cy="5145566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433709B-7D58-4156-803F-13AA9ACDB39F}"/>
              </a:ext>
            </a:extLst>
          </p:cNvPr>
          <p:cNvSpPr/>
          <p:nvPr/>
        </p:nvSpPr>
        <p:spPr>
          <a:xfrm>
            <a:off x="2771002" y="3028950"/>
            <a:ext cx="3020198" cy="45175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Search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CDEF1D-27E0-4D52-81A3-161E3AA93931}"/>
              </a:ext>
            </a:extLst>
          </p:cNvPr>
          <p:cNvSpPr txBox="1"/>
          <p:nvPr/>
        </p:nvSpPr>
        <p:spPr>
          <a:xfrm>
            <a:off x="8229600" y="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8305EE20-C5D2-4D5C-BA62-FF552E913AB2}" type="slidenum">
              <a:rPr lang="en-US" smtClean="0">
                <a:solidFill>
                  <a:schemeClr val="bg1"/>
                </a:solidFill>
              </a:rPr>
              <a:t>18</a:t>
            </a:fld>
            <a:r>
              <a:rPr lang="en-US" dirty="0">
                <a:solidFill>
                  <a:schemeClr val="bg1"/>
                </a:solidFill>
              </a:rPr>
              <a:t>/29</a:t>
            </a:r>
          </a:p>
        </p:txBody>
      </p:sp>
    </p:spTree>
    <p:extLst>
      <p:ext uri="{BB962C8B-B14F-4D97-AF65-F5344CB8AC3E}">
        <p14:creationId xmlns:p14="http://schemas.microsoft.com/office/powerpoint/2010/main" val="28761649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109800" y="1727280"/>
            <a:ext cx="4964760" cy="1344600"/>
          </a:xfrm>
          <a:prstGeom prst="rect">
            <a:avLst/>
          </a:prstGeom>
          <a:noFill/>
          <a:ln>
            <a:noFill/>
          </a:ln>
          <a:effectLst>
            <a:outerShdw dist="37674" dir="2700000">
              <a:srgbClr val="000000">
                <a:alpha val="40000"/>
              </a:srgbClr>
            </a:outerShdw>
          </a:effectLst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b="0" strike="noStrike" spc="-1" dirty="0">
                <a:solidFill>
                  <a:schemeClr val="bg1"/>
                </a:solidFill>
                <a:latin typeface="Calibri"/>
              </a:rPr>
              <a:t>System Design &amp; Interactions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94574D-D6A0-450A-AC16-F187388BAFE9}"/>
              </a:ext>
            </a:extLst>
          </p:cNvPr>
          <p:cNvSpPr txBox="1"/>
          <p:nvPr/>
        </p:nvSpPr>
        <p:spPr>
          <a:xfrm>
            <a:off x="8229600" y="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8305EE20-C5D2-4D5C-BA62-FF552E913AB2}" type="slidenum">
              <a:rPr lang="en-US" smtClean="0">
                <a:solidFill>
                  <a:schemeClr val="bg1"/>
                </a:solidFill>
              </a:rPr>
              <a:t>19</a:t>
            </a:fld>
            <a:r>
              <a:rPr lang="en-US" dirty="0">
                <a:solidFill>
                  <a:schemeClr val="bg1"/>
                </a:solidFill>
              </a:rPr>
              <a:t>/29</a:t>
            </a:r>
          </a:p>
        </p:txBody>
      </p:sp>
    </p:spTree>
    <p:extLst>
      <p:ext uri="{BB962C8B-B14F-4D97-AF65-F5344CB8AC3E}">
        <p14:creationId xmlns:p14="http://schemas.microsoft.com/office/powerpoint/2010/main" val="3134088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441720" y="120960"/>
            <a:ext cx="8245800" cy="77439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FFFFFF"/>
                </a:solidFill>
                <a:latin typeface="Calibri"/>
              </a:rPr>
              <a:t>Contributors </a:t>
            </a:r>
            <a:endParaRPr lang="en-US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TextShape 2"/>
          <p:cNvSpPr txBox="1"/>
          <p:nvPr/>
        </p:nvSpPr>
        <p:spPr>
          <a:xfrm>
            <a:off x="441720" y="920905"/>
            <a:ext cx="8233560" cy="38804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  <a:spcBef>
                <a:spcPts val="561"/>
              </a:spcBef>
            </a:pP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360"/>
              </a:spcBef>
            </a:pPr>
            <a:r>
              <a:rPr lang="en-US" sz="2000" b="0" strike="noStrike" spc="-1" dirty="0">
                <a:solidFill>
                  <a:srgbClr val="FFFFFF"/>
                </a:solidFill>
                <a:latin typeface="Berlin Sans FB Demi" panose="020E0802020502020306" pitchFamily="34" charset="0"/>
              </a:rPr>
              <a:t>Supervised by:</a:t>
            </a:r>
            <a:endParaRPr lang="en-US" sz="2000" b="0" strike="noStrike" spc="-1" dirty="0">
              <a:solidFill>
                <a:srgbClr val="000000"/>
              </a:solidFill>
              <a:latin typeface="Berlin Sans FB Demi" panose="020E0802020502020306" pitchFamily="34" charset="0"/>
            </a:endParaRPr>
          </a:p>
          <a:p>
            <a:pPr algn="ctr">
              <a:lnSpc>
                <a:spcPct val="100000"/>
              </a:lnSpc>
              <a:spcBef>
                <a:spcPts val="360"/>
              </a:spcBef>
            </a:pPr>
            <a:r>
              <a:rPr lang="en-US" sz="2000" b="0" strike="noStrike" spc="-1" dirty="0">
                <a:solidFill>
                  <a:srgbClr val="FFFFFF"/>
                </a:solidFill>
                <a:latin typeface="Bodoni MT Black" panose="02070A03080606020203" pitchFamily="18" charset="0"/>
              </a:rPr>
              <a:t>Prof. Ahmed Shawky</a:t>
            </a:r>
            <a:endParaRPr lang="en-US" sz="2000" b="0" strike="noStrike" spc="-1" dirty="0">
              <a:solidFill>
                <a:srgbClr val="000000"/>
              </a:solidFill>
              <a:latin typeface="Bodoni MT Black" panose="02070A03080606020203" pitchFamily="18" charset="0"/>
            </a:endParaRPr>
          </a:p>
          <a:p>
            <a:pPr algn="ctr">
              <a:lnSpc>
                <a:spcPct val="100000"/>
              </a:lnSpc>
              <a:spcBef>
                <a:spcPts val="360"/>
              </a:spcBef>
            </a:pPr>
            <a:r>
              <a:rPr lang="en-US" sz="2000" b="0" strike="noStrike" spc="-1" dirty="0">
                <a:solidFill>
                  <a:srgbClr val="FFFFFF"/>
                </a:solidFill>
                <a:latin typeface="Bodoni MT Black" panose="02070A03080606020203" pitchFamily="18" charset="0"/>
              </a:rPr>
              <a:t>Prof. Cherry Ahmed</a:t>
            </a:r>
            <a:endParaRPr lang="en-US" sz="2000" b="0" strike="noStrike" spc="-1" dirty="0">
              <a:solidFill>
                <a:srgbClr val="000000"/>
              </a:solidFill>
              <a:latin typeface="Bodoni MT Black" panose="02070A03080606020203" pitchFamily="18" charset="0"/>
            </a:endParaRPr>
          </a:p>
          <a:p>
            <a:pPr algn="ctr">
              <a:lnSpc>
                <a:spcPct val="100000"/>
              </a:lnSpc>
              <a:spcBef>
                <a:spcPts val="561"/>
              </a:spcBef>
            </a:pP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130" name="Table 3"/>
          <p:cNvGraphicFramePr/>
          <p:nvPr>
            <p:extLst>
              <p:ext uri="{D42A27DB-BD31-4B8C-83A1-F6EECF244321}">
                <p14:modId xmlns:p14="http://schemas.microsoft.com/office/powerpoint/2010/main" val="4199931384"/>
              </p:ext>
            </p:extLst>
          </p:nvPr>
        </p:nvGraphicFramePr>
        <p:xfrm>
          <a:off x="2514600" y="2573144"/>
          <a:ext cx="4343400" cy="2194560"/>
        </p:xfrm>
        <a:graphic>
          <a:graphicData uri="http://schemas.openxmlformats.org/drawingml/2006/table">
            <a:tbl>
              <a:tblPr/>
              <a:tblGrid>
                <a:gridCol w="220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5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1" strike="noStrike" spc="-1" dirty="0">
                          <a:solidFill>
                            <a:srgbClr val="FFFFFF"/>
                          </a:solidFill>
                          <a:latin typeface="Calibri"/>
                        </a:rPr>
                        <a:t>ID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1" strike="noStrike" spc="-1" dirty="0">
                          <a:solidFill>
                            <a:srgbClr val="FFFFFF"/>
                          </a:solidFill>
                          <a:latin typeface="Calibri"/>
                        </a:rPr>
                        <a:t>Name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Omar Bassuni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20160157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 dirty="0" err="1">
                          <a:solidFill>
                            <a:srgbClr val="000000"/>
                          </a:solidFill>
                          <a:latin typeface="Calibri"/>
                        </a:rPr>
                        <a:t>Philopater</a:t>
                      </a: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 Maher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20160177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 dirty="0" err="1">
                          <a:solidFill>
                            <a:srgbClr val="000000"/>
                          </a:solidFill>
                          <a:latin typeface="Calibri"/>
                        </a:rPr>
                        <a:t>Waleed</a:t>
                      </a: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 Ahmed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20160284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George </a:t>
                      </a:r>
                      <a:r>
                        <a:rPr lang="en-US" sz="1800" b="0" strike="noStrike" spc="-1" dirty="0" err="1">
                          <a:solidFill>
                            <a:srgbClr val="000000"/>
                          </a:solidFill>
                          <a:latin typeface="Calibri"/>
                        </a:rPr>
                        <a:t>Nabil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20160087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Andrew </a:t>
                      </a:r>
                      <a:r>
                        <a:rPr lang="en-US" sz="1800" b="0" strike="noStrike" spc="-1" dirty="0" err="1">
                          <a:solidFill>
                            <a:srgbClr val="000000"/>
                          </a:solidFill>
                          <a:latin typeface="Calibri"/>
                        </a:rPr>
                        <a:t>Emad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20160070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0567323-8370-4439-B3BE-27A8DD2B7B02}"/>
              </a:ext>
            </a:extLst>
          </p:cNvPr>
          <p:cNvSpPr txBox="1"/>
          <p:nvPr/>
        </p:nvSpPr>
        <p:spPr>
          <a:xfrm>
            <a:off x="8382000" y="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8305EE20-C5D2-4D5C-BA62-FF552E913AB2}" type="slidenum">
              <a:rPr lang="en-US" smtClean="0">
                <a:solidFill>
                  <a:schemeClr val="bg1"/>
                </a:solidFill>
              </a:rPr>
              <a:t>2</a:t>
            </a:fld>
            <a:r>
              <a:rPr lang="en-US" dirty="0">
                <a:solidFill>
                  <a:schemeClr val="bg1"/>
                </a:solidFill>
              </a:rPr>
              <a:t>/29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>
            <a:extLst>
              <a:ext uri="{FF2B5EF4-FFF2-40B4-BE49-F238E27FC236}">
                <a16:creationId xmlns:a16="http://schemas.microsoft.com/office/drawing/2014/main" id="{6EA1B115-B2B8-4544-9A52-A875592484F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2014" y="2976277"/>
            <a:ext cx="2751986" cy="221646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65F230A-599D-4ABA-A06C-FB44A085721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8200" y="2419350"/>
            <a:ext cx="1333399" cy="1789881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B77382A3-69E3-472B-BB3B-130834EF970F}"/>
              </a:ext>
            </a:extLst>
          </p:cNvPr>
          <p:cNvSpPr txBox="1"/>
          <p:nvPr/>
        </p:nvSpPr>
        <p:spPr>
          <a:xfrm>
            <a:off x="457200" y="133350"/>
            <a:ext cx="3124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3-Tier Architecture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7745C32D-DBCD-40EE-86E4-8217526AF8D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044426"/>
            <a:ext cx="2758138" cy="1527324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FA6F5249-9B62-4540-A248-14873A0E05FA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329675">
            <a:off x="2906868" y="2318556"/>
            <a:ext cx="757123" cy="580850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3BE0636A-F782-4F6C-8E96-029584474B53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81320">
            <a:off x="2830270" y="2703323"/>
            <a:ext cx="757123" cy="580850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A7C923E0-BD18-4FAE-8370-748374A66BB2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329675">
            <a:off x="5518870" y="3112237"/>
            <a:ext cx="757123" cy="580850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B53AE2E3-2D96-4CB0-8BA7-BB2583FB8B10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81320">
            <a:off x="5452123" y="3466246"/>
            <a:ext cx="757123" cy="580850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27FDB4E3-EAD1-49F9-A71A-FFE57EE43B6B}"/>
              </a:ext>
            </a:extLst>
          </p:cNvPr>
          <p:cNvSpPr txBox="1"/>
          <p:nvPr/>
        </p:nvSpPr>
        <p:spPr>
          <a:xfrm>
            <a:off x="533400" y="280035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Front-end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6B2F081-D567-4BDC-BC46-04A3C7794DB8}"/>
              </a:ext>
            </a:extLst>
          </p:cNvPr>
          <p:cNvSpPr txBox="1"/>
          <p:nvPr/>
        </p:nvSpPr>
        <p:spPr>
          <a:xfrm>
            <a:off x="3735407" y="420923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Server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AA59C50-FB43-4619-81C6-BC4DD84754C1}"/>
              </a:ext>
            </a:extLst>
          </p:cNvPr>
          <p:cNvSpPr txBox="1"/>
          <p:nvPr/>
        </p:nvSpPr>
        <p:spPr>
          <a:xfrm>
            <a:off x="7291039" y="2582897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Ethereum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1D8E4F-7147-4544-96D4-C27AEB88D0FA}"/>
              </a:ext>
            </a:extLst>
          </p:cNvPr>
          <p:cNvSpPr txBox="1"/>
          <p:nvPr/>
        </p:nvSpPr>
        <p:spPr>
          <a:xfrm>
            <a:off x="8229600" y="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8305EE20-C5D2-4D5C-BA62-FF552E913AB2}" type="slidenum">
              <a:rPr lang="en-US" smtClean="0">
                <a:solidFill>
                  <a:schemeClr val="bg1"/>
                </a:solidFill>
              </a:rPr>
              <a:t>20</a:t>
            </a:fld>
            <a:r>
              <a:rPr lang="en-US" dirty="0">
                <a:solidFill>
                  <a:schemeClr val="bg1"/>
                </a:solidFill>
              </a:rPr>
              <a:t>/29</a:t>
            </a:r>
          </a:p>
        </p:txBody>
      </p:sp>
    </p:spTree>
    <p:extLst>
      <p:ext uri="{BB962C8B-B14F-4D97-AF65-F5344CB8AC3E}">
        <p14:creationId xmlns:p14="http://schemas.microsoft.com/office/powerpoint/2010/main" val="29084638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9237281-1739-4C10-B118-1943930A2856}"/>
              </a:ext>
            </a:extLst>
          </p:cNvPr>
          <p:cNvSpPr txBox="1"/>
          <p:nvPr/>
        </p:nvSpPr>
        <p:spPr>
          <a:xfrm>
            <a:off x="0" y="133350"/>
            <a:ext cx="510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Organization Account Creation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86B800-AB7D-4DA5-8817-291C12B460F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143" t="23613" r="37143" b="16699"/>
          <a:stretch/>
        </p:blipFill>
        <p:spPr>
          <a:xfrm>
            <a:off x="6590805" y="1110251"/>
            <a:ext cx="2057400" cy="17090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B525B89-9EE4-4C7C-B603-003807C0687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0515" y="862239"/>
            <a:ext cx="3284034" cy="213363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DE91624-CBA7-400F-9679-C2154A09CEC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9277" y="2560903"/>
            <a:ext cx="1263946" cy="178988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6596EFA-81C1-43B0-A9ED-0F40D5E3B1DA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832686">
            <a:off x="5348937" y="2591723"/>
            <a:ext cx="1200503" cy="96013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612F754-3505-4C97-81AC-8B55E5F7DDD7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797665">
            <a:off x="2113089" y="2643356"/>
            <a:ext cx="1261602" cy="88329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64CCE08-DCED-461E-B48A-3C834A5AF1E8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516509" y="4438921"/>
            <a:ext cx="757123" cy="58085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236545FB-E640-456B-A784-A425D869217A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9277" y="1337097"/>
            <a:ext cx="1200503" cy="96013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723813E7-E91C-4A55-ADD4-693920E57240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851567" y="4423728"/>
            <a:ext cx="757123" cy="5808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10803A8-8F76-4B35-B7F8-376460CEF4A6}"/>
              </a:ext>
            </a:extLst>
          </p:cNvPr>
          <p:cNvSpPr txBox="1"/>
          <p:nvPr/>
        </p:nvSpPr>
        <p:spPr>
          <a:xfrm>
            <a:off x="8229600" y="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8305EE20-C5D2-4D5C-BA62-FF552E913AB2}" type="slidenum">
              <a:rPr lang="en-US" smtClean="0">
                <a:solidFill>
                  <a:schemeClr val="bg1"/>
                </a:solidFill>
              </a:rPr>
              <a:t>21</a:t>
            </a:fld>
            <a:r>
              <a:rPr lang="en-US" dirty="0">
                <a:solidFill>
                  <a:schemeClr val="bg1"/>
                </a:solidFill>
              </a:rPr>
              <a:t>/29</a:t>
            </a:r>
          </a:p>
        </p:txBody>
      </p:sp>
    </p:spTree>
    <p:extLst>
      <p:ext uri="{BB962C8B-B14F-4D97-AF65-F5344CB8AC3E}">
        <p14:creationId xmlns:p14="http://schemas.microsoft.com/office/powerpoint/2010/main" val="34336233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9237281-1739-4C10-B118-1943930A2856}"/>
              </a:ext>
            </a:extLst>
          </p:cNvPr>
          <p:cNvSpPr txBox="1"/>
          <p:nvPr/>
        </p:nvSpPr>
        <p:spPr>
          <a:xfrm>
            <a:off x="0" y="133350"/>
            <a:ext cx="510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Organization Account Creation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95ACB82-7AB4-45C2-B26F-6AAD7C8FECE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4789" y="2419350"/>
            <a:ext cx="2057400" cy="20574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B2E5109-38ED-4041-8903-3A5DEE623C4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469238"/>
            <a:ext cx="4562014" cy="3674262"/>
          </a:xfrm>
          <a:prstGeom prst="rect">
            <a:avLst/>
          </a:prstGeom>
        </p:spPr>
      </p:pic>
      <p:graphicFrame>
        <p:nvGraphicFramePr>
          <p:cNvPr id="6" name="Table 8">
            <a:extLst>
              <a:ext uri="{FF2B5EF4-FFF2-40B4-BE49-F238E27FC236}">
                <a16:creationId xmlns:a16="http://schemas.microsoft.com/office/drawing/2014/main" id="{EF336DD4-198E-4096-9B51-325B40575A38}"/>
              </a:ext>
            </a:extLst>
          </p:cNvPr>
          <p:cNvGraphicFramePr>
            <a:graphicFrameLocks noGrp="1"/>
          </p:cNvGraphicFramePr>
          <p:nvPr/>
        </p:nvGraphicFramePr>
        <p:xfrm>
          <a:off x="2738207" y="2631794"/>
          <a:ext cx="1524000" cy="15240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61770655"/>
                    </a:ext>
                  </a:extLst>
                </a:gridCol>
              </a:tblGrid>
              <a:tr h="47412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Accounts contract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3580989"/>
                  </a:ext>
                </a:extLst>
              </a:tr>
              <a:tr h="474128">
                <a:tc>
                  <a:txBody>
                    <a:bodyPr/>
                    <a:lstStyle/>
                    <a:p>
                      <a:r>
                        <a:rPr lang="en-US" sz="1400" dirty="0"/>
                        <a:t>-accounts:[ ]</a:t>
                      </a:r>
                    </a:p>
                    <a:p>
                      <a:r>
                        <a:rPr lang="en-US" sz="1400" dirty="0"/>
                        <a:t>+add(account: address, type: bool)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9346622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94102F21-5040-4DB9-872D-D2B8D04DF1F3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847789" y="1099793"/>
            <a:ext cx="757123" cy="5808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B0D9A63-681C-4178-9E87-A249DEC742CF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428638" y="1125265"/>
            <a:ext cx="757123" cy="58085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E90D389-649A-412A-89BB-FD90933ED348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965390" y="1262815"/>
            <a:ext cx="757123" cy="58085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9BD33EF6-0170-45E6-B707-EC46FFA92F03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546239" y="1288287"/>
            <a:ext cx="757123" cy="5808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F2D045F-37EA-41A1-8456-DAB52D2C38F5}"/>
              </a:ext>
            </a:extLst>
          </p:cNvPr>
          <p:cNvSpPr txBox="1"/>
          <p:nvPr/>
        </p:nvSpPr>
        <p:spPr>
          <a:xfrm>
            <a:off x="8229600" y="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8305EE20-C5D2-4D5C-BA62-FF552E913AB2}" type="slidenum">
              <a:rPr lang="en-US" smtClean="0">
                <a:solidFill>
                  <a:schemeClr val="bg1"/>
                </a:solidFill>
              </a:rPr>
              <a:t>22</a:t>
            </a:fld>
            <a:r>
              <a:rPr lang="en-US" dirty="0">
                <a:solidFill>
                  <a:schemeClr val="bg1"/>
                </a:solidFill>
              </a:rPr>
              <a:t>/29</a:t>
            </a:r>
          </a:p>
        </p:txBody>
      </p:sp>
    </p:spTree>
    <p:extLst>
      <p:ext uri="{BB962C8B-B14F-4D97-AF65-F5344CB8AC3E}">
        <p14:creationId xmlns:p14="http://schemas.microsoft.com/office/powerpoint/2010/main" val="11786324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9237281-1739-4C10-B118-1943930A2856}"/>
              </a:ext>
            </a:extLst>
          </p:cNvPr>
          <p:cNvSpPr txBox="1"/>
          <p:nvPr/>
        </p:nvSpPr>
        <p:spPr>
          <a:xfrm>
            <a:off x="0" y="133350"/>
            <a:ext cx="510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Organization Account Creation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86B800-AB7D-4DA5-8817-291C12B460F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143" t="23613" r="37143" b="16699"/>
          <a:stretch/>
        </p:blipFill>
        <p:spPr>
          <a:xfrm>
            <a:off x="6590805" y="1110251"/>
            <a:ext cx="2057400" cy="17090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B525B89-9EE4-4C7C-B603-003807C0687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0515" y="862239"/>
            <a:ext cx="3284034" cy="213363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DE91624-CBA7-400F-9679-C2154A09CEC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9277" y="2560903"/>
            <a:ext cx="1263946" cy="178988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6596EFA-81C1-43B0-A9ED-0F40D5E3B1DA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832686">
            <a:off x="5348937" y="2591723"/>
            <a:ext cx="1200503" cy="96013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612F754-3505-4C97-81AC-8B55E5F7DDD7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797665">
            <a:off x="2113089" y="2643356"/>
            <a:ext cx="1261602" cy="88329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64CCE08-DCED-461E-B48A-3C834A5AF1E8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516509" y="4438921"/>
            <a:ext cx="757123" cy="58085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236545FB-E640-456B-A784-A425D869217A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9277" y="1337097"/>
            <a:ext cx="1200503" cy="96013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723813E7-E91C-4A55-ADD4-693920E57240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851567" y="4423728"/>
            <a:ext cx="757123" cy="58085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3F153B7-DC8D-4E46-9BB7-F8F416BAFCD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77" y="1228272"/>
            <a:ext cx="3257152" cy="140156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09FF0EB-45E7-42D1-9D96-7D4283DBD7EB}"/>
              </a:ext>
            </a:extLst>
          </p:cNvPr>
          <p:cNvSpPr txBox="1"/>
          <p:nvPr/>
        </p:nvSpPr>
        <p:spPr>
          <a:xfrm>
            <a:off x="8229600" y="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8305EE20-C5D2-4D5C-BA62-FF552E913AB2}" type="slidenum">
              <a:rPr lang="en-US" smtClean="0">
                <a:solidFill>
                  <a:schemeClr val="bg1"/>
                </a:solidFill>
              </a:rPr>
              <a:t>23</a:t>
            </a:fld>
            <a:r>
              <a:rPr lang="en-US" dirty="0">
                <a:solidFill>
                  <a:schemeClr val="bg1"/>
                </a:solidFill>
              </a:rPr>
              <a:t>/29</a:t>
            </a:r>
          </a:p>
        </p:txBody>
      </p:sp>
    </p:spTree>
    <p:extLst>
      <p:ext uri="{BB962C8B-B14F-4D97-AF65-F5344CB8AC3E}">
        <p14:creationId xmlns:p14="http://schemas.microsoft.com/office/powerpoint/2010/main" val="18252289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9237281-1739-4C10-B118-1943930A2856}"/>
              </a:ext>
            </a:extLst>
          </p:cNvPr>
          <p:cNvSpPr txBox="1"/>
          <p:nvPr/>
        </p:nvSpPr>
        <p:spPr>
          <a:xfrm>
            <a:off x="-192177" y="120308"/>
            <a:ext cx="510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Organization Create Loan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B525B89-9EE4-4C7C-B603-003807C0687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0515" y="862239"/>
            <a:ext cx="3284034" cy="213363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DE91624-CBA7-400F-9679-C2154A09CEC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9277" y="2560903"/>
            <a:ext cx="1263946" cy="178988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6596EFA-81C1-43B0-A9ED-0F40D5E3B1DA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832686">
            <a:off x="5348937" y="2591723"/>
            <a:ext cx="1200503" cy="96013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612F754-3505-4C97-81AC-8B55E5F7DDD7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797665">
            <a:off x="2113089" y="2643356"/>
            <a:ext cx="1261602" cy="88329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64CCE08-DCED-461E-B48A-3C834A5AF1E8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516509" y="4438921"/>
            <a:ext cx="757123" cy="58085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236545FB-E640-456B-A784-A425D869217A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9277" y="1337097"/>
            <a:ext cx="1200503" cy="96013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723813E7-E91C-4A55-ADD4-693920E57240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851567" y="4423728"/>
            <a:ext cx="757123" cy="5808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DDA4597-C2E6-44EC-89E0-1B3525C4A6E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877" t="27413" r="38575" b="19327"/>
          <a:stretch/>
        </p:blipFill>
        <p:spPr>
          <a:xfrm>
            <a:off x="6584228" y="1337097"/>
            <a:ext cx="2061767" cy="258216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8722BED-C8AB-42FD-BE3B-ECDF3B7AB7F2}"/>
              </a:ext>
            </a:extLst>
          </p:cNvPr>
          <p:cNvSpPr txBox="1"/>
          <p:nvPr/>
        </p:nvSpPr>
        <p:spPr>
          <a:xfrm>
            <a:off x="8229600" y="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8305EE20-C5D2-4D5C-BA62-FF552E913AB2}" type="slidenum">
              <a:rPr lang="en-US" smtClean="0">
                <a:solidFill>
                  <a:schemeClr val="bg1"/>
                </a:solidFill>
              </a:rPr>
              <a:t>24</a:t>
            </a:fld>
            <a:r>
              <a:rPr lang="en-US" dirty="0">
                <a:solidFill>
                  <a:schemeClr val="bg1"/>
                </a:solidFill>
              </a:rPr>
              <a:t>/29</a:t>
            </a:r>
          </a:p>
        </p:txBody>
      </p:sp>
    </p:spTree>
    <p:extLst>
      <p:ext uri="{BB962C8B-B14F-4D97-AF65-F5344CB8AC3E}">
        <p14:creationId xmlns:p14="http://schemas.microsoft.com/office/powerpoint/2010/main" val="11446721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9237281-1739-4C10-B118-1943930A2856}"/>
              </a:ext>
            </a:extLst>
          </p:cNvPr>
          <p:cNvSpPr txBox="1"/>
          <p:nvPr/>
        </p:nvSpPr>
        <p:spPr>
          <a:xfrm>
            <a:off x="0" y="149718"/>
            <a:ext cx="510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Organization Create Loan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95ACB82-7AB4-45C2-B26F-6AAD7C8FECE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4789" y="2419350"/>
            <a:ext cx="2057400" cy="20574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B2E5109-38ED-4041-8903-3A5DEE623C4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469238"/>
            <a:ext cx="4562014" cy="3674262"/>
          </a:xfrm>
          <a:prstGeom prst="rect">
            <a:avLst/>
          </a:prstGeom>
        </p:spPr>
      </p:pic>
      <p:graphicFrame>
        <p:nvGraphicFramePr>
          <p:cNvPr id="6" name="Table 8">
            <a:extLst>
              <a:ext uri="{FF2B5EF4-FFF2-40B4-BE49-F238E27FC236}">
                <a16:creationId xmlns:a16="http://schemas.microsoft.com/office/drawing/2014/main" id="{EF336DD4-198E-4096-9B51-325B40575A38}"/>
              </a:ext>
            </a:extLst>
          </p:cNvPr>
          <p:cNvGraphicFramePr>
            <a:graphicFrameLocks noGrp="1"/>
          </p:cNvGraphicFramePr>
          <p:nvPr/>
        </p:nvGraphicFramePr>
        <p:xfrm>
          <a:off x="2778243" y="1957274"/>
          <a:ext cx="1524000" cy="105324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61770655"/>
                    </a:ext>
                  </a:extLst>
                </a:gridCol>
              </a:tblGrid>
              <a:tr h="47412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Organization Contract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3580989"/>
                  </a:ext>
                </a:extLst>
              </a:tr>
              <a:tr h="474128">
                <a:tc>
                  <a:txBody>
                    <a:bodyPr/>
                    <a:lstStyle/>
                    <a:p>
                      <a:r>
                        <a:rPr lang="en-US" sz="1400" dirty="0"/>
                        <a:t>+</a:t>
                      </a:r>
                      <a:r>
                        <a:rPr lang="en-US" sz="1400" dirty="0" err="1"/>
                        <a:t>createLoan</a:t>
                      </a:r>
                      <a:r>
                        <a:rPr lang="en-US" sz="1400" dirty="0"/>
                        <a:t>()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9346622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94102F21-5040-4DB9-872D-D2B8D04DF1F3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847789" y="1099793"/>
            <a:ext cx="757123" cy="5808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B0D9A63-681C-4178-9E87-A249DEC742CF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428638" y="1125265"/>
            <a:ext cx="757123" cy="58085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E90D389-649A-412A-89BB-FD90933ED348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965390" y="1262815"/>
            <a:ext cx="757123" cy="58085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9BD33EF6-0170-45E6-B707-EC46FFA92F03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546239" y="1288287"/>
            <a:ext cx="757123" cy="580850"/>
          </a:xfrm>
          <a:prstGeom prst="rect">
            <a:avLst/>
          </a:prstGeom>
        </p:spPr>
      </p:pic>
      <p:graphicFrame>
        <p:nvGraphicFramePr>
          <p:cNvPr id="5" name="Table 8">
            <a:extLst>
              <a:ext uri="{FF2B5EF4-FFF2-40B4-BE49-F238E27FC236}">
                <a16:creationId xmlns:a16="http://schemas.microsoft.com/office/drawing/2014/main" id="{E53E988B-E18F-4E59-85A9-0DE760EF4A10}"/>
              </a:ext>
            </a:extLst>
          </p:cNvPr>
          <p:cNvGraphicFramePr>
            <a:graphicFrameLocks noGrp="1"/>
          </p:cNvGraphicFramePr>
          <p:nvPr/>
        </p:nvGraphicFramePr>
        <p:xfrm>
          <a:off x="2778243" y="3522339"/>
          <a:ext cx="1524000" cy="10972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61770655"/>
                    </a:ext>
                  </a:extLst>
                </a:gridCol>
              </a:tblGrid>
              <a:tr h="47412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Loans Contract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3580989"/>
                  </a:ext>
                </a:extLst>
              </a:tr>
              <a:tr h="474128">
                <a:tc>
                  <a:txBody>
                    <a:bodyPr/>
                    <a:lstStyle/>
                    <a:p>
                      <a:r>
                        <a:rPr lang="en-US" sz="1400" dirty="0"/>
                        <a:t>-loans:[]</a:t>
                      </a:r>
                    </a:p>
                    <a:p>
                      <a:r>
                        <a:rPr lang="en-US" sz="1400" dirty="0"/>
                        <a:t>-</a:t>
                      </a:r>
                      <a:r>
                        <a:rPr lang="en-US" sz="1400" dirty="0" err="1"/>
                        <a:t>pendingLoans</a:t>
                      </a:r>
                      <a:r>
                        <a:rPr lang="en-US" sz="1400" dirty="0"/>
                        <a:t>:[]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9346622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8938FBB6-C49D-4DE9-B40E-BC5FD231768F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003010" y="2931979"/>
            <a:ext cx="478265" cy="61243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A44E134-39DD-4772-8B97-09AD940BFFE3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583857" y="2957449"/>
            <a:ext cx="478267" cy="61243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03F240E-19CD-4203-A05F-6BC8C012FF52}"/>
              </a:ext>
            </a:extLst>
          </p:cNvPr>
          <p:cNvSpPr txBox="1"/>
          <p:nvPr/>
        </p:nvSpPr>
        <p:spPr>
          <a:xfrm>
            <a:off x="8229600" y="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8305EE20-C5D2-4D5C-BA62-FF552E913AB2}" type="slidenum">
              <a:rPr lang="en-US" smtClean="0">
                <a:solidFill>
                  <a:schemeClr val="bg1"/>
                </a:solidFill>
              </a:rPr>
              <a:t>25</a:t>
            </a:fld>
            <a:r>
              <a:rPr lang="en-US" dirty="0">
                <a:solidFill>
                  <a:schemeClr val="bg1"/>
                </a:solidFill>
              </a:rPr>
              <a:t>/29</a:t>
            </a:r>
          </a:p>
        </p:txBody>
      </p:sp>
    </p:spTree>
    <p:extLst>
      <p:ext uri="{BB962C8B-B14F-4D97-AF65-F5344CB8AC3E}">
        <p14:creationId xmlns:p14="http://schemas.microsoft.com/office/powerpoint/2010/main" val="39792626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9237281-1739-4C10-B118-1943930A2856}"/>
              </a:ext>
            </a:extLst>
          </p:cNvPr>
          <p:cNvSpPr txBox="1"/>
          <p:nvPr/>
        </p:nvSpPr>
        <p:spPr>
          <a:xfrm>
            <a:off x="-192177" y="120308"/>
            <a:ext cx="510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Organization Create Loan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DE91624-CBA7-400F-9679-C2154A09CE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9277" y="2560903"/>
            <a:ext cx="1263946" cy="178988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6596EFA-81C1-43B0-A9ED-0F40D5E3B1DA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832686">
            <a:off x="5348937" y="2591723"/>
            <a:ext cx="1200503" cy="96013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612F754-3505-4C97-81AC-8B55E5F7DDD7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797665">
            <a:off x="2113089" y="2643356"/>
            <a:ext cx="1261602" cy="88329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64CCE08-DCED-461E-B48A-3C834A5AF1E8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516509" y="4438921"/>
            <a:ext cx="757123" cy="58085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236545FB-E640-456B-A784-A425D869217A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9277" y="1337097"/>
            <a:ext cx="1200503" cy="96013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723813E7-E91C-4A55-ADD4-693920E5724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851567" y="4423728"/>
            <a:ext cx="757123" cy="5808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DDA4597-C2E6-44EC-89E0-1B3525C4A6E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877" t="27413" r="38575" b="19327"/>
          <a:stretch/>
        </p:blipFill>
        <p:spPr>
          <a:xfrm>
            <a:off x="6584228" y="1337097"/>
            <a:ext cx="2061767" cy="258216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7140DFA-B26B-4ACC-A268-371002132C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5640" y="787723"/>
            <a:ext cx="2819400" cy="2461386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E58430B-34BF-4011-81F3-7FA05F1A79AC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283" r="18388"/>
          <a:stretch/>
        </p:blipFill>
        <p:spPr>
          <a:xfrm>
            <a:off x="84995" y="1428750"/>
            <a:ext cx="2124805" cy="131011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9E8E069-E8B6-4F44-826D-936D14E21D7A}"/>
              </a:ext>
            </a:extLst>
          </p:cNvPr>
          <p:cNvSpPr txBox="1"/>
          <p:nvPr/>
        </p:nvSpPr>
        <p:spPr>
          <a:xfrm>
            <a:off x="8229600" y="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8305EE20-C5D2-4D5C-BA62-FF552E913AB2}" type="slidenum">
              <a:rPr lang="en-US" smtClean="0">
                <a:solidFill>
                  <a:schemeClr val="bg1"/>
                </a:solidFill>
              </a:rPr>
              <a:t>26</a:t>
            </a:fld>
            <a:r>
              <a:rPr lang="en-US" dirty="0">
                <a:solidFill>
                  <a:schemeClr val="bg1"/>
                </a:solidFill>
              </a:rPr>
              <a:t>/29</a:t>
            </a:r>
          </a:p>
        </p:txBody>
      </p:sp>
    </p:spTree>
    <p:extLst>
      <p:ext uri="{BB962C8B-B14F-4D97-AF65-F5344CB8AC3E}">
        <p14:creationId xmlns:p14="http://schemas.microsoft.com/office/powerpoint/2010/main" val="42867271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9237281-1739-4C10-B118-1943930A2856}"/>
              </a:ext>
            </a:extLst>
          </p:cNvPr>
          <p:cNvSpPr txBox="1"/>
          <p:nvPr/>
        </p:nvSpPr>
        <p:spPr>
          <a:xfrm>
            <a:off x="-192177" y="120308"/>
            <a:ext cx="510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Confirm A Pending Loan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DE91624-CBA7-400F-9679-C2154A09CE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9277" y="2560903"/>
            <a:ext cx="1263946" cy="178988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6596EFA-81C1-43B0-A9ED-0F40D5E3B1DA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832686">
            <a:off x="5348937" y="2591723"/>
            <a:ext cx="1200503" cy="96013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612F754-3505-4C97-81AC-8B55E5F7DDD7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797665">
            <a:off x="2113089" y="2643356"/>
            <a:ext cx="1261602" cy="88329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64CCE08-DCED-461E-B48A-3C834A5AF1E8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516509" y="4438921"/>
            <a:ext cx="757123" cy="58085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236545FB-E640-456B-A784-A425D869217A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9277" y="1337097"/>
            <a:ext cx="1200503" cy="96013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723813E7-E91C-4A55-ADD4-693920E5724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851567" y="4423728"/>
            <a:ext cx="757123" cy="5808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7140DFA-B26B-4ACC-A268-371002132C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5640" y="787723"/>
            <a:ext cx="2819400" cy="2461386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E58430B-34BF-4011-81F3-7FA05F1A79AC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283" r="18388"/>
          <a:stretch/>
        </p:blipFill>
        <p:spPr>
          <a:xfrm>
            <a:off x="140014" y="1559591"/>
            <a:ext cx="2124805" cy="131011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31EC26A-4FE6-4A73-927F-A6EBAB82915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283" r="18388"/>
          <a:stretch/>
        </p:blipFill>
        <p:spPr>
          <a:xfrm>
            <a:off x="4913223" y="963971"/>
            <a:ext cx="4120500" cy="1596932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1B95DE15-F549-4C62-ACFA-A2B8F8E7804B}"/>
              </a:ext>
            </a:extLst>
          </p:cNvPr>
          <p:cNvSpPr/>
          <p:nvPr/>
        </p:nvSpPr>
        <p:spPr>
          <a:xfrm>
            <a:off x="8354122" y="1648081"/>
            <a:ext cx="651723" cy="381000"/>
          </a:xfrm>
          <a:prstGeom prst="ellipse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6DF352-C917-4E6F-86EC-9E06A60148CE}"/>
              </a:ext>
            </a:extLst>
          </p:cNvPr>
          <p:cNvSpPr txBox="1"/>
          <p:nvPr/>
        </p:nvSpPr>
        <p:spPr>
          <a:xfrm>
            <a:off x="8229600" y="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8305EE20-C5D2-4D5C-BA62-FF552E913AB2}" type="slidenum">
              <a:rPr lang="en-US" smtClean="0">
                <a:solidFill>
                  <a:schemeClr val="bg1"/>
                </a:solidFill>
              </a:rPr>
              <a:t>27</a:t>
            </a:fld>
            <a:r>
              <a:rPr lang="en-US" dirty="0">
                <a:solidFill>
                  <a:schemeClr val="bg1"/>
                </a:solidFill>
              </a:rPr>
              <a:t>/29</a:t>
            </a:r>
          </a:p>
        </p:txBody>
      </p:sp>
    </p:spTree>
    <p:extLst>
      <p:ext uri="{BB962C8B-B14F-4D97-AF65-F5344CB8AC3E}">
        <p14:creationId xmlns:p14="http://schemas.microsoft.com/office/powerpoint/2010/main" val="29546120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9237281-1739-4C10-B118-1943930A2856}"/>
              </a:ext>
            </a:extLst>
          </p:cNvPr>
          <p:cNvSpPr txBox="1"/>
          <p:nvPr/>
        </p:nvSpPr>
        <p:spPr>
          <a:xfrm>
            <a:off x="0" y="149718"/>
            <a:ext cx="510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Organization Create Loan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2E5109-38ED-4041-8903-3A5DEE623C4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199" y="1469238"/>
            <a:ext cx="4774889" cy="3845712"/>
          </a:xfrm>
          <a:prstGeom prst="rect">
            <a:avLst/>
          </a:prstGeom>
        </p:spPr>
      </p:pic>
      <p:graphicFrame>
        <p:nvGraphicFramePr>
          <p:cNvPr id="6" name="Table 8">
            <a:extLst>
              <a:ext uri="{FF2B5EF4-FFF2-40B4-BE49-F238E27FC236}">
                <a16:creationId xmlns:a16="http://schemas.microsoft.com/office/drawing/2014/main" id="{EF336DD4-198E-4096-9B51-325B40575A38}"/>
              </a:ext>
            </a:extLst>
          </p:cNvPr>
          <p:cNvGraphicFramePr>
            <a:graphicFrameLocks noGrp="1"/>
          </p:cNvGraphicFramePr>
          <p:nvPr/>
        </p:nvGraphicFramePr>
        <p:xfrm>
          <a:off x="2778243" y="1957274"/>
          <a:ext cx="1524000" cy="10972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61770655"/>
                    </a:ext>
                  </a:extLst>
                </a:gridCol>
              </a:tblGrid>
              <a:tr h="47412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User Contract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3580989"/>
                  </a:ext>
                </a:extLst>
              </a:tr>
              <a:tr h="474128">
                <a:tc>
                  <a:txBody>
                    <a:bodyPr/>
                    <a:lstStyle/>
                    <a:p>
                      <a:r>
                        <a:rPr lang="en-US" sz="1400" dirty="0"/>
                        <a:t>+</a:t>
                      </a:r>
                      <a:r>
                        <a:rPr lang="en-US" sz="1400" dirty="0" err="1"/>
                        <a:t>confirmPendingLoan</a:t>
                      </a:r>
                      <a:r>
                        <a:rPr lang="en-US" sz="1400" dirty="0"/>
                        <a:t>()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9346622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94102F21-5040-4DB9-872D-D2B8D04DF1F3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847789" y="1099793"/>
            <a:ext cx="757123" cy="5808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B0D9A63-681C-4178-9E87-A249DEC742CF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428638" y="1125265"/>
            <a:ext cx="757123" cy="580850"/>
          </a:xfrm>
          <a:prstGeom prst="rect">
            <a:avLst/>
          </a:prstGeom>
        </p:spPr>
      </p:pic>
      <p:graphicFrame>
        <p:nvGraphicFramePr>
          <p:cNvPr id="5" name="Table 8">
            <a:extLst>
              <a:ext uri="{FF2B5EF4-FFF2-40B4-BE49-F238E27FC236}">
                <a16:creationId xmlns:a16="http://schemas.microsoft.com/office/drawing/2014/main" id="{E53E988B-E18F-4E59-85A9-0DE760EF4A10}"/>
              </a:ext>
            </a:extLst>
          </p:cNvPr>
          <p:cNvGraphicFramePr>
            <a:graphicFrameLocks noGrp="1"/>
          </p:cNvGraphicFramePr>
          <p:nvPr/>
        </p:nvGraphicFramePr>
        <p:xfrm>
          <a:off x="2790984" y="3486664"/>
          <a:ext cx="1524000" cy="15240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61770655"/>
                    </a:ext>
                  </a:extLst>
                </a:gridCol>
              </a:tblGrid>
              <a:tr h="47412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Loans Contract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3580989"/>
                  </a:ext>
                </a:extLst>
              </a:tr>
              <a:tr h="474128">
                <a:tc>
                  <a:txBody>
                    <a:bodyPr/>
                    <a:lstStyle/>
                    <a:p>
                      <a:r>
                        <a:rPr lang="en-US" sz="1400" dirty="0"/>
                        <a:t>-loans:[]</a:t>
                      </a:r>
                    </a:p>
                    <a:p>
                      <a:r>
                        <a:rPr lang="en-US" sz="1400" dirty="0"/>
                        <a:t>-</a:t>
                      </a:r>
                      <a:r>
                        <a:rPr lang="en-US" sz="1400" dirty="0" err="1"/>
                        <a:t>pendingLoans</a:t>
                      </a:r>
                      <a:r>
                        <a:rPr lang="en-US" sz="1400" dirty="0"/>
                        <a:t>:[]</a:t>
                      </a:r>
                    </a:p>
                    <a:p>
                      <a:r>
                        <a:rPr lang="en-US" sz="1400" dirty="0"/>
                        <a:t>+</a:t>
                      </a:r>
                      <a:r>
                        <a:rPr lang="en-US" sz="1400" dirty="0" err="1"/>
                        <a:t>confirmPendingLoans</a:t>
                      </a:r>
                      <a:r>
                        <a:rPr lang="en-US" sz="1400" dirty="0"/>
                        <a:t>()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9346622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8938FBB6-C49D-4DE9-B40E-BC5FD231768F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003010" y="2931979"/>
            <a:ext cx="478265" cy="61243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A44E134-39DD-4772-8B97-09AD940BFFE3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583857" y="2957449"/>
            <a:ext cx="478267" cy="61243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CE8D903-B5AF-4C9F-A1D7-3B9959817534}"/>
              </a:ext>
            </a:extLst>
          </p:cNvPr>
          <p:cNvSpPr txBox="1"/>
          <p:nvPr/>
        </p:nvSpPr>
        <p:spPr>
          <a:xfrm>
            <a:off x="8229600" y="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8305EE20-C5D2-4D5C-BA62-FF552E913AB2}" type="slidenum">
              <a:rPr lang="en-US" smtClean="0">
                <a:solidFill>
                  <a:schemeClr val="bg1"/>
                </a:solidFill>
              </a:rPr>
              <a:t>28</a:t>
            </a:fld>
            <a:r>
              <a:rPr lang="en-US" dirty="0">
                <a:solidFill>
                  <a:schemeClr val="bg1"/>
                </a:solidFill>
              </a:rPr>
              <a:t>/29</a:t>
            </a:r>
          </a:p>
        </p:txBody>
      </p:sp>
    </p:spTree>
    <p:extLst>
      <p:ext uri="{BB962C8B-B14F-4D97-AF65-F5344CB8AC3E}">
        <p14:creationId xmlns:p14="http://schemas.microsoft.com/office/powerpoint/2010/main" val="39220338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TextShape 1"/>
          <p:cNvSpPr txBox="1"/>
          <p:nvPr/>
        </p:nvSpPr>
        <p:spPr>
          <a:xfrm>
            <a:off x="228600" y="1657350"/>
            <a:ext cx="8203320" cy="1364040"/>
          </a:xfrm>
          <a:prstGeom prst="rect">
            <a:avLst/>
          </a:prstGeom>
          <a:noFill/>
          <a:ln>
            <a:noFill/>
          </a:ln>
          <a:effectLst>
            <a:outerShdw dist="37674" dir="2700000">
              <a:srgbClr val="000000">
                <a:alpha val="40000"/>
              </a:srgbClr>
            </a:outerShdw>
          </a:effectLst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000" spc="-1" dirty="0">
                <a:solidFill>
                  <a:schemeClr val="bg1"/>
                </a:solidFill>
                <a:latin typeface="Calibri"/>
              </a:rPr>
              <a:t>System Running</a:t>
            </a:r>
            <a:endParaRPr lang="en-US" sz="4000" b="0" strike="noStrike" spc="-1" dirty="0">
              <a:solidFill>
                <a:schemeClr val="bg1"/>
              </a:solidFill>
              <a:latin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3CACE0-3808-42F0-AB6B-0A8A15BF21DE}"/>
              </a:ext>
            </a:extLst>
          </p:cNvPr>
          <p:cNvSpPr txBox="1"/>
          <p:nvPr/>
        </p:nvSpPr>
        <p:spPr>
          <a:xfrm>
            <a:off x="8229600" y="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8305EE20-C5D2-4D5C-BA62-FF552E913AB2}" type="slidenum">
              <a:rPr lang="en-US" smtClean="0">
                <a:solidFill>
                  <a:schemeClr val="bg1"/>
                </a:solidFill>
              </a:rPr>
              <a:t>29</a:t>
            </a:fld>
            <a:r>
              <a:rPr lang="en-US" dirty="0">
                <a:solidFill>
                  <a:schemeClr val="bg1"/>
                </a:solidFill>
              </a:rPr>
              <a:t>/29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109800" y="1727280"/>
            <a:ext cx="4964760" cy="1344600"/>
          </a:xfrm>
          <a:prstGeom prst="rect">
            <a:avLst/>
          </a:prstGeom>
          <a:noFill/>
          <a:ln>
            <a:noFill/>
          </a:ln>
          <a:effectLst>
            <a:outerShdw dist="37674" dir="2700000">
              <a:srgbClr val="000000">
                <a:alpha val="40000"/>
              </a:srgbClr>
            </a:outerShdw>
          </a:effectLst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b="0" strike="noStrike" spc="-1" dirty="0">
                <a:solidFill>
                  <a:schemeClr val="bg1"/>
                </a:solidFill>
                <a:latin typeface="Calibri"/>
              </a:rPr>
              <a:t>Introduction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C93CE4-206F-40BF-9A15-62B35423DF34}"/>
              </a:ext>
            </a:extLst>
          </p:cNvPr>
          <p:cNvSpPr txBox="1"/>
          <p:nvPr/>
        </p:nvSpPr>
        <p:spPr>
          <a:xfrm>
            <a:off x="8382000" y="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8305EE20-C5D2-4D5C-BA62-FF552E913AB2}" type="slidenum">
              <a:rPr lang="en-US" smtClean="0">
                <a:solidFill>
                  <a:schemeClr val="bg1"/>
                </a:solidFill>
              </a:rPr>
              <a:t>3</a:t>
            </a:fld>
            <a:r>
              <a:rPr lang="en-US" dirty="0">
                <a:solidFill>
                  <a:schemeClr val="bg1"/>
                </a:solidFill>
              </a:rPr>
              <a:t>/29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441720" y="120960"/>
            <a:ext cx="8245800" cy="7632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spc="-1" dirty="0">
                <a:solidFill>
                  <a:srgbClr val="FFFFFF"/>
                </a:solidFill>
                <a:latin typeface="Calibri"/>
              </a:rPr>
              <a:t>Project Objective</a:t>
            </a:r>
            <a:endParaRPr lang="en-US" sz="36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5" name="TextShape 2"/>
          <p:cNvSpPr txBox="1"/>
          <p:nvPr/>
        </p:nvSpPr>
        <p:spPr>
          <a:xfrm>
            <a:off x="297420" y="1121040"/>
            <a:ext cx="8534400" cy="34167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algn="ctr">
              <a:lnSpc>
                <a:spcPct val="200000"/>
              </a:lnSpc>
              <a:spcBef>
                <a:spcPts val="561"/>
              </a:spcBef>
            </a:pPr>
            <a:r>
              <a:rPr lang="en-US" sz="2000" spc="-1" dirty="0">
                <a:solidFill>
                  <a:srgbClr val="FFFFFF"/>
                </a:solidFill>
                <a:latin typeface="Calibri"/>
              </a:rPr>
              <a:t>Connecting Lenders and Borrowers in a secure integral way</a:t>
            </a:r>
          </a:p>
          <a:p>
            <a:pPr>
              <a:lnSpc>
                <a:spcPct val="200000"/>
              </a:lnSpc>
              <a:spcBef>
                <a:spcPts val="561"/>
              </a:spcBef>
              <a:buFont typeface="Arial" pitchFamily="34" charset="0"/>
              <a:buChar char="•"/>
            </a:pP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200000"/>
              </a:lnSpc>
              <a:spcBef>
                <a:spcPts val="561"/>
              </a:spcBef>
            </a:pP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200000"/>
              </a:lnSpc>
              <a:spcBef>
                <a:spcPts val="561"/>
              </a:spcBef>
            </a:pP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200000"/>
              </a:lnSpc>
              <a:spcBef>
                <a:spcPts val="561"/>
              </a:spcBef>
            </a:pP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200000"/>
              </a:lnSpc>
              <a:spcBef>
                <a:spcPts val="561"/>
              </a:spcBef>
            </a:pP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200000"/>
              </a:lnSpc>
              <a:spcBef>
                <a:spcPts val="561"/>
              </a:spcBef>
            </a:pP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200000"/>
              </a:lnSpc>
              <a:spcBef>
                <a:spcPts val="561"/>
              </a:spcBef>
            </a:pP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200000"/>
              </a:lnSpc>
              <a:spcBef>
                <a:spcPts val="561"/>
              </a:spcBef>
            </a:pP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772" y="1781711"/>
            <a:ext cx="3955696" cy="275608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F4458EB-98F4-40C5-9DE3-D4430F29E05A}"/>
              </a:ext>
            </a:extLst>
          </p:cNvPr>
          <p:cNvSpPr txBox="1"/>
          <p:nvPr/>
        </p:nvSpPr>
        <p:spPr>
          <a:xfrm>
            <a:off x="8382000" y="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8305EE20-C5D2-4D5C-BA62-FF552E913AB2}" type="slidenum">
              <a:rPr lang="en-US" smtClean="0">
                <a:solidFill>
                  <a:schemeClr val="bg1"/>
                </a:solidFill>
              </a:rPr>
              <a:t>4</a:t>
            </a:fld>
            <a:r>
              <a:rPr lang="en-US" dirty="0">
                <a:solidFill>
                  <a:schemeClr val="bg1"/>
                </a:solidFill>
              </a:rPr>
              <a:t>/29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441720" y="120960"/>
            <a:ext cx="8245800" cy="7632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spc="-1" dirty="0">
                <a:solidFill>
                  <a:srgbClr val="FFFFFF"/>
                </a:solidFill>
                <a:latin typeface="Calibri"/>
              </a:rPr>
              <a:t>Technology Used</a:t>
            </a:r>
            <a:endParaRPr lang="en-US" sz="36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5" name="TextShape 2"/>
          <p:cNvSpPr txBox="1"/>
          <p:nvPr/>
        </p:nvSpPr>
        <p:spPr>
          <a:xfrm>
            <a:off x="304800" y="1121040"/>
            <a:ext cx="8534400" cy="34167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algn="ctr">
              <a:lnSpc>
                <a:spcPct val="200000"/>
              </a:lnSpc>
              <a:spcBef>
                <a:spcPts val="561"/>
              </a:spcBef>
            </a:pPr>
            <a:r>
              <a:rPr lang="en-US" sz="2800" spc="-1" dirty="0">
                <a:solidFill>
                  <a:srgbClr val="FFFFFF"/>
                </a:solidFill>
                <a:latin typeface="Calibri"/>
              </a:rPr>
              <a:t>We Choose </a:t>
            </a:r>
            <a:r>
              <a:rPr lang="en-US" sz="2800" spc="-1" dirty="0" err="1">
                <a:solidFill>
                  <a:srgbClr val="FFFFFF"/>
                </a:solidFill>
                <a:latin typeface="Calibri"/>
              </a:rPr>
              <a:t>Blockchain</a:t>
            </a:r>
            <a:r>
              <a:rPr lang="en-US" sz="2800" spc="-1" dirty="0">
                <a:solidFill>
                  <a:srgbClr val="FFFFFF"/>
                </a:solidFill>
                <a:latin typeface="Calibri"/>
              </a:rPr>
              <a:t> Technology!</a:t>
            </a:r>
          </a:p>
          <a:p>
            <a:pPr>
              <a:lnSpc>
                <a:spcPct val="200000"/>
              </a:lnSpc>
              <a:spcBef>
                <a:spcPts val="561"/>
              </a:spcBef>
              <a:buFont typeface="Arial" pitchFamily="34" charset="0"/>
              <a:buChar char="•"/>
            </a:pP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200000"/>
              </a:lnSpc>
              <a:spcBef>
                <a:spcPts val="561"/>
              </a:spcBef>
            </a:pP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200000"/>
              </a:lnSpc>
              <a:spcBef>
                <a:spcPts val="561"/>
              </a:spcBef>
            </a:pP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200000"/>
              </a:lnSpc>
              <a:spcBef>
                <a:spcPts val="561"/>
              </a:spcBef>
            </a:pP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200000"/>
              </a:lnSpc>
              <a:spcBef>
                <a:spcPts val="561"/>
              </a:spcBef>
            </a:pP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200000"/>
              </a:lnSpc>
              <a:spcBef>
                <a:spcPts val="561"/>
              </a:spcBef>
            </a:pP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2038350"/>
            <a:ext cx="4572000" cy="24003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D3C5339-B686-424F-A37D-B165ECE493BC}"/>
              </a:ext>
            </a:extLst>
          </p:cNvPr>
          <p:cNvSpPr txBox="1"/>
          <p:nvPr/>
        </p:nvSpPr>
        <p:spPr>
          <a:xfrm>
            <a:off x="8382000" y="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8305EE20-C5D2-4D5C-BA62-FF552E913AB2}" type="slidenum">
              <a:rPr lang="en-US" smtClean="0">
                <a:solidFill>
                  <a:schemeClr val="bg1"/>
                </a:solidFill>
              </a:rPr>
              <a:t>5</a:t>
            </a:fld>
            <a:r>
              <a:rPr lang="en-US" dirty="0">
                <a:solidFill>
                  <a:schemeClr val="bg1"/>
                </a:solidFill>
              </a:rPr>
              <a:t>/29</a:t>
            </a:r>
          </a:p>
        </p:txBody>
      </p:sp>
    </p:spTree>
    <p:extLst>
      <p:ext uri="{BB962C8B-B14F-4D97-AF65-F5344CB8AC3E}">
        <p14:creationId xmlns:p14="http://schemas.microsoft.com/office/powerpoint/2010/main" val="4192498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441720" y="120960"/>
            <a:ext cx="8245800" cy="7632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spc="-1" dirty="0" err="1">
                <a:solidFill>
                  <a:srgbClr val="FFFFFF"/>
                </a:solidFill>
                <a:latin typeface="Calibri"/>
              </a:rPr>
              <a:t>Ethereum</a:t>
            </a:r>
            <a:endParaRPr lang="en-US" sz="36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5" name="TextShape 2"/>
          <p:cNvSpPr txBox="1"/>
          <p:nvPr/>
        </p:nvSpPr>
        <p:spPr>
          <a:xfrm>
            <a:off x="304800" y="1121040"/>
            <a:ext cx="8534400" cy="34167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algn="ctr">
              <a:lnSpc>
                <a:spcPct val="200000"/>
              </a:lnSpc>
              <a:spcBef>
                <a:spcPts val="561"/>
              </a:spcBef>
            </a:pPr>
            <a:r>
              <a:rPr lang="en-US" sz="2800" spc="-1" dirty="0">
                <a:solidFill>
                  <a:srgbClr val="FFFFFF"/>
                </a:solidFill>
                <a:latin typeface="Calibri"/>
              </a:rPr>
              <a:t>Smart Contracts and Solidity</a:t>
            </a:r>
          </a:p>
          <a:p>
            <a:pPr>
              <a:lnSpc>
                <a:spcPct val="200000"/>
              </a:lnSpc>
              <a:spcBef>
                <a:spcPts val="561"/>
              </a:spcBef>
              <a:buFont typeface="Arial" pitchFamily="34" charset="0"/>
              <a:buChar char="•"/>
            </a:pP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200000"/>
              </a:lnSpc>
              <a:spcBef>
                <a:spcPts val="561"/>
              </a:spcBef>
            </a:pP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200000"/>
              </a:lnSpc>
              <a:spcBef>
                <a:spcPts val="561"/>
              </a:spcBef>
            </a:pP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200000"/>
              </a:lnSpc>
              <a:spcBef>
                <a:spcPts val="561"/>
              </a:spcBef>
            </a:pP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200000"/>
              </a:lnSpc>
              <a:spcBef>
                <a:spcPts val="561"/>
              </a:spcBef>
            </a:pP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200000"/>
              </a:lnSpc>
              <a:spcBef>
                <a:spcPts val="561"/>
              </a:spcBef>
            </a:pP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200000"/>
              </a:lnSpc>
              <a:spcBef>
                <a:spcPts val="561"/>
              </a:spcBef>
            </a:pP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200000"/>
              </a:lnSpc>
              <a:spcBef>
                <a:spcPts val="561"/>
              </a:spcBef>
            </a:pP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6577" y="2038351"/>
            <a:ext cx="4526388" cy="2667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A15605F-B688-475D-940A-917046AD5FF0}"/>
              </a:ext>
            </a:extLst>
          </p:cNvPr>
          <p:cNvSpPr txBox="1"/>
          <p:nvPr/>
        </p:nvSpPr>
        <p:spPr>
          <a:xfrm>
            <a:off x="8229600" y="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8305EE20-C5D2-4D5C-BA62-FF552E913AB2}" type="slidenum">
              <a:rPr lang="en-US" smtClean="0">
                <a:solidFill>
                  <a:schemeClr val="bg1"/>
                </a:solidFill>
              </a:rPr>
              <a:t>6</a:t>
            </a:fld>
            <a:r>
              <a:rPr lang="en-US" dirty="0">
                <a:solidFill>
                  <a:schemeClr val="bg1"/>
                </a:solidFill>
              </a:rPr>
              <a:t>/29</a:t>
            </a:r>
          </a:p>
        </p:txBody>
      </p:sp>
    </p:spTree>
    <p:extLst>
      <p:ext uri="{BB962C8B-B14F-4D97-AF65-F5344CB8AC3E}">
        <p14:creationId xmlns:p14="http://schemas.microsoft.com/office/powerpoint/2010/main" val="4044598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441720" y="120960"/>
            <a:ext cx="8245800" cy="7632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spc="-1" dirty="0" err="1">
                <a:solidFill>
                  <a:srgbClr val="FFFFFF"/>
                </a:solidFill>
                <a:latin typeface="Calibri"/>
              </a:rPr>
              <a:t>Ethereum</a:t>
            </a:r>
            <a:endParaRPr lang="en-US" sz="36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5" name="TextShape 2"/>
          <p:cNvSpPr txBox="1"/>
          <p:nvPr/>
        </p:nvSpPr>
        <p:spPr>
          <a:xfrm>
            <a:off x="304800" y="884160"/>
            <a:ext cx="8534400" cy="42593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>
              <a:lnSpc>
                <a:spcPct val="200000"/>
              </a:lnSpc>
              <a:spcBef>
                <a:spcPts val="561"/>
              </a:spcBef>
            </a:pPr>
            <a:r>
              <a:rPr lang="en-US" sz="2000" spc="-1" dirty="0">
                <a:solidFill>
                  <a:srgbClr val="FFFFFF"/>
                </a:solidFill>
                <a:latin typeface="Calibri"/>
              </a:rPr>
              <a:t>Properties of transactions in </a:t>
            </a:r>
            <a:r>
              <a:rPr lang="en-US" sz="2000" spc="-1" dirty="0" err="1">
                <a:solidFill>
                  <a:srgbClr val="FFFFFF"/>
                </a:solidFill>
                <a:latin typeface="Calibri"/>
              </a:rPr>
              <a:t>Ethereum</a:t>
            </a:r>
            <a:endParaRPr lang="en-US" sz="2000" spc="-1" dirty="0">
              <a:solidFill>
                <a:srgbClr val="FFFFFF"/>
              </a:solidFill>
              <a:latin typeface="Calibri"/>
            </a:endParaRPr>
          </a:p>
          <a:p>
            <a:pPr marL="742950" lvl="1" indent="-285750">
              <a:lnSpc>
                <a:spcPct val="200000"/>
              </a:lnSpc>
              <a:spcBef>
                <a:spcPts val="561"/>
              </a:spcBef>
              <a:buFont typeface="Arial" panose="020B0604020202020204" pitchFamily="34" charset="0"/>
              <a:buChar char="•"/>
            </a:pPr>
            <a:r>
              <a:rPr lang="en-US" sz="2000" spc="-1" dirty="0">
                <a:solidFill>
                  <a:srgbClr val="FFFFFF"/>
                </a:solidFill>
                <a:latin typeface="Calibri"/>
              </a:rPr>
              <a:t>Paying with Ethers</a:t>
            </a:r>
          </a:p>
          <a:p>
            <a:pPr marL="742950" lvl="1" indent="-285750">
              <a:lnSpc>
                <a:spcPct val="200000"/>
              </a:lnSpc>
              <a:spcBef>
                <a:spcPts val="561"/>
              </a:spcBef>
              <a:buFont typeface="Arial" panose="020B0604020202020204" pitchFamily="34" charset="0"/>
              <a:buChar char="•"/>
            </a:pPr>
            <a:r>
              <a:rPr lang="en-US" sz="2000" spc="-1" dirty="0">
                <a:solidFill>
                  <a:srgbClr val="FFFFFF"/>
                </a:solidFill>
                <a:latin typeface="Calibri"/>
              </a:rPr>
              <a:t>Nodes don’t Mine Ethers</a:t>
            </a:r>
          </a:p>
          <a:p>
            <a:pPr marL="742950" lvl="1" indent="-285750">
              <a:lnSpc>
                <a:spcPct val="200000"/>
              </a:lnSpc>
              <a:spcBef>
                <a:spcPts val="561"/>
              </a:spcBef>
              <a:buFont typeface="Arial" panose="020B0604020202020204" pitchFamily="34" charset="0"/>
              <a:buChar char="•"/>
            </a:pPr>
            <a:r>
              <a:rPr lang="en-US" sz="2000" spc="-1" dirty="0">
                <a:solidFill>
                  <a:srgbClr val="FFFFFF"/>
                </a:solidFill>
                <a:latin typeface="Calibri"/>
              </a:rPr>
              <a:t>Integrating </a:t>
            </a:r>
            <a:r>
              <a:rPr lang="en-US" sz="2000" spc="-1" dirty="0" err="1">
                <a:solidFill>
                  <a:srgbClr val="FFFFFF"/>
                </a:solidFill>
                <a:latin typeface="Calibri"/>
              </a:rPr>
              <a:t>Ethereum</a:t>
            </a:r>
            <a:r>
              <a:rPr lang="en-US" sz="2000" spc="-1" dirty="0">
                <a:solidFill>
                  <a:srgbClr val="FFFFFF"/>
                </a:solidFill>
                <a:latin typeface="Calibri"/>
              </a:rPr>
              <a:t> in Web Project</a:t>
            </a: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200000"/>
              </a:lnSpc>
              <a:spcBef>
                <a:spcPts val="561"/>
              </a:spcBef>
            </a:pP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200000"/>
              </a:lnSpc>
              <a:spcBef>
                <a:spcPts val="561"/>
              </a:spcBef>
            </a:pP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200000"/>
              </a:lnSpc>
              <a:spcBef>
                <a:spcPts val="561"/>
              </a:spcBef>
            </a:pP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200000"/>
              </a:lnSpc>
              <a:spcBef>
                <a:spcPts val="561"/>
              </a:spcBef>
            </a:pP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200000"/>
              </a:lnSpc>
              <a:spcBef>
                <a:spcPts val="561"/>
              </a:spcBef>
            </a:pP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200000"/>
              </a:lnSpc>
              <a:spcBef>
                <a:spcPts val="561"/>
              </a:spcBef>
            </a:pP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200000"/>
              </a:lnSpc>
              <a:spcBef>
                <a:spcPts val="561"/>
              </a:spcBef>
            </a:pP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1428750"/>
            <a:ext cx="1392717" cy="22669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5F45200-24F3-4DC8-BD61-F4AC36B8BD4F}"/>
              </a:ext>
            </a:extLst>
          </p:cNvPr>
          <p:cNvSpPr txBox="1"/>
          <p:nvPr/>
        </p:nvSpPr>
        <p:spPr>
          <a:xfrm>
            <a:off x="8229600" y="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8305EE20-C5D2-4D5C-BA62-FF552E913AB2}" type="slidenum">
              <a:rPr lang="en-US" smtClean="0">
                <a:solidFill>
                  <a:schemeClr val="bg1"/>
                </a:solidFill>
              </a:rPr>
              <a:t>7</a:t>
            </a:fld>
            <a:r>
              <a:rPr lang="en-US" dirty="0">
                <a:solidFill>
                  <a:schemeClr val="bg1"/>
                </a:solidFill>
              </a:rPr>
              <a:t>/29</a:t>
            </a:r>
          </a:p>
        </p:txBody>
      </p:sp>
    </p:spTree>
    <p:extLst>
      <p:ext uri="{BB962C8B-B14F-4D97-AF65-F5344CB8AC3E}">
        <p14:creationId xmlns:p14="http://schemas.microsoft.com/office/powerpoint/2010/main" val="28937320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109800" y="1727280"/>
            <a:ext cx="4964760" cy="1344600"/>
          </a:xfrm>
          <a:prstGeom prst="rect">
            <a:avLst/>
          </a:prstGeom>
          <a:noFill/>
          <a:ln>
            <a:noFill/>
          </a:ln>
          <a:effectLst>
            <a:outerShdw dist="37674" dir="2700000">
              <a:srgbClr val="000000">
                <a:alpha val="40000"/>
              </a:srgbClr>
            </a:outerShdw>
          </a:effectLst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dirty="0">
                <a:solidFill>
                  <a:schemeClr val="bg1"/>
                </a:solidFill>
              </a:rPr>
              <a:t>Comparing BCB &amp; Current systems</a:t>
            </a:r>
            <a:endParaRPr lang="en-US" sz="3600" b="0" strike="noStrike" spc="-1" dirty="0">
              <a:solidFill>
                <a:schemeClr val="bg1"/>
              </a:solidFill>
              <a:latin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2DC6E3-C69F-4659-944F-58BF568C4834}"/>
              </a:ext>
            </a:extLst>
          </p:cNvPr>
          <p:cNvSpPr txBox="1"/>
          <p:nvPr/>
        </p:nvSpPr>
        <p:spPr>
          <a:xfrm>
            <a:off x="8229600" y="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8305EE20-C5D2-4D5C-BA62-FF552E913AB2}" type="slidenum">
              <a:rPr lang="en-US" smtClean="0">
                <a:solidFill>
                  <a:schemeClr val="bg1"/>
                </a:solidFill>
              </a:rPr>
              <a:t>8</a:t>
            </a:fld>
            <a:r>
              <a:rPr lang="en-US" dirty="0">
                <a:solidFill>
                  <a:schemeClr val="bg1"/>
                </a:solidFill>
              </a:rPr>
              <a:t>/29</a:t>
            </a:r>
          </a:p>
        </p:txBody>
      </p:sp>
    </p:spTree>
    <p:extLst>
      <p:ext uri="{BB962C8B-B14F-4D97-AF65-F5344CB8AC3E}">
        <p14:creationId xmlns:p14="http://schemas.microsoft.com/office/powerpoint/2010/main" val="14144270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Oval 37">
            <a:extLst>
              <a:ext uri="{FF2B5EF4-FFF2-40B4-BE49-F238E27FC236}">
                <a16:creationId xmlns:a16="http://schemas.microsoft.com/office/drawing/2014/main" id="{F9A317A6-74C1-476C-9441-BAB4B69A3E7F}"/>
              </a:ext>
            </a:extLst>
          </p:cNvPr>
          <p:cNvSpPr/>
          <p:nvPr/>
        </p:nvSpPr>
        <p:spPr>
          <a:xfrm>
            <a:off x="3173450" y="1682904"/>
            <a:ext cx="2891884" cy="2565245"/>
          </a:xfrm>
          <a:prstGeom prst="ellipse">
            <a:avLst/>
          </a:prstGeom>
          <a:gradFill flip="none" rotWithShape="1">
            <a:gsLst>
              <a:gs pos="100000">
                <a:srgbClr val="DD9A31"/>
              </a:gs>
              <a:gs pos="75000">
                <a:srgbClr val="FACD61">
                  <a:alpha val="72000"/>
                </a:srgbClr>
              </a:gs>
              <a:gs pos="59000">
                <a:srgbClr val="DD9A31">
                  <a:alpha val="69000"/>
                </a:srgbClr>
              </a:gs>
              <a:gs pos="25000">
                <a:srgbClr val="5C2E04">
                  <a:alpha val="45000"/>
                </a:srgbClr>
              </a:gs>
              <a:gs pos="42000">
                <a:srgbClr val="A55108">
                  <a:alpha val="56000"/>
                </a:srgbClr>
              </a:gs>
              <a:gs pos="9000">
                <a:srgbClr val="070707">
                  <a:alpha val="0"/>
                </a:srgbClr>
              </a:gs>
            </a:gsLst>
            <a:lin ang="13500000" scaled="1"/>
            <a:tileRect/>
          </a:gra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9D8C4498-BB2B-45B0-8120-0C10E9F6CC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57" b="3165"/>
          <a:stretch/>
        </p:blipFill>
        <p:spPr>
          <a:xfrm>
            <a:off x="3550734" y="1733550"/>
            <a:ext cx="2464231" cy="2209800"/>
          </a:xfrm>
          <a:prstGeom prst="rect">
            <a:avLst/>
          </a:prstGeom>
        </p:spPr>
      </p:pic>
      <p:sp>
        <p:nvSpPr>
          <p:cNvPr id="39" name="Title 1">
            <a:extLst>
              <a:ext uri="{FF2B5EF4-FFF2-40B4-BE49-F238E27FC236}">
                <a16:creationId xmlns:a16="http://schemas.microsoft.com/office/drawing/2014/main" id="{C8C69520-33D4-4233-81E7-052222ECC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0"/>
            <a:ext cx="8153400" cy="819150"/>
          </a:xfrm>
        </p:spPr>
        <p:txBody>
          <a:bodyPr/>
          <a:lstStyle/>
          <a:p>
            <a:r>
              <a:rPr lang="en-US" sz="2800" dirty="0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Comparing BCB &amp; Current systems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8A64DDC3-617C-41AD-9BE1-3359D1F6E9D5}"/>
              </a:ext>
            </a:extLst>
          </p:cNvPr>
          <p:cNvSpPr/>
          <p:nvPr/>
        </p:nvSpPr>
        <p:spPr>
          <a:xfrm>
            <a:off x="2979234" y="1504950"/>
            <a:ext cx="3276600" cy="2895600"/>
          </a:xfrm>
          <a:prstGeom prst="ellipse">
            <a:avLst/>
          </a:prstGeom>
          <a:noFill/>
          <a:ln w="76200">
            <a:solidFill>
              <a:srgbClr val="DD9A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isometricLeftDown"/>
              <a:lightRig rig="threePt" dir="t"/>
            </a:scene3d>
          </a:bodyPr>
          <a:lstStyle/>
          <a:p>
            <a:pPr algn="ctr"/>
            <a:endParaRPr lang="en-US"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EEDB7B6-C9AD-4641-9998-282BB45EF3A1}"/>
              </a:ext>
            </a:extLst>
          </p:cNvPr>
          <p:cNvCxnSpPr>
            <a:cxnSpLocks/>
          </p:cNvCxnSpPr>
          <p:nvPr/>
        </p:nvCxnSpPr>
        <p:spPr>
          <a:xfrm flipH="1">
            <a:off x="2353986" y="1908341"/>
            <a:ext cx="1165647" cy="0"/>
          </a:xfrm>
          <a:prstGeom prst="line">
            <a:avLst/>
          </a:prstGeom>
          <a:ln w="57150" cap="rnd" cmpd="sng">
            <a:solidFill>
              <a:srgbClr val="00B050"/>
            </a:solidFill>
            <a:prstDash val="sysDot"/>
            <a:bevel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Picture 45">
            <a:extLst>
              <a:ext uri="{FF2B5EF4-FFF2-40B4-BE49-F238E27FC236}">
                <a16:creationId xmlns:a16="http://schemas.microsoft.com/office/drawing/2014/main" id="{186D0246-A03D-4464-9E6E-8D20017850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8610" y="1780653"/>
            <a:ext cx="255376" cy="255376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50A1226D-FCD5-4F6F-83E0-70105AE4909B}"/>
              </a:ext>
            </a:extLst>
          </p:cNvPr>
          <p:cNvSpPr txBox="1"/>
          <p:nvPr/>
        </p:nvSpPr>
        <p:spPr>
          <a:xfrm>
            <a:off x="26396" y="1754867"/>
            <a:ext cx="304994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B050"/>
                </a:solidFill>
              </a:rPr>
              <a:t>Security 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over all users data and transactions.</a:t>
            </a:r>
            <a:endParaRPr lang="en-US" sz="1400" dirty="0">
              <a:solidFill>
                <a:srgbClr val="00B050"/>
              </a:solidFill>
            </a:endParaRP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D7F4C61-E8B7-4E4F-B96D-A6A30C870056}"/>
              </a:ext>
            </a:extLst>
          </p:cNvPr>
          <p:cNvCxnSpPr>
            <a:cxnSpLocks/>
          </p:cNvCxnSpPr>
          <p:nvPr/>
        </p:nvCxnSpPr>
        <p:spPr>
          <a:xfrm flipH="1">
            <a:off x="1834289" y="2672662"/>
            <a:ext cx="1165647" cy="0"/>
          </a:xfrm>
          <a:prstGeom prst="line">
            <a:avLst/>
          </a:prstGeom>
          <a:ln w="57150" cap="rnd" cmpd="sng">
            <a:solidFill>
              <a:srgbClr val="00B050"/>
            </a:solidFill>
            <a:prstDash val="sysDot"/>
            <a:bevel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Picture 50">
            <a:extLst>
              <a:ext uri="{FF2B5EF4-FFF2-40B4-BE49-F238E27FC236}">
                <a16:creationId xmlns:a16="http://schemas.microsoft.com/office/drawing/2014/main" id="{CC2F5B74-E204-4C1A-8B87-FBD504C6AAD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8913" y="2544974"/>
            <a:ext cx="255376" cy="255376"/>
          </a:xfrm>
          <a:prstGeom prst="rect">
            <a:avLst/>
          </a:prstGeom>
        </p:spPr>
      </p:pic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9C11EBE-80A6-4CF1-A712-C659EC62B069}"/>
              </a:ext>
            </a:extLst>
          </p:cNvPr>
          <p:cNvCxnSpPr>
            <a:cxnSpLocks/>
          </p:cNvCxnSpPr>
          <p:nvPr/>
        </p:nvCxnSpPr>
        <p:spPr>
          <a:xfrm flipH="1">
            <a:off x="2007012" y="3569261"/>
            <a:ext cx="1165647" cy="0"/>
          </a:xfrm>
          <a:prstGeom prst="line">
            <a:avLst/>
          </a:prstGeom>
          <a:ln w="57150" cap="rnd" cmpd="sng">
            <a:solidFill>
              <a:srgbClr val="00B050"/>
            </a:solidFill>
            <a:prstDash val="sysDot"/>
            <a:bevel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Picture 52">
            <a:extLst>
              <a:ext uri="{FF2B5EF4-FFF2-40B4-BE49-F238E27FC236}">
                <a16:creationId xmlns:a16="http://schemas.microsoft.com/office/drawing/2014/main" id="{289003F8-F77C-4FC1-9BF0-2CC03710DF6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682" y="3416323"/>
            <a:ext cx="255376" cy="255376"/>
          </a:xfrm>
          <a:prstGeom prst="rect">
            <a:avLst/>
          </a:prstGeom>
        </p:spPr>
      </p:pic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6E97C33E-9001-4B16-A897-095EED29589C}"/>
              </a:ext>
            </a:extLst>
          </p:cNvPr>
          <p:cNvCxnSpPr>
            <a:cxnSpLocks/>
          </p:cNvCxnSpPr>
          <p:nvPr/>
        </p:nvCxnSpPr>
        <p:spPr>
          <a:xfrm flipH="1">
            <a:off x="2749310" y="4243668"/>
            <a:ext cx="1165647" cy="0"/>
          </a:xfrm>
          <a:prstGeom prst="line">
            <a:avLst/>
          </a:prstGeom>
          <a:ln w="57150" cap="rnd" cmpd="sng">
            <a:solidFill>
              <a:srgbClr val="00B050"/>
            </a:solidFill>
            <a:prstDash val="sysDot"/>
            <a:bevel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Picture 54">
            <a:extLst>
              <a:ext uri="{FF2B5EF4-FFF2-40B4-BE49-F238E27FC236}">
                <a16:creationId xmlns:a16="http://schemas.microsoft.com/office/drawing/2014/main" id="{59965AEC-30BE-412E-8263-C9364FE1819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3934" y="4115980"/>
            <a:ext cx="255376" cy="255376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827BE345-2F18-4B88-B2C6-0964884CC74F}"/>
              </a:ext>
            </a:extLst>
          </p:cNvPr>
          <p:cNvSpPr txBox="1"/>
          <p:nvPr/>
        </p:nvSpPr>
        <p:spPr>
          <a:xfrm>
            <a:off x="-46144" y="2693182"/>
            <a:ext cx="298295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B050"/>
                </a:solidFill>
              </a:rPr>
              <a:t>Integrity &amp; Transparency 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Of the immutable data blocks.</a:t>
            </a:r>
            <a:endParaRPr lang="en-US" sz="1400" dirty="0">
              <a:solidFill>
                <a:srgbClr val="00B050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88C3916-9085-4D69-8AEB-C2446D936F0E}"/>
              </a:ext>
            </a:extLst>
          </p:cNvPr>
          <p:cNvSpPr txBox="1"/>
          <p:nvPr/>
        </p:nvSpPr>
        <p:spPr>
          <a:xfrm>
            <a:off x="-35795" y="3416323"/>
            <a:ext cx="32084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B050"/>
                </a:solidFill>
              </a:rPr>
              <a:t>No Third-Party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Data and transactions are not owned by single entity.</a:t>
            </a:r>
            <a:endParaRPr lang="en-US" sz="1400" dirty="0">
              <a:solidFill>
                <a:srgbClr val="00B050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8353100-1621-47CF-895F-3D3CBFFBFA31}"/>
              </a:ext>
            </a:extLst>
          </p:cNvPr>
          <p:cNvSpPr txBox="1"/>
          <p:nvPr/>
        </p:nvSpPr>
        <p:spPr>
          <a:xfrm>
            <a:off x="-34528" y="4184837"/>
            <a:ext cx="388933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B050"/>
                </a:solidFill>
              </a:rPr>
              <a:t>Scoring System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Ranking the borrowers inside the system to degrade the irrelevant accounts. </a:t>
            </a:r>
            <a:endParaRPr lang="en-US" sz="1400" dirty="0">
              <a:solidFill>
                <a:srgbClr val="00B050"/>
              </a:solidFill>
            </a:endParaRP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4BA4E8BC-81C9-4D34-BA3E-ADCB55E834DA}"/>
              </a:ext>
            </a:extLst>
          </p:cNvPr>
          <p:cNvCxnSpPr>
            <a:cxnSpLocks/>
            <a:stCxn id="40" idx="7"/>
          </p:cNvCxnSpPr>
          <p:nvPr/>
        </p:nvCxnSpPr>
        <p:spPr>
          <a:xfrm>
            <a:off x="5775987" y="1929001"/>
            <a:ext cx="1165647" cy="0"/>
          </a:xfrm>
          <a:prstGeom prst="line">
            <a:avLst/>
          </a:prstGeom>
          <a:ln w="57150" cap="rnd" cmpd="sng">
            <a:solidFill>
              <a:srgbClr val="FF0000"/>
            </a:solidFill>
            <a:prstDash val="sysDot"/>
            <a:bevel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Picture 66">
            <a:extLst>
              <a:ext uri="{FF2B5EF4-FFF2-40B4-BE49-F238E27FC236}">
                <a16:creationId xmlns:a16="http://schemas.microsoft.com/office/drawing/2014/main" id="{BC49FA68-226B-44F2-9BEB-CBD7592714E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7594" y="1780653"/>
            <a:ext cx="296696" cy="296696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51516AB2-9E95-43C3-93C3-369936BAEBE1}"/>
              </a:ext>
            </a:extLst>
          </p:cNvPr>
          <p:cNvSpPr txBox="1"/>
          <p:nvPr/>
        </p:nvSpPr>
        <p:spPr>
          <a:xfrm>
            <a:off x="6627956" y="2120923"/>
            <a:ext cx="2330349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Transaction speed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Limited transaction speed compared to centralized model</a:t>
            </a:r>
            <a:endParaRPr lang="en-US" sz="1400" dirty="0">
              <a:solidFill>
                <a:srgbClr val="00B05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3DBA57-ACF5-49F5-8777-6B88017F0B84}"/>
              </a:ext>
            </a:extLst>
          </p:cNvPr>
          <p:cNvSpPr txBox="1"/>
          <p:nvPr/>
        </p:nvSpPr>
        <p:spPr>
          <a:xfrm>
            <a:off x="8229600" y="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8305EE20-C5D2-4D5C-BA62-FF552E913AB2}" type="slidenum">
              <a:rPr lang="en-US" smtClean="0">
                <a:solidFill>
                  <a:schemeClr val="bg1"/>
                </a:solidFill>
              </a:rPr>
              <a:t>9</a:t>
            </a:fld>
            <a:r>
              <a:rPr lang="en-US" dirty="0">
                <a:solidFill>
                  <a:schemeClr val="bg1"/>
                </a:solidFill>
              </a:rPr>
              <a:t>/29</a:t>
            </a:r>
          </a:p>
        </p:txBody>
      </p:sp>
    </p:spTree>
    <p:extLst>
      <p:ext uri="{BB962C8B-B14F-4D97-AF65-F5344CB8AC3E}">
        <p14:creationId xmlns:p14="http://schemas.microsoft.com/office/powerpoint/2010/main" val="3744197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40" grpId="0" animBg="1"/>
      <p:bldP spid="47" grpId="0"/>
      <p:bldP spid="57" grpId="0"/>
      <p:bldP spid="59" grpId="0"/>
      <p:bldP spid="61" grpId="0"/>
      <p:bldP spid="6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1211</TotalTime>
  <Words>372</Words>
  <Application>Microsoft Office PowerPoint</Application>
  <PresentationFormat>On-screen Show (16:9)</PresentationFormat>
  <Paragraphs>176</Paragraphs>
  <Slides>29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40" baseType="lpstr">
      <vt:lpstr>Adobe Fan Heiti Std B</vt:lpstr>
      <vt:lpstr>Arial</vt:lpstr>
      <vt:lpstr>Berlin Sans FB Demi</vt:lpstr>
      <vt:lpstr>Bodoni MT Black</vt:lpstr>
      <vt:lpstr>Calibri</vt:lpstr>
      <vt:lpstr>Matura MT Script Capitals</vt:lpstr>
      <vt:lpstr>Symbol</vt:lpstr>
      <vt:lpstr>Times New Roman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Comparing BCB &amp; Current systems</vt:lpstr>
      <vt:lpstr>Technologies Used &amp; Their Explanations </vt:lpstr>
      <vt:lpstr>Technologies Used &amp; their explanations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george nabil</dc:creator>
  <dc:description/>
  <cp:lastModifiedBy>george nabil</cp:lastModifiedBy>
  <cp:revision>72</cp:revision>
  <dcterms:created xsi:type="dcterms:W3CDTF">2017-08-01T15:40:51Z</dcterms:created>
  <dcterms:modified xsi:type="dcterms:W3CDTF">2020-08-15T00:55:39Z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3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(16:9)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29</vt:i4>
  </property>
</Properties>
</file>