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Raleway"/>
      <p:regular r:id="rId12"/>
      <p:bold r:id="rId13"/>
      <p:italic r:id="rId14"/>
      <p:boldItalic r:id="rId15"/>
    </p:embeddedFont>
    <p:embeddedFont>
      <p:font typeface="Roboto"/>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AFC7CE-8802-4AE6-9270-D9A15BE68445}">
  <a:tblStyle styleId="{27AFC7CE-8802-4AE6-9270-D9A15BE68445}"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9E9"/>
          </a:solidFill>
        </a:fill>
      </a:tcStyle>
    </a:wholeTbl>
    <a:band1H>
      <a:tcTxStyle/>
      <a:tcStyle>
        <a:fill>
          <a:solidFill>
            <a:srgbClr val="D0D0D0"/>
          </a:solidFill>
        </a:fill>
      </a:tcStyle>
    </a:band1H>
    <a:band2H>
      <a:tcTxStyle/>
    </a:band2H>
    <a:band1V>
      <a:tcTxStyle/>
      <a:tcStyle>
        <a:fill>
          <a:solidFill>
            <a:srgbClr val="D0D0D0"/>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5.xml"/><Relationship Id="rId22" Type="http://schemas.openxmlformats.org/officeDocument/2006/relationships/font" Target="fonts/Lato-italic.fntdata"/><Relationship Id="rId10" Type="http://schemas.openxmlformats.org/officeDocument/2006/relationships/slide" Target="slides/slide4.xml"/><Relationship Id="rId21" Type="http://schemas.openxmlformats.org/officeDocument/2006/relationships/font" Target="fonts/Lato-bold.fntdata"/><Relationship Id="rId13" Type="http://schemas.openxmlformats.org/officeDocument/2006/relationships/font" Target="fonts/Raleway-bold.fntdata"/><Relationship Id="rId12" Type="http://schemas.openxmlformats.org/officeDocument/2006/relationships/font" Target="fonts/Raleway-regular.fntdata"/><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1.xml"/><Relationship Id="rId19" Type="http://schemas.openxmlformats.org/officeDocument/2006/relationships/font" Target="fonts/Roboto-boldItalic.fntdata"/><Relationship Id="rId6" Type="http://schemas.openxmlformats.org/officeDocument/2006/relationships/notesMaster" Target="notesMasters/notesMaster1.xml"/><Relationship Id="rId18"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11"/>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7"/>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9"/>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52897" y="51942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US"/>
              <a:t>FinWise</a:t>
            </a:r>
            <a:endParaRPr/>
          </a:p>
        </p:txBody>
      </p:sp>
      <p:sp>
        <p:nvSpPr>
          <p:cNvPr id="87" name="Google Shape;87;p13"/>
          <p:cNvSpPr txBox="1"/>
          <p:nvPr>
            <p:ph idx="1" type="subTitle"/>
          </p:nvPr>
        </p:nvSpPr>
        <p:spPr>
          <a:xfrm>
            <a:off x="782381" y="1308930"/>
            <a:ext cx="7688100" cy="541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US"/>
              <a:t>Tailored Solutions, Intelligent Insights, Your Money, Your Way!</a:t>
            </a:r>
            <a:endParaRPr/>
          </a:p>
          <a:p>
            <a:pPr indent="0" lvl="0" marL="0" rtl="0" algn="l">
              <a:lnSpc>
                <a:spcPct val="100000"/>
              </a:lnSpc>
              <a:spcBef>
                <a:spcPts val="0"/>
              </a:spcBef>
              <a:spcAft>
                <a:spcPts val="0"/>
              </a:spcAft>
              <a:buSzPts val="1600"/>
              <a:buNone/>
            </a:pPr>
            <a:r>
              <a:t/>
            </a:r>
            <a:endParaRPr/>
          </a:p>
        </p:txBody>
      </p:sp>
      <p:sp>
        <p:nvSpPr>
          <p:cNvPr id="88" name="Google Shape;88;p13"/>
          <p:cNvSpPr txBox="1"/>
          <p:nvPr/>
        </p:nvSpPr>
        <p:spPr>
          <a:xfrm>
            <a:off x="697035" y="1825378"/>
            <a:ext cx="8034215"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Focus Area</a:t>
            </a:r>
            <a:endParaRPr/>
          </a:p>
          <a:p>
            <a:pPr indent="0" lvl="0" marL="12065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12065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We aim to integrate all aspects of financial planning to ensure each aspect helps other aspects rather than hinder. The system crafts personalized investment strategies, budgeting plans, and financial advice to optimize each user's unique financial situation. </a:t>
            </a:r>
            <a:endParaRPr b="0" i="0" sz="1400" u="none" cap="none" strike="noStrike">
              <a:solidFill>
                <a:srgbClr val="000000"/>
              </a:solidFill>
              <a:latin typeface="Arial"/>
              <a:ea typeface="Arial"/>
              <a:cs typeface="Arial"/>
              <a:sym typeface="Arial"/>
            </a:endParaRPr>
          </a:p>
        </p:txBody>
      </p:sp>
      <p:graphicFrame>
        <p:nvGraphicFramePr>
          <p:cNvPr id="89" name="Google Shape;89;p13"/>
          <p:cNvGraphicFramePr/>
          <p:nvPr/>
        </p:nvGraphicFramePr>
        <p:xfrm>
          <a:off x="830385" y="3225800"/>
          <a:ext cx="3000000" cy="3000000"/>
        </p:xfrm>
        <a:graphic>
          <a:graphicData uri="http://schemas.openxmlformats.org/drawingml/2006/table">
            <a:tbl>
              <a:tblPr bandRow="1" firstRow="1">
                <a:noFill/>
                <a:tableStyleId>{27AFC7CE-8802-4AE6-9270-D9A15BE68445}</a:tableStyleId>
              </a:tblPr>
              <a:tblGrid>
                <a:gridCol w="1524000"/>
                <a:gridCol w="1524000"/>
              </a:tblGrid>
              <a:tr h="370850">
                <a:tc gridSpan="2">
                  <a:txBody>
                    <a:bodyPr/>
                    <a:lstStyle/>
                    <a:p>
                      <a:pPr indent="0" lvl="0" marL="0" marR="0" rtl="0" algn="ctr">
                        <a:lnSpc>
                          <a:spcPct val="100000"/>
                        </a:lnSpc>
                        <a:spcBef>
                          <a:spcPts val="0"/>
                        </a:spcBef>
                        <a:spcAft>
                          <a:spcPts val="0"/>
                        </a:spcAft>
                        <a:buNone/>
                      </a:pPr>
                      <a:r>
                        <a:rPr lang="en-US" sz="1400" u="none" cap="none" strike="noStrike"/>
                        <a:t>CodeCrafters</a:t>
                      </a:r>
                      <a:endParaRPr sz="1400" u="none" cap="none" strike="noStrike"/>
                    </a:p>
                  </a:txBody>
                  <a:tcPr marT="45725" marB="45725" marR="91450" marL="91450"/>
                </a:tc>
                <a:tc hMerge="1"/>
              </a:tr>
              <a:tr h="410200">
                <a:tc>
                  <a:txBody>
                    <a:bodyPr/>
                    <a:lstStyle/>
                    <a:p>
                      <a:pPr indent="0" lvl="0" marL="0" marR="0" rtl="0" algn="l">
                        <a:lnSpc>
                          <a:spcPct val="100000"/>
                        </a:lnSpc>
                        <a:spcBef>
                          <a:spcPts val="0"/>
                        </a:spcBef>
                        <a:spcAft>
                          <a:spcPts val="0"/>
                        </a:spcAft>
                        <a:buNone/>
                      </a:pPr>
                      <a:r>
                        <a:rPr lang="en-US" sz="1200" u="none" cap="none" strike="noStrike"/>
                        <a:t>Abhinand I</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t>Backend Developer</a:t>
                      </a:r>
                      <a:endParaRPr sz="12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US" sz="1200" u="none" cap="none" strike="noStrike"/>
                        <a:t>Minhaj P</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t>Database</a:t>
                      </a:r>
                      <a:r>
                        <a:rPr lang="en-US" sz="1200" u="none" cap="none" strike="noStrike"/>
                        <a:t> &amp; Back end</a:t>
                      </a:r>
                      <a:endParaRPr sz="12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US" sz="1200" u="none" cap="none" strike="noStrike"/>
                        <a:t>Niranjan</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200" u="none" cap="none" strike="noStrike"/>
                        <a:t>Front end &amp; </a:t>
                      </a:r>
                      <a:r>
                        <a:rPr lang="en-US" sz="1200"/>
                        <a:t>Model building</a:t>
                      </a:r>
                      <a:endParaRPr sz="1200" u="none" cap="none" strike="noStrike"/>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961100" cy="697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600"/>
              <a:buNone/>
            </a:pPr>
            <a:r>
              <a:rPr lang="en-US"/>
              <a:t>Relevancy and Business Opportunity</a:t>
            </a:r>
            <a:endParaRPr/>
          </a:p>
        </p:txBody>
      </p:sp>
      <p:sp>
        <p:nvSpPr>
          <p:cNvPr id="95" name="Google Shape;95;p1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US"/>
              <a:t>The system is relevant as it addresses the contemporary need for personalized, adaptable, and comprehensive financial management, empowering users to navigate their financial journeys with confidence and efficiency. The proposed financial platform presents several business opportunities that can be explored and capitalized upon. The most prominent of them being forging partnerships with banks, investment firms, or other financial institutions to integrate their services into the platform. This collaboration could lead to revenue-sharing agreements and provide users with a seamless experience for managing their accounts.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3361500" cy="925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Idea/Approach Details </a:t>
            </a:r>
            <a:endParaRPr/>
          </a:p>
        </p:txBody>
      </p:sp>
      <p:sp>
        <p:nvSpPr>
          <p:cNvPr id="101" name="Google Shape;101;p15"/>
          <p:cNvSpPr txBox="1"/>
          <p:nvPr>
            <p:ph idx="1" type="body"/>
          </p:nvPr>
        </p:nvSpPr>
        <p:spPr>
          <a:xfrm>
            <a:off x="370732" y="2168573"/>
            <a:ext cx="3507600" cy="25428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57"/>
              <a:buNone/>
            </a:pPr>
            <a:r>
              <a:t/>
            </a:r>
            <a:endParaRPr sz="1200">
              <a:solidFill>
                <a:srgbClr val="374151"/>
              </a:solidFill>
              <a:latin typeface="Roboto"/>
              <a:ea typeface="Roboto"/>
              <a:cs typeface="Roboto"/>
              <a:sym typeface="Roboto"/>
            </a:endParaRPr>
          </a:p>
          <a:p>
            <a:pPr indent="-298450" lvl="0" marL="457200" rtl="0" algn="l">
              <a:spcBef>
                <a:spcPts val="1200"/>
              </a:spcBef>
              <a:spcAft>
                <a:spcPts val="0"/>
              </a:spcAft>
              <a:buClr>
                <a:srgbClr val="000000"/>
              </a:buClr>
              <a:buSzPts val="1100"/>
              <a:buFont typeface="Roboto"/>
              <a:buChar char="●"/>
            </a:pPr>
            <a:r>
              <a:rPr lang="en-US" sz="1100">
                <a:solidFill>
                  <a:srgbClr val="000000"/>
                </a:solidFill>
                <a:latin typeface="Roboto"/>
                <a:ea typeface="Roboto"/>
                <a:cs typeface="Roboto"/>
                <a:sym typeface="Roboto"/>
              </a:rPr>
              <a:t>Continuous monitoring and adaptive recommendations for informed financial decisions</a:t>
            </a:r>
            <a:endParaRPr sz="1100">
              <a:solidFill>
                <a:srgbClr val="000000"/>
              </a:solidFill>
              <a:latin typeface="Roboto"/>
              <a:ea typeface="Roboto"/>
              <a:cs typeface="Roboto"/>
              <a:sym typeface="Roboto"/>
            </a:endParaRPr>
          </a:p>
          <a:p>
            <a:pPr indent="-298450" lvl="0" marL="457200" rtl="0" algn="l">
              <a:spcBef>
                <a:spcPts val="0"/>
              </a:spcBef>
              <a:spcAft>
                <a:spcPts val="0"/>
              </a:spcAft>
              <a:buClr>
                <a:srgbClr val="000000"/>
              </a:buClr>
              <a:buSzPts val="1100"/>
              <a:buFont typeface="Roboto"/>
              <a:buChar char="●"/>
            </a:pPr>
            <a:r>
              <a:rPr lang="en-US" sz="1200">
                <a:solidFill>
                  <a:srgbClr val="374151"/>
                </a:solidFill>
                <a:latin typeface="Roboto"/>
                <a:ea typeface="Roboto"/>
                <a:cs typeface="Roboto"/>
                <a:sym typeface="Roboto"/>
              </a:rPr>
              <a:t>Personalized investment strategies based on user's financial goals and current income</a:t>
            </a:r>
            <a:endParaRPr sz="1200">
              <a:solidFill>
                <a:srgbClr val="374151"/>
              </a:solidFill>
              <a:latin typeface="Roboto"/>
              <a:ea typeface="Roboto"/>
              <a:cs typeface="Roboto"/>
              <a:sym typeface="Roboto"/>
            </a:endParaRPr>
          </a:p>
          <a:p>
            <a:pPr indent="-304800" lvl="0" marL="457200" rtl="0" algn="l">
              <a:spcBef>
                <a:spcPts val="120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Comprehensive financial planning tool with intelligent budgeting and savings features</a:t>
            </a:r>
            <a:endParaRPr sz="1200">
              <a:solidFill>
                <a:srgbClr val="374151"/>
              </a:solidFill>
              <a:latin typeface="Roboto"/>
              <a:ea typeface="Roboto"/>
              <a:cs typeface="Roboto"/>
              <a:sym typeface="Roboto"/>
            </a:endParaRPr>
          </a:p>
          <a:p>
            <a:pPr indent="0" lvl="0" marL="0" rtl="0" algn="l">
              <a:lnSpc>
                <a:spcPct val="115000"/>
              </a:lnSpc>
              <a:spcBef>
                <a:spcPts val="1200"/>
              </a:spcBef>
              <a:spcAft>
                <a:spcPts val="1200"/>
              </a:spcAft>
              <a:buSzPts val="1857"/>
              <a:buNone/>
            </a:pPr>
            <a:r>
              <a:t/>
            </a:r>
            <a:endParaRPr sz="1200">
              <a:solidFill>
                <a:srgbClr val="374151"/>
              </a:solidFill>
              <a:latin typeface="Roboto"/>
              <a:ea typeface="Roboto"/>
              <a:cs typeface="Roboto"/>
              <a:sym typeface="Roboto"/>
            </a:endParaRPr>
          </a:p>
        </p:txBody>
      </p:sp>
      <p:sp>
        <p:nvSpPr>
          <p:cNvPr id="102" name="Google Shape;102;p15"/>
          <p:cNvSpPr txBox="1"/>
          <p:nvPr>
            <p:ph type="title"/>
          </p:nvPr>
        </p:nvSpPr>
        <p:spPr>
          <a:xfrm>
            <a:off x="4698675" y="1318650"/>
            <a:ext cx="3361500" cy="925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600"/>
              <a:buNone/>
            </a:pPr>
            <a:r>
              <a:rPr lang="en-US"/>
              <a:t>Technology Stack  </a:t>
            </a:r>
            <a:endParaRPr/>
          </a:p>
        </p:txBody>
      </p:sp>
      <p:sp>
        <p:nvSpPr>
          <p:cNvPr id="103" name="Google Shape;103;p15"/>
          <p:cNvSpPr txBox="1"/>
          <p:nvPr>
            <p:ph idx="1" type="body"/>
          </p:nvPr>
        </p:nvSpPr>
        <p:spPr>
          <a:xfrm>
            <a:off x="4834575" y="2309425"/>
            <a:ext cx="3089700" cy="22611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1200"/>
              </a:spcAft>
              <a:buSzPts val="1300"/>
              <a:buNone/>
            </a:pPr>
            <a:r>
              <a:rPr lang="en-US"/>
              <a:t>The tech stack includes a cloud-based backend using Python, Django, HTML/CSS for the frontend, TensorFlow or PyTorch for machine learning, and robust security measures with OAuth for user authentication. API integration ensures smooth communication, while CI/CD pipelines handle updates efficiently.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694281" y="591820"/>
            <a:ext cx="36429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Software Architecture    </a:t>
            </a:r>
            <a:endParaRPr/>
          </a:p>
        </p:txBody>
      </p:sp>
      <p:sp>
        <p:nvSpPr>
          <p:cNvPr id="109" name="Google Shape;109;p1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10" name="Google Shape;110;p16"/>
          <p:cNvPicPr preferRelativeResize="0"/>
          <p:nvPr/>
        </p:nvPicPr>
        <p:blipFill rotWithShape="1">
          <a:blip r:embed="rId3">
            <a:alphaModFix/>
          </a:blip>
          <a:srcRect b="0" l="0" r="0" t="0"/>
          <a:stretch/>
        </p:blipFill>
        <p:spPr>
          <a:xfrm>
            <a:off x="146538" y="1407024"/>
            <a:ext cx="8948339" cy="30711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88200" y="61097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UI </a:t>
            </a:r>
            <a:endParaRPr/>
          </a:p>
        </p:txBody>
      </p:sp>
      <p:pic>
        <p:nvPicPr>
          <p:cNvPr id="116" name="Google Shape;116;p17"/>
          <p:cNvPicPr preferRelativeResize="0"/>
          <p:nvPr/>
        </p:nvPicPr>
        <p:blipFill>
          <a:blip r:embed="rId3">
            <a:alphaModFix/>
          </a:blip>
          <a:stretch>
            <a:fillRect/>
          </a:stretch>
        </p:blipFill>
        <p:spPr>
          <a:xfrm>
            <a:off x="102275" y="713725"/>
            <a:ext cx="4379726" cy="2906901"/>
          </a:xfrm>
          <a:prstGeom prst="rect">
            <a:avLst/>
          </a:prstGeom>
          <a:noFill/>
          <a:ln>
            <a:noFill/>
          </a:ln>
        </p:spPr>
      </p:pic>
      <p:pic>
        <p:nvPicPr>
          <p:cNvPr id="117" name="Google Shape;117;p17"/>
          <p:cNvPicPr preferRelativeResize="0"/>
          <p:nvPr/>
        </p:nvPicPr>
        <p:blipFill>
          <a:blip r:embed="rId4">
            <a:alphaModFix/>
          </a:blip>
          <a:stretch>
            <a:fillRect/>
          </a:stretch>
        </p:blipFill>
        <p:spPr>
          <a:xfrm>
            <a:off x="4572000" y="720077"/>
            <a:ext cx="4357200" cy="29069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