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59" r:id="rId4"/>
    <p:sldId id="355" r:id="rId5"/>
    <p:sldId id="256" r:id="rId6"/>
    <p:sldId id="354" r:id="rId7"/>
    <p:sldId id="356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970"/>
    <a:srgbClr val="2F5597"/>
    <a:srgbClr val="FFFFFF"/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100" d="100"/>
          <a:sy n="100" d="100"/>
        </p:scale>
        <p:origin x="1320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60E5-1550-4FD4-914C-BBE86D31E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318FF-09EC-47C8-ACB9-3141B4B66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D6A2E-B29A-4ECD-BA87-F266A26ED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9E8A-2F92-4827-8FA6-F9E6EA0E0EC5}" type="datetimeFigureOut">
              <a:rPr lang="en-DE" smtClean="0"/>
              <a:t>03/03/2022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7952-BBAB-4342-AF11-9D49D5660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95E89-AE36-4B25-A776-9E208DC2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3CD7-E623-440E-9FDA-F459E40E534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4623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E199-7FFE-4123-82C8-BD215FBA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209AB-2FA9-410A-9F4E-9CAA44ADA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EC63F-FFDC-4DAA-B290-987CEDA7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9E8A-2F92-4827-8FA6-F9E6EA0E0EC5}" type="datetimeFigureOut">
              <a:rPr lang="en-DE" smtClean="0"/>
              <a:t>03/03/2022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57286-8F74-4B44-9490-BE8DA6DB2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765CF-389C-4AE2-A147-1D6F9CDC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3CD7-E623-440E-9FDA-F459E40E534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5327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70B8A1-F8A9-4B58-B13C-340B8D8B7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76AD4-0195-4EC2-855E-1409DC591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FDA24-24EC-4E38-93E4-8D1CC6263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9E8A-2F92-4827-8FA6-F9E6EA0E0EC5}" type="datetimeFigureOut">
              <a:rPr lang="en-DE" smtClean="0"/>
              <a:t>03/03/2022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6D07B-3503-4240-8B08-9F6F3022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ED6CB-4324-4485-A84D-EA77D364E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3CD7-E623-440E-9FDA-F459E40E534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003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A7835-EA36-4D5D-8455-BA81D8BE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E5905-0E3E-4A18-8293-918F265A9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AD610-83A7-4F51-B7FF-477AA88A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9E8A-2F92-4827-8FA6-F9E6EA0E0EC5}" type="datetimeFigureOut">
              <a:rPr lang="en-DE" smtClean="0"/>
              <a:t>03/03/2022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2D984-D65D-41CA-BA29-D19BE138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67F65-2ACB-430E-B125-FD5028B0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3CD7-E623-440E-9FDA-F459E40E534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1557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233A5-E54E-498F-AFDA-6CAE48470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7789E-1E72-4FAF-A610-46B96AF98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0600F-06FB-4982-BD43-F99AAC61B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9E8A-2F92-4827-8FA6-F9E6EA0E0EC5}" type="datetimeFigureOut">
              <a:rPr lang="en-DE" smtClean="0"/>
              <a:t>03/03/2022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DF628-3E70-4B44-A953-90F29592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0E6E3-34F0-4A6D-9DCD-5B246E5B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3CD7-E623-440E-9FDA-F459E40E534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5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56939-20D0-49BC-8B16-051E4665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5185D-0F66-4CAF-9391-2D1461456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39D0F-4A2B-4D89-A926-63B0D2AA7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8A26A-1B92-4EBD-AC02-CADA3688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9E8A-2F92-4827-8FA6-F9E6EA0E0EC5}" type="datetimeFigureOut">
              <a:rPr lang="en-DE" smtClean="0"/>
              <a:t>03/03/2022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8A5AC-5741-4889-B9CD-8ED9FDC7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B6428-7D64-4E4E-A140-EB6AEA16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3CD7-E623-440E-9FDA-F459E40E534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4017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1B34-3CEA-4C23-8968-3711E0166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FF83D-F9F9-4FB1-8403-782D2C081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6A8A1-DF44-4A73-85FD-1BB98FBF2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FF7B5-0FD1-436C-B928-93EE1E15E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B12A5B-E985-4241-BF48-4C369702D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F6C5D-601D-428A-AC2D-50B344AFC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9E8A-2F92-4827-8FA6-F9E6EA0E0EC5}" type="datetimeFigureOut">
              <a:rPr lang="en-DE" smtClean="0"/>
              <a:t>03/03/2022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A0C5F-39F2-4E40-BEE0-44E2B79C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2297AC-3BE3-4705-8C95-A048C579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3CD7-E623-440E-9FDA-F459E40E534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2979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E866-9E5D-4B12-BC1E-94876A7E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392F2-9926-4DB3-9D84-88C5ED5D6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9E8A-2F92-4827-8FA6-F9E6EA0E0EC5}" type="datetimeFigureOut">
              <a:rPr lang="en-DE" smtClean="0"/>
              <a:t>03/03/2022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85573-F0F8-4FDD-8523-9E75C249A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F6D01-9E79-4A54-B4EE-B6FEB6FE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3CD7-E623-440E-9FDA-F459E40E534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04228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DD4B6-E473-4117-B186-EE5F4B2F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9E8A-2F92-4827-8FA6-F9E6EA0E0EC5}" type="datetimeFigureOut">
              <a:rPr lang="en-DE" smtClean="0"/>
              <a:t>03/03/2022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41654A-5FE9-441C-81F9-552A58B1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147FC-5250-44C4-8D9D-D63B6BD8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3CD7-E623-440E-9FDA-F459E40E534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534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DB4F-739B-4AB8-A572-A7AB2B826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948F-BADE-4734-82B7-EA8580882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4500E-6651-4FBF-AB47-3619D9458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5792A-A2D7-4837-B9F1-7C57250B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9E8A-2F92-4827-8FA6-F9E6EA0E0EC5}" type="datetimeFigureOut">
              <a:rPr lang="en-DE" smtClean="0"/>
              <a:t>03/03/2022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FF10C-BFE9-48BC-85BF-8832E386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90A40-5702-41D4-B0F2-1490CBC0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3CD7-E623-440E-9FDA-F459E40E534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170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0AF7-546F-4B05-91FB-B93BEE460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4B1F1-6E64-47D2-9772-5CA067E23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50216-6CD2-45CA-8D5B-CA35AE73F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F4F48-5A6F-44CD-87FE-BCF9E090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9E8A-2F92-4827-8FA6-F9E6EA0E0EC5}" type="datetimeFigureOut">
              <a:rPr lang="en-DE" smtClean="0"/>
              <a:t>03/03/2022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6F7C5-3207-4E84-86CA-003B0C40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80645-300C-4E3E-9C89-6691C50F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3CD7-E623-440E-9FDA-F459E40E534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913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BE33BE-9977-4879-8F82-9D199B3D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DE71F-EA3B-4729-80C0-2363E6D6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DB0A6-63DC-4246-86E0-29CE8D1F0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A9E8A-2F92-4827-8FA6-F9E6EA0E0EC5}" type="datetimeFigureOut">
              <a:rPr lang="en-DE" smtClean="0"/>
              <a:t>03/03/2022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F0F83-1EA2-4F03-BB26-142B60C61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AD173-09A6-4FE9-A8BA-02528041B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73CD7-E623-440E-9FDA-F459E40E534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496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4.png"/><Relationship Id="rId18" Type="http://schemas.openxmlformats.org/officeDocument/2006/relationships/image" Target="../media/image6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4.svg"/><Relationship Id="rId17" Type="http://schemas.openxmlformats.org/officeDocument/2006/relationships/image" Target="../media/image5.png"/><Relationship Id="rId2" Type="http://schemas.openxmlformats.org/officeDocument/2006/relationships/image" Target="../media/image27.png"/><Relationship Id="rId16" Type="http://schemas.openxmlformats.org/officeDocument/2006/relationships/image" Target="../media/image37.svg"/><Relationship Id="rId20" Type="http://schemas.openxmlformats.org/officeDocument/2006/relationships/image" Target="../media/image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11" Type="http://schemas.openxmlformats.org/officeDocument/2006/relationships/image" Target="../media/image3.png"/><Relationship Id="rId5" Type="http://schemas.openxmlformats.org/officeDocument/2006/relationships/image" Target="../media/image30.png"/><Relationship Id="rId15" Type="http://schemas.openxmlformats.org/officeDocument/2006/relationships/image" Target="../media/image36.png"/><Relationship Id="rId10" Type="http://schemas.openxmlformats.org/officeDocument/2006/relationships/image" Target="../media/image2.svg"/><Relationship Id="rId19" Type="http://schemas.openxmlformats.org/officeDocument/2006/relationships/image" Target="../media/image7.png"/><Relationship Id="rId4" Type="http://schemas.openxmlformats.org/officeDocument/2006/relationships/image" Target="../media/image29.svg"/><Relationship Id="rId9" Type="http://schemas.openxmlformats.org/officeDocument/2006/relationships/image" Target="../media/image1.png"/><Relationship Id="rId14" Type="http://schemas.openxmlformats.org/officeDocument/2006/relationships/image" Target="../media/image3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4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1.png"/><Relationship Id="rId18" Type="http://schemas.openxmlformats.org/officeDocument/2006/relationships/image" Target="../media/image35.svg"/><Relationship Id="rId26" Type="http://schemas.openxmlformats.org/officeDocument/2006/relationships/image" Target="../media/image8.svg"/><Relationship Id="rId3" Type="http://schemas.openxmlformats.org/officeDocument/2006/relationships/image" Target="../media/image47.svg"/><Relationship Id="rId21" Type="http://schemas.openxmlformats.org/officeDocument/2006/relationships/image" Target="../media/image36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17" Type="http://schemas.openxmlformats.org/officeDocument/2006/relationships/image" Target="../media/image34.png"/><Relationship Id="rId25" Type="http://schemas.openxmlformats.org/officeDocument/2006/relationships/image" Target="../media/image7.png"/><Relationship Id="rId2" Type="http://schemas.openxmlformats.org/officeDocument/2006/relationships/image" Target="../media/image46.png"/><Relationship Id="rId16" Type="http://schemas.openxmlformats.org/officeDocument/2006/relationships/image" Target="../media/image4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6.svg"/><Relationship Id="rId5" Type="http://schemas.openxmlformats.org/officeDocument/2006/relationships/image" Target="../media/image49.svg"/><Relationship Id="rId15" Type="http://schemas.openxmlformats.org/officeDocument/2006/relationships/image" Target="../media/image3.png"/><Relationship Id="rId23" Type="http://schemas.openxmlformats.org/officeDocument/2006/relationships/image" Target="../media/image5.png"/><Relationship Id="rId10" Type="http://schemas.openxmlformats.org/officeDocument/2006/relationships/image" Target="../media/image31.svg"/><Relationship Id="rId19" Type="http://schemas.openxmlformats.org/officeDocument/2006/relationships/image" Target="../media/image21.png"/><Relationship Id="rId4" Type="http://schemas.openxmlformats.org/officeDocument/2006/relationships/image" Target="../media/image48.png"/><Relationship Id="rId9" Type="http://schemas.openxmlformats.org/officeDocument/2006/relationships/image" Target="../media/image30.png"/><Relationship Id="rId14" Type="http://schemas.openxmlformats.org/officeDocument/2006/relationships/image" Target="../media/image2.svg"/><Relationship Id="rId22" Type="http://schemas.openxmlformats.org/officeDocument/2006/relationships/image" Target="../media/image3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35.svg"/><Relationship Id="rId18" Type="http://schemas.openxmlformats.org/officeDocument/2006/relationships/image" Target="../media/image5.png"/><Relationship Id="rId3" Type="http://schemas.openxmlformats.org/officeDocument/2006/relationships/image" Target="../media/image47.svg"/><Relationship Id="rId21" Type="http://schemas.openxmlformats.org/officeDocument/2006/relationships/image" Target="../media/image8.svg"/><Relationship Id="rId7" Type="http://schemas.openxmlformats.org/officeDocument/2006/relationships/image" Target="../media/image33.svg"/><Relationship Id="rId12" Type="http://schemas.openxmlformats.org/officeDocument/2006/relationships/image" Target="../media/image34.png"/><Relationship Id="rId17" Type="http://schemas.openxmlformats.org/officeDocument/2006/relationships/image" Target="../media/image37.svg"/><Relationship Id="rId2" Type="http://schemas.openxmlformats.org/officeDocument/2006/relationships/image" Target="../media/image46.png"/><Relationship Id="rId16" Type="http://schemas.openxmlformats.org/officeDocument/2006/relationships/image" Target="../media/image36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.svg"/><Relationship Id="rId5" Type="http://schemas.openxmlformats.org/officeDocument/2006/relationships/image" Target="../media/image49.svg"/><Relationship Id="rId15" Type="http://schemas.openxmlformats.org/officeDocument/2006/relationships/image" Target="../media/image22.svg"/><Relationship Id="rId10" Type="http://schemas.openxmlformats.org/officeDocument/2006/relationships/image" Target="../media/image3.png"/><Relationship Id="rId19" Type="http://schemas.openxmlformats.org/officeDocument/2006/relationships/image" Target="../media/image6.svg"/><Relationship Id="rId4" Type="http://schemas.openxmlformats.org/officeDocument/2006/relationships/image" Target="../media/image48.png"/><Relationship Id="rId9" Type="http://schemas.openxmlformats.org/officeDocument/2006/relationships/image" Target="../media/image2.sv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7E158D52-6FC3-4E51-8FCA-72309ABFDF68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7718836" y="2472913"/>
            <a:ext cx="0" cy="46922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CAFA1AF-67B7-4182-835C-84667F2B22B1}"/>
              </a:ext>
            </a:extLst>
          </p:cNvPr>
          <p:cNvCxnSpPr>
            <a:cxnSpLocks/>
            <a:stCxn id="173" idx="2"/>
          </p:cNvCxnSpPr>
          <p:nvPr/>
        </p:nvCxnSpPr>
        <p:spPr>
          <a:xfrm flipH="1">
            <a:off x="6888003" y="3704268"/>
            <a:ext cx="1" cy="45193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84676ACC-9C93-4D6C-826A-00B6E41688E4}"/>
              </a:ext>
            </a:extLst>
          </p:cNvPr>
          <p:cNvCxnSpPr>
            <a:cxnSpLocks/>
            <a:stCxn id="178" idx="2"/>
          </p:cNvCxnSpPr>
          <p:nvPr/>
        </p:nvCxnSpPr>
        <p:spPr>
          <a:xfrm flipH="1">
            <a:off x="5952388" y="3708546"/>
            <a:ext cx="1" cy="42897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angle: Rounded Corners 302">
            <a:extLst>
              <a:ext uri="{FF2B5EF4-FFF2-40B4-BE49-F238E27FC236}">
                <a16:creationId xmlns:a16="http://schemas.microsoft.com/office/drawing/2014/main" id="{00D43410-C8C8-429C-98D0-8FF5A611FE32}"/>
              </a:ext>
            </a:extLst>
          </p:cNvPr>
          <p:cNvSpPr/>
          <p:nvPr/>
        </p:nvSpPr>
        <p:spPr>
          <a:xfrm>
            <a:off x="3788453" y="3986248"/>
            <a:ext cx="4099359" cy="126208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100000" sx="102000" sy="102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333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D1E5C31C-B350-4DB2-9A33-AB594C2EEB2E}"/>
              </a:ext>
            </a:extLst>
          </p:cNvPr>
          <p:cNvSpPr/>
          <p:nvPr/>
        </p:nvSpPr>
        <p:spPr>
          <a:xfrm>
            <a:off x="6459997" y="4135240"/>
            <a:ext cx="1656707" cy="709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50" dirty="0">
                <a:solidFill>
                  <a:schemeClr val="bg1"/>
                </a:solidFill>
                <a:latin typeface="Nunito" pitchFamily="2" charset="0"/>
              </a:rPr>
              <a:t>Quality Gate</a:t>
            </a:r>
          </a:p>
          <a:p>
            <a:r>
              <a:rPr lang="en-GB" sz="1333" b="1" dirty="0">
                <a:solidFill>
                  <a:schemeClr val="bg1"/>
                </a:solidFill>
                <a:latin typeface="Nunito" pitchFamily="2" charset="0"/>
              </a:rPr>
              <a:t>Failed</a:t>
            </a:r>
          </a:p>
          <a:p>
            <a:r>
              <a:rPr lang="en-GB" sz="1050" dirty="0">
                <a:solidFill>
                  <a:schemeClr val="bg1"/>
                </a:solidFill>
                <a:latin typeface="Nunito" pitchFamily="2" charset="0"/>
              </a:rPr>
              <a:t>1 condition failed</a:t>
            </a:r>
            <a:endParaRPr lang="en-DE" sz="1050" dirty="0">
              <a:solidFill>
                <a:schemeClr val="bg1"/>
              </a:solidFill>
              <a:latin typeface="Nunito" pitchFamily="2" charset="0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A28E4C23-90BA-4B39-9BAE-AEAF04AC492F}"/>
              </a:ext>
            </a:extLst>
          </p:cNvPr>
          <p:cNvSpPr txBox="1"/>
          <p:nvPr/>
        </p:nvSpPr>
        <p:spPr>
          <a:xfrm>
            <a:off x="3905486" y="4051942"/>
            <a:ext cx="193995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33" i="1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VERIFICATION</a:t>
            </a:r>
            <a:endParaRPr lang="en-DE" sz="4265" i="1" dirty="0">
              <a:solidFill>
                <a:schemeClr val="bg1">
                  <a:lumMod val="50000"/>
                </a:schemeClr>
              </a:solidFill>
              <a:latin typeface="Nunito" pitchFamily="2" charset="0"/>
            </a:endParaRPr>
          </a:p>
        </p:txBody>
      </p: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9CBFA167-1209-4F7B-9C2B-FCA7F087EEB1}"/>
              </a:ext>
            </a:extLst>
          </p:cNvPr>
          <p:cNvCxnSpPr>
            <a:cxnSpLocks/>
          </p:cNvCxnSpPr>
          <p:nvPr/>
        </p:nvCxnSpPr>
        <p:spPr>
          <a:xfrm flipV="1">
            <a:off x="4012109" y="4336291"/>
            <a:ext cx="2392587" cy="9322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D001F44C-553F-49A5-902B-12FB506C1A11}"/>
              </a:ext>
            </a:extLst>
          </p:cNvPr>
          <p:cNvCxnSpPr>
            <a:cxnSpLocks/>
          </p:cNvCxnSpPr>
          <p:nvPr/>
        </p:nvCxnSpPr>
        <p:spPr>
          <a:xfrm flipV="1">
            <a:off x="4012109" y="4799729"/>
            <a:ext cx="2392587" cy="9322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9B806A10-B592-4C16-AD07-3BB3D4D77939}"/>
              </a:ext>
            </a:extLst>
          </p:cNvPr>
          <p:cNvSpPr txBox="1"/>
          <p:nvPr/>
        </p:nvSpPr>
        <p:spPr>
          <a:xfrm>
            <a:off x="4161168" y="4429413"/>
            <a:ext cx="613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Nunito" pitchFamily="2" charset="0"/>
              </a:rPr>
              <a:t>35</a:t>
            </a:r>
            <a:endParaRPr lang="en-DE" sz="1400" b="1" dirty="0">
              <a:latin typeface="Nunito" pitchFamily="2" charset="0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84C6C437-7D3B-4895-8D1A-D7CFD07CE726}"/>
              </a:ext>
            </a:extLst>
          </p:cNvPr>
          <p:cNvSpPr txBox="1"/>
          <p:nvPr/>
        </p:nvSpPr>
        <p:spPr>
          <a:xfrm>
            <a:off x="5508529" y="4422565"/>
            <a:ext cx="613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Nunito" pitchFamily="2" charset="0"/>
              </a:rPr>
              <a:t>2</a:t>
            </a:r>
            <a:endParaRPr lang="en-DE" sz="1400" b="1" dirty="0">
              <a:latin typeface="Nunito" pitchFamily="2" charset="0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1839239C-16A6-482A-972F-9561CDBDF410}"/>
              </a:ext>
            </a:extLst>
          </p:cNvPr>
          <p:cNvSpPr txBox="1"/>
          <p:nvPr/>
        </p:nvSpPr>
        <p:spPr>
          <a:xfrm>
            <a:off x="5696720" y="4458504"/>
            <a:ext cx="717407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dirty="0">
                <a:latin typeface="Nunito" pitchFamily="2" charset="0"/>
              </a:rPr>
              <a:t>faults</a:t>
            </a:r>
            <a:endParaRPr lang="en-DE" sz="933" dirty="0">
              <a:latin typeface="Nunito" pitchFamily="2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87A41592-3BF8-4D55-B090-C6D2AA91EA06}"/>
              </a:ext>
            </a:extLst>
          </p:cNvPr>
          <p:cNvSpPr txBox="1"/>
          <p:nvPr/>
        </p:nvSpPr>
        <p:spPr>
          <a:xfrm>
            <a:off x="4169613" y="4872704"/>
            <a:ext cx="501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Nunito" pitchFamily="2" charset="0"/>
              </a:rPr>
              <a:t>3 </a:t>
            </a:r>
            <a:endParaRPr lang="en-DE" sz="1400" b="1" dirty="0">
              <a:latin typeface="Nunito" pitchFamily="2" charset="0"/>
            </a:endParaRP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4B5CEC78-D242-4465-BF8B-E4E8258F44AF}"/>
              </a:ext>
            </a:extLst>
          </p:cNvPr>
          <p:cNvSpPr txBox="1"/>
          <p:nvPr/>
        </p:nvSpPr>
        <p:spPr>
          <a:xfrm>
            <a:off x="4429220" y="4381111"/>
            <a:ext cx="613115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dirty="0">
                <a:latin typeface="Nunito" pitchFamily="2" charset="0"/>
              </a:rPr>
              <a:t>%</a:t>
            </a:r>
          </a:p>
          <a:p>
            <a:r>
              <a:rPr lang="en-GB" sz="933" dirty="0">
                <a:latin typeface="Nunito" pitchFamily="2" charset="0"/>
              </a:rPr>
              <a:t>risk</a:t>
            </a:r>
            <a:endParaRPr lang="en-DE" sz="933" dirty="0">
              <a:latin typeface="Nunito" pitchFamily="2" charset="0"/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F4D42481-2696-4B5F-827D-39A57390DF1A}"/>
              </a:ext>
            </a:extLst>
          </p:cNvPr>
          <p:cNvSpPr txBox="1"/>
          <p:nvPr/>
        </p:nvSpPr>
        <p:spPr>
          <a:xfrm>
            <a:off x="4428413" y="4838248"/>
            <a:ext cx="726409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dirty="0">
                <a:latin typeface="Nunito" pitchFamily="2" charset="0"/>
              </a:rPr>
              <a:t>added</a:t>
            </a:r>
          </a:p>
          <a:p>
            <a:r>
              <a:rPr lang="en-GB" sz="933" dirty="0">
                <a:latin typeface="Nunito" pitchFamily="2" charset="0"/>
              </a:rPr>
              <a:t>states</a:t>
            </a:r>
            <a:endParaRPr lang="en-DE" sz="933" dirty="0">
              <a:latin typeface="Nunito" pitchFamily="2" charset="0"/>
            </a:endParaRP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29F7B34B-E18C-44F3-85BD-977F2950C972}"/>
              </a:ext>
            </a:extLst>
          </p:cNvPr>
          <p:cNvSpPr txBox="1"/>
          <p:nvPr/>
        </p:nvSpPr>
        <p:spPr>
          <a:xfrm>
            <a:off x="5512870" y="4894094"/>
            <a:ext cx="501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Nunito" pitchFamily="2" charset="0"/>
              </a:rPr>
              <a:t>1 </a:t>
            </a:r>
            <a:endParaRPr lang="en-DE" sz="1400" b="1" dirty="0">
              <a:latin typeface="Nunito" pitchFamily="2" charset="0"/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51C52539-8B84-41F3-B80D-37D2164FECF6}"/>
              </a:ext>
            </a:extLst>
          </p:cNvPr>
          <p:cNvSpPr txBox="1"/>
          <p:nvPr/>
        </p:nvSpPr>
        <p:spPr>
          <a:xfrm>
            <a:off x="5687975" y="4858250"/>
            <a:ext cx="739204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dirty="0">
                <a:latin typeface="Nunito" pitchFamily="2" charset="0"/>
              </a:rPr>
              <a:t>freq. change</a:t>
            </a:r>
            <a:endParaRPr lang="en-DE" sz="933" dirty="0">
              <a:latin typeface="Nunito" pitchFamily="2" charset="0"/>
            </a:endParaRPr>
          </a:p>
        </p:txBody>
      </p:sp>
      <p:pic>
        <p:nvPicPr>
          <p:cNvPr id="39" name="Graphic 38" descr="Transfer with solid fill">
            <a:extLst>
              <a:ext uri="{FF2B5EF4-FFF2-40B4-BE49-F238E27FC236}">
                <a16:creationId xmlns:a16="http://schemas.microsoft.com/office/drawing/2014/main" id="{09947E6F-F94A-45F6-9032-1DF9F35A61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329159" y="4936042"/>
            <a:ext cx="190650" cy="190650"/>
          </a:xfrm>
          <a:prstGeom prst="rect">
            <a:avLst/>
          </a:prstGeom>
        </p:spPr>
      </p:pic>
      <p:sp>
        <p:nvSpPr>
          <p:cNvPr id="373" name="TextBox 372">
            <a:extLst>
              <a:ext uri="{FF2B5EF4-FFF2-40B4-BE49-F238E27FC236}">
                <a16:creationId xmlns:a16="http://schemas.microsoft.com/office/drawing/2014/main" id="{6C354463-22E9-44F2-B942-8D5FA6DE7A69}"/>
              </a:ext>
            </a:extLst>
          </p:cNvPr>
          <p:cNvSpPr txBox="1"/>
          <p:nvPr/>
        </p:nvSpPr>
        <p:spPr>
          <a:xfrm>
            <a:off x="6705347" y="4866359"/>
            <a:ext cx="501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Nunito" pitchFamily="2" charset="0"/>
              </a:rPr>
              <a:t>4 </a:t>
            </a:r>
            <a:endParaRPr lang="en-DE" sz="1400" b="1" dirty="0">
              <a:latin typeface="Nunito" pitchFamily="2" charset="0"/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66AC77A3-2FF0-4CDB-BE08-22B3B94F3633}"/>
              </a:ext>
            </a:extLst>
          </p:cNvPr>
          <p:cNvSpPr txBox="1"/>
          <p:nvPr/>
        </p:nvSpPr>
        <p:spPr>
          <a:xfrm>
            <a:off x="6907406" y="4838248"/>
            <a:ext cx="81317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dirty="0">
                <a:latin typeface="Nunito" pitchFamily="2" charset="0"/>
              </a:rPr>
              <a:t>recurring</a:t>
            </a:r>
          </a:p>
          <a:p>
            <a:r>
              <a:rPr lang="en-GB" sz="933" dirty="0">
                <a:latin typeface="Nunito" pitchFamily="2" charset="0"/>
              </a:rPr>
              <a:t>states</a:t>
            </a:r>
            <a:endParaRPr lang="en-DE" sz="933" dirty="0">
              <a:latin typeface="Nunito" pitchFamily="2" charset="0"/>
            </a:endParaRPr>
          </a:p>
        </p:txBody>
      </p:sp>
      <p:pic>
        <p:nvPicPr>
          <p:cNvPr id="42" name="Graphic 41" descr="Repeat with solid fill">
            <a:extLst>
              <a:ext uri="{FF2B5EF4-FFF2-40B4-BE49-F238E27FC236}">
                <a16:creationId xmlns:a16="http://schemas.microsoft.com/office/drawing/2014/main" id="{BE039928-7AC9-48B0-A2CE-5D80E1D38A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6489346" y="4922734"/>
            <a:ext cx="184704" cy="184704"/>
          </a:xfrm>
          <a:prstGeom prst="rect">
            <a:avLst/>
          </a:prstGeom>
        </p:spPr>
      </p:pic>
      <p:sp>
        <p:nvSpPr>
          <p:cNvPr id="416" name="Rectangle: Rounded Corners 415">
            <a:extLst>
              <a:ext uri="{FF2B5EF4-FFF2-40B4-BE49-F238E27FC236}">
                <a16:creationId xmlns:a16="http://schemas.microsoft.com/office/drawing/2014/main" id="{55FE9862-5B81-4EBD-8E11-C1CCDBFF4B27}"/>
              </a:ext>
            </a:extLst>
          </p:cNvPr>
          <p:cNvSpPr/>
          <p:nvPr/>
        </p:nvSpPr>
        <p:spPr>
          <a:xfrm>
            <a:off x="3762809" y="1337095"/>
            <a:ext cx="4109095" cy="11579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100000" sx="102000" sy="102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333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89074C6E-C29D-418F-AFC7-DD97C72326F1}"/>
              </a:ext>
            </a:extLst>
          </p:cNvPr>
          <p:cNvSpPr txBox="1"/>
          <p:nvPr/>
        </p:nvSpPr>
        <p:spPr>
          <a:xfrm>
            <a:off x="3918001" y="1354822"/>
            <a:ext cx="196079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33" i="1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INCIDENT DETECTION</a:t>
            </a:r>
            <a:endParaRPr lang="en-DE" sz="1333" i="1" dirty="0">
              <a:solidFill>
                <a:schemeClr val="bg1">
                  <a:lumMod val="50000"/>
                </a:schemeClr>
              </a:solidFill>
              <a:latin typeface="Nunito" pitchFamily="2" charset="0"/>
            </a:endParaRP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7475931A-3BF2-4322-853D-69F179D2BC98}"/>
              </a:ext>
            </a:extLst>
          </p:cNvPr>
          <p:cNvSpPr txBox="1"/>
          <p:nvPr/>
        </p:nvSpPr>
        <p:spPr>
          <a:xfrm>
            <a:off x="4187193" y="1659272"/>
            <a:ext cx="613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Nunito" pitchFamily="2" charset="0"/>
              </a:rPr>
              <a:t>0</a:t>
            </a:r>
            <a:endParaRPr lang="en-DE" sz="1400" b="1" dirty="0">
              <a:latin typeface="Nunito" pitchFamily="2" charset="0"/>
            </a:endParaRP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95C1CBD9-DEC7-4D74-A6B6-603BB162CF57}"/>
              </a:ext>
            </a:extLst>
          </p:cNvPr>
          <p:cNvSpPr txBox="1"/>
          <p:nvPr/>
        </p:nvSpPr>
        <p:spPr>
          <a:xfrm>
            <a:off x="4397553" y="1700041"/>
            <a:ext cx="726409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dirty="0">
                <a:latin typeface="Nunito" pitchFamily="2" charset="0"/>
              </a:rPr>
              <a:t>incidents</a:t>
            </a:r>
            <a:endParaRPr lang="en-DE" sz="933" dirty="0">
              <a:latin typeface="Nunito" pitchFamily="2" charset="0"/>
            </a:endParaRPr>
          </a:p>
        </p:txBody>
      </p:sp>
      <p:pic>
        <p:nvPicPr>
          <p:cNvPr id="93" name="Graphic 92" descr="Document outline">
            <a:extLst>
              <a:ext uri="{FF2B5EF4-FFF2-40B4-BE49-F238E27FC236}">
                <a16:creationId xmlns:a16="http://schemas.microsoft.com/office/drawing/2014/main" id="{FD998657-A8A4-49E2-9485-2BFE8A3396E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04051" y="1697141"/>
            <a:ext cx="221025" cy="221025"/>
          </a:xfrm>
          <a:prstGeom prst="rect">
            <a:avLst/>
          </a:prstGeom>
        </p:spPr>
      </p:pic>
      <p:sp>
        <p:nvSpPr>
          <p:cNvPr id="443" name="TextBox 442">
            <a:extLst>
              <a:ext uri="{FF2B5EF4-FFF2-40B4-BE49-F238E27FC236}">
                <a16:creationId xmlns:a16="http://schemas.microsoft.com/office/drawing/2014/main" id="{D4D49A8B-FF63-4EF6-9041-E6ABD5B0FCA1}"/>
              </a:ext>
            </a:extLst>
          </p:cNvPr>
          <p:cNvSpPr txBox="1"/>
          <p:nvPr/>
        </p:nvSpPr>
        <p:spPr>
          <a:xfrm>
            <a:off x="5442986" y="1662320"/>
            <a:ext cx="726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Nunito" pitchFamily="2" charset="0"/>
              </a:rPr>
              <a:t>6K</a:t>
            </a:r>
            <a:endParaRPr lang="en-DE" sz="1400" b="1" dirty="0">
              <a:latin typeface="Nunito" pitchFamily="2" charset="0"/>
            </a:endParaRP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2FA88196-0246-42E6-8857-D9EF450FB78F}"/>
              </a:ext>
            </a:extLst>
          </p:cNvPr>
          <p:cNvSpPr txBox="1"/>
          <p:nvPr/>
        </p:nvSpPr>
        <p:spPr>
          <a:xfrm>
            <a:off x="5707944" y="1679524"/>
            <a:ext cx="726409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dirty="0">
                <a:latin typeface="Nunito" pitchFamily="2" charset="0"/>
              </a:rPr>
              <a:t>logs</a:t>
            </a:r>
            <a:endParaRPr lang="en-DE" sz="933" dirty="0">
              <a:latin typeface="Nunito" pitchFamily="2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6B8F0FA3-4FD8-4F20-BB0D-083C1B81C0B6}"/>
              </a:ext>
            </a:extLst>
          </p:cNvPr>
          <p:cNvSpPr txBox="1"/>
          <p:nvPr/>
        </p:nvSpPr>
        <p:spPr>
          <a:xfrm>
            <a:off x="4198956" y="2033273"/>
            <a:ext cx="613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Nunito" pitchFamily="2" charset="0"/>
              </a:rPr>
              <a:t>0</a:t>
            </a:r>
            <a:endParaRPr lang="en-DE" sz="1400" b="1" dirty="0">
              <a:latin typeface="Nunito" pitchFamily="2" charset="0"/>
            </a:endParaRPr>
          </a:p>
        </p:txBody>
      </p:sp>
      <p:pic>
        <p:nvPicPr>
          <p:cNvPr id="449" name="Graphic 448" descr="Badge Cross with solid fill">
            <a:extLst>
              <a:ext uri="{FF2B5EF4-FFF2-40B4-BE49-F238E27FC236}">
                <a16:creationId xmlns:a16="http://schemas.microsoft.com/office/drawing/2014/main" id="{E80941A8-10BB-4F5A-9EDA-54E9A6C1AAC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77354" y="2075215"/>
            <a:ext cx="263982" cy="234968"/>
          </a:xfrm>
          <a:prstGeom prst="rect">
            <a:avLst/>
          </a:prstGeom>
        </p:spPr>
      </p:pic>
      <p:sp>
        <p:nvSpPr>
          <p:cNvPr id="450" name="TextBox 449">
            <a:extLst>
              <a:ext uri="{FF2B5EF4-FFF2-40B4-BE49-F238E27FC236}">
                <a16:creationId xmlns:a16="http://schemas.microsoft.com/office/drawing/2014/main" id="{3AF7A455-60D2-4CFE-83F3-725B33DE0150}"/>
              </a:ext>
            </a:extLst>
          </p:cNvPr>
          <p:cNvSpPr txBox="1"/>
          <p:nvPr/>
        </p:nvSpPr>
        <p:spPr>
          <a:xfrm>
            <a:off x="4399363" y="2006809"/>
            <a:ext cx="81317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dirty="0">
                <a:latin typeface="Nunito" pitchFamily="2" charset="0"/>
              </a:rPr>
              <a:t>semantic</a:t>
            </a:r>
          </a:p>
          <a:p>
            <a:r>
              <a:rPr lang="en-GB" sz="933" dirty="0">
                <a:latin typeface="Nunito" pitchFamily="2" charset="0"/>
              </a:rPr>
              <a:t>threats</a:t>
            </a:r>
            <a:endParaRPr lang="en-DE" sz="933" dirty="0">
              <a:latin typeface="Nunito" pitchFamily="2" charset="0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821816A1-14A3-4181-B290-03FF3F85BA41}"/>
              </a:ext>
            </a:extLst>
          </p:cNvPr>
          <p:cNvSpPr txBox="1"/>
          <p:nvPr/>
        </p:nvSpPr>
        <p:spPr>
          <a:xfrm>
            <a:off x="5451492" y="2042479"/>
            <a:ext cx="613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Nunito" pitchFamily="2" charset="0"/>
              </a:rPr>
              <a:t>12</a:t>
            </a:r>
            <a:endParaRPr lang="en-DE" sz="1400" b="1" dirty="0">
              <a:latin typeface="Nunito" pitchFamily="2" charset="0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D3CA07E8-39B0-4E93-B162-2B2CAD463AD0}"/>
              </a:ext>
            </a:extLst>
          </p:cNvPr>
          <p:cNvSpPr txBox="1"/>
          <p:nvPr/>
        </p:nvSpPr>
        <p:spPr>
          <a:xfrm>
            <a:off x="5715351" y="2004249"/>
            <a:ext cx="81317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dirty="0">
                <a:latin typeface="Nunito" pitchFamily="2" charset="0"/>
              </a:rPr>
              <a:t>level threats</a:t>
            </a:r>
          </a:p>
        </p:txBody>
      </p: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5A6F65F-FE19-48E3-BE08-F46E39CA7849}"/>
              </a:ext>
            </a:extLst>
          </p:cNvPr>
          <p:cNvCxnSpPr>
            <a:cxnSpLocks/>
          </p:cNvCxnSpPr>
          <p:nvPr/>
        </p:nvCxnSpPr>
        <p:spPr>
          <a:xfrm flipV="1">
            <a:off x="4013031" y="1986201"/>
            <a:ext cx="2367180" cy="1696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3480A908-9112-4A36-A178-8A9D64642BEA}"/>
              </a:ext>
            </a:extLst>
          </p:cNvPr>
          <p:cNvCxnSpPr>
            <a:cxnSpLocks/>
          </p:cNvCxnSpPr>
          <p:nvPr/>
        </p:nvCxnSpPr>
        <p:spPr>
          <a:xfrm flipV="1">
            <a:off x="4003402" y="1617067"/>
            <a:ext cx="2367180" cy="1696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Rectangle 455">
            <a:extLst>
              <a:ext uri="{FF2B5EF4-FFF2-40B4-BE49-F238E27FC236}">
                <a16:creationId xmlns:a16="http://schemas.microsoft.com/office/drawing/2014/main" id="{0E606D22-F325-46FC-8662-742C77AA7996}"/>
              </a:ext>
            </a:extLst>
          </p:cNvPr>
          <p:cNvSpPr/>
          <p:nvPr/>
        </p:nvSpPr>
        <p:spPr>
          <a:xfrm>
            <a:off x="6459997" y="1551073"/>
            <a:ext cx="1656707" cy="7092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50" dirty="0">
                <a:solidFill>
                  <a:schemeClr val="bg1"/>
                </a:solidFill>
                <a:latin typeface="Nunito" pitchFamily="2" charset="0"/>
              </a:rPr>
              <a:t>Monitoring</a:t>
            </a:r>
            <a:endParaRPr lang="en-GB" sz="1066" dirty="0">
              <a:solidFill>
                <a:schemeClr val="bg1"/>
              </a:solidFill>
              <a:latin typeface="Nunito" pitchFamily="2" charset="0"/>
            </a:endParaRPr>
          </a:p>
          <a:p>
            <a:r>
              <a:rPr lang="en-GB" sz="1333" b="1" dirty="0">
                <a:solidFill>
                  <a:schemeClr val="bg1"/>
                </a:solidFill>
                <a:latin typeface="Nunito" pitchFamily="2" charset="0"/>
              </a:rPr>
              <a:t>Passed</a:t>
            </a:r>
          </a:p>
          <a:p>
            <a:r>
              <a:rPr lang="en-GB" sz="1050" dirty="0">
                <a:solidFill>
                  <a:schemeClr val="bg1"/>
                </a:solidFill>
                <a:latin typeface="Nunito" pitchFamily="2" charset="0"/>
              </a:rPr>
              <a:t>No incidents</a:t>
            </a:r>
          </a:p>
        </p:txBody>
      </p:sp>
      <p:pic>
        <p:nvPicPr>
          <p:cNvPr id="7" name="Graphic 6" descr="Programmer male with solid fill">
            <a:extLst>
              <a:ext uri="{FF2B5EF4-FFF2-40B4-BE49-F238E27FC236}">
                <a16:creationId xmlns:a16="http://schemas.microsoft.com/office/drawing/2014/main" id="{20ED4B1E-3A70-4A33-A2A6-1F76718908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26143" y="2940525"/>
            <a:ext cx="451846" cy="451846"/>
          </a:xfrm>
          <a:prstGeom prst="rect">
            <a:avLst/>
          </a:prstGeom>
        </p:spPr>
      </p:pic>
      <p:pic>
        <p:nvPicPr>
          <p:cNvPr id="20" name="Graphic 19" descr="Tools with solid fill">
            <a:extLst>
              <a:ext uri="{FF2B5EF4-FFF2-40B4-BE49-F238E27FC236}">
                <a16:creationId xmlns:a16="http://schemas.microsoft.com/office/drawing/2014/main" id="{5AC4BA0F-54FE-42EF-ADB0-86FFBB9FFC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10944" y="2948726"/>
            <a:ext cx="452146" cy="452146"/>
          </a:xfrm>
          <a:prstGeom prst="rect">
            <a:avLst/>
          </a:prstGeom>
        </p:spPr>
      </p:pic>
      <p:pic>
        <p:nvPicPr>
          <p:cNvPr id="33" name="Graphic 32" descr="Single gear with solid fill">
            <a:extLst>
              <a:ext uri="{FF2B5EF4-FFF2-40B4-BE49-F238E27FC236}">
                <a16:creationId xmlns:a16="http://schemas.microsoft.com/office/drawing/2014/main" id="{142BBAAA-9CF5-4397-ACB9-667BCFCA6F1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7493719" y="2942137"/>
            <a:ext cx="450234" cy="450234"/>
          </a:xfrm>
          <a:prstGeom prst="rect">
            <a:avLst/>
          </a:prstGeom>
        </p:spPr>
      </p:pic>
      <p:pic>
        <p:nvPicPr>
          <p:cNvPr id="38" name="Graphic 37" descr="Clipboard Partially Crossed outline">
            <a:extLst>
              <a:ext uri="{FF2B5EF4-FFF2-40B4-BE49-F238E27FC236}">
                <a16:creationId xmlns:a16="http://schemas.microsoft.com/office/drawing/2014/main" id="{627C9B80-9BB0-4933-A17F-B0624DBB8E0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717139" y="2921208"/>
            <a:ext cx="469224" cy="469224"/>
          </a:xfrm>
          <a:prstGeom prst="rect">
            <a:avLst/>
          </a:prstGeom>
        </p:spPr>
      </p:pic>
      <p:pic>
        <p:nvPicPr>
          <p:cNvPr id="41" name="Graphic 40" descr="Box with solid fill">
            <a:extLst>
              <a:ext uri="{FF2B5EF4-FFF2-40B4-BE49-F238E27FC236}">
                <a16:creationId xmlns:a16="http://schemas.microsoft.com/office/drawing/2014/main" id="{784327EE-D1DF-4464-A298-72933D4586F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758050" y="2940225"/>
            <a:ext cx="452446" cy="45244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E351D56-CA9A-479F-9198-0619D87A0769}"/>
              </a:ext>
            </a:extLst>
          </p:cNvPr>
          <p:cNvSpPr txBox="1"/>
          <p:nvPr/>
        </p:nvSpPr>
        <p:spPr>
          <a:xfrm>
            <a:off x="3677616" y="2694810"/>
            <a:ext cx="10615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CI/CD Pipeline</a:t>
            </a:r>
            <a:endParaRPr lang="en-DE" sz="1050" i="1" dirty="0">
              <a:solidFill>
                <a:schemeClr val="bg1">
                  <a:lumMod val="50000"/>
                </a:schemeClr>
              </a:solidFill>
              <a:latin typeface="Nunito" pitchFamily="2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491F82C-7BC9-4D6E-ACC8-C2D0C0431B41}"/>
              </a:ext>
            </a:extLst>
          </p:cNvPr>
          <p:cNvSpPr txBox="1"/>
          <p:nvPr/>
        </p:nvSpPr>
        <p:spPr>
          <a:xfrm>
            <a:off x="3824019" y="3473695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i="1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Code</a:t>
            </a:r>
            <a:endParaRPr lang="en-DE" sz="900" i="1" dirty="0">
              <a:solidFill>
                <a:schemeClr val="bg1">
                  <a:lumMod val="50000"/>
                </a:schemeClr>
              </a:solidFill>
              <a:latin typeface="Nunito" pitchFamily="2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D1AC668-7218-4C7A-825C-1827F98F6826}"/>
              </a:ext>
            </a:extLst>
          </p:cNvPr>
          <p:cNvSpPr txBox="1"/>
          <p:nvPr/>
        </p:nvSpPr>
        <p:spPr>
          <a:xfrm>
            <a:off x="6388483" y="3473436"/>
            <a:ext cx="999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i="1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Release</a:t>
            </a:r>
            <a:endParaRPr lang="en-DE" sz="900" i="1" dirty="0">
              <a:solidFill>
                <a:schemeClr val="bg1">
                  <a:lumMod val="50000"/>
                </a:schemeClr>
              </a:solidFill>
              <a:latin typeface="Nunito" pitchFamily="2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6688541-D208-4152-B1D6-15901C6DB000}"/>
              </a:ext>
            </a:extLst>
          </p:cNvPr>
          <p:cNvSpPr txBox="1"/>
          <p:nvPr/>
        </p:nvSpPr>
        <p:spPr>
          <a:xfrm>
            <a:off x="7219315" y="3479872"/>
            <a:ext cx="999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i="1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Deployment</a:t>
            </a:r>
            <a:endParaRPr lang="en-DE" sz="900" i="1" dirty="0">
              <a:solidFill>
                <a:schemeClr val="bg1">
                  <a:lumMod val="50000"/>
                </a:schemeClr>
              </a:solidFill>
              <a:latin typeface="Nunito" pitchFamily="2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7FCB1D9-34F9-45DA-8B8D-8C068CE6D33F}"/>
              </a:ext>
            </a:extLst>
          </p:cNvPr>
          <p:cNvSpPr txBox="1"/>
          <p:nvPr/>
        </p:nvSpPr>
        <p:spPr>
          <a:xfrm>
            <a:off x="4804840" y="3484809"/>
            <a:ext cx="4555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i="1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Build</a:t>
            </a:r>
            <a:endParaRPr lang="en-DE" sz="900" i="1" dirty="0">
              <a:solidFill>
                <a:schemeClr val="bg1">
                  <a:lumMod val="50000"/>
                </a:schemeClr>
              </a:solidFill>
              <a:latin typeface="Nunito" pitchFamily="2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E0D9428-320A-4966-9E22-3907E9DC2985}"/>
              </a:ext>
            </a:extLst>
          </p:cNvPr>
          <p:cNvSpPr txBox="1"/>
          <p:nvPr/>
        </p:nvSpPr>
        <p:spPr>
          <a:xfrm>
            <a:off x="5470424" y="3477714"/>
            <a:ext cx="9639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i="1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Tests</a:t>
            </a:r>
            <a:endParaRPr lang="en-DE" sz="900" i="1" dirty="0">
              <a:solidFill>
                <a:schemeClr val="bg1">
                  <a:lumMod val="50000"/>
                </a:schemeClr>
              </a:solidFill>
              <a:latin typeface="Nunito" pitchFamily="2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63340F4-C56A-4560-8DF1-4A1E80D9617A}"/>
              </a:ext>
            </a:extLst>
          </p:cNvPr>
          <p:cNvCxnSpPr>
            <a:cxnSpLocks/>
          </p:cNvCxnSpPr>
          <p:nvPr/>
        </p:nvCxnSpPr>
        <p:spPr>
          <a:xfrm>
            <a:off x="3762809" y="3446836"/>
            <a:ext cx="4309311" cy="2259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8" name="Graphic 457" descr="Warning with solid fill">
            <a:extLst>
              <a:ext uri="{FF2B5EF4-FFF2-40B4-BE49-F238E27FC236}">
                <a16:creationId xmlns:a16="http://schemas.microsoft.com/office/drawing/2014/main" id="{A3B3C77F-70FD-4498-B194-3171557A3EE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010157" y="4453688"/>
            <a:ext cx="218586" cy="218586"/>
          </a:xfrm>
          <a:prstGeom prst="rect">
            <a:avLst/>
          </a:prstGeom>
        </p:spPr>
      </p:pic>
      <p:pic>
        <p:nvPicPr>
          <p:cNvPr id="203" name="Graphic 202" descr="Warning with solid fill">
            <a:extLst>
              <a:ext uri="{FF2B5EF4-FFF2-40B4-BE49-F238E27FC236}">
                <a16:creationId xmlns:a16="http://schemas.microsoft.com/office/drawing/2014/main" id="{44AC1F2A-747D-4731-B62C-195BA05FFB9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25696" y="4439522"/>
            <a:ext cx="218586" cy="218586"/>
          </a:xfrm>
          <a:prstGeom prst="rect">
            <a:avLst/>
          </a:prstGeom>
        </p:spPr>
      </p:pic>
      <p:pic>
        <p:nvPicPr>
          <p:cNvPr id="204" name="Graphic 203" descr="Warning with solid fill">
            <a:extLst>
              <a:ext uri="{FF2B5EF4-FFF2-40B4-BE49-F238E27FC236}">
                <a16:creationId xmlns:a16="http://schemas.microsoft.com/office/drawing/2014/main" id="{621E11F2-3835-4660-99AB-1E90196B711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006386" y="1702985"/>
            <a:ext cx="218586" cy="218586"/>
          </a:xfrm>
          <a:prstGeom prst="rect">
            <a:avLst/>
          </a:prstGeom>
        </p:spPr>
      </p:pic>
      <p:pic>
        <p:nvPicPr>
          <p:cNvPr id="460" name="Graphic 459" descr="Badge Follow outline">
            <a:extLst>
              <a:ext uri="{FF2B5EF4-FFF2-40B4-BE49-F238E27FC236}">
                <a16:creationId xmlns:a16="http://schemas.microsoft.com/office/drawing/2014/main" id="{908E71F0-5501-41C9-A458-4253AC4A42E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029369" y="4903936"/>
            <a:ext cx="216936" cy="216936"/>
          </a:xfrm>
          <a:prstGeom prst="rect">
            <a:avLst/>
          </a:prstGeom>
        </p:spPr>
      </p:pic>
      <p:pic>
        <p:nvPicPr>
          <p:cNvPr id="224" name="Graphic 223" descr="Badge Cross with solid fill">
            <a:extLst>
              <a:ext uri="{FF2B5EF4-FFF2-40B4-BE49-F238E27FC236}">
                <a16:creationId xmlns:a16="http://schemas.microsoft.com/office/drawing/2014/main" id="{696E9B2D-4F88-443F-9A7F-31BB8AB8B45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90568" y="2069677"/>
            <a:ext cx="263982" cy="23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6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7E158D52-6FC3-4E51-8FCA-72309ABFDF68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7718836" y="2472913"/>
            <a:ext cx="0" cy="46922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CAFA1AF-67B7-4182-835C-84667F2B22B1}"/>
              </a:ext>
            </a:extLst>
          </p:cNvPr>
          <p:cNvCxnSpPr>
            <a:cxnSpLocks/>
            <a:stCxn id="173" idx="2"/>
          </p:cNvCxnSpPr>
          <p:nvPr/>
        </p:nvCxnSpPr>
        <p:spPr>
          <a:xfrm flipH="1">
            <a:off x="6888003" y="3704268"/>
            <a:ext cx="1" cy="45193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84676ACC-9C93-4D6C-826A-00B6E41688E4}"/>
              </a:ext>
            </a:extLst>
          </p:cNvPr>
          <p:cNvCxnSpPr>
            <a:cxnSpLocks/>
            <a:stCxn id="178" idx="2"/>
          </p:cNvCxnSpPr>
          <p:nvPr/>
        </p:nvCxnSpPr>
        <p:spPr>
          <a:xfrm flipH="1">
            <a:off x="5952388" y="3708546"/>
            <a:ext cx="1" cy="42897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angle: Rounded Corners 302">
            <a:extLst>
              <a:ext uri="{FF2B5EF4-FFF2-40B4-BE49-F238E27FC236}">
                <a16:creationId xmlns:a16="http://schemas.microsoft.com/office/drawing/2014/main" id="{00D43410-C8C8-429C-98D0-8FF5A611FE32}"/>
              </a:ext>
            </a:extLst>
          </p:cNvPr>
          <p:cNvSpPr/>
          <p:nvPr/>
        </p:nvSpPr>
        <p:spPr>
          <a:xfrm>
            <a:off x="3788453" y="3986248"/>
            <a:ext cx="4099359" cy="126208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100000" sx="102000" sy="102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333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D1E5C31C-B350-4DB2-9A33-AB594C2EEB2E}"/>
              </a:ext>
            </a:extLst>
          </p:cNvPr>
          <p:cNvSpPr/>
          <p:nvPr/>
        </p:nvSpPr>
        <p:spPr>
          <a:xfrm>
            <a:off x="6459997" y="4135240"/>
            <a:ext cx="1656707" cy="709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50" dirty="0">
                <a:solidFill>
                  <a:schemeClr val="bg1"/>
                </a:solidFill>
                <a:latin typeface="Nunito" pitchFamily="2" charset="0"/>
              </a:rPr>
              <a:t>Quality Gate</a:t>
            </a:r>
          </a:p>
          <a:p>
            <a:r>
              <a:rPr lang="en-GB" sz="1333" b="1" dirty="0">
                <a:solidFill>
                  <a:schemeClr val="bg1"/>
                </a:solidFill>
                <a:latin typeface="Nunito" pitchFamily="2" charset="0"/>
              </a:rPr>
              <a:t>Failed</a:t>
            </a:r>
          </a:p>
          <a:p>
            <a:r>
              <a:rPr lang="en-GB" sz="1050" dirty="0">
                <a:solidFill>
                  <a:schemeClr val="bg1"/>
                </a:solidFill>
                <a:latin typeface="Nunito" pitchFamily="2" charset="0"/>
              </a:rPr>
              <a:t>1 condition failed</a:t>
            </a:r>
            <a:endParaRPr lang="en-DE" sz="1050" dirty="0">
              <a:solidFill>
                <a:schemeClr val="bg1"/>
              </a:solidFill>
              <a:latin typeface="Nunito" pitchFamily="2" charset="0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A28E4C23-90BA-4B39-9BAE-AEAF04AC492F}"/>
              </a:ext>
            </a:extLst>
          </p:cNvPr>
          <p:cNvSpPr txBox="1"/>
          <p:nvPr/>
        </p:nvSpPr>
        <p:spPr>
          <a:xfrm>
            <a:off x="3905486" y="4051942"/>
            <a:ext cx="193995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33" i="1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VERIFICATION</a:t>
            </a:r>
            <a:endParaRPr lang="en-DE" sz="4265" i="1" dirty="0">
              <a:solidFill>
                <a:schemeClr val="bg1">
                  <a:lumMod val="50000"/>
                </a:schemeClr>
              </a:solidFill>
              <a:latin typeface="Nunito" pitchFamily="2" charset="0"/>
            </a:endParaRPr>
          </a:p>
        </p:txBody>
      </p: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9CBFA167-1209-4F7B-9C2B-FCA7F087EEB1}"/>
              </a:ext>
            </a:extLst>
          </p:cNvPr>
          <p:cNvCxnSpPr>
            <a:cxnSpLocks/>
          </p:cNvCxnSpPr>
          <p:nvPr/>
        </p:nvCxnSpPr>
        <p:spPr>
          <a:xfrm flipV="1">
            <a:off x="4012109" y="4336291"/>
            <a:ext cx="2392587" cy="9322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D001F44C-553F-49A5-902B-12FB506C1A11}"/>
              </a:ext>
            </a:extLst>
          </p:cNvPr>
          <p:cNvCxnSpPr>
            <a:cxnSpLocks/>
          </p:cNvCxnSpPr>
          <p:nvPr/>
        </p:nvCxnSpPr>
        <p:spPr>
          <a:xfrm flipV="1">
            <a:off x="4012109" y="4799729"/>
            <a:ext cx="2392587" cy="9322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9B806A10-B592-4C16-AD07-3BB3D4D77939}"/>
              </a:ext>
            </a:extLst>
          </p:cNvPr>
          <p:cNvSpPr txBox="1"/>
          <p:nvPr/>
        </p:nvSpPr>
        <p:spPr>
          <a:xfrm>
            <a:off x="4161168" y="4429413"/>
            <a:ext cx="613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Nunito" pitchFamily="2" charset="0"/>
              </a:rPr>
              <a:t>35</a:t>
            </a:r>
            <a:endParaRPr lang="en-DE" sz="1400" b="1" dirty="0">
              <a:latin typeface="Nunito" pitchFamily="2" charset="0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84C6C437-7D3B-4895-8D1A-D7CFD07CE726}"/>
              </a:ext>
            </a:extLst>
          </p:cNvPr>
          <p:cNvSpPr txBox="1"/>
          <p:nvPr/>
        </p:nvSpPr>
        <p:spPr>
          <a:xfrm>
            <a:off x="5508529" y="4422565"/>
            <a:ext cx="613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Nunito" pitchFamily="2" charset="0"/>
              </a:rPr>
              <a:t>2</a:t>
            </a:r>
            <a:endParaRPr lang="en-DE" sz="1400" b="1" dirty="0">
              <a:latin typeface="Nunito" pitchFamily="2" charset="0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1839239C-16A6-482A-972F-9561CDBDF410}"/>
              </a:ext>
            </a:extLst>
          </p:cNvPr>
          <p:cNvSpPr txBox="1"/>
          <p:nvPr/>
        </p:nvSpPr>
        <p:spPr>
          <a:xfrm>
            <a:off x="5696720" y="4458504"/>
            <a:ext cx="717407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dirty="0">
                <a:latin typeface="Nunito" pitchFamily="2" charset="0"/>
              </a:rPr>
              <a:t>faults</a:t>
            </a:r>
            <a:endParaRPr lang="en-DE" sz="933" dirty="0">
              <a:latin typeface="Nunito" pitchFamily="2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87A41592-3BF8-4D55-B090-C6D2AA91EA06}"/>
              </a:ext>
            </a:extLst>
          </p:cNvPr>
          <p:cNvSpPr txBox="1"/>
          <p:nvPr/>
        </p:nvSpPr>
        <p:spPr>
          <a:xfrm>
            <a:off x="4169613" y="4872704"/>
            <a:ext cx="501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Nunito" pitchFamily="2" charset="0"/>
              </a:rPr>
              <a:t>3 </a:t>
            </a:r>
            <a:endParaRPr lang="en-DE" sz="1400" b="1" dirty="0">
              <a:latin typeface="Nunito" pitchFamily="2" charset="0"/>
            </a:endParaRP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4B5CEC78-D242-4465-BF8B-E4E8258F44AF}"/>
              </a:ext>
            </a:extLst>
          </p:cNvPr>
          <p:cNvSpPr txBox="1"/>
          <p:nvPr/>
        </p:nvSpPr>
        <p:spPr>
          <a:xfrm>
            <a:off x="4429220" y="4381111"/>
            <a:ext cx="613115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dirty="0">
                <a:latin typeface="Nunito" pitchFamily="2" charset="0"/>
              </a:rPr>
              <a:t>%</a:t>
            </a:r>
          </a:p>
          <a:p>
            <a:r>
              <a:rPr lang="en-GB" sz="933" dirty="0">
                <a:latin typeface="Nunito" pitchFamily="2" charset="0"/>
              </a:rPr>
              <a:t>risk</a:t>
            </a:r>
            <a:endParaRPr lang="en-DE" sz="933" dirty="0">
              <a:latin typeface="Nunito" pitchFamily="2" charset="0"/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F4D42481-2696-4B5F-827D-39A57390DF1A}"/>
              </a:ext>
            </a:extLst>
          </p:cNvPr>
          <p:cNvSpPr txBox="1"/>
          <p:nvPr/>
        </p:nvSpPr>
        <p:spPr>
          <a:xfrm>
            <a:off x="4428413" y="4838248"/>
            <a:ext cx="726409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dirty="0">
                <a:latin typeface="Nunito" pitchFamily="2" charset="0"/>
              </a:rPr>
              <a:t>added</a:t>
            </a:r>
          </a:p>
          <a:p>
            <a:r>
              <a:rPr lang="en-GB" sz="933" dirty="0">
                <a:latin typeface="Nunito" pitchFamily="2" charset="0"/>
              </a:rPr>
              <a:t>states</a:t>
            </a:r>
            <a:endParaRPr lang="en-DE" sz="933" dirty="0">
              <a:latin typeface="Nunito" pitchFamily="2" charset="0"/>
            </a:endParaRP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29F7B34B-E18C-44F3-85BD-977F2950C972}"/>
              </a:ext>
            </a:extLst>
          </p:cNvPr>
          <p:cNvSpPr txBox="1"/>
          <p:nvPr/>
        </p:nvSpPr>
        <p:spPr>
          <a:xfrm>
            <a:off x="5512870" y="4894094"/>
            <a:ext cx="501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Nunito" pitchFamily="2" charset="0"/>
              </a:rPr>
              <a:t>1 </a:t>
            </a:r>
            <a:endParaRPr lang="en-DE" sz="1400" b="1" dirty="0">
              <a:latin typeface="Nunito" pitchFamily="2" charset="0"/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51C52539-8B84-41F3-B80D-37D2164FECF6}"/>
              </a:ext>
            </a:extLst>
          </p:cNvPr>
          <p:cNvSpPr txBox="1"/>
          <p:nvPr/>
        </p:nvSpPr>
        <p:spPr>
          <a:xfrm>
            <a:off x="5687975" y="4858250"/>
            <a:ext cx="739204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dirty="0">
                <a:latin typeface="Nunito" pitchFamily="2" charset="0"/>
              </a:rPr>
              <a:t>freq. change</a:t>
            </a:r>
            <a:endParaRPr lang="en-DE" sz="933" dirty="0">
              <a:latin typeface="Nunito" pitchFamily="2" charset="0"/>
            </a:endParaRPr>
          </a:p>
        </p:txBody>
      </p:sp>
      <p:pic>
        <p:nvPicPr>
          <p:cNvPr id="39" name="Graphic 38" descr="Transfer with solid fill">
            <a:extLst>
              <a:ext uri="{FF2B5EF4-FFF2-40B4-BE49-F238E27FC236}">
                <a16:creationId xmlns:a16="http://schemas.microsoft.com/office/drawing/2014/main" id="{09947E6F-F94A-45F6-9032-1DF9F35A61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329159" y="4936042"/>
            <a:ext cx="190650" cy="190650"/>
          </a:xfrm>
          <a:prstGeom prst="rect">
            <a:avLst/>
          </a:prstGeom>
        </p:spPr>
      </p:pic>
      <p:sp>
        <p:nvSpPr>
          <p:cNvPr id="373" name="TextBox 372">
            <a:extLst>
              <a:ext uri="{FF2B5EF4-FFF2-40B4-BE49-F238E27FC236}">
                <a16:creationId xmlns:a16="http://schemas.microsoft.com/office/drawing/2014/main" id="{6C354463-22E9-44F2-B942-8D5FA6DE7A69}"/>
              </a:ext>
            </a:extLst>
          </p:cNvPr>
          <p:cNvSpPr txBox="1"/>
          <p:nvPr/>
        </p:nvSpPr>
        <p:spPr>
          <a:xfrm>
            <a:off x="6705347" y="4866359"/>
            <a:ext cx="501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Nunito" pitchFamily="2" charset="0"/>
              </a:rPr>
              <a:t>4 </a:t>
            </a:r>
            <a:endParaRPr lang="en-DE" sz="1400" b="1" dirty="0">
              <a:latin typeface="Nunito" pitchFamily="2" charset="0"/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66AC77A3-2FF0-4CDB-BE08-22B3B94F3633}"/>
              </a:ext>
            </a:extLst>
          </p:cNvPr>
          <p:cNvSpPr txBox="1"/>
          <p:nvPr/>
        </p:nvSpPr>
        <p:spPr>
          <a:xfrm>
            <a:off x="6907406" y="4838248"/>
            <a:ext cx="81317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dirty="0">
                <a:latin typeface="Nunito" pitchFamily="2" charset="0"/>
              </a:rPr>
              <a:t>recurring</a:t>
            </a:r>
          </a:p>
          <a:p>
            <a:r>
              <a:rPr lang="en-GB" sz="933" dirty="0">
                <a:latin typeface="Nunito" pitchFamily="2" charset="0"/>
              </a:rPr>
              <a:t>states</a:t>
            </a:r>
            <a:endParaRPr lang="en-DE" sz="933" dirty="0">
              <a:latin typeface="Nunito" pitchFamily="2" charset="0"/>
            </a:endParaRPr>
          </a:p>
        </p:txBody>
      </p:sp>
      <p:pic>
        <p:nvPicPr>
          <p:cNvPr id="42" name="Graphic 41" descr="Repeat with solid fill">
            <a:extLst>
              <a:ext uri="{FF2B5EF4-FFF2-40B4-BE49-F238E27FC236}">
                <a16:creationId xmlns:a16="http://schemas.microsoft.com/office/drawing/2014/main" id="{BE039928-7AC9-48B0-A2CE-5D80E1D38A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6489346" y="4922734"/>
            <a:ext cx="184704" cy="184704"/>
          </a:xfrm>
          <a:prstGeom prst="rect">
            <a:avLst/>
          </a:prstGeom>
        </p:spPr>
      </p:pic>
      <p:sp>
        <p:nvSpPr>
          <p:cNvPr id="416" name="Rectangle: Rounded Corners 415">
            <a:extLst>
              <a:ext uri="{FF2B5EF4-FFF2-40B4-BE49-F238E27FC236}">
                <a16:creationId xmlns:a16="http://schemas.microsoft.com/office/drawing/2014/main" id="{55FE9862-5B81-4EBD-8E11-C1CCDBFF4B27}"/>
              </a:ext>
            </a:extLst>
          </p:cNvPr>
          <p:cNvSpPr/>
          <p:nvPr/>
        </p:nvSpPr>
        <p:spPr>
          <a:xfrm>
            <a:off x="3762809" y="1337095"/>
            <a:ext cx="4109095" cy="11579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100000" sx="102000" sy="102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333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89074C6E-C29D-418F-AFC7-DD97C72326F1}"/>
              </a:ext>
            </a:extLst>
          </p:cNvPr>
          <p:cNvSpPr txBox="1"/>
          <p:nvPr/>
        </p:nvSpPr>
        <p:spPr>
          <a:xfrm>
            <a:off x="3918001" y="1354822"/>
            <a:ext cx="196079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33" i="1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INCIDENT DETECTION</a:t>
            </a:r>
            <a:endParaRPr lang="en-DE" sz="1333" i="1" dirty="0">
              <a:solidFill>
                <a:schemeClr val="bg1">
                  <a:lumMod val="50000"/>
                </a:schemeClr>
              </a:solidFill>
              <a:latin typeface="Nunito" pitchFamily="2" charset="0"/>
            </a:endParaRP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7475931A-3BF2-4322-853D-69F179D2BC98}"/>
              </a:ext>
            </a:extLst>
          </p:cNvPr>
          <p:cNvSpPr txBox="1"/>
          <p:nvPr/>
        </p:nvSpPr>
        <p:spPr>
          <a:xfrm>
            <a:off x="4187193" y="1659272"/>
            <a:ext cx="613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Nunito" pitchFamily="2" charset="0"/>
              </a:rPr>
              <a:t>0</a:t>
            </a:r>
            <a:endParaRPr lang="en-DE" sz="1400" b="1" dirty="0">
              <a:latin typeface="Nunito" pitchFamily="2" charset="0"/>
            </a:endParaRP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95C1CBD9-DEC7-4D74-A6B6-603BB162CF57}"/>
              </a:ext>
            </a:extLst>
          </p:cNvPr>
          <p:cNvSpPr txBox="1"/>
          <p:nvPr/>
        </p:nvSpPr>
        <p:spPr>
          <a:xfrm>
            <a:off x="4397553" y="1700041"/>
            <a:ext cx="726409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dirty="0">
                <a:latin typeface="Nunito" pitchFamily="2" charset="0"/>
              </a:rPr>
              <a:t>incidents</a:t>
            </a:r>
            <a:endParaRPr lang="en-DE" sz="933" dirty="0">
              <a:latin typeface="Nunito" pitchFamily="2" charset="0"/>
            </a:endParaRPr>
          </a:p>
        </p:txBody>
      </p:sp>
      <p:pic>
        <p:nvPicPr>
          <p:cNvPr id="93" name="Graphic 92" descr="Document outline">
            <a:extLst>
              <a:ext uri="{FF2B5EF4-FFF2-40B4-BE49-F238E27FC236}">
                <a16:creationId xmlns:a16="http://schemas.microsoft.com/office/drawing/2014/main" id="{FD998657-A8A4-49E2-9485-2BFE8A3396E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04051" y="1697141"/>
            <a:ext cx="221025" cy="221025"/>
          </a:xfrm>
          <a:prstGeom prst="rect">
            <a:avLst/>
          </a:prstGeom>
        </p:spPr>
      </p:pic>
      <p:sp>
        <p:nvSpPr>
          <p:cNvPr id="443" name="TextBox 442">
            <a:extLst>
              <a:ext uri="{FF2B5EF4-FFF2-40B4-BE49-F238E27FC236}">
                <a16:creationId xmlns:a16="http://schemas.microsoft.com/office/drawing/2014/main" id="{D4D49A8B-FF63-4EF6-9041-E6ABD5B0FCA1}"/>
              </a:ext>
            </a:extLst>
          </p:cNvPr>
          <p:cNvSpPr txBox="1"/>
          <p:nvPr/>
        </p:nvSpPr>
        <p:spPr>
          <a:xfrm>
            <a:off x="5442986" y="1662320"/>
            <a:ext cx="726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Nunito" pitchFamily="2" charset="0"/>
              </a:rPr>
              <a:t>6K</a:t>
            </a:r>
            <a:endParaRPr lang="en-DE" sz="1400" b="1" dirty="0">
              <a:latin typeface="Nunito" pitchFamily="2" charset="0"/>
            </a:endParaRP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2FA88196-0246-42E6-8857-D9EF450FB78F}"/>
              </a:ext>
            </a:extLst>
          </p:cNvPr>
          <p:cNvSpPr txBox="1"/>
          <p:nvPr/>
        </p:nvSpPr>
        <p:spPr>
          <a:xfrm>
            <a:off x="5707944" y="1679524"/>
            <a:ext cx="726409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dirty="0">
                <a:latin typeface="Nunito" pitchFamily="2" charset="0"/>
              </a:rPr>
              <a:t>logs</a:t>
            </a:r>
            <a:endParaRPr lang="en-DE" sz="933" dirty="0">
              <a:latin typeface="Nunito" pitchFamily="2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6B8F0FA3-4FD8-4F20-BB0D-083C1B81C0B6}"/>
              </a:ext>
            </a:extLst>
          </p:cNvPr>
          <p:cNvSpPr txBox="1"/>
          <p:nvPr/>
        </p:nvSpPr>
        <p:spPr>
          <a:xfrm>
            <a:off x="4198956" y="2033273"/>
            <a:ext cx="613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Nunito" pitchFamily="2" charset="0"/>
              </a:rPr>
              <a:t>0</a:t>
            </a:r>
            <a:endParaRPr lang="en-DE" sz="1400" b="1" dirty="0">
              <a:latin typeface="Nunito" pitchFamily="2" charset="0"/>
            </a:endParaRPr>
          </a:p>
        </p:txBody>
      </p:sp>
      <p:pic>
        <p:nvPicPr>
          <p:cNvPr id="449" name="Graphic 448" descr="Badge Cross with solid fill">
            <a:extLst>
              <a:ext uri="{FF2B5EF4-FFF2-40B4-BE49-F238E27FC236}">
                <a16:creationId xmlns:a16="http://schemas.microsoft.com/office/drawing/2014/main" id="{E80941A8-10BB-4F5A-9EDA-54E9A6C1AAC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77354" y="2075215"/>
            <a:ext cx="263982" cy="234968"/>
          </a:xfrm>
          <a:prstGeom prst="rect">
            <a:avLst/>
          </a:prstGeom>
        </p:spPr>
      </p:pic>
      <p:sp>
        <p:nvSpPr>
          <p:cNvPr id="450" name="TextBox 449">
            <a:extLst>
              <a:ext uri="{FF2B5EF4-FFF2-40B4-BE49-F238E27FC236}">
                <a16:creationId xmlns:a16="http://schemas.microsoft.com/office/drawing/2014/main" id="{3AF7A455-60D2-4CFE-83F3-725B33DE0150}"/>
              </a:ext>
            </a:extLst>
          </p:cNvPr>
          <p:cNvSpPr txBox="1"/>
          <p:nvPr/>
        </p:nvSpPr>
        <p:spPr>
          <a:xfrm>
            <a:off x="4399363" y="2006809"/>
            <a:ext cx="81317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dirty="0">
                <a:latin typeface="Nunito" pitchFamily="2" charset="0"/>
              </a:rPr>
              <a:t>semantic</a:t>
            </a:r>
          </a:p>
          <a:p>
            <a:r>
              <a:rPr lang="en-GB" sz="933" dirty="0">
                <a:latin typeface="Nunito" pitchFamily="2" charset="0"/>
              </a:rPr>
              <a:t>threats</a:t>
            </a:r>
            <a:endParaRPr lang="en-DE" sz="933" dirty="0">
              <a:latin typeface="Nunito" pitchFamily="2" charset="0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821816A1-14A3-4181-B290-03FF3F85BA41}"/>
              </a:ext>
            </a:extLst>
          </p:cNvPr>
          <p:cNvSpPr txBox="1"/>
          <p:nvPr/>
        </p:nvSpPr>
        <p:spPr>
          <a:xfrm>
            <a:off x="5451492" y="2042479"/>
            <a:ext cx="613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Nunito" pitchFamily="2" charset="0"/>
              </a:rPr>
              <a:t>12</a:t>
            </a:r>
            <a:endParaRPr lang="en-DE" sz="1400" b="1" dirty="0">
              <a:latin typeface="Nunito" pitchFamily="2" charset="0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D3CA07E8-39B0-4E93-B162-2B2CAD463AD0}"/>
              </a:ext>
            </a:extLst>
          </p:cNvPr>
          <p:cNvSpPr txBox="1"/>
          <p:nvPr/>
        </p:nvSpPr>
        <p:spPr>
          <a:xfrm>
            <a:off x="5715351" y="2004249"/>
            <a:ext cx="81317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dirty="0">
                <a:latin typeface="Nunito" pitchFamily="2" charset="0"/>
              </a:rPr>
              <a:t>level threats</a:t>
            </a:r>
          </a:p>
        </p:txBody>
      </p: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5A6F65F-FE19-48E3-BE08-F46E39CA7849}"/>
              </a:ext>
            </a:extLst>
          </p:cNvPr>
          <p:cNvCxnSpPr>
            <a:cxnSpLocks/>
          </p:cNvCxnSpPr>
          <p:nvPr/>
        </p:nvCxnSpPr>
        <p:spPr>
          <a:xfrm flipV="1">
            <a:off x="4013031" y="1986201"/>
            <a:ext cx="2367180" cy="1696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3480A908-9112-4A36-A178-8A9D64642BEA}"/>
              </a:ext>
            </a:extLst>
          </p:cNvPr>
          <p:cNvCxnSpPr>
            <a:cxnSpLocks/>
          </p:cNvCxnSpPr>
          <p:nvPr/>
        </p:nvCxnSpPr>
        <p:spPr>
          <a:xfrm flipV="1">
            <a:off x="4003402" y="1617067"/>
            <a:ext cx="2367180" cy="1696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Rectangle 455">
            <a:extLst>
              <a:ext uri="{FF2B5EF4-FFF2-40B4-BE49-F238E27FC236}">
                <a16:creationId xmlns:a16="http://schemas.microsoft.com/office/drawing/2014/main" id="{0E606D22-F325-46FC-8662-742C77AA7996}"/>
              </a:ext>
            </a:extLst>
          </p:cNvPr>
          <p:cNvSpPr/>
          <p:nvPr/>
        </p:nvSpPr>
        <p:spPr>
          <a:xfrm>
            <a:off x="6459997" y="1551073"/>
            <a:ext cx="1656707" cy="7092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50" dirty="0">
                <a:solidFill>
                  <a:schemeClr val="bg1"/>
                </a:solidFill>
                <a:latin typeface="Nunito" pitchFamily="2" charset="0"/>
              </a:rPr>
              <a:t>Monitoring</a:t>
            </a:r>
            <a:endParaRPr lang="en-GB" sz="1066" dirty="0">
              <a:solidFill>
                <a:schemeClr val="bg1"/>
              </a:solidFill>
              <a:latin typeface="Nunito" pitchFamily="2" charset="0"/>
            </a:endParaRPr>
          </a:p>
          <a:p>
            <a:r>
              <a:rPr lang="en-GB" sz="1333" b="1" dirty="0">
                <a:solidFill>
                  <a:schemeClr val="bg1"/>
                </a:solidFill>
                <a:latin typeface="Nunito" pitchFamily="2" charset="0"/>
              </a:rPr>
              <a:t>Passed</a:t>
            </a:r>
          </a:p>
          <a:p>
            <a:r>
              <a:rPr lang="en-GB" sz="1050" dirty="0">
                <a:solidFill>
                  <a:schemeClr val="bg1"/>
                </a:solidFill>
                <a:latin typeface="Nunito" pitchFamily="2" charset="0"/>
              </a:rPr>
              <a:t>No incidents</a:t>
            </a:r>
          </a:p>
        </p:txBody>
      </p:sp>
      <p:pic>
        <p:nvPicPr>
          <p:cNvPr id="7" name="Graphic 6" descr="Programmer male with solid fill">
            <a:extLst>
              <a:ext uri="{FF2B5EF4-FFF2-40B4-BE49-F238E27FC236}">
                <a16:creationId xmlns:a16="http://schemas.microsoft.com/office/drawing/2014/main" id="{20ED4B1E-3A70-4A33-A2A6-1F76718908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26143" y="2940525"/>
            <a:ext cx="451846" cy="451846"/>
          </a:xfrm>
          <a:prstGeom prst="rect">
            <a:avLst/>
          </a:prstGeom>
        </p:spPr>
      </p:pic>
      <p:pic>
        <p:nvPicPr>
          <p:cNvPr id="20" name="Graphic 19" descr="Tools with solid fill">
            <a:extLst>
              <a:ext uri="{FF2B5EF4-FFF2-40B4-BE49-F238E27FC236}">
                <a16:creationId xmlns:a16="http://schemas.microsoft.com/office/drawing/2014/main" id="{5AC4BA0F-54FE-42EF-ADB0-86FFBB9FFC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10944" y="2948726"/>
            <a:ext cx="452146" cy="452146"/>
          </a:xfrm>
          <a:prstGeom prst="rect">
            <a:avLst/>
          </a:prstGeom>
        </p:spPr>
      </p:pic>
      <p:pic>
        <p:nvPicPr>
          <p:cNvPr id="33" name="Graphic 32" descr="Single gear with solid fill">
            <a:extLst>
              <a:ext uri="{FF2B5EF4-FFF2-40B4-BE49-F238E27FC236}">
                <a16:creationId xmlns:a16="http://schemas.microsoft.com/office/drawing/2014/main" id="{142BBAAA-9CF5-4397-ACB9-667BCFCA6F1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7493719" y="2942137"/>
            <a:ext cx="450234" cy="450234"/>
          </a:xfrm>
          <a:prstGeom prst="rect">
            <a:avLst/>
          </a:prstGeom>
        </p:spPr>
      </p:pic>
      <p:pic>
        <p:nvPicPr>
          <p:cNvPr id="38" name="Graphic 37" descr="Clipboard Partially Crossed outline">
            <a:extLst>
              <a:ext uri="{FF2B5EF4-FFF2-40B4-BE49-F238E27FC236}">
                <a16:creationId xmlns:a16="http://schemas.microsoft.com/office/drawing/2014/main" id="{627C9B80-9BB0-4933-A17F-B0624DBB8E0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717139" y="2921208"/>
            <a:ext cx="469224" cy="469224"/>
          </a:xfrm>
          <a:prstGeom prst="rect">
            <a:avLst/>
          </a:prstGeom>
        </p:spPr>
      </p:pic>
      <p:pic>
        <p:nvPicPr>
          <p:cNvPr id="41" name="Graphic 40" descr="Box with solid fill">
            <a:extLst>
              <a:ext uri="{FF2B5EF4-FFF2-40B4-BE49-F238E27FC236}">
                <a16:creationId xmlns:a16="http://schemas.microsoft.com/office/drawing/2014/main" id="{784327EE-D1DF-4464-A298-72933D4586F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758050" y="2940225"/>
            <a:ext cx="452446" cy="45244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E351D56-CA9A-479F-9198-0619D87A0769}"/>
              </a:ext>
            </a:extLst>
          </p:cNvPr>
          <p:cNvSpPr txBox="1"/>
          <p:nvPr/>
        </p:nvSpPr>
        <p:spPr>
          <a:xfrm>
            <a:off x="3677616" y="2694810"/>
            <a:ext cx="10615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CI/CD Pipeline</a:t>
            </a:r>
            <a:endParaRPr lang="en-DE" sz="1050" i="1" dirty="0">
              <a:solidFill>
                <a:schemeClr val="bg1">
                  <a:lumMod val="50000"/>
                </a:schemeClr>
              </a:solidFill>
              <a:latin typeface="Nunito" pitchFamily="2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491F82C-7BC9-4D6E-ACC8-C2D0C0431B41}"/>
              </a:ext>
            </a:extLst>
          </p:cNvPr>
          <p:cNvSpPr txBox="1"/>
          <p:nvPr/>
        </p:nvSpPr>
        <p:spPr>
          <a:xfrm>
            <a:off x="3824019" y="3473695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i="1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Code</a:t>
            </a:r>
            <a:endParaRPr lang="en-DE" sz="900" i="1" dirty="0">
              <a:solidFill>
                <a:schemeClr val="bg1">
                  <a:lumMod val="50000"/>
                </a:schemeClr>
              </a:solidFill>
              <a:latin typeface="Nunito" pitchFamily="2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D1AC668-7218-4C7A-825C-1827F98F6826}"/>
              </a:ext>
            </a:extLst>
          </p:cNvPr>
          <p:cNvSpPr txBox="1"/>
          <p:nvPr/>
        </p:nvSpPr>
        <p:spPr>
          <a:xfrm>
            <a:off x="6388483" y="3473436"/>
            <a:ext cx="999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i="1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Release</a:t>
            </a:r>
            <a:endParaRPr lang="en-DE" sz="900" i="1" dirty="0">
              <a:solidFill>
                <a:schemeClr val="bg1">
                  <a:lumMod val="50000"/>
                </a:schemeClr>
              </a:solidFill>
              <a:latin typeface="Nunito" pitchFamily="2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6688541-D208-4152-B1D6-15901C6DB000}"/>
              </a:ext>
            </a:extLst>
          </p:cNvPr>
          <p:cNvSpPr txBox="1"/>
          <p:nvPr/>
        </p:nvSpPr>
        <p:spPr>
          <a:xfrm>
            <a:off x="7219315" y="3479872"/>
            <a:ext cx="999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i="1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Deployment</a:t>
            </a:r>
            <a:endParaRPr lang="en-DE" sz="900" i="1" dirty="0">
              <a:solidFill>
                <a:schemeClr val="bg1">
                  <a:lumMod val="50000"/>
                </a:schemeClr>
              </a:solidFill>
              <a:latin typeface="Nunito" pitchFamily="2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7FCB1D9-34F9-45DA-8B8D-8C068CE6D33F}"/>
              </a:ext>
            </a:extLst>
          </p:cNvPr>
          <p:cNvSpPr txBox="1"/>
          <p:nvPr/>
        </p:nvSpPr>
        <p:spPr>
          <a:xfrm>
            <a:off x="4804840" y="3484809"/>
            <a:ext cx="4555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i="1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Build</a:t>
            </a:r>
            <a:endParaRPr lang="en-DE" sz="900" i="1" dirty="0">
              <a:solidFill>
                <a:schemeClr val="bg1">
                  <a:lumMod val="50000"/>
                </a:schemeClr>
              </a:solidFill>
              <a:latin typeface="Nunito" pitchFamily="2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E0D9428-320A-4966-9E22-3907E9DC2985}"/>
              </a:ext>
            </a:extLst>
          </p:cNvPr>
          <p:cNvSpPr txBox="1"/>
          <p:nvPr/>
        </p:nvSpPr>
        <p:spPr>
          <a:xfrm>
            <a:off x="5470424" y="3477714"/>
            <a:ext cx="9639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i="1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Tests</a:t>
            </a:r>
            <a:endParaRPr lang="en-DE" sz="900" i="1" dirty="0">
              <a:solidFill>
                <a:schemeClr val="bg1">
                  <a:lumMod val="50000"/>
                </a:schemeClr>
              </a:solidFill>
              <a:latin typeface="Nunito" pitchFamily="2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63340F4-C56A-4560-8DF1-4A1E80D9617A}"/>
              </a:ext>
            </a:extLst>
          </p:cNvPr>
          <p:cNvCxnSpPr>
            <a:cxnSpLocks/>
          </p:cNvCxnSpPr>
          <p:nvPr/>
        </p:nvCxnSpPr>
        <p:spPr>
          <a:xfrm>
            <a:off x="3762809" y="3446836"/>
            <a:ext cx="4309311" cy="2259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8" name="Graphic 457" descr="Warning with solid fill">
            <a:extLst>
              <a:ext uri="{FF2B5EF4-FFF2-40B4-BE49-F238E27FC236}">
                <a16:creationId xmlns:a16="http://schemas.microsoft.com/office/drawing/2014/main" id="{A3B3C77F-70FD-4498-B194-3171557A3EE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010157" y="4453688"/>
            <a:ext cx="218586" cy="218586"/>
          </a:xfrm>
          <a:prstGeom prst="rect">
            <a:avLst/>
          </a:prstGeom>
        </p:spPr>
      </p:pic>
      <p:pic>
        <p:nvPicPr>
          <p:cNvPr id="203" name="Graphic 202" descr="Warning with solid fill">
            <a:extLst>
              <a:ext uri="{FF2B5EF4-FFF2-40B4-BE49-F238E27FC236}">
                <a16:creationId xmlns:a16="http://schemas.microsoft.com/office/drawing/2014/main" id="{44AC1F2A-747D-4731-B62C-195BA05FFB9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25696" y="4439522"/>
            <a:ext cx="218586" cy="218586"/>
          </a:xfrm>
          <a:prstGeom prst="rect">
            <a:avLst/>
          </a:prstGeom>
        </p:spPr>
      </p:pic>
      <p:pic>
        <p:nvPicPr>
          <p:cNvPr id="204" name="Graphic 203" descr="Warning with solid fill">
            <a:extLst>
              <a:ext uri="{FF2B5EF4-FFF2-40B4-BE49-F238E27FC236}">
                <a16:creationId xmlns:a16="http://schemas.microsoft.com/office/drawing/2014/main" id="{621E11F2-3835-4660-99AB-1E90196B711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006386" y="1702985"/>
            <a:ext cx="218586" cy="218586"/>
          </a:xfrm>
          <a:prstGeom prst="rect">
            <a:avLst/>
          </a:prstGeom>
        </p:spPr>
      </p:pic>
      <p:pic>
        <p:nvPicPr>
          <p:cNvPr id="460" name="Graphic 459" descr="Badge Follow outline">
            <a:extLst>
              <a:ext uri="{FF2B5EF4-FFF2-40B4-BE49-F238E27FC236}">
                <a16:creationId xmlns:a16="http://schemas.microsoft.com/office/drawing/2014/main" id="{908E71F0-5501-41C9-A458-4253AC4A42E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029369" y="4903936"/>
            <a:ext cx="216936" cy="216936"/>
          </a:xfrm>
          <a:prstGeom prst="rect">
            <a:avLst/>
          </a:prstGeom>
        </p:spPr>
      </p:pic>
      <p:pic>
        <p:nvPicPr>
          <p:cNvPr id="224" name="Graphic 223" descr="Badge Cross with solid fill">
            <a:extLst>
              <a:ext uri="{FF2B5EF4-FFF2-40B4-BE49-F238E27FC236}">
                <a16:creationId xmlns:a16="http://schemas.microsoft.com/office/drawing/2014/main" id="{696E9B2D-4F88-443F-9A7F-31BB8AB8B45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90568" y="2069677"/>
            <a:ext cx="263982" cy="23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94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Rectangle: Rounded Corners 415">
            <a:extLst>
              <a:ext uri="{FF2B5EF4-FFF2-40B4-BE49-F238E27FC236}">
                <a16:creationId xmlns:a16="http://schemas.microsoft.com/office/drawing/2014/main" id="{55FE9862-5B81-4EBD-8E11-C1CCDBFF4B27}"/>
              </a:ext>
            </a:extLst>
          </p:cNvPr>
          <p:cNvSpPr/>
          <p:nvPr/>
        </p:nvSpPr>
        <p:spPr>
          <a:xfrm>
            <a:off x="2918460" y="1424354"/>
            <a:ext cx="2247900" cy="217990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100000" sx="102000" sy="102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333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D7C822D-983B-4448-8CAE-427643F52515}"/>
              </a:ext>
            </a:extLst>
          </p:cNvPr>
          <p:cNvGrpSpPr/>
          <p:nvPr/>
        </p:nvGrpSpPr>
        <p:grpSpPr>
          <a:xfrm>
            <a:off x="3076067" y="1546309"/>
            <a:ext cx="1932686" cy="1935995"/>
            <a:chOff x="3077774" y="1562892"/>
            <a:chExt cx="1932686" cy="1935995"/>
          </a:xfrm>
        </p:grpSpPr>
        <p:sp>
          <p:nvSpPr>
            <p:cNvPr id="40" name="Teardrop 39">
              <a:extLst>
                <a:ext uri="{FF2B5EF4-FFF2-40B4-BE49-F238E27FC236}">
                  <a16:creationId xmlns:a16="http://schemas.microsoft.com/office/drawing/2014/main" id="{63161AFB-8207-4189-864F-ABFF6092FEDC}"/>
                </a:ext>
              </a:extLst>
            </p:cNvPr>
            <p:cNvSpPr/>
            <p:nvPr/>
          </p:nvSpPr>
          <p:spPr>
            <a:xfrm rot="16200000">
              <a:off x="3562660" y="2051087"/>
              <a:ext cx="1447800" cy="144780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2C2BF42-C959-4045-AC90-2F6E17DF3283}"/>
                </a:ext>
              </a:extLst>
            </p:cNvPr>
            <p:cNvGrpSpPr/>
            <p:nvPr/>
          </p:nvGrpSpPr>
          <p:grpSpPr>
            <a:xfrm>
              <a:off x="3077774" y="1562892"/>
              <a:ext cx="1345660" cy="897107"/>
              <a:chOff x="517454" y="1311432"/>
              <a:chExt cx="1345660" cy="89710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B16EA7F-0ACE-4169-AE14-0C6645263416}"/>
                  </a:ext>
                </a:extLst>
              </p:cNvPr>
              <p:cNvSpPr/>
              <p:nvPr/>
            </p:nvSpPr>
            <p:spPr>
              <a:xfrm>
                <a:off x="517454" y="1311432"/>
                <a:ext cx="244665" cy="244665"/>
              </a:xfrm>
              <a:custGeom>
                <a:avLst/>
                <a:gdLst>
                  <a:gd name="connsiteX0" fmla="*/ 244666 w 244665"/>
                  <a:gd name="connsiteY0" fmla="*/ 122333 h 244665"/>
                  <a:gd name="connsiteX1" fmla="*/ 122333 w 244665"/>
                  <a:gd name="connsiteY1" fmla="*/ 244666 h 244665"/>
                  <a:gd name="connsiteX2" fmla="*/ 0 w 244665"/>
                  <a:gd name="connsiteY2" fmla="*/ 122333 h 244665"/>
                  <a:gd name="connsiteX3" fmla="*/ 122333 w 244665"/>
                  <a:gd name="connsiteY3" fmla="*/ 0 h 244665"/>
                  <a:gd name="connsiteX4" fmla="*/ 244666 w 244665"/>
                  <a:gd name="connsiteY4" fmla="*/ 122333 h 244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665" h="244665">
                    <a:moveTo>
                      <a:pt x="244666" y="122333"/>
                    </a:moveTo>
                    <a:cubicBezTo>
                      <a:pt x="244666" y="189895"/>
                      <a:pt x="189895" y="244666"/>
                      <a:pt x="122333" y="244666"/>
                    </a:cubicBezTo>
                    <a:cubicBezTo>
                      <a:pt x="54770" y="244666"/>
                      <a:pt x="0" y="189895"/>
                      <a:pt x="0" y="122333"/>
                    </a:cubicBezTo>
                    <a:cubicBezTo>
                      <a:pt x="0" y="54770"/>
                      <a:pt x="54770" y="0"/>
                      <a:pt x="122333" y="0"/>
                    </a:cubicBezTo>
                    <a:cubicBezTo>
                      <a:pt x="189895" y="0"/>
                      <a:pt x="244666" y="54770"/>
                      <a:pt x="244666" y="122333"/>
                    </a:cubicBezTo>
                    <a:close/>
                  </a:path>
                </a:pathLst>
              </a:custGeom>
              <a:grpFill/>
              <a:ln w="203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23D4DF4-E8B3-4022-BACE-1BA6816BFDE5}"/>
                  </a:ext>
                </a:extLst>
              </p:cNvPr>
              <p:cNvSpPr/>
              <p:nvPr/>
            </p:nvSpPr>
            <p:spPr>
              <a:xfrm>
                <a:off x="517454" y="1637653"/>
                <a:ext cx="244665" cy="244665"/>
              </a:xfrm>
              <a:custGeom>
                <a:avLst/>
                <a:gdLst>
                  <a:gd name="connsiteX0" fmla="*/ 244666 w 244665"/>
                  <a:gd name="connsiteY0" fmla="*/ 122333 h 244665"/>
                  <a:gd name="connsiteX1" fmla="*/ 122333 w 244665"/>
                  <a:gd name="connsiteY1" fmla="*/ 244666 h 244665"/>
                  <a:gd name="connsiteX2" fmla="*/ 0 w 244665"/>
                  <a:gd name="connsiteY2" fmla="*/ 122333 h 244665"/>
                  <a:gd name="connsiteX3" fmla="*/ 122333 w 244665"/>
                  <a:gd name="connsiteY3" fmla="*/ 0 h 244665"/>
                  <a:gd name="connsiteX4" fmla="*/ 244666 w 244665"/>
                  <a:gd name="connsiteY4" fmla="*/ 122333 h 244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665" h="244665">
                    <a:moveTo>
                      <a:pt x="244666" y="122333"/>
                    </a:moveTo>
                    <a:cubicBezTo>
                      <a:pt x="244666" y="189895"/>
                      <a:pt x="189895" y="244666"/>
                      <a:pt x="122333" y="244666"/>
                    </a:cubicBezTo>
                    <a:cubicBezTo>
                      <a:pt x="54770" y="244666"/>
                      <a:pt x="0" y="189895"/>
                      <a:pt x="0" y="122333"/>
                    </a:cubicBezTo>
                    <a:cubicBezTo>
                      <a:pt x="0" y="54770"/>
                      <a:pt x="54770" y="0"/>
                      <a:pt x="122333" y="0"/>
                    </a:cubicBezTo>
                    <a:cubicBezTo>
                      <a:pt x="189895" y="0"/>
                      <a:pt x="244666" y="54770"/>
                      <a:pt x="244666" y="122333"/>
                    </a:cubicBezTo>
                    <a:close/>
                  </a:path>
                </a:pathLst>
              </a:custGeom>
              <a:grpFill/>
              <a:ln w="203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6A4DC5-5D5B-4C11-A437-DA8760FF1A6E}"/>
                  </a:ext>
                </a:extLst>
              </p:cNvPr>
              <p:cNvSpPr/>
              <p:nvPr/>
            </p:nvSpPr>
            <p:spPr>
              <a:xfrm>
                <a:off x="517454" y="1963874"/>
                <a:ext cx="244665" cy="244665"/>
              </a:xfrm>
              <a:custGeom>
                <a:avLst/>
                <a:gdLst>
                  <a:gd name="connsiteX0" fmla="*/ 244666 w 244665"/>
                  <a:gd name="connsiteY0" fmla="*/ 122333 h 244665"/>
                  <a:gd name="connsiteX1" fmla="*/ 122333 w 244665"/>
                  <a:gd name="connsiteY1" fmla="*/ 244666 h 244665"/>
                  <a:gd name="connsiteX2" fmla="*/ 0 w 244665"/>
                  <a:gd name="connsiteY2" fmla="*/ 122333 h 244665"/>
                  <a:gd name="connsiteX3" fmla="*/ 122333 w 244665"/>
                  <a:gd name="connsiteY3" fmla="*/ 0 h 244665"/>
                  <a:gd name="connsiteX4" fmla="*/ 244666 w 244665"/>
                  <a:gd name="connsiteY4" fmla="*/ 122333 h 244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665" h="244665">
                    <a:moveTo>
                      <a:pt x="244666" y="122333"/>
                    </a:moveTo>
                    <a:cubicBezTo>
                      <a:pt x="244666" y="189895"/>
                      <a:pt x="189895" y="244666"/>
                      <a:pt x="122333" y="244666"/>
                    </a:cubicBezTo>
                    <a:cubicBezTo>
                      <a:pt x="54770" y="244666"/>
                      <a:pt x="0" y="189895"/>
                      <a:pt x="0" y="122333"/>
                    </a:cubicBezTo>
                    <a:cubicBezTo>
                      <a:pt x="0" y="54770"/>
                      <a:pt x="54770" y="0"/>
                      <a:pt x="122333" y="0"/>
                    </a:cubicBezTo>
                    <a:cubicBezTo>
                      <a:pt x="189895" y="0"/>
                      <a:pt x="244666" y="54770"/>
                      <a:pt x="244666" y="122333"/>
                    </a:cubicBezTo>
                    <a:close/>
                  </a:path>
                </a:pathLst>
              </a:custGeom>
              <a:grpFill/>
              <a:ln w="203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9E186C3-0AE3-4518-AC82-D133268DB06B}"/>
                  </a:ext>
                </a:extLst>
              </p:cNvPr>
              <p:cNvSpPr/>
              <p:nvPr/>
            </p:nvSpPr>
            <p:spPr>
              <a:xfrm>
                <a:off x="925230" y="1719208"/>
                <a:ext cx="81555" cy="81555"/>
              </a:xfrm>
              <a:custGeom>
                <a:avLst/>
                <a:gdLst>
                  <a:gd name="connsiteX0" fmla="*/ 81555 w 81555"/>
                  <a:gd name="connsiteY0" fmla="*/ 40778 h 81555"/>
                  <a:gd name="connsiteX1" fmla="*/ 40778 w 81555"/>
                  <a:gd name="connsiteY1" fmla="*/ 81555 h 81555"/>
                  <a:gd name="connsiteX2" fmla="*/ 0 w 81555"/>
                  <a:gd name="connsiteY2" fmla="*/ 40778 h 81555"/>
                  <a:gd name="connsiteX3" fmla="*/ 40778 w 81555"/>
                  <a:gd name="connsiteY3" fmla="*/ 0 h 81555"/>
                  <a:gd name="connsiteX4" fmla="*/ 81555 w 81555"/>
                  <a:gd name="connsiteY4" fmla="*/ 40778 h 81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555" h="81555">
                    <a:moveTo>
                      <a:pt x="81555" y="40778"/>
                    </a:moveTo>
                    <a:cubicBezTo>
                      <a:pt x="81555" y="63298"/>
                      <a:pt x="63298" y="81555"/>
                      <a:pt x="40778" y="81555"/>
                    </a:cubicBezTo>
                    <a:cubicBezTo>
                      <a:pt x="18257" y="81555"/>
                      <a:pt x="0" y="63298"/>
                      <a:pt x="0" y="40778"/>
                    </a:cubicBezTo>
                    <a:cubicBezTo>
                      <a:pt x="0" y="18257"/>
                      <a:pt x="18257" y="0"/>
                      <a:pt x="40778" y="0"/>
                    </a:cubicBezTo>
                    <a:cubicBezTo>
                      <a:pt x="63298" y="0"/>
                      <a:pt x="81555" y="18257"/>
                      <a:pt x="81555" y="40778"/>
                    </a:cubicBezTo>
                    <a:close/>
                  </a:path>
                </a:pathLst>
              </a:custGeom>
              <a:grpFill/>
              <a:ln w="203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FBBD9CC-5C6E-4752-9A9A-1ED694CF8AF5}"/>
                  </a:ext>
                </a:extLst>
              </p:cNvPr>
              <p:cNvSpPr/>
              <p:nvPr/>
            </p:nvSpPr>
            <p:spPr>
              <a:xfrm>
                <a:off x="925230" y="2045429"/>
                <a:ext cx="81555" cy="81555"/>
              </a:xfrm>
              <a:custGeom>
                <a:avLst/>
                <a:gdLst>
                  <a:gd name="connsiteX0" fmla="*/ 81555 w 81555"/>
                  <a:gd name="connsiteY0" fmla="*/ 40778 h 81555"/>
                  <a:gd name="connsiteX1" fmla="*/ 40778 w 81555"/>
                  <a:gd name="connsiteY1" fmla="*/ 81555 h 81555"/>
                  <a:gd name="connsiteX2" fmla="*/ 0 w 81555"/>
                  <a:gd name="connsiteY2" fmla="*/ 40778 h 81555"/>
                  <a:gd name="connsiteX3" fmla="*/ 40778 w 81555"/>
                  <a:gd name="connsiteY3" fmla="*/ 0 h 81555"/>
                  <a:gd name="connsiteX4" fmla="*/ 81555 w 81555"/>
                  <a:gd name="connsiteY4" fmla="*/ 40778 h 81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555" h="81555">
                    <a:moveTo>
                      <a:pt x="81555" y="40778"/>
                    </a:moveTo>
                    <a:cubicBezTo>
                      <a:pt x="81555" y="63298"/>
                      <a:pt x="63298" y="81555"/>
                      <a:pt x="40778" y="81555"/>
                    </a:cubicBezTo>
                    <a:cubicBezTo>
                      <a:pt x="18257" y="81555"/>
                      <a:pt x="0" y="63298"/>
                      <a:pt x="0" y="40778"/>
                    </a:cubicBezTo>
                    <a:cubicBezTo>
                      <a:pt x="0" y="18257"/>
                      <a:pt x="18257" y="0"/>
                      <a:pt x="40778" y="0"/>
                    </a:cubicBezTo>
                    <a:cubicBezTo>
                      <a:pt x="63298" y="0"/>
                      <a:pt x="81555" y="18257"/>
                      <a:pt x="81555" y="40778"/>
                    </a:cubicBezTo>
                    <a:close/>
                  </a:path>
                </a:pathLst>
              </a:custGeom>
              <a:grpFill/>
              <a:ln w="203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48872DC-F813-4E8D-A45C-8C17CD664C65}"/>
                  </a:ext>
                </a:extLst>
              </p:cNvPr>
              <p:cNvSpPr/>
              <p:nvPr/>
            </p:nvSpPr>
            <p:spPr>
              <a:xfrm>
                <a:off x="843674" y="1311432"/>
                <a:ext cx="244665" cy="244665"/>
              </a:xfrm>
              <a:custGeom>
                <a:avLst/>
                <a:gdLst>
                  <a:gd name="connsiteX0" fmla="*/ 244666 w 244665"/>
                  <a:gd name="connsiteY0" fmla="*/ 122333 h 244665"/>
                  <a:gd name="connsiteX1" fmla="*/ 122333 w 244665"/>
                  <a:gd name="connsiteY1" fmla="*/ 244666 h 244665"/>
                  <a:gd name="connsiteX2" fmla="*/ 0 w 244665"/>
                  <a:gd name="connsiteY2" fmla="*/ 122333 h 244665"/>
                  <a:gd name="connsiteX3" fmla="*/ 122333 w 244665"/>
                  <a:gd name="connsiteY3" fmla="*/ 0 h 244665"/>
                  <a:gd name="connsiteX4" fmla="*/ 244666 w 244665"/>
                  <a:gd name="connsiteY4" fmla="*/ 122333 h 244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665" h="244665">
                    <a:moveTo>
                      <a:pt x="244666" y="122333"/>
                    </a:moveTo>
                    <a:cubicBezTo>
                      <a:pt x="244666" y="189895"/>
                      <a:pt x="189895" y="244666"/>
                      <a:pt x="122333" y="244666"/>
                    </a:cubicBezTo>
                    <a:cubicBezTo>
                      <a:pt x="54770" y="244666"/>
                      <a:pt x="0" y="189895"/>
                      <a:pt x="0" y="122333"/>
                    </a:cubicBezTo>
                    <a:cubicBezTo>
                      <a:pt x="0" y="54770"/>
                      <a:pt x="54770" y="0"/>
                      <a:pt x="122333" y="0"/>
                    </a:cubicBezTo>
                    <a:cubicBezTo>
                      <a:pt x="189895" y="0"/>
                      <a:pt x="244666" y="54770"/>
                      <a:pt x="244666" y="122333"/>
                    </a:cubicBezTo>
                    <a:close/>
                  </a:path>
                </a:pathLst>
              </a:custGeom>
              <a:grpFill/>
              <a:ln w="203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B6AFEC2-DA16-4B3B-A3D6-855E4927D869}"/>
                  </a:ext>
                </a:extLst>
              </p:cNvPr>
              <p:cNvSpPr/>
              <p:nvPr/>
            </p:nvSpPr>
            <p:spPr>
              <a:xfrm>
                <a:off x="1373783" y="1392988"/>
                <a:ext cx="81555" cy="81555"/>
              </a:xfrm>
              <a:custGeom>
                <a:avLst/>
                <a:gdLst>
                  <a:gd name="connsiteX0" fmla="*/ 81555 w 81555"/>
                  <a:gd name="connsiteY0" fmla="*/ 40778 h 81555"/>
                  <a:gd name="connsiteX1" fmla="*/ 40778 w 81555"/>
                  <a:gd name="connsiteY1" fmla="*/ 81555 h 81555"/>
                  <a:gd name="connsiteX2" fmla="*/ 0 w 81555"/>
                  <a:gd name="connsiteY2" fmla="*/ 40778 h 81555"/>
                  <a:gd name="connsiteX3" fmla="*/ 40778 w 81555"/>
                  <a:gd name="connsiteY3" fmla="*/ 0 h 81555"/>
                  <a:gd name="connsiteX4" fmla="*/ 81555 w 81555"/>
                  <a:gd name="connsiteY4" fmla="*/ 40778 h 81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555" h="81555">
                    <a:moveTo>
                      <a:pt x="81555" y="40778"/>
                    </a:moveTo>
                    <a:cubicBezTo>
                      <a:pt x="81555" y="63298"/>
                      <a:pt x="63298" y="81555"/>
                      <a:pt x="40778" y="81555"/>
                    </a:cubicBezTo>
                    <a:cubicBezTo>
                      <a:pt x="18257" y="81555"/>
                      <a:pt x="0" y="63298"/>
                      <a:pt x="0" y="40778"/>
                    </a:cubicBezTo>
                    <a:cubicBezTo>
                      <a:pt x="0" y="18257"/>
                      <a:pt x="18257" y="0"/>
                      <a:pt x="40778" y="0"/>
                    </a:cubicBezTo>
                    <a:cubicBezTo>
                      <a:pt x="63298" y="0"/>
                      <a:pt x="81555" y="18257"/>
                      <a:pt x="81555" y="40778"/>
                    </a:cubicBezTo>
                    <a:close/>
                  </a:path>
                </a:pathLst>
              </a:custGeom>
              <a:grpFill/>
              <a:ln w="203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359DC39-E39D-4E37-8A87-5B3F1B881F8A}"/>
                  </a:ext>
                </a:extLst>
              </p:cNvPr>
              <p:cNvSpPr/>
              <p:nvPr/>
            </p:nvSpPr>
            <p:spPr>
              <a:xfrm>
                <a:off x="1292228" y="1637653"/>
                <a:ext cx="244665" cy="244665"/>
              </a:xfrm>
              <a:custGeom>
                <a:avLst/>
                <a:gdLst>
                  <a:gd name="connsiteX0" fmla="*/ 244666 w 244665"/>
                  <a:gd name="connsiteY0" fmla="*/ 122333 h 244665"/>
                  <a:gd name="connsiteX1" fmla="*/ 122333 w 244665"/>
                  <a:gd name="connsiteY1" fmla="*/ 244666 h 244665"/>
                  <a:gd name="connsiteX2" fmla="*/ 0 w 244665"/>
                  <a:gd name="connsiteY2" fmla="*/ 122333 h 244665"/>
                  <a:gd name="connsiteX3" fmla="*/ 122333 w 244665"/>
                  <a:gd name="connsiteY3" fmla="*/ 0 h 244665"/>
                  <a:gd name="connsiteX4" fmla="*/ 244666 w 244665"/>
                  <a:gd name="connsiteY4" fmla="*/ 122333 h 244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665" h="244665">
                    <a:moveTo>
                      <a:pt x="244666" y="122333"/>
                    </a:moveTo>
                    <a:cubicBezTo>
                      <a:pt x="244666" y="189895"/>
                      <a:pt x="189895" y="244666"/>
                      <a:pt x="122333" y="244666"/>
                    </a:cubicBezTo>
                    <a:cubicBezTo>
                      <a:pt x="54770" y="244666"/>
                      <a:pt x="0" y="189895"/>
                      <a:pt x="0" y="122333"/>
                    </a:cubicBezTo>
                    <a:cubicBezTo>
                      <a:pt x="0" y="54770"/>
                      <a:pt x="54770" y="0"/>
                      <a:pt x="122333" y="0"/>
                    </a:cubicBezTo>
                    <a:cubicBezTo>
                      <a:pt x="189895" y="0"/>
                      <a:pt x="244666" y="54770"/>
                      <a:pt x="244666" y="122333"/>
                    </a:cubicBezTo>
                    <a:close/>
                  </a:path>
                </a:pathLst>
              </a:custGeom>
              <a:grpFill/>
              <a:ln w="203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7403484-E9EA-4668-B9A6-6533AA920500}"/>
                  </a:ext>
                </a:extLst>
              </p:cNvPr>
              <p:cNvSpPr/>
              <p:nvPr/>
            </p:nvSpPr>
            <p:spPr>
              <a:xfrm>
                <a:off x="1292228" y="1963874"/>
                <a:ext cx="244665" cy="244665"/>
              </a:xfrm>
              <a:custGeom>
                <a:avLst/>
                <a:gdLst>
                  <a:gd name="connsiteX0" fmla="*/ 244666 w 244665"/>
                  <a:gd name="connsiteY0" fmla="*/ 122333 h 244665"/>
                  <a:gd name="connsiteX1" fmla="*/ 122333 w 244665"/>
                  <a:gd name="connsiteY1" fmla="*/ 244666 h 244665"/>
                  <a:gd name="connsiteX2" fmla="*/ 0 w 244665"/>
                  <a:gd name="connsiteY2" fmla="*/ 122333 h 244665"/>
                  <a:gd name="connsiteX3" fmla="*/ 122333 w 244665"/>
                  <a:gd name="connsiteY3" fmla="*/ 0 h 244665"/>
                  <a:gd name="connsiteX4" fmla="*/ 244666 w 244665"/>
                  <a:gd name="connsiteY4" fmla="*/ 122333 h 244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665" h="244665">
                    <a:moveTo>
                      <a:pt x="244666" y="122333"/>
                    </a:moveTo>
                    <a:cubicBezTo>
                      <a:pt x="244666" y="189895"/>
                      <a:pt x="189895" y="244666"/>
                      <a:pt x="122333" y="244666"/>
                    </a:cubicBezTo>
                    <a:cubicBezTo>
                      <a:pt x="54770" y="244666"/>
                      <a:pt x="0" y="189895"/>
                      <a:pt x="0" y="122333"/>
                    </a:cubicBezTo>
                    <a:cubicBezTo>
                      <a:pt x="0" y="54770"/>
                      <a:pt x="54770" y="0"/>
                      <a:pt x="122333" y="0"/>
                    </a:cubicBezTo>
                    <a:cubicBezTo>
                      <a:pt x="189895" y="0"/>
                      <a:pt x="244666" y="54770"/>
                      <a:pt x="244666" y="122333"/>
                    </a:cubicBezTo>
                    <a:close/>
                  </a:path>
                </a:pathLst>
              </a:custGeom>
              <a:grpFill/>
              <a:ln w="203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C0306FB-EE32-407B-A528-F46940ABAF14}"/>
                  </a:ext>
                </a:extLst>
              </p:cNvPr>
              <p:cNvSpPr/>
              <p:nvPr/>
            </p:nvSpPr>
            <p:spPr>
              <a:xfrm>
                <a:off x="1700004" y="1719208"/>
                <a:ext cx="81555" cy="81555"/>
              </a:xfrm>
              <a:custGeom>
                <a:avLst/>
                <a:gdLst>
                  <a:gd name="connsiteX0" fmla="*/ 81555 w 81555"/>
                  <a:gd name="connsiteY0" fmla="*/ 40778 h 81555"/>
                  <a:gd name="connsiteX1" fmla="*/ 40778 w 81555"/>
                  <a:gd name="connsiteY1" fmla="*/ 81555 h 81555"/>
                  <a:gd name="connsiteX2" fmla="*/ 0 w 81555"/>
                  <a:gd name="connsiteY2" fmla="*/ 40778 h 81555"/>
                  <a:gd name="connsiteX3" fmla="*/ 40778 w 81555"/>
                  <a:gd name="connsiteY3" fmla="*/ 0 h 81555"/>
                  <a:gd name="connsiteX4" fmla="*/ 81555 w 81555"/>
                  <a:gd name="connsiteY4" fmla="*/ 40778 h 81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555" h="81555">
                    <a:moveTo>
                      <a:pt x="81555" y="40778"/>
                    </a:moveTo>
                    <a:cubicBezTo>
                      <a:pt x="81555" y="63298"/>
                      <a:pt x="63298" y="81555"/>
                      <a:pt x="40778" y="81555"/>
                    </a:cubicBezTo>
                    <a:cubicBezTo>
                      <a:pt x="18257" y="81555"/>
                      <a:pt x="0" y="63298"/>
                      <a:pt x="0" y="40778"/>
                    </a:cubicBezTo>
                    <a:cubicBezTo>
                      <a:pt x="0" y="18257"/>
                      <a:pt x="18257" y="0"/>
                      <a:pt x="40778" y="0"/>
                    </a:cubicBezTo>
                    <a:cubicBezTo>
                      <a:pt x="63298" y="0"/>
                      <a:pt x="81555" y="18257"/>
                      <a:pt x="81555" y="40778"/>
                    </a:cubicBezTo>
                    <a:close/>
                  </a:path>
                </a:pathLst>
              </a:custGeom>
              <a:grpFill/>
              <a:ln w="203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6CE76F5-7224-4357-92A8-035C28078415}"/>
                  </a:ext>
                </a:extLst>
              </p:cNvPr>
              <p:cNvSpPr/>
              <p:nvPr/>
            </p:nvSpPr>
            <p:spPr>
              <a:xfrm>
                <a:off x="1618449" y="1311432"/>
                <a:ext cx="244665" cy="244665"/>
              </a:xfrm>
              <a:custGeom>
                <a:avLst/>
                <a:gdLst>
                  <a:gd name="connsiteX0" fmla="*/ 244666 w 244665"/>
                  <a:gd name="connsiteY0" fmla="*/ 122333 h 244665"/>
                  <a:gd name="connsiteX1" fmla="*/ 122333 w 244665"/>
                  <a:gd name="connsiteY1" fmla="*/ 244666 h 244665"/>
                  <a:gd name="connsiteX2" fmla="*/ 0 w 244665"/>
                  <a:gd name="connsiteY2" fmla="*/ 122333 h 244665"/>
                  <a:gd name="connsiteX3" fmla="*/ 122333 w 244665"/>
                  <a:gd name="connsiteY3" fmla="*/ 0 h 244665"/>
                  <a:gd name="connsiteX4" fmla="*/ 244666 w 244665"/>
                  <a:gd name="connsiteY4" fmla="*/ 122333 h 244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665" h="244665">
                    <a:moveTo>
                      <a:pt x="244666" y="122333"/>
                    </a:moveTo>
                    <a:cubicBezTo>
                      <a:pt x="244666" y="189895"/>
                      <a:pt x="189895" y="244666"/>
                      <a:pt x="122333" y="244666"/>
                    </a:cubicBezTo>
                    <a:cubicBezTo>
                      <a:pt x="54770" y="244666"/>
                      <a:pt x="0" y="189895"/>
                      <a:pt x="0" y="122333"/>
                    </a:cubicBezTo>
                    <a:cubicBezTo>
                      <a:pt x="0" y="54770"/>
                      <a:pt x="54770" y="0"/>
                      <a:pt x="122333" y="0"/>
                    </a:cubicBezTo>
                    <a:cubicBezTo>
                      <a:pt x="189895" y="0"/>
                      <a:pt x="244666" y="54770"/>
                      <a:pt x="244666" y="122333"/>
                    </a:cubicBezTo>
                    <a:close/>
                  </a:path>
                </a:pathLst>
              </a:custGeom>
              <a:grpFill/>
              <a:ln w="203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</p:grpSp>
        <p:grpSp>
          <p:nvGrpSpPr>
            <p:cNvPr id="9" name="Graphic 7" descr="Bar chart with solid fill">
              <a:extLst>
                <a:ext uri="{FF2B5EF4-FFF2-40B4-BE49-F238E27FC236}">
                  <a16:creationId xmlns:a16="http://schemas.microsoft.com/office/drawing/2014/main" id="{28DE5E6F-A84E-4006-B62D-2E13AF3C11C8}"/>
                </a:ext>
              </a:extLst>
            </p:cNvPr>
            <p:cNvGrpSpPr/>
            <p:nvPr/>
          </p:nvGrpSpPr>
          <p:grpSpPr>
            <a:xfrm>
              <a:off x="3829082" y="2232799"/>
              <a:ext cx="910840" cy="976248"/>
              <a:chOff x="2221975" y="556045"/>
              <a:chExt cx="533400" cy="533400"/>
            </a:xfrm>
            <a:solidFill>
              <a:srgbClr val="00B050"/>
            </a:solidFill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ACE535F-575C-4D56-B043-EF4DB02E51FB}"/>
                  </a:ext>
                </a:extLst>
              </p:cNvPr>
              <p:cNvSpPr/>
              <p:nvPr/>
            </p:nvSpPr>
            <p:spPr>
              <a:xfrm>
                <a:off x="2650600" y="756070"/>
                <a:ext cx="104775" cy="333375"/>
              </a:xfrm>
              <a:custGeom>
                <a:avLst/>
                <a:gdLst>
                  <a:gd name="connsiteX0" fmla="*/ 0 w 104775"/>
                  <a:gd name="connsiteY0" fmla="*/ 0 h 333375"/>
                  <a:gd name="connsiteX1" fmla="*/ 104775 w 104775"/>
                  <a:gd name="connsiteY1" fmla="*/ 0 h 333375"/>
                  <a:gd name="connsiteX2" fmla="*/ 104775 w 104775"/>
                  <a:gd name="connsiteY2" fmla="*/ 333375 h 333375"/>
                  <a:gd name="connsiteX3" fmla="*/ 0 w 104775"/>
                  <a:gd name="connsiteY3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333375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CBCAE5F7-B141-48BB-B334-57BD5BD1DE44}"/>
                  </a:ext>
                </a:extLst>
              </p:cNvPr>
              <p:cNvSpPr/>
              <p:nvPr/>
            </p:nvSpPr>
            <p:spPr>
              <a:xfrm>
                <a:off x="2507725" y="556045"/>
                <a:ext cx="104775" cy="533400"/>
              </a:xfrm>
              <a:custGeom>
                <a:avLst/>
                <a:gdLst>
                  <a:gd name="connsiteX0" fmla="*/ 0 w 104775"/>
                  <a:gd name="connsiteY0" fmla="*/ 0 h 533400"/>
                  <a:gd name="connsiteX1" fmla="*/ 104775 w 104775"/>
                  <a:gd name="connsiteY1" fmla="*/ 0 h 533400"/>
                  <a:gd name="connsiteX2" fmla="*/ 104775 w 104775"/>
                  <a:gd name="connsiteY2" fmla="*/ 533400 h 533400"/>
                  <a:gd name="connsiteX3" fmla="*/ 0 w 104775"/>
                  <a:gd name="connsiteY3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533400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533400"/>
                    </a:lnTo>
                    <a:lnTo>
                      <a:pt x="0" y="5334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91BF042-5522-444F-A6D4-3DEE2BE02DC7}"/>
                  </a:ext>
                </a:extLst>
              </p:cNvPr>
              <p:cNvSpPr/>
              <p:nvPr/>
            </p:nvSpPr>
            <p:spPr>
              <a:xfrm>
                <a:off x="2364850" y="756070"/>
                <a:ext cx="104775" cy="333375"/>
              </a:xfrm>
              <a:custGeom>
                <a:avLst/>
                <a:gdLst>
                  <a:gd name="connsiteX0" fmla="*/ 0 w 104775"/>
                  <a:gd name="connsiteY0" fmla="*/ 0 h 333375"/>
                  <a:gd name="connsiteX1" fmla="*/ 104775 w 104775"/>
                  <a:gd name="connsiteY1" fmla="*/ 0 h 333375"/>
                  <a:gd name="connsiteX2" fmla="*/ 104775 w 104775"/>
                  <a:gd name="connsiteY2" fmla="*/ 333375 h 333375"/>
                  <a:gd name="connsiteX3" fmla="*/ 0 w 104775"/>
                  <a:gd name="connsiteY3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333375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17CA590C-8ADE-4F92-BCE4-C7E2AC69824C}"/>
                  </a:ext>
                </a:extLst>
              </p:cNvPr>
              <p:cNvSpPr/>
              <p:nvPr/>
            </p:nvSpPr>
            <p:spPr>
              <a:xfrm>
                <a:off x="2221975" y="917995"/>
                <a:ext cx="104775" cy="171450"/>
              </a:xfrm>
              <a:custGeom>
                <a:avLst/>
                <a:gdLst>
                  <a:gd name="connsiteX0" fmla="*/ 0 w 104775"/>
                  <a:gd name="connsiteY0" fmla="*/ 0 h 171450"/>
                  <a:gd name="connsiteX1" fmla="*/ 104775 w 104775"/>
                  <a:gd name="connsiteY1" fmla="*/ 0 h 171450"/>
                  <a:gd name="connsiteX2" fmla="*/ 104775 w 104775"/>
                  <a:gd name="connsiteY2" fmla="*/ 171450 h 171450"/>
                  <a:gd name="connsiteX3" fmla="*/ 0 w 104775"/>
                  <a:gd name="connsiteY3" fmla="*/ 17145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171450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171450"/>
                    </a:lnTo>
                    <a:lnTo>
                      <a:pt x="0" y="17145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</p:grpSp>
      </p:grpSp>
      <p:pic>
        <p:nvPicPr>
          <p:cNvPr id="18" name="Graphic 17" descr="Blockchain with solid fill">
            <a:extLst>
              <a:ext uri="{FF2B5EF4-FFF2-40B4-BE49-F238E27FC236}">
                <a16:creationId xmlns:a16="http://schemas.microsoft.com/office/drawing/2014/main" id="{761A296B-530F-4F22-8E9D-868E53E7D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9909" y="1438393"/>
            <a:ext cx="409942" cy="40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8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Rectangle: Rounded Corners 302">
            <a:extLst>
              <a:ext uri="{FF2B5EF4-FFF2-40B4-BE49-F238E27FC236}">
                <a16:creationId xmlns:a16="http://schemas.microsoft.com/office/drawing/2014/main" id="{00D43410-C8C8-429C-98D0-8FF5A611FE32}"/>
              </a:ext>
            </a:extLst>
          </p:cNvPr>
          <p:cNvSpPr/>
          <p:nvPr/>
        </p:nvSpPr>
        <p:spPr>
          <a:xfrm>
            <a:off x="6861520" y="2423085"/>
            <a:ext cx="4099359" cy="133735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100000" sx="102000" sy="102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333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0942C012-C044-4212-A7EC-9C9F68636F00}"/>
              </a:ext>
            </a:extLst>
          </p:cNvPr>
          <p:cNvSpPr/>
          <p:nvPr/>
        </p:nvSpPr>
        <p:spPr>
          <a:xfrm>
            <a:off x="2913256" y="1322884"/>
            <a:ext cx="4008768" cy="1215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33" dirty="0">
                <a:solidFill>
                  <a:schemeClr val="tx1"/>
                </a:solidFill>
                <a:latin typeface="Consolas" panose="020B0609020204030204" pitchFamily="49" charset="0"/>
              </a:rPr>
              <a:t>if(!emailService.sendEmail(user, emailTemplate)){</a:t>
            </a:r>
          </a:p>
          <a:p>
            <a:r>
              <a:rPr lang="en-GB" sz="933" dirty="0">
                <a:solidFill>
                  <a:schemeClr val="tx1"/>
                </a:solidFill>
                <a:latin typeface="Consolas" panose="020B0609020204030204" pitchFamily="49" charset="0"/>
              </a:rPr>
              <a:t>    logger.info(“System went into unexpected state.”)</a:t>
            </a:r>
          </a:p>
          <a:p>
            <a:r>
              <a:rPr lang="en-GB" sz="933" dirty="0">
                <a:solidFill>
                  <a:schemeClr val="tx1"/>
                </a:solidFill>
                <a:latin typeface="Consolas" panose="020B0609020204030204" pitchFamily="49" charset="0"/>
              </a:rPr>
              <a:t>}else{</a:t>
            </a:r>
          </a:p>
          <a:p>
            <a:endParaRPr lang="en-GB" sz="933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GB" sz="933" dirty="0">
                <a:solidFill>
                  <a:schemeClr val="tx1"/>
                </a:solidFill>
                <a:latin typeface="Consolas" panose="020B0609020204030204" pitchFamily="49" charset="0"/>
              </a:rPr>
              <a:t>    logger.info(“Email sent successfully for user $user”)</a:t>
            </a:r>
          </a:p>
          <a:p>
            <a:r>
              <a:rPr lang="en-GB" sz="933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BE3F52F3-746B-41FC-8D0A-E3B073F47401}"/>
              </a:ext>
            </a:extLst>
          </p:cNvPr>
          <p:cNvSpPr/>
          <p:nvPr/>
        </p:nvSpPr>
        <p:spPr>
          <a:xfrm>
            <a:off x="2632389" y="1657774"/>
            <a:ext cx="375969" cy="1097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933" dirty="0">
                <a:solidFill>
                  <a:schemeClr val="tx1"/>
                </a:solidFill>
              </a:rPr>
              <a:t>83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EED48897-9C8F-4864-B296-41517996646C}"/>
              </a:ext>
            </a:extLst>
          </p:cNvPr>
          <p:cNvSpPr/>
          <p:nvPr/>
        </p:nvSpPr>
        <p:spPr>
          <a:xfrm>
            <a:off x="2632388" y="1805780"/>
            <a:ext cx="375969" cy="1039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933" dirty="0">
                <a:solidFill>
                  <a:schemeClr val="tx1"/>
                </a:solidFill>
              </a:rPr>
              <a:t>84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B54775D3-EE18-4212-BDAE-C3C6612F6D86}"/>
              </a:ext>
            </a:extLst>
          </p:cNvPr>
          <p:cNvSpPr/>
          <p:nvPr/>
        </p:nvSpPr>
        <p:spPr>
          <a:xfrm>
            <a:off x="2632386" y="1953786"/>
            <a:ext cx="375969" cy="1125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933" dirty="0">
                <a:solidFill>
                  <a:schemeClr val="tx1"/>
                </a:solidFill>
              </a:rPr>
              <a:t>85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9776E2EF-3DD5-4CE9-8BAC-896EECF257BF}"/>
              </a:ext>
            </a:extLst>
          </p:cNvPr>
          <p:cNvSpPr/>
          <p:nvPr/>
        </p:nvSpPr>
        <p:spPr>
          <a:xfrm>
            <a:off x="2632385" y="2093616"/>
            <a:ext cx="375969" cy="1125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933" dirty="0">
                <a:solidFill>
                  <a:schemeClr val="tx1"/>
                </a:solidFill>
              </a:rPr>
              <a:t>86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0BE86C6-43D5-44F8-B398-014AFF34F1CB}"/>
              </a:ext>
            </a:extLst>
          </p:cNvPr>
          <p:cNvSpPr/>
          <p:nvPr/>
        </p:nvSpPr>
        <p:spPr>
          <a:xfrm>
            <a:off x="2632389" y="1514337"/>
            <a:ext cx="375967" cy="1097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933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E0084F8-8064-485E-BC42-528F98CD6465}"/>
              </a:ext>
            </a:extLst>
          </p:cNvPr>
          <p:cNvSpPr/>
          <p:nvPr/>
        </p:nvSpPr>
        <p:spPr>
          <a:xfrm>
            <a:off x="2632384" y="2248072"/>
            <a:ext cx="375969" cy="1125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933" dirty="0">
                <a:solidFill>
                  <a:schemeClr val="tx1"/>
                </a:solidFill>
              </a:rPr>
              <a:t>87</a:t>
            </a:r>
          </a:p>
        </p:txBody>
      </p:sp>
      <p:sp>
        <p:nvSpPr>
          <p:cNvPr id="242" name="CustomShape 62">
            <a:extLst>
              <a:ext uri="{FF2B5EF4-FFF2-40B4-BE49-F238E27FC236}">
                <a16:creationId xmlns:a16="http://schemas.microsoft.com/office/drawing/2014/main" id="{317AA158-63BA-4500-83BC-9195135FB2D2}"/>
              </a:ext>
            </a:extLst>
          </p:cNvPr>
          <p:cNvSpPr/>
          <p:nvPr/>
        </p:nvSpPr>
        <p:spPr>
          <a:xfrm>
            <a:off x="4643297" y="2848433"/>
            <a:ext cx="499868" cy="756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19963" tIns="59981" rIns="119963" bIns="59981">
            <a:spAutoFit/>
          </a:bodyPr>
          <a:lstStyle/>
          <a:p>
            <a:pPr>
              <a:spcAft>
                <a:spcPts val="800"/>
              </a:spcAft>
            </a:pPr>
            <a:r>
              <a:rPr lang="en-US" sz="533" b="1" spc="-1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  <a:ea typeface="ＭＳ Ｐゴシック"/>
              </a:rPr>
              <a:t>T001</a:t>
            </a:r>
          </a:p>
          <a:p>
            <a:pPr>
              <a:spcAft>
                <a:spcPts val="800"/>
              </a:spcAft>
            </a:pPr>
            <a:r>
              <a:rPr lang="en-US" sz="533" b="1" spc="-1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  <a:ea typeface="ＭＳ Ｐゴシック"/>
              </a:rPr>
              <a:t>T002</a:t>
            </a:r>
            <a:endParaRPr lang="en-US" sz="533" b="1" spc="-1" dirty="0">
              <a:solidFill>
                <a:schemeClr val="bg1">
                  <a:lumMod val="50000"/>
                </a:schemeClr>
              </a:solidFill>
              <a:latin typeface="Nunito" pitchFamily="2" charset="0"/>
            </a:endParaRPr>
          </a:p>
          <a:p>
            <a:pPr>
              <a:spcAft>
                <a:spcPts val="800"/>
              </a:spcAft>
            </a:pPr>
            <a:r>
              <a:rPr lang="en-US" sz="533" b="1" spc="-1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  <a:ea typeface="ＭＳ Ｐゴシック"/>
              </a:rPr>
              <a:t>T003</a:t>
            </a:r>
            <a:endParaRPr lang="en-US" sz="533" b="1" spc="-1" dirty="0">
              <a:solidFill>
                <a:schemeClr val="bg1">
                  <a:lumMod val="50000"/>
                </a:schemeClr>
              </a:solidFill>
              <a:latin typeface="Nunito" pitchFamily="2" charset="0"/>
            </a:endParaRPr>
          </a:p>
          <a:p>
            <a:pPr>
              <a:spcAft>
                <a:spcPts val="800"/>
              </a:spcAft>
            </a:pPr>
            <a:r>
              <a:rPr lang="en-US" sz="533" b="1" spc="-1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  <a:ea typeface="ＭＳ Ｐゴシック"/>
              </a:rPr>
              <a:t>T004</a:t>
            </a:r>
            <a:endParaRPr lang="en-US" sz="533" b="1" spc="-1" dirty="0">
              <a:solidFill>
                <a:schemeClr val="bg1">
                  <a:lumMod val="50000"/>
                </a:schemeClr>
              </a:solidFill>
              <a:latin typeface="Nunito" pitchFamily="2" charset="0"/>
            </a:endParaRPr>
          </a:p>
        </p:txBody>
      </p:sp>
      <p:sp>
        <p:nvSpPr>
          <p:cNvPr id="243" name="CustomShape 62">
            <a:extLst>
              <a:ext uri="{FF2B5EF4-FFF2-40B4-BE49-F238E27FC236}">
                <a16:creationId xmlns:a16="http://schemas.microsoft.com/office/drawing/2014/main" id="{5561F7B7-9ABA-4D7A-B01A-F1D111DEF0B4}"/>
              </a:ext>
            </a:extLst>
          </p:cNvPr>
          <p:cNvSpPr/>
          <p:nvPr/>
        </p:nvSpPr>
        <p:spPr>
          <a:xfrm>
            <a:off x="2727926" y="2625539"/>
            <a:ext cx="2303269" cy="285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19963" tIns="59981" rIns="119963" bIns="59981">
            <a:spAutoFit/>
          </a:bodyPr>
          <a:lstStyle/>
          <a:p>
            <a:pPr>
              <a:spcAft>
                <a:spcPts val="800"/>
              </a:spcAft>
            </a:pPr>
            <a:r>
              <a:rPr lang="en-US" sz="1066" spc="-1" dirty="0">
                <a:solidFill>
                  <a:srgbClr val="0070C0"/>
                </a:solidFill>
                <a:latin typeface="Nunito" pitchFamily="2" charset="0"/>
              </a:rPr>
              <a:t>Running production deployment</a:t>
            </a:r>
          </a:p>
        </p:txBody>
      </p:sp>
      <p:sp>
        <p:nvSpPr>
          <p:cNvPr id="244" name="CustomShape 62">
            <a:extLst>
              <a:ext uri="{FF2B5EF4-FFF2-40B4-BE49-F238E27FC236}">
                <a16:creationId xmlns:a16="http://schemas.microsoft.com/office/drawing/2014/main" id="{1C7E400F-9EF6-4782-98D1-2A323EE8FAEA}"/>
              </a:ext>
            </a:extLst>
          </p:cNvPr>
          <p:cNvSpPr/>
          <p:nvPr/>
        </p:nvSpPr>
        <p:spPr>
          <a:xfrm>
            <a:off x="5114642" y="2636001"/>
            <a:ext cx="1681726" cy="285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19963" tIns="59981" rIns="119963" bIns="59981">
            <a:spAutoFit/>
          </a:bodyPr>
          <a:lstStyle/>
          <a:p>
            <a:pPr>
              <a:spcAft>
                <a:spcPts val="800"/>
              </a:spcAft>
            </a:pPr>
            <a:r>
              <a:rPr lang="en-US" sz="1066" spc="-1" dirty="0">
                <a:solidFill>
                  <a:schemeClr val="accent2">
                    <a:lumMod val="75000"/>
                  </a:schemeClr>
                </a:solidFill>
                <a:latin typeface="Nunito" pitchFamily="2" charset="0"/>
              </a:rPr>
              <a:t>Candidate deployment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28711A85-5018-44AE-8E93-71289889787F}"/>
              </a:ext>
            </a:extLst>
          </p:cNvPr>
          <p:cNvSpPr/>
          <p:nvPr/>
        </p:nvSpPr>
        <p:spPr>
          <a:xfrm>
            <a:off x="4082187" y="3450550"/>
            <a:ext cx="595312" cy="162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sp>
        <p:nvSpPr>
          <p:cNvPr id="246" name="CustomShape 62">
            <a:extLst>
              <a:ext uri="{FF2B5EF4-FFF2-40B4-BE49-F238E27FC236}">
                <a16:creationId xmlns:a16="http://schemas.microsoft.com/office/drawing/2014/main" id="{01403261-D8A8-4D5F-BE5C-0D30FE4DDFE0}"/>
              </a:ext>
            </a:extLst>
          </p:cNvPr>
          <p:cNvSpPr/>
          <p:nvPr/>
        </p:nvSpPr>
        <p:spPr>
          <a:xfrm>
            <a:off x="5057362" y="3442592"/>
            <a:ext cx="482434" cy="2031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19963" tIns="59981" rIns="119963" bIns="59981">
            <a:spAutoFit/>
          </a:bodyPr>
          <a:lstStyle/>
          <a:p>
            <a:pPr>
              <a:lnSpc>
                <a:spcPct val="100000"/>
              </a:lnSpc>
            </a:pPr>
            <a:r>
              <a:rPr lang="en-US" sz="533" b="1" spc="-1" dirty="0">
                <a:solidFill>
                  <a:schemeClr val="bg1"/>
                </a:solidFill>
                <a:latin typeface="Nunito" pitchFamily="2" charset="0"/>
                <a:ea typeface="ＭＳ Ｐゴシック"/>
              </a:rPr>
              <a:t>2</a:t>
            </a:r>
            <a:endParaRPr lang="en-US" sz="533" b="1" spc="-1" dirty="0">
              <a:solidFill>
                <a:schemeClr val="bg1"/>
              </a:solidFill>
              <a:latin typeface="Nunito" pitchFamily="2" charset="0"/>
            </a:endParaRP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759786DA-4B36-4F9B-B3E5-E8DF4780062E}"/>
              </a:ext>
            </a:extLst>
          </p:cNvPr>
          <p:cNvSpPr/>
          <p:nvPr/>
        </p:nvSpPr>
        <p:spPr>
          <a:xfrm>
            <a:off x="2746053" y="3447033"/>
            <a:ext cx="86033" cy="860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39104C00-9EC0-46FD-9AE5-D5C736FD3EC6}"/>
              </a:ext>
            </a:extLst>
          </p:cNvPr>
          <p:cNvSpPr/>
          <p:nvPr/>
        </p:nvSpPr>
        <p:spPr>
          <a:xfrm>
            <a:off x="2751829" y="2909259"/>
            <a:ext cx="86033" cy="8603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6BF7E4B5-D9E8-4BF9-A358-B69025F1D2A0}"/>
              </a:ext>
            </a:extLst>
          </p:cNvPr>
          <p:cNvSpPr/>
          <p:nvPr/>
        </p:nvSpPr>
        <p:spPr>
          <a:xfrm>
            <a:off x="2751829" y="3062442"/>
            <a:ext cx="86033" cy="8603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585AE7CF-DB8C-45E0-8FAA-FA485DE4444B}"/>
              </a:ext>
            </a:extLst>
          </p:cNvPr>
          <p:cNvSpPr/>
          <p:nvPr/>
        </p:nvSpPr>
        <p:spPr>
          <a:xfrm>
            <a:off x="2751829" y="3249747"/>
            <a:ext cx="86033" cy="8603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sp>
        <p:nvSpPr>
          <p:cNvPr id="254" name="CustomShape 62">
            <a:extLst>
              <a:ext uri="{FF2B5EF4-FFF2-40B4-BE49-F238E27FC236}">
                <a16:creationId xmlns:a16="http://schemas.microsoft.com/office/drawing/2014/main" id="{A70B93D5-18DD-4DB5-AE7A-415719B7A307}"/>
              </a:ext>
            </a:extLst>
          </p:cNvPr>
          <p:cNvSpPr/>
          <p:nvPr/>
        </p:nvSpPr>
        <p:spPr>
          <a:xfrm rot="16200000">
            <a:off x="2132444" y="3056653"/>
            <a:ext cx="956282" cy="285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19963" tIns="59981" rIns="119963" bIns="59981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1066" spc="-1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  <a:ea typeface="ＭＳ Ｐゴシック"/>
              </a:rPr>
              <a:t>Severity</a:t>
            </a:r>
            <a:endParaRPr lang="en-US" sz="1066" spc="-1" dirty="0">
              <a:solidFill>
                <a:schemeClr val="bg1">
                  <a:lumMod val="50000"/>
                </a:schemeClr>
              </a:solidFill>
              <a:latin typeface="Nunito" pitchFamily="2" charset="0"/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67AE5C65-7F8E-4B0B-9182-D98ADA0AF362}"/>
              </a:ext>
            </a:extLst>
          </p:cNvPr>
          <p:cNvSpPr/>
          <p:nvPr/>
        </p:nvSpPr>
        <p:spPr>
          <a:xfrm>
            <a:off x="2938452" y="2876129"/>
            <a:ext cx="1788405" cy="1403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399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03E56421-B374-47E9-9B2F-3B706D66EB7B}"/>
              </a:ext>
            </a:extLst>
          </p:cNvPr>
          <p:cNvSpPr/>
          <p:nvPr/>
        </p:nvSpPr>
        <p:spPr>
          <a:xfrm>
            <a:off x="4122746" y="3045171"/>
            <a:ext cx="599190" cy="1455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399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439A5E22-7776-418C-967B-BFD810508ECE}"/>
              </a:ext>
            </a:extLst>
          </p:cNvPr>
          <p:cNvSpPr/>
          <p:nvPr/>
        </p:nvSpPr>
        <p:spPr>
          <a:xfrm>
            <a:off x="3747520" y="3225437"/>
            <a:ext cx="974415" cy="1470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399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95346899-6E77-431D-A1F7-D3CF5164EDB3}"/>
              </a:ext>
            </a:extLst>
          </p:cNvPr>
          <p:cNvSpPr/>
          <p:nvPr/>
        </p:nvSpPr>
        <p:spPr>
          <a:xfrm>
            <a:off x="3516755" y="3408537"/>
            <a:ext cx="1205361" cy="1397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399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90632F34-21F8-4F4D-A4AF-0ABAC54E97E7}"/>
              </a:ext>
            </a:extLst>
          </p:cNvPr>
          <p:cNvSpPr/>
          <p:nvPr/>
        </p:nvSpPr>
        <p:spPr>
          <a:xfrm>
            <a:off x="4978608" y="2869139"/>
            <a:ext cx="1788404" cy="1372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399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DD82028D-1222-41B4-ADAC-75B01C9A7333}"/>
              </a:ext>
            </a:extLst>
          </p:cNvPr>
          <p:cNvSpPr/>
          <p:nvPr/>
        </p:nvSpPr>
        <p:spPr>
          <a:xfrm>
            <a:off x="4972139" y="3046416"/>
            <a:ext cx="730774" cy="1403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399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01DCD245-0CFE-4305-A835-10393B77846D}"/>
              </a:ext>
            </a:extLst>
          </p:cNvPr>
          <p:cNvSpPr/>
          <p:nvPr/>
        </p:nvSpPr>
        <p:spPr>
          <a:xfrm>
            <a:off x="4972138" y="3231240"/>
            <a:ext cx="974415" cy="13978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399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142550A0-8E23-4CCB-A129-74E192B9836D}"/>
              </a:ext>
            </a:extLst>
          </p:cNvPr>
          <p:cNvSpPr/>
          <p:nvPr/>
        </p:nvSpPr>
        <p:spPr>
          <a:xfrm>
            <a:off x="4964859" y="3414017"/>
            <a:ext cx="1733025" cy="1397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399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D1E5C31C-B350-4DB2-9A33-AB594C2EEB2E}"/>
              </a:ext>
            </a:extLst>
          </p:cNvPr>
          <p:cNvSpPr/>
          <p:nvPr/>
        </p:nvSpPr>
        <p:spPr>
          <a:xfrm>
            <a:off x="9538499" y="2586686"/>
            <a:ext cx="1656707" cy="709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66" dirty="0">
                <a:solidFill>
                  <a:schemeClr val="bg1"/>
                </a:solidFill>
                <a:latin typeface="Nunito" pitchFamily="2" charset="0"/>
              </a:rPr>
              <a:t>Quality gate</a:t>
            </a:r>
          </a:p>
          <a:p>
            <a:r>
              <a:rPr lang="en-GB" sz="1333" b="1" dirty="0">
                <a:solidFill>
                  <a:schemeClr val="bg1"/>
                </a:solidFill>
                <a:latin typeface="Nunito" pitchFamily="2" charset="0"/>
              </a:rPr>
              <a:t>Failed</a:t>
            </a:r>
          </a:p>
          <a:p>
            <a:r>
              <a:rPr lang="en-GB" sz="1200" dirty="0">
                <a:solidFill>
                  <a:schemeClr val="bg1"/>
                </a:solidFill>
                <a:latin typeface="Nunito" pitchFamily="2" charset="0"/>
              </a:rPr>
              <a:t>1 condition failed</a:t>
            </a:r>
            <a:endParaRPr lang="en-DE" sz="1200" dirty="0">
              <a:solidFill>
                <a:schemeClr val="bg1"/>
              </a:solidFill>
              <a:latin typeface="Nunito" pitchFamily="2" charset="0"/>
            </a:endParaRPr>
          </a:p>
        </p:txBody>
      </p:sp>
      <p:pic>
        <p:nvPicPr>
          <p:cNvPr id="299" name="Picture 4" descr="Log Icons - Download Free Vector Icons | Noun Project">
            <a:extLst>
              <a:ext uri="{FF2B5EF4-FFF2-40B4-BE49-F238E27FC236}">
                <a16:creationId xmlns:a16="http://schemas.microsoft.com/office/drawing/2014/main" id="{2166D179-ADA0-4606-9AB7-88AAECE44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705" y="3033769"/>
            <a:ext cx="384708" cy="384708"/>
          </a:xfrm>
          <a:prstGeom prst="rect">
            <a:avLst/>
          </a:prstGeom>
          <a:pattFill prst="pct5">
            <a:fgClr>
              <a:srgbClr val="FFFFFF"/>
            </a:fgClr>
            <a:bgClr>
              <a:schemeClr val="bg1"/>
            </a:bgClr>
          </a:pattFill>
          <a:ln>
            <a:noFill/>
          </a:ln>
        </p:spPr>
      </p:pic>
      <p:pic>
        <p:nvPicPr>
          <p:cNvPr id="300" name="Picture 4" descr="Log Icons - Download Free Vector Icons | Noun Project">
            <a:extLst>
              <a:ext uri="{FF2B5EF4-FFF2-40B4-BE49-F238E27FC236}">
                <a16:creationId xmlns:a16="http://schemas.microsoft.com/office/drawing/2014/main" id="{01CDC319-C6B6-412A-AA45-91456BE71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355" y="3015408"/>
            <a:ext cx="368529" cy="36852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05" name="TextBox 304">
            <a:extLst>
              <a:ext uri="{FF2B5EF4-FFF2-40B4-BE49-F238E27FC236}">
                <a16:creationId xmlns:a16="http://schemas.microsoft.com/office/drawing/2014/main" id="{A28E4C23-90BA-4B39-9BAE-AEAF04AC492F}"/>
              </a:ext>
            </a:extLst>
          </p:cNvPr>
          <p:cNvSpPr txBox="1"/>
          <p:nvPr/>
        </p:nvSpPr>
        <p:spPr>
          <a:xfrm>
            <a:off x="7016809" y="2512641"/>
            <a:ext cx="193995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33" i="1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STAGE VERIFICATION</a:t>
            </a:r>
            <a:endParaRPr lang="en-DE" sz="4265" i="1" dirty="0">
              <a:solidFill>
                <a:schemeClr val="bg1">
                  <a:lumMod val="50000"/>
                </a:schemeClr>
              </a:solidFill>
              <a:latin typeface="Nunito" pitchFamily="2" charset="0"/>
            </a:endParaRPr>
          </a:p>
        </p:txBody>
      </p: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9CBFA167-1209-4F7B-9C2B-FCA7F087EEB1}"/>
              </a:ext>
            </a:extLst>
          </p:cNvPr>
          <p:cNvCxnSpPr>
            <a:cxnSpLocks/>
          </p:cNvCxnSpPr>
          <p:nvPr/>
        </p:nvCxnSpPr>
        <p:spPr>
          <a:xfrm flipV="1">
            <a:off x="7123432" y="2796990"/>
            <a:ext cx="2392587" cy="9322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D001F44C-553F-49A5-902B-12FB506C1A11}"/>
              </a:ext>
            </a:extLst>
          </p:cNvPr>
          <p:cNvCxnSpPr>
            <a:cxnSpLocks/>
          </p:cNvCxnSpPr>
          <p:nvPr/>
        </p:nvCxnSpPr>
        <p:spPr>
          <a:xfrm flipV="1">
            <a:off x="7123432" y="3260428"/>
            <a:ext cx="2392587" cy="9322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9B806A10-B592-4C16-AD07-3BB3D4D77939}"/>
              </a:ext>
            </a:extLst>
          </p:cNvPr>
          <p:cNvSpPr txBox="1"/>
          <p:nvPr/>
        </p:nvSpPr>
        <p:spPr>
          <a:xfrm>
            <a:off x="7272491" y="2890112"/>
            <a:ext cx="61311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33" b="1" dirty="0">
                <a:latin typeface="Nunito" pitchFamily="2" charset="0"/>
              </a:rPr>
              <a:t>35</a:t>
            </a:r>
            <a:endParaRPr lang="en-DE" sz="1333" b="1" dirty="0">
              <a:latin typeface="Nunito" pitchFamily="2" charset="0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84C6C437-7D3B-4895-8D1A-D7CFD07CE726}"/>
              </a:ext>
            </a:extLst>
          </p:cNvPr>
          <p:cNvSpPr txBox="1"/>
          <p:nvPr/>
        </p:nvSpPr>
        <p:spPr>
          <a:xfrm>
            <a:off x="8575696" y="2872880"/>
            <a:ext cx="61311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33" b="1" dirty="0">
                <a:latin typeface="Nunito" pitchFamily="2" charset="0"/>
              </a:rPr>
              <a:t>2</a:t>
            </a:r>
            <a:endParaRPr lang="en-DE" sz="1333" b="1" dirty="0">
              <a:latin typeface="Nunito" pitchFamily="2" charset="0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1839239C-16A6-482A-972F-9561CDBDF410}"/>
              </a:ext>
            </a:extLst>
          </p:cNvPr>
          <p:cNvSpPr txBox="1"/>
          <p:nvPr/>
        </p:nvSpPr>
        <p:spPr>
          <a:xfrm>
            <a:off x="8737566" y="2903646"/>
            <a:ext cx="717407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dirty="0">
                <a:latin typeface="Nunito" pitchFamily="2" charset="0"/>
              </a:rPr>
              <a:t>faults</a:t>
            </a:r>
            <a:endParaRPr lang="en-DE" sz="933" dirty="0">
              <a:latin typeface="Nunito" pitchFamily="2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87A41592-3BF8-4D55-B090-C6D2AA91EA06}"/>
              </a:ext>
            </a:extLst>
          </p:cNvPr>
          <p:cNvSpPr txBox="1"/>
          <p:nvPr/>
        </p:nvSpPr>
        <p:spPr>
          <a:xfrm>
            <a:off x="7280936" y="3333403"/>
            <a:ext cx="50112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33" b="1" dirty="0">
                <a:latin typeface="Nunito" pitchFamily="2" charset="0"/>
              </a:rPr>
              <a:t>3 </a:t>
            </a:r>
            <a:endParaRPr lang="en-DE" sz="1333" b="1" dirty="0">
              <a:latin typeface="Nunito" pitchFamily="2" charset="0"/>
            </a:endParaRP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4B5CEC78-D242-4465-BF8B-E4E8258F44AF}"/>
              </a:ext>
            </a:extLst>
          </p:cNvPr>
          <p:cNvSpPr txBox="1"/>
          <p:nvPr/>
        </p:nvSpPr>
        <p:spPr>
          <a:xfrm>
            <a:off x="7540543" y="2841810"/>
            <a:ext cx="613115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dirty="0">
                <a:latin typeface="Nunito" pitchFamily="2" charset="0"/>
              </a:rPr>
              <a:t>%</a:t>
            </a:r>
          </a:p>
          <a:p>
            <a:r>
              <a:rPr lang="en-GB" sz="933" dirty="0">
                <a:latin typeface="Nunito" pitchFamily="2" charset="0"/>
              </a:rPr>
              <a:t>risk</a:t>
            </a:r>
            <a:endParaRPr lang="en-DE" sz="933" dirty="0">
              <a:latin typeface="Nunito" pitchFamily="2" charset="0"/>
            </a:endParaRPr>
          </a:p>
        </p:txBody>
      </p: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71040896-9AA0-419D-81DD-D9FED8974836}"/>
              </a:ext>
            </a:extLst>
          </p:cNvPr>
          <p:cNvGrpSpPr/>
          <p:nvPr/>
        </p:nvGrpSpPr>
        <p:grpSpPr>
          <a:xfrm>
            <a:off x="5326319" y="4789966"/>
            <a:ext cx="1048756" cy="547114"/>
            <a:chOff x="2266194" y="3866488"/>
            <a:chExt cx="786810" cy="410462"/>
          </a:xfrm>
        </p:grpSpPr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77D35A85-E824-4E15-ABD9-45D605FDED5F}"/>
                </a:ext>
              </a:extLst>
            </p:cNvPr>
            <p:cNvSpPr/>
            <p:nvPr/>
          </p:nvSpPr>
          <p:spPr>
            <a:xfrm>
              <a:off x="2266194" y="4105804"/>
              <a:ext cx="101600" cy="17114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9">
                <a:latin typeface="Nunito" pitchFamily="2" charset="0"/>
              </a:endParaRPr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1861AA78-5951-418A-ADEF-D7D21F62A882}"/>
                </a:ext>
              </a:extLst>
            </p:cNvPr>
            <p:cNvSpPr/>
            <p:nvPr/>
          </p:nvSpPr>
          <p:spPr>
            <a:xfrm>
              <a:off x="2403236" y="3866488"/>
              <a:ext cx="101600" cy="4104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9">
                <a:latin typeface="Nunito" pitchFamily="2" charset="0"/>
              </a:endParaRPr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EBF65B5B-D5D8-4C05-A726-90CECF2E017F}"/>
                </a:ext>
              </a:extLst>
            </p:cNvPr>
            <p:cNvSpPr/>
            <p:nvPr/>
          </p:nvSpPr>
          <p:spPr>
            <a:xfrm>
              <a:off x="2540278" y="3987932"/>
              <a:ext cx="101600" cy="289018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9">
                <a:latin typeface="Nunito" pitchFamily="2" charset="0"/>
              </a:endParaRPr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322306B1-2B62-4FE8-AD1F-076B0FD376FD}"/>
                </a:ext>
              </a:extLst>
            </p:cNvPr>
            <p:cNvSpPr/>
            <p:nvPr/>
          </p:nvSpPr>
          <p:spPr>
            <a:xfrm>
              <a:off x="2677320" y="4104612"/>
              <a:ext cx="101600" cy="17233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9">
                <a:latin typeface="Nunito" pitchFamily="2" charset="0"/>
              </a:endParaRP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2F5E52F8-0FD4-456F-8D4A-FA8D37B4C422}"/>
                </a:ext>
              </a:extLst>
            </p:cNvPr>
            <p:cNvSpPr/>
            <p:nvPr/>
          </p:nvSpPr>
          <p:spPr>
            <a:xfrm>
              <a:off x="2814362" y="4104612"/>
              <a:ext cx="101600" cy="17233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9">
                <a:latin typeface="Nunito" pitchFamily="2" charset="0"/>
              </a:endParaRP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022B8B9E-9AA6-443F-BB39-DF72E901BC4C}"/>
                </a:ext>
              </a:extLst>
            </p:cNvPr>
            <p:cNvSpPr/>
            <p:nvPr/>
          </p:nvSpPr>
          <p:spPr>
            <a:xfrm>
              <a:off x="2951404" y="4103422"/>
              <a:ext cx="101600" cy="17352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9">
                <a:latin typeface="Nunito" pitchFamily="2" charset="0"/>
              </a:endParaRPr>
            </a:p>
          </p:txBody>
        </p:sp>
      </p:grpSp>
      <p:sp>
        <p:nvSpPr>
          <p:cNvPr id="338" name="Rectangle 337">
            <a:extLst>
              <a:ext uri="{FF2B5EF4-FFF2-40B4-BE49-F238E27FC236}">
                <a16:creationId xmlns:a16="http://schemas.microsoft.com/office/drawing/2014/main" id="{7A95D530-DD33-4785-BFF6-378BD654F2F2}"/>
              </a:ext>
            </a:extLst>
          </p:cNvPr>
          <p:cNvSpPr/>
          <p:nvPr/>
        </p:nvSpPr>
        <p:spPr>
          <a:xfrm>
            <a:off x="3742602" y="4029015"/>
            <a:ext cx="3026778" cy="496401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>
              <a:latin typeface="Nunito" pitchFamily="2" charset="0"/>
            </a:endParaRP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4801C238-B6E4-41E1-AA33-066E61EC3FA0}"/>
              </a:ext>
            </a:extLst>
          </p:cNvPr>
          <p:cNvSpPr/>
          <p:nvPr/>
        </p:nvSpPr>
        <p:spPr>
          <a:xfrm>
            <a:off x="2569353" y="3992236"/>
            <a:ext cx="4146110" cy="523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33" dirty="0">
                <a:solidFill>
                  <a:srgbClr val="000000"/>
                </a:solidFill>
                <a:latin typeface="Nunito" pitchFamily="2" charset="0"/>
                <a:cs typeface="Consolas" panose="020B0609020204030204" pitchFamily="49" charset="0"/>
              </a:rPr>
              <a:t>2021-12-21 </a:t>
            </a:r>
            <a:r>
              <a:rPr lang="en-US" sz="933" dirty="0">
                <a:solidFill>
                  <a:schemeClr val="bg1">
                    <a:lumMod val="75000"/>
                  </a:schemeClr>
                </a:solidFill>
                <a:latin typeface="Nunito" pitchFamily="2" charset="0"/>
                <a:cs typeface="Consolas" panose="020B0609020204030204" pitchFamily="49" charset="0"/>
              </a:rPr>
              <a:t>INFO</a:t>
            </a:r>
            <a:r>
              <a:rPr lang="en-US" sz="933" dirty="0">
                <a:solidFill>
                  <a:srgbClr val="000000"/>
                </a:solidFill>
                <a:latin typeface="Nunito" pitchFamily="2" charset="0"/>
                <a:cs typeface="Consolas" panose="020B0609020204030204" pitchFamily="49" charset="0"/>
              </a:rPr>
              <a:t>     Opening connection</a:t>
            </a:r>
          </a:p>
          <a:p>
            <a:r>
              <a:rPr lang="en-US" sz="933" dirty="0">
                <a:solidFill>
                  <a:srgbClr val="000000"/>
                </a:solidFill>
                <a:latin typeface="Nunito" pitchFamily="2" charset="0"/>
                <a:cs typeface="Consolas" panose="020B0609020204030204" pitchFamily="49" charset="0"/>
              </a:rPr>
              <a:t>2021-12-21 </a:t>
            </a:r>
            <a:r>
              <a:rPr lang="en-US" sz="933" dirty="0">
                <a:solidFill>
                  <a:schemeClr val="bg1">
                    <a:lumMod val="75000"/>
                  </a:schemeClr>
                </a:solidFill>
                <a:latin typeface="Nunito" pitchFamily="2" charset="0"/>
                <a:cs typeface="Consolas" panose="020B0609020204030204" pitchFamily="49" charset="0"/>
              </a:rPr>
              <a:t>INFO</a:t>
            </a:r>
            <a:r>
              <a:rPr lang="en-US" sz="933" dirty="0">
                <a:solidFill>
                  <a:srgbClr val="000000"/>
                </a:solidFill>
                <a:latin typeface="Nunito" pitchFamily="2" charset="0"/>
                <a:cs typeface="Consolas" panose="020B0609020204030204" pitchFamily="49" charset="0"/>
              </a:rPr>
              <a:t>     </a:t>
            </a:r>
            <a:r>
              <a:rPr lang="en-US" sz="933" dirty="0">
                <a:solidFill>
                  <a:srgbClr val="FF0000"/>
                </a:solidFill>
                <a:latin typeface="Nunito" pitchFamily="2" charset="0"/>
                <a:cs typeface="Consolas" panose="020B0609020204030204" pitchFamily="49" charset="0"/>
              </a:rPr>
              <a:t>System went into unexpected state</a:t>
            </a:r>
          </a:p>
          <a:p>
            <a:r>
              <a:rPr lang="en-US" sz="933" dirty="0">
                <a:solidFill>
                  <a:srgbClr val="000000"/>
                </a:solidFill>
                <a:latin typeface="Nunito" pitchFamily="2" charset="0"/>
                <a:cs typeface="Consolas" panose="020B0609020204030204" pitchFamily="49" charset="0"/>
              </a:rPr>
              <a:t>2021-12-22 </a:t>
            </a:r>
            <a:r>
              <a:rPr lang="en-US" sz="933" dirty="0">
                <a:solidFill>
                  <a:schemeClr val="bg1">
                    <a:lumMod val="75000"/>
                  </a:schemeClr>
                </a:solidFill>
                <a:latin typeface="Nunito" pitchFamily="2" charset="0"/>
                <a:cs typeface="Consolas" panose="020B0609020204030204" pitchFamily="49" charset="0"/>
              </a:rPr>
              <a:t>INFO</a:t>
            </a:r>
            <a:r>
              <a:rPr lang="en-US" sz="933" dirty="0">
                <a:solidFill>
                  <a:srgbClr val="000000"/>
                </a:solidFill>
                <a:latin typeface="Nunito" pitchFamily="2" charset="0"/>
                <a:cs typeface="Consolas" panose="020B0609020204030204" pitchFamily="49" charset="0"/>
              </a:rPr>
              <a:t>     Reverting to default mode</a:t>
            </a:r>
          </a:p>
        </p:txBody>
      </p: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7DD62B0B-D82D-4304-B9AA-D420D179FD18}"/>
              </a:ext>
            </a:extLst>
          </p:cNvPr>
          <p:cNvGrpSpPr/>
          <p:nvPr/>
        </p:nvGrpSpPr>
        <p:grpSpPr>
          <a:xfrm>
            <a:off x="2965287" y="5096404"/>
            <a:ext cx="1048756" cy="243101"/>
            <a:chOff x="1411694" y="3580209"/>
            <a:chExt cx="786810" cy="182382"/>
          </a:xfrm>
          <a:solidFill>
            <a:schemeClr val="bg2"/>
          </a:solidFill>
        </p:grpSpPr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8C9FC2D6-7983-4598-BDF6-E08E26E46F2E}"/>
                </a:ext>
              </a:extLst>
            </p:cNvPr>
            <p:cNvSpPr/>
            <p:nvPr/>
          </p:nvSpPr>
          <p:spPr>
            <a:xfrm>
              <a:off x="1411694" y="3582591"/>
              <a:ext cx="1016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9" dirty="0">
                <a:latin typeface="Nunito" pitchFamily="2" charset="0"/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19E810E8-BA33-4311-90C6-BB85F053CE66}"/>
                </a:ext>
              </a:extLst>
            </p:cNvPr>
            <p:cNvSpPr/>
            <p:nvPr/>
          </p:nvSpPr>
          <p:spPr>
            <a:xfrm>
              <a:off x="1548736" y="3582591"/>
              <a:ext cx="1016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9">
                <a:latin typeface="Nunito" pitchFamily="2" charset="0"/>
              </a:endParaRPr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852B37FC-D06E-49F0-85EA-64836F88FEF4}"/>
                </a:ext>
              </a:extLst>
            </p:cNvPr>
            <p:cNvSpPr/>
            <p:nvPr/>
          </p:nvSpPr>
          <p:spPr>
            <a:xfrm>
              <a:off x="1685778" y="3582591"/>
              <a:ext cx="1016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9">
                <a:latin typeface="Nunito" pitchFamily="2" charset="0"/>
              </a:endParaRPr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92EA15F2-5759-4685-B809-AB20741F69C0}"/>
                </a:ext>
              </a:extLst>
            </p:cNvPr>
            <p:cNvSpPr/>
            <p:nvPr/>
          </p:nvSpPr>
          <p:spPr>
            <a:xfrm>
              <a:off x="1822820" y="3582591"/>
              <a:ext cx="1016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9">
                <a:latin typeface="Nunito" pitchFamily="2" charset="0"/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5AFF96A5-E2FC-4031-84A5-C319BA8358F5}"/>
                </a:ext>
              </a:extLst>
            </p:cNvPr>
            <p:cNvSpPr/>
            <p:nvPr/>
          </p:nvSpPr>
          <p:spPr>
            <a:xfrm>
              <a:off x="1959862" y="3582591"/>
              <a:ext cx="1016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9">
                <a:latin typeface="Nunito" pitchFamily="2" charset="0"/>
              </a:endParaRP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4EA9B1FB-4458-4963-ABF5-EE426480D57B}"/>
                </a:ext>
              </a:extLst>
            </p:cNvPr>
            <p:cNvSpPr/>
            <p:nvPr/>
          </p:nvSpPr>
          <p:spPr>
            <a:xfrm>
              <a:off x="2096904" y="3580209"/>
              <a:ext cx="1016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9">
                <a:latin typeface="Nunito" pitchFamily="2" charset="0"/>
              </a:endParaRPr>
            </a:p>
          </p:txBody>
        </p:sp>
      </p:grpSp>
      <p:sp>
        <p:nvSpPr>
          <p:cNvPr id="352" name="Rectangle 351">
            <a:extLst>
              <a:ext uri="{FF2B5EF4-FFF2-40B4-BE49-F238E27FC236}">
                <a16:creationId xmlns:a16="http://schemas.microsoft.com/office/drawing/2014/main" id="{FF0F9D89-F71F-483E-B691-8F2832542282}"/>
              </a:ext>
            </a:extLst>
          </p:cNvPr>
          <p:cNvSpPr/>
          <p:nvPr/>
        </p:nvSpPr>
        <p:spPr>
          <a:xfrm>
            <a:off x="2606594" y="4555671"/>
            <a:ext cx="1681808" cy="2563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1066" dirty="0">
                <a:solidFill>
                  <a:schemeClr val="bg1">
                    <a:lumMod val="75000"/>
                  </a:schemeClr>
                </a:solidFill>
                <a:latin typeface="Nunito" pitchFamily="2" charset="0"/>
              </a:rPr>
              <a:t>Log level analysis</a:t>
            </a: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6309F91D-C3B8-4264-A53C-ADF76B799DAC}"/>
              </a:ext>
            </a:extLst>
          </p:cNvPr>
          <p:cNvSpPr/>
          <p:nvPr/>
        </p:nvSpPr>
        <p:spPr>
          <a:xfrm>
            <a:off x="4943277" y="4543413"/>
            <a:ext cx="1681808" cy="2563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1066" dirty="0">
                <a:latin typeface="Nunito" pitchFamily="2" charset="0"/>
              </a:rPr>
              <a:t>Semantic analysis</a:t>
            </a:r>
          </a:p>
        </p:txBody>
      </p:sp>
      <p:pic>
        <p:nvPicPr>
          <p:cNvPr id="355" name="Graphic 354" descr="Close with solid fill">
            <a:extLst>
              <a:ext uri="{FF2B5EF4-FFF2-40B4-BE49-F238E27FC236}">
                <a16:creationId xmlns:a16="http://schemas.microsoft.com/office/drawing/2014/main" id="{A443667E-8EAB-47A7-9B07-8836F469E8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8851" y="4629685"/>
            <a:ext cx="140773" cy="140775"/>
          </a:xfrm>
          <a:prstGeom prst="rect">
            <a:avLst/>
          </a:prstGeom>
        </p:spPr>
      </p:pic>
      <p:pic>
        <p:nvPicPr>
          <p:cNvPr id="356" name="Graphic 355" descr="Checkbox Checked with solid fill">
            <a:extLst>
              <a:ext uri="{FF2B5EF4-FFF2-40B4-BE49-F238E27FC236}">
                <a16:creationId xmlns:a16="http://schemas.microsoft.com/office/drawing/2014/main" id="{2898A342-8BFA-4755-A72D-B248E98907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27452" y="4547365"/>
            <a:ext cx="288108" cy="288108"/>
          </a:xfrm>
          <a:prstGeom prst="rect">
            <a:avLst/>
          </a:prstGeom>
        </p:spPr>
      </p:pic>
      <p:sp>
        <p:nvSpPr>
          <p:cNvPr id="21" name="Arrow: Notched Right 20">
            <a:extLst>
              <a:ext uri="{FF2B5EF4-FFF2-40B4-BE49-F238E27FC236}">
                <a16:creationId xmlns:a16="http://schemas.microsoft.com/office/drawing/2014/main" id="{058E90AB-E8AC-46A3-BEE4-B4F3012506D2}"/>
              </a:ext>
            </a:extLst>
          </p:cNvPr>
          <p:cNvSpPr/>
          <p:nvPr/>
        </p:nvSpPr>
        <p:spPr>
          <a:xfrm rot="5400000">
            <a:off x="5461954" y="2357579"/>
            <a:ext cx="307681" cy="318011"/>
          </a:xfrm>
          <a:prstGeom prst="notchedRightArrow">
            <a:avLst/>
          </a:prstGeom>
          <a:solidFill>
            <a:srgbClr val="012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DE" sz="2399"/>
          </a:p>
        </p:txBody>
      </p:sp>
      <p:pic>
        <p:nvPicPr>
          <p:cNvPr id="23" name="Graphic 22" descr="Badge Follow with solid fill">
            <a:extLst>
              <a:ext uri="{FF2B5EF4-FFF2-40B4-BE49-F238E27FC236}">
                <a16:creationId xmlns:a16="http://schemas.microsoft.com/office/drawing/2014/main" id="{A8ABB12E-E5A5-4F78-B65F-192AC494A52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32174" y="3381404"/>
            <a:ext cx="219004" cy="219002"/>
          </a:xfrm>
          <a:prstGeom prst="rect">
            <a:avLst/>
          </a:prstGeom>
        </p:spPr>
      </p:pic>
      <p:sp>
        <p:nvSpPr>
          <p:cNvPr id="357" name="TextBox 356">
            <a:extLst>
              <a:ext uri="{FF2B5EF4-FFF2-40B4-BE49-F238E27FC236}">
                <a16:creationId xmlns:a16="http://schemas.microsoft.com/office/drawing/2014/main" id="{F4D42481-2696-4B5F-827D-39A57390DF1A}"/>
              </a:ext>
            </a:extLst>
          </p:cNvPr>
          <p:cNvSpPr txBox="1"/>
          <p:nvPr/>
        </p:nvSpPr>
        <p:spPr>
          <a:xfrm>
            <a:off x="7539736" y="3298947"/>
            <a:ext cx="726409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dirty="0">
                <a:latin typeface="Nunito" pitchFamily="2" charset="0"/>
              </a:rPr>
              <a:t>added</a:t>
            </a:r>
          </a:p>
          <a:p>
            <a:r>
              <a:rPr lang="en-GB" sz="933" dirty="0">
                <a:latin typeface="Nunito" pitchFamily="2" charset="0"/>
              </a:rPr>
              <a:t>states</a:t>
            </a:r>
            <a:endParaRPr lang="en-DE" sz="933" dirty="0">
              <a:latin typeface="Nunito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9BDE5D-DD1E-4022-9BFD-73E7AF8A56EB}"/>
              </a:ext>
            </a:extLst>
          </p:cNvPr>
          <p:cNvSpPr txBox="1"/>
          <p:nvPr/>
        </p:nvSpPr>
        <p:spPr>
          <a:xfrm>
            <a:off x="4857040" y="2293891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Nunito" pitchFamily="2" charset="0"/>
              </a:rPr>
              <a:t>commit</a:t>
            </a:r>
            <a:endParaRPr lang="en-DE" sz="1200" b="1" dirty="0">
              <a:latin typeface="Nunito" pitchFamily="2" charset="0"/>
            </a:endParaRP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29F7B34B-E18C-44F3-85BD-977F2950C972}"/>
              </a:ext>
            </a:extLst>
          </p:cNvPr>
          <p:cNvSpPr txBox="1"/>
          <p:nvPr/>
        </p:nvSpPr>
        <p:spPr>
          <a:xfrm>
            <a:off x="8586434" y="3354028"/>
            <a:ext cx="50112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33" b="1" dirty="0">
                <a:latin typeface="Nunito" pitchFamily="2" charset="0"/>
              </a:rPr>
              <a:t>1 </a:t>
            </a:r>
            <a:endParaRPr lang="en-DE" sz="1333" b="1" dirty="0">
              <a:latin typeface="Nunito" pitchFamily="2" charset="0"/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51C52539-8B84-41F3-B80D-37D2164FECF6}"/>
              </a:ext>
            </a:extLst>
          </p:cNvPr>
          <p:cNvSpPr txBox="1"/>
          <p:nvPr/>
        </p:nvSpPr>
        <p:spPr>
          <a:xfrm>
            <a:off x="8748679" y="3276946"/>
            <a:ext cx="739204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dirty="0">
                <a:latin typeface="Nunito" pitchFamily="2" charset="0"/>
              </a:rPr>
              <a:t>freq. change</a:t>
            </a:r>
            <a:endParaRPr lang="en-DE" sz="933" dirty="0">
              <a:latin typeface="Nunito" pitchFamily="2" charset="0"/>
            </a:endParaRPr>
          </a:p>
        </p:txBody>
      </p:sp>
      <p:pic>
        <p:nvPicPr>
          <p:cNvPr id="39" name="Graphic 38" descr="Transfer with solid fill">
            <a:extLst>
              <a:ext uri="{FF2B5EF4-FFF2-40B4-BE49-F238E27FC236}">
                <a16:creationId xmlns:a16="http://schemas.microsoft.com/office/drawing/2014/main" id="{09947E6F-F94A-45F6-9032-1DF9F35A61C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8442927" y="3417223"/>
            <a:ext cx="156736" cy="156736"/>
          </a:xfrm>
          <a:prstGeom prst="rect">
            <a:avLst/>
          </a:prstGeom>
        </p:spPr>
      </p:pic>
      <p:sp>
        <p:nvSpPr>
          <p:cNvPr id="373" name="TextBox 372">
            <a:extLst>
              <a:ext uri="{FF2B5EF4-FFF2-40B4-BE49-F238E27FC236}">
                <a16:creationId xmlns:a16="http://schemas.microsoft.com/office/drawing/2014/main" id="{6C354463-22E9-44F2-B942-8D5FA6DE7A69}"/>
              </a:ext>
            </a:extLst>
          </p:cNvPr>
          <p:cNvSpPr txBox="1"/>
          <p:nvPr/>
        </p:nvSpPr>
        <p:spPr>
          <a:xfrm>
            <a:off x="9816670" y="3327058"/>
            <a:ext cx="50112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33" b="1">
                <a:latin typeface="Nunito" pitchFamily="2" charset="0"/>
              </a:rPr>
              <a:t>4 </a:t>
            </a:r>
            <a:endParaRPr lang="en-DE" sz="1333" b="1" dirty="0">
              <a:latin typeface="Nunito" pitchFamily="2" charset="0"/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66AC77A3-2FF0-4CDB-BE08-22B3B94F3633}"/>
              </a:ext>
            </a:extLst>
          </p:cNvPr>
          <p:cNvSpPr txBox="1"/>
          <p:nvPr/>
        </p:nvSpPr>
        <p:spPr>
          <a:xfrm>
            <a:off x="9984500" y="3298947"/>
            <a:ext cx="81317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dirty="0">
                <a:latin typeface="Nunito" pitchFamily="2" charset="0"/>
              </a:rPr>
              <a:t>recurring</a:t>
            </a:r>
          </a:p>
          <a:p>
            <a:r>
              <a:rPr lang="en-GB" sz="933" dirty="0">
                <a:latin typeface="Nunito" pitchFamily="2" charset="0"/>
              </a:rPr>
              <a:t>states</a:t>
            </a:r>
            <a:endParaRPr lang="en-DE" sz="933" dirty="0">
              <a:latin typeface="Nunito" pitchFamily="2" charset="0"/>
            </a:endParaRPr>
          </a:p>
        </p:txBody>
      </p:sp>
      <p:pic>
        <p:nvPicPr>
          <p:cNvPr id="42" name="Graphic 41" descr="Repeat with solid fill">
            <a:extLst>
              <a:ext uri="{FF2B5EF4-FFF2-40B4-BE49-F238E27FC236}">
                <a16:creationId xmlns:a16="http://schemas.microsoft.com/office/drawing/2014/main" id="{BE039928-7AC9-48B0-A2CE-5D80E1D38A1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V="1">
            <a:off x="9594159" y="3406448"/>
            <a:ext cx="161073" cy="161073"/>
          </a:xfrm>
          <a:prstGeom prst="rect">
            <a:avLst/>
          </a:prstGeom>
        </p:spPr>
      </p:pic>
      <p:pic>
        <p:nvPicPr>
          <p:cNvPr id="383" name="Graphic 382" descr="Irritant with solid fill">
            <a:extLst>
              <a:ext uri="{FF2B5EF4-FFF2-40B4-BE49-F238E27FC236}">
                <a16:creationId xmlns:a16="http://schemas.microsoft.com/office/drawing/2014/main" id="{A81F54EA-C640-4638-A5DA-7A9402CDACC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35826" y="2920205"/>
            <a:ext cx="179896" cy="179896"/>
          </a:xfrm>
          <a:prstGeom prst="rect">
            <a:avLst/>
          </a:prstGeom>
        </p:spPr>
      </p:pic>
      <p:sp>
        <p:nvSpPr>
          <p:cNvPr id="414" name="Arrow: Notched Right 413">
            <a:extLst>
              <a:ext uri="{FF2B5EF4-FFF2-40B4-BE49-F238E27FC236}">
                <a16:creationId xmlns:a16="http://schemas.microsoft.com/office/drawing/2014/main" id="{36D512AF-2609-40DA-B675-66ADAB2A6839}"/>
              </a:ext>
            </a:extLst>
          </p:cNvPr>
          <p:cNvSpPr/>
          <p:nvPr/>
        </p:nvSpPr>
        <p:spPr>
          <a:xfrm rot="5400000">
            <a:off x="5490569" y="3669272"/>
            <a:ext cx="307681" cy="318011"/>
          </a:xfrm>
          <a:prstGeom prst="notchedRightArrow">
            <a:avLst/>
          </a:prstGeom>
          <a:solidFill>
            <a:srgbClr val="012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DE" sz="2399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54789CB2-E659-4632-BD1E-DE9DBABE1129}"/>
              </a:ext>
            </a:extLst>
          </p:cNvPr>
          <p:cNvSpPr txBox="1"/>
          <p:nvPr/>
        </p:nvSpPr>
        <p:spPr>
          <a:xfrm>
            <a:off x="4921653" y="3593667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Nunito" pitchFamily="2" charset="0"/>
              </a:rPr>
              <a:t>deploy</a:t>
            </a:r>
            <a:endParaRPr lang="en-DE" sz="1200" b="1" dirty="0">
              <a:latin typeface="Nunito" pitchFamily="2" charset="0"/>
            </a:endParaRPr>
          </a:p>
        </p:txBody>
      </p:sp>
      <p:sp>
        <p:nvSpPr>
          <p:cNvPr id="416" name="Rectangle: Rounded Corners 415">
            <a:extLst>
              <a:ext uri="{FF2B5EF4-FFF2-40B4-BE49-F238E27FC236}">
                <a16:creationId xmlns:a16="http://schemas.microsoft.com/office/drawing/2014/main" id="{55FE9862-5B81-4EBD-8E11-C1CCDBFF4B27}"/>
              </a:ext>
            </a:extLst>
          </p:cNvPr>
          <p:cNvSpPr/>
          <p:nvPr/>
        </p:nvSpPr>
        <p:spPr>
          <a:xfrm>
            <a:off x="6854992" y="3952724"/>
            <a:ext cx="4099359" cy="135392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100000" sx="102000" sy="102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333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89074C6E-C29D-418F-AFC7-DD97C72326F1}"/>
              </a:ext>
            </a:extLst>
          </p:cNvPr>
          <p:cNvSpPr txBox="1"/>
          <p:nvPr/>
        </p:nvSpPr>
        <p:spPr>
          <a:xfrm>
            <a:off x="7000448" y="4067988"/>
            <a:ext cx="196079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33" i="1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INCIDENT DETECTION</a:t>
            </a:r>
            <a:endParaRPr lang="en-DE" sz="1333" i="1" dirty="0">
              <a:solidFill>
                <a:schemeClr val="bg1">
                  <a:lumMod val="50000"/>
                </a:schemeClr>
              </a:solidFill>
              <a:latin typeface="Nunito" pitchFamily="2" charset="0"/>
            </a:endParaRPr>
          </a:p>
        </p:txBody>
      </p:sp>
      <p:pic>
        <p:nvPicPr>
          <p:cNvPr id="72" name="Graphic 71" descr="High voltage with solid fill">
            <a:extLst>
              <a:ext uri="{FF2B5EF4-FFF2-40B4-BE49-F238E27FC236}">
                <a16:creationId xmlns:a16="http://schemas.microsoft.com/office/drawing/2014/main" id="{DE0BD40B-4019-4A00-8DC9-2A84FCABBBE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132927" y="2911806"/>
            <a:ext cx="218106" cy="218106"/>
          </a:xfrm>
          <a:prstGeom prst="rect">
            <a:avLst/>
          </a:prstGeom>
        </p:spPr>
      </p:pic>
      <p:sp>
        <p:nvSpPr>
          <p:cNvPr id="440" name="TextBox 439">
            <a:extLst>
              <a:ext uri="{FF2B5EF4-FFF2-40B4-BE49-F238E27FC236}">
                <a16:creationId xmlns:a16="http://schemas.microsoft.com/office/drawing/2014/main" id="{7475931A-3BF2-4322-853D-69F179D2BC98}"/>
              </a:ext>
            </a:extLst>
          </p:cNvPr>
          <p:cNvSpPr txBox="1"/>
          <p:nvPr/>
        </p:nvSpPr>
        <p:spPr>
          <a:xfrm>
            <a:off x="7269640" y="4372438"/>
            <a:ext cx="61311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33" b="1" dirty="0">
                <a:latin typeface="Nunito" pitchFamily="2" charset="0"/>
              </a:rPr>
              <a:t>1</a:t>
            </a:r>
            <a:endParaRPr lang="en-DE" sz="1333" b="1" dirty="0">
              <a:latin typeface="Nunito" pitchFamily="2" charset="0"/>
            </a:endParaRPr>
          </a:p>
        </p:txBody>
      </p:sp>
      <p:pic>
        <p:nvPicPr>
          <p:cNvPr id="441" name="Graphic 440" descr="Irritant with solid fill">
            <a:extLst>
              <a:ext uri="{FF2B5EF4-FFF2-40B4-BE49-F238E27FC236}">
                <a16:creationId xmlns:a16="http://schemas.microsoft.com/office/drawing/2014/main" id="{78C8CC5C-D2C5-4493-BA41-348580D92F5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35126" y="4436027"/>
            <a:ext cx="184716" cy="184716"/>
          </a:xfrm>
          <a:prstGeom prst="rect">
            <a:avLst/>
          </a:prstGeom>
        </p:spPr>
      </p:pic>
      <p:sp>
        <p:nvSpPr>
          <p:cNvPr id="442" name="TextBox 441">
            <a:extLst>
              <a:ext uri="{FF2B5EF4-FFF2-40B4-BE49-F238E27FC236}">
                <a16:creationId xmlns:a16="http://schemas.microsoft.com/office/drawing/2014/main" id="{95C1CBD9-DEC7-4D74-A6B6-603BB162CF57}"/>
              </a:ext>
            </a:extLst>
          </p:cNvPr>
          <p:cNvSpPr txBox="1"/>
          <p:nvPr/>
        </p:nvSpPr>
        <p:spPr>
          <a:xfrm>
            <a:off x="7542122" y="4418796"/>
            <a:ext cx="726409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dirty="0">
                <a:latin typeface="Nunito" pitchFamily="2" charset="0"/>
              </a:rPr>
              <a:t>incident</a:t>
            </a:r>
            <a:endParaRPr lang="en-DE" sz="933" dirty="0">
              <a:latin typeface="Nunito" pitchFamily="2" charset="0"/>
            </a:endParaRPr>
          </a:p>
        </p:txBody>
      </p:sp>
      <p:pic>
        <p:nvPicPr>
          <p:cNvPr id="93" name="Graphic 92" descr="Document outline">
            <a:extLst>
              <a:ext uri="{FF2B5EF4-FFF2-40B4-BE49-F238E27FC236}">
                <a16:creationId xmlns:a16="http://schemas.microsoft.com/office/drawing/2014/main" id="{FD998657-A8A4-49E2-9485-2BFE8A3396EC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433545" y="4409219"/>
            <a:ext cx="221025" cy="221025"/>
          </a:xfrm>
          <a:prstGeom prst="rect">
            <a:avLst/>
          </a:prstGeom>
        </p:spPr>
      </p:pic>
      <p:sp>
        <p:nvSpPr>
          <p:cNvPr id="443" name="TextBox 442">
            <a:extLst>
              <a:ext uri="{FF2B5EF4-FFF2-40B4-BE49-F238E27FC236}">
                <a16:creationId xmlns:a16="http://schemas.microsoft.com/office/drawing/2014/main" id="{D4D49A8B-FF63-4EF6-9041-E6ABD5B0FCA1}"/>
              </a:ext>
            </a:extLst>
          </p:cNvPr>
          <p:cNvSpPr txBox="1"/>
          <p:nvPr/>
        </p:nvSpPr>
        <p:spPr>
          <a:xfrm>
            <a:off x="8593862" y="4375087"/>
            <a:ext cx="61311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33" b="1" dirty="0">
                <a:latin typeface="Nunito" pitchFamily="2" charset="0"/>
              </a:rPr>
              <a:t>9</a:t>
            </a:r>
            <a:endParaRPr lang="en-DE" sz="1333" b="1" dirty="0">
              <a:latin typeface="Nunito" pitchFamily="2" charset="0"/>
            </a:endParaRP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2FA88196-0246-42E6-8857-D9EF450FB78F}"/>
              </a:ext>
            </a:extLst>
          </p:cNvPr>
          <p:cNvSpPr txBox="1"/>
          <p:nvPr/>
        </p:nvSpPr>
        <p:spPr>
          <a:xfrm>
            <a:off x="8744521" y="4393272"/>
            <a:ext cx="726409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dirty="0">
                <a:latin typeface="Nunito" pitchFamily="2" charset="0"/>
              </a:rPr>
              <a:t>logs</a:t>
            </a:r>
            <a:endParaRPr lang="en-DE" sz="933" dirty="0">
              <a:latin typeface="Nunito" pitchFamily="2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6B8F0FA3-4FD8-4F20-BB0D-083C1B81C0B6}"/>
              </a:ext>
            </a:extLst>
          </p:cNvPr>
          <p:cNvSpPr txBox="1"/>
          <p:nvPr/>
        </p:nvSpPr>
        <p:spPr>
          <a:xfrm>
            <a:off x="7281403" y="4746439"/>
            <a:ext cx="61311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33" b="1" dirty="0">
                <a:latin typeface="Nunito" pitchFamily="2" charset="0"/>
              </a:rPr>
              <a:t>2</a:t>
            </a:r>
            <a:endParaRPr lang="en-DE" sz="1333" b="1" dirty="0">
              <a:latin typeface="Nunito" pitchFamily="2" charset="0"/>
            </a:endParaRPr>
          </a:p>
        </p:txBody>
      </p:sp>
      <p:pic>
        <p:nvPicPr>
          <p:cNvPr id="449" name="Graphic 448" descr="Badge Cross with solid fill">
            <a:extLst>
              <a:ext uri="{FF2B5EF4-FFF2-40B4-BE49-F238E27FC236}">
                <a16:creationId xmlns:a16="http://schemas.microsoft.com/office/drawing/2014/main" id="{E80941A8-10BB-4F5A-9EDA-54E9A6C1AAC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114200" y="4805397"/>
            <a:ext cx="214552" cy="190973"/>
          </a:xfrm>
          <a:prstGeom prst="rect">
            <a:avLst/>
          </a:prstGeom>
        </p:spPr>
      </p:pic>
      <p:sp>
        <p:nvSpPr>
          <p:cNvPr id="450" name="TextBox 449">
            <a:extLst>
              <a:ext uri="{FF2B5EF4-FFF2-40B4-BE49-F238E27FC236}">
                <a16:creationId xmlns:a16="http://schemas.microsoft.com/office/drawing/2014/main" id="{3AF7A455-60D2-4CFE-83F3-725B33DE0150}"/>
              </a:ext>
            </a:extLst>
          </p:cNvPr>
          <p:cNvSpPr txBox="1"/>
          <p:nvPr/>
        </p:nvSpPr>
        <p:spPr>
          <a:xfrm>
            <a:off x="7538599" y="4722404"/>
            <a:ext cx="81317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dirty="0">
                <a:latin typeface="Nunito" pitchFamily="2" charset="0"/>
              </a:rPr>
              <a:t>semantic</a:t>
            </a:r>
          </a:p>
          <a:p>
            <a:r>
              <a:rPr lang="en-GB" sz="933" dirty="0">
                <a:latin typeface="Nunito" pitchFamily="2" charset="0"/>
              </a:rPr>
              <a:t>threats</a:t>
            </a:r>
            <a:endParaRPr lang="en-DE" sz="933" dirty="0">
              <a:latin typeface="Nunito" pitchFamily="2" charset="0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821816A1-14A3-4181-B290-03FF3F85BA41}"/>
              </a:ext>
            </a:extLst>
          </p:cNvPr>
          <p:cNvSpPr txBox="1"/>
          <p:nvPr/>
        </p:nvSpPr>
        <p:spPr>
          <a:xfrm>
            <a:off x="8600929" y="4735889"/>
            <a:ext cx="61311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33" b="1" dirty="0">
                <a:latin typeface="Nunito" pitchFamily="2" charset="0"/>
              </a:rPr>
              <a:t>2</a:t>
            </a:r>
            <a:endParaRPr lang="en-DE" sz="1333" b="1" dirty="0">
              <a:latin typeface="Nunito" pitchFamily="2" charset="0"/>
            </a:endParaRPr>
          </a:p>
        </p:txBody>
      </p:sp>
      <p:pic>
        <p:nvPicPr>
          <p:cNvPr id="452" name="Graphic 451" descr="Badge Cross with solid fill">
            <a:extLst>
              <a:ext uri="{FF2B5EF4-FFF2-40B4-BE49-F238E27FC236}">
                <a16:creationId xmlns:a16="http://schemas.microsoft.com/office/drawing/2014/main" id="{95535FA5-7BDC-4328-81A4-E19E3FC1FEC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433164" y="4791326"/>
            <a:ext cx="214552" cy="190973"/>
          </a:xfrm>
          <a:prstGeom prst="rect">
            <a:avLst/>
          </a:prstGeom>
        </p:spPr>
      </p:pic>
      <p:sp>
        <p:nvSpPr>
          <p:cNvPr id="453" name="TextBox 452">
            <a:extLst>
              <a:ext uri="{FF2B5EF4-FFF2-40B4-BE49-F238E27FC236}">
                <a16:creationId xmlns:a16="http://schemas.microsoft.com/office/drawing/2014/main" id="{D3CA07E8-39B0-4E93-B162-2B2CAD463AD0}"/>
              </a:ext>
            </a:extLst>
          </p:cNvPr>
          <p:cNvSpPr txBox="1"/>
          <p:nvPr/>
        </p:nvSpPr>
        <p:spPr>
          <a:xfrm>
            <a:off x="8746281" y="4694863"/>
            <a:ext cx="81317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dirty="0">
                <a:latin typeface="Nunito" pitchFamily="2" charset="0"/>
              </a:rPr>
              <a:t>level threats</a:t>
            </a:r>
          </a:p>
        </p:txBody>
      </p: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5A6F65F-FE19-48E3-BE08-F46E39CA7849}"/>
              </a:ext>
            </a:extLst>
          </p:cNvPr>
          <p:cNvCxnSpPr>
            <a:cxnSpLocks/>
          </p:cNvCxnSpPr>
          <p:nvPr/>
        </p:nvCxnSpPr>
        <p:spPr>
          <a:xfrm flipV="1">
            <a:off x="7095478" y="4699367"/>
            <a:ext cx="2367180" cy="1696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3480A908-9112-4A36-A178-8A9D64642BEA}"/>
              </a:ext>
            </a:extLst>
          </p:cNvPr>
          <p:cNvCxnSpPr>
            <a:cxnSpLocks/>
          </p:cNvCxnSpPr>
          <p:nvPr/>
        </p:nvCxnSpPr>
        <p:spPr>
          <a:xfrm flipV="1">
            <a:off x="7085849" y="4330233"/>
            <a:ext cx="2367180" cy="1696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Rectangle 455">
            <a:extLst>
              <a:ext uri="{FF2B5EF4-FFF2-40B4-BE49-F238E27FC236}">
                <a16:creationId xmlns:a16="http://schemas.microsoft.com/office/drawing/2014/main" id="{0E606D22-F325-46FC-8662-742C77AA7996}"/>
              </a:ext>
            </a:extLst>
          </p:cNvPr>
          <p:cNvSpPr/>
          <p:nvPr/>
        </p:nvSpPr>
        <p:spPr>
          <a:xfrm>
            <a:off x="9542444" y="4264239"/>
            <a:ext cx="1656707" cy="7092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66" dirty="0">
                <a:solidFill>
                  <a:schemeClr val="bg1"/>
                </a:solidFill>
                <a:latin typeface="Nunito" pitchFamily="2" charset="0"/>
              </a:rPr>
              <a:t>Monitoring</a:t>
            </a:r>
          </a:p>
          <a:p>
            <a:r>
              <a:rPr lang="en-GB" sz="1333" b="1" dirty="0">
                <a:solidFill>
                  <a:schemeClr val="bg1"/>
                </a:solidFill>
                <a:latin typeface="Nunito" pitchFamily="2" charset="0"/>
              </a:rPr>
              <a:t>Incident detected</a:t>
            </a:r>
          </a:p>
        </p:txBody>
      </p:sp>
    </p:spTree>
    <p:extLst>
      <p:ext uri="{BB962C8B-B14F-4D97-AF65-F5344CB8AC3E}">
        <p14:creationId xmlns:p14="http://schemas.microsoft.com/office/powerpoint/2010/main" val="427871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4">
            <a:extLst>
              <a:ext uri="{FF2B5EF4-FFF2-40B4-BE49-F238E27FC236}">
                <a16:creationId xmlns:a16="http://schemas.microsoft.com/office/drawing/2014/main" id="{3506AF2F-F488-43C5-B177-38513586D97E}"/>
              </a:ext>
            </a:extLst>
          </p:cNvPr>
          <p:cNvSpPr/>
          <p:nvPr/>
        </p:nvSpPr>
        <p:spPr>
          <a:xfrm>
            <a:off x="4732499" y="755195"/>
            <a:ext cx="864168" cy="8641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BD156-2E25-441E-80F1-1D644FC00B06}"/>
              </a:ext>
            </a:extLst>
          </p:cNvPr>
          <p:cNvGrpSpPr/>
          <p:nvPr/>
        </p:nvGrpSpPr>
        <p:grpSpPr>
          <a:xfrm>
            <a:off x="968276" y="467119"/>
            <a:ext cx="1304455" cy="1439827"/>
            <a:chOff x="968276" y="467119"/>
            <a:chExt cx="1304455" cy="143982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EA5BE2A-BA11-4C0E-9A7E-D54061ED4EF9}"/>
                </a:ext>
              </a:extLst>
            </p:cNvPr>
            <p:cNvSpPr/>
            <p:nvPr/>
          </p:nvSpPr>
          <p:spPr>
            <a:xfrm>
              <a:off x="1515837" y="629548"/>
              <a:ext cx="143318" cy="279460"/>
            </a:xfrm>
            <a:custGeom>
              <a:avLst/>
              <a:gdLst>
                <a:gd name="connsiteX0" fmla="*/ 143319 w 143318"/>
                <a:gd name="connsiteY0" fmla="*/ 0 h 279460"/>
                <a:gd name="connsiteX1" fmla="*/ 128215 w 143318"/>
                <a:gd name="connsiteY1" fmla="*/ 8214 h 279460"/>
                <a:gd name="connsiteX2" fmla="*/ 4241 w 143318"/>
                <a:gd name="connsiteY2" fmla="*/ 279461 h 279460"/>
                <a:gd name="connsiteX3" fmla="*/ 143319 w 143318"/>
                <a:gd name="connsiteY3" fmla="*/ 279461 h 27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318" h="279460">
                  <a:moveTo>
                    <a:pt x="143319" y="0"/>
                  </a:moveTo>
                  <a:cubicBezTo>
                    <a:pt x="138200" y="2558"/>
                    <a:pt x="133167" y="5297"/>
                    <a:pt x="128215" y="8214"/>
                  </a:cubicBezTo>
                  <a:cubicBezTo>
                    <a:pt x="34137" y="63720"/>
                    <a:pt x="-15353" y="172000"/>
                    <a:pt x="4241" y="279461"/>
                  </a:cubicBezTo>
                  <a:lnTo>
                    <a:pt x="143319" y="279461"/>
                  </a:lnTo>
                  <a:close/>
                </a:path>
              </a:pathLst>
            </a:custGeom>
            <a:solidFill>
              <a:srgbClr val="FF0000"/>
            </a:solidFill>
            <a:ln w="19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1A19123-C541-41D1-99CD-D1A6B5842589}"/>
                </a:ext>
              </a:extLst>
            </p:cNvPr>
            <p:cNvSpPr/>
            <p:nvPr/>
          </p:nvSpPr>
          <p:spPr>
            <a:xfrm>
              <a:off x="1537522" y="966582"/>
              <a:ext cx="371079" cy="156165"/>
            </a:xfrm>
            <a:custGeom>
              <a:avLst/>
              <a:gdLst>
                <a:gd name="connsiteX0" fmla="*/ 0 w 371079"/>
                <a:gd name="connsiteY0" fmla="*/ 0 h 156165"/>
                <a:gd name="connsiteX1" fmla="*/ 342907 w 371079"/>
                <a:gd name="connsiteY1" fmla="*/ 134297 h 156165"/>
                <a:gd name="connsiteX2" fmla="*/ 370388 w 371079"/>
                <a:gd name="connsiteY2" fmla="*/ 120290 h 156165"/>
                <a:gd name="connsiteX3" fmla="*/ 371079 w 371079"/>
                <a:gd name="connsiteY3" fmla="*/ 119829 h 156165"/>
                <a:gd name="connsiteX4" fmla="*/ 371079 w 371079"/>
                <a:gd name="connsiteY4" fmla="*/ 0 h 15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079" h="156165">
                  <a:moveTo>
                    <a:pt x="0" y="0"/>
                  </a:moveTo>
                  <a:cubicBezTo>
                    <a:pt x="57606" y="131776"/>
                    <a:pt x="211131" y="191903"/>
                    <a:pt x="342907" y="134297"/>
                  </a:cubicBezTo>
                  <a:cubicBezTo>
                    <a:pt x="352335" y="130175"/>
                    <a:pt x="361512" y="125498"/>
                    <a:pt x="370388" y="120290"/>
                  </a:cubicBezTo>
                  <a:cubicBezTo>
                    <a:pt x="370619" y="120136"/>
                    <a:pt x="370849" y="119964"/>
                    <a:pt x="371079" y="119829"/>
                  </a:cubicBezTo>
                  <a:lnTo>
                    <a:pt x="371079" y="0"/>
                  </a:lnTo>
                  <a:close/>
                </a:path>
              </a:pathLst>
            </a:custGeom>
            <a:solidFill>
              <a:srgbClr val="FF0000"/>
            </a:solidFill>
            <a:ln w="19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B0C376D-1A3E-4002-B42A-803A3539D30D}"/>
                </a:ext>
              </a:extLst>
            </p:cNvPr>
            <p:cNvSpPr/>
            <p:nvPr/>
          </p:nvSpPr>
          <p:spPr>
            <a:xfrm>
              <a:off x="1217760" y="467614"/>
              <a:ext cx="337667" cy="441395"/>
            </a:xfrm>
            <a:custGeom>
              <a:avLst/>
              <a:gdLst>
                <a:gd name="connsiteX0" fmla="*/ 329070 w 337667"/>
                <a:gd name="connsiteY0" fmla="*/ 4663 h 441395"/>
                <a:gd name="connsiteX1" fmla="*/ 337668 w 337667"/>
                <a:gd name="connsiteY1" fmla="*/ 0 h 441395"/>
                <a:gd name="connsiteX2" fmla="*/ 0 w 337667"/>
                <a:gd name="connsiteY2" fmla="*/ 0 h 441395"/>
                <a:gd name="connsiteX3" fmla="*/ 0 w 337667"/>
                <a:gd name="connsiteY3" fmla="*/ 441395 h 441395"/>
                <a:gd name="connsiteX4" fmla="*/ 108449 w 337667"/>
                <a:gd name="connsiteY4" fmla="*/ 441395 h 441395"/>
                <a:gd name="connsiteX5" fmla="*/ 329070 w 337667"/>
                <a:gd name="connsiteY5" fmla="*/ 4663 h 441395"/>
                <a:gd name="connsiteX6" fmla="*/ 57573 w 337667"/>
                <a:gd name="connsiteY6" fmla="*/ 57573 h 441395"/>
                <a:gd name="connsiteX7" fmla="*/ 134338 w 337667"/>
                <a:gd name="connsiteY7" fmla="*/ 57573 h 441395"/>
                <a:gd name="connsiteX8" fmla="*/ 134338 w 337667"/>
                <a:gd name="connsiteY8" fmla="*/ 134338 h 441395"/>
                <a:gd name="connsiteX9" fmla="*/ 57573 w 337667"/>
                <a:gd name="connsiteY9" fmla="*/ 134338 h 44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7667" h="441395">
                  <a:moveTo>
                    <a:pt x="329070" y="4663"/>
                  </a:moveTo>
                  <a:cubicBezTo>
                    <a:pt x="331891" y="3013"/>
                    <a:pt x="334827" y="1593"/>
                    <a:pt x="337668" y="0"/>
                  </a:cubicBezTo>
                  <a:lnTo>
                    <a:pt x="0" y="0"/>
                  </a:lnTo>
                  <a:lnTo>
                    <a:pt x="0" y="441395"/>
                  </a:lnTo>
                  <a:lnTo>
                    <a:pt x="108449" y="441395"/>
                  </a:lnTo>
                  <a:cubicBezTo>
                    <a:pt x="90260" y="265202"/>
                    <a:pt x="176455" y="94574"/>
                    <a:pt x="329070" y="4663"/>
                  </a:cubicBezTo>
                  <a:close/>
                  <a:moveTo>
                    <a:pt x="57573" y="57573"/>
                  </a:moveTo>
                  <a:lnTo>
                    <a:pt x="134338" y="57573"/>
                  </a:lnTo>
                  <a:lnTo>
                    <a:pt x="134338" y="134338"/>
                  </a:lnTo>
                  <a:lnTo>
                    <a:pt x="57573" y="13433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9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0C34378-0542-44A2-95EE-F1604BF3283A}"/>
                </a:ext>
              </a:extLst>
            </p:cNvPr>
            <p:cNvSpPr/>
            <p:nvPr/>
          </p:nvSpPr>
          <p:spPr>
            <a:xfrm>
              <a:off x="1467245" y="1192270"/>
              <a:ext cx="441395" cy="215708"/>
            </a:xfrm>
            <a:custGeom>
              <a:avLst/>
              <a:gdLst>
                <a:gd name="connsiteX0" fmla="*/ 441395 w 441395"/>
                <a:gd name="connsiteY0" fmla="*/ 113285 h 215708"/>
                <a:gd name="connsiteX1" fmla="*/ 435830 w 441395"/>
                <a:gd name="connsiteY1" fmla="*/ 103824 h 215708"/>
                <a:gd name="connsiteX2" fmla="*/ 308977 w 441395"/>
                <a:gd name="connsiteY2" fmla="*/ 121979 h 215708"/>
                <a:gd name="connsiteX3" fmla="*/ 0 w 441395"/>
                <a:gd name="connsiteY3" fmla="*/ 0 h 215708"/>
                <a:gd name="connsiteX4" fmla="*/ 0 w 441395"/>
                <a:gd name="connsiteY4" fmla="*/ 215708 h 215708"/>
                <a:gd name="connsiteX5" fmla="*/ 441395 w 441395"/>
                <a:gd name="connsiteY5" fmla="*/ 215708 h 215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1395" h="215708">
                  <a:moveTo>
                    <a:pt x="441395" y="113285"/>
                  </a:moveTo>
                  <a:lnTo>
                    <a:pt x="435830" y="103824"/>
                  </a:lnTo>
                  <a:cubicBezTo>
                    <a:pt x="394632" y="115914"/>
                    <a:pt x="351911" y="122029"/>
                    <a:pt x="308977" y="121979"/>
                  </a:cubicBezTo>
                  <a:cubicBezTo>
                    <a:pt x="194287" y="121741"/>
                    <a:pt x="83925" y="78171"/>
                    <a:pt x="0" y="0"/>
                  </a:cubicBezTo>
                  <a:lnTo>
                    <a:pt x="0" y="215708"/>
                  </a:lnTo>
                  <a:lnTo>
                    <a:pt x="441395" y="21570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9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E7E8EE8-8A31-46C0-914D-D56AE3469251}"/>
                </a:ext>
              </a:extLst>
            </p:cNvPr>
            <p:cNvSpPr/>
            <p:nvPr/>
          </p:nvSpPr>
          <p:spPr>
            <a:xfrm>
              <a:off x="1716729" y="1465551"/>
              <a:ext cx="422204" cy="441395"/>
            </a:xfrm>
            <a:custGeom>
              <a:avLst/>
              <a:gdLst>
                <a:gd name="connsiteX0" fmla="*/ 333733 w 422204"/>
                <a:gd name="connsiteY0" fmla="*/ 161205 h 441395"/>
                <a:gd name="connsiteX1" fmla="*/ 239064 w 422204"/>
                <a:gd name="connsiteY1" fmla="*/ 0 h 441395"/>
                <a:gd name="connsiteX2" fmla="*/ 0 w 422204"/>
                <a:gd name="connsiteY2" fmla="*/ 0 h 441395"/>
                <a:gd name="connsiteX3" fmla="*/ 0 w 422204"/>
                <a:gd name="connsiteY3" fmla="*/ 441395 h 441395"/>
                <a:gd name="connsiteX4" fmla="*/ 422204 w 422204"/>
                <a:gd name="connsiteY4" fmla="*/ 441395 h 441395"/>
                <a:gd name="connsiteX5" fmla="*/ 422204 w 422204"/>
                <a:gd name="connsiteY5" fmla="*/ 229449 h 441395"/>
                <a:gd name="connsiteX6" fmla="*/ 333733 w 422204"/>
                <a:gd name="connsiteY6" fmla="*/ 161205 h 441395"/>
                <a:gd name="connsiteX7" fmla="*/ 134338 w 422204"/>
                <a:gd name="connsiteY7" fmla="*/ 134338 h 441395"/>
                <a:gd name="connsiteX8" fmla="*/ 57573 w 422204"/>
                <a:gd name="connsiteY8" fmla="*/ 134338 h 441395"/>
                <a:gd name="connsiteX9" fmla="*/ 57573 w 422204"/>
                <a:gd name="connsiteY9" fmla="*/ 57573 h 441395"/>
                <a:gd name="connsiteX10" fmla="*/ 134338 w 422204"/>
                <a:gd name="connsiteY10" fmla="*/ 57573 h 44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2204" h="441395">
                  <a:moveTo>
                    <a:pt x="333733" y="161205"/>
                  </a:moveTo>
                  <a:lnTo>
                    <a:pt x="239064" y="0"/>
                  </a:lnTo>
                  <a:lnTo>
                    <a:pt x="0" y="0"/>
                  </a:lnTo>
                  <a:lnTo>
                    <a:pt x="0" y="441395"/>
                  </a:lnTo>
                  <a:lnTo>
                    <a:pt x="422204" y="441395"/>
                  </a:lnTo>
                  <a:lnTo>
                    <a:pt x="422204" y="229449"/>
                  </a:lnTo>
                  <a:cubicBezTo>
                    <a:pt x="385002" y="218988"/>
                    <a:pt x="353297" y="194531"/>
                    <a:pt x="333733" y="161205"/>
                  </a:cubicBezTo>
                  <a:close/>
                  <a:moveTo>
                    <a:pt x="134338" y="134338"/>
                  </a:moveTo>
                  <a:lnTo>
                    <a:pt x="57573" y="134338"/>
                  </a:lnTo>
                  <a:lnTo>
                    <a:pt x="57573" y="57573"/>
                  </a:lnTo>
                  <a:lnTo>
                    <a:pt x="134338" y="5757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9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910B5D-6B69-437A-A257-549C17A50D69}"/>
                </a:ext>
              </a:extLst>
            </p:cNvPr>
            <p:cNvSpPr/>
            <p:nvPr/>
          </p:nvSpPr>
          <p:spPr>
            <a:xfrm>
              <a:off x="1217760" y="1465551"/>
              <a:ext cx="441395" cy="441395"/>
            </a:xfrm>
            <a:custGeom>
              <a:avLst/>
              <a:gdLst>
                <a:gd name="connsiteX0" fmla="*/ 0 w 441395"/>
                <a:gd name="connsiteY0" fmla="*/ 441395 h 441395"/>
                <a:gd name="connsiteX1" fmla="*/ 441395 w 441395"/>
                <a:gd name="connsiteY1" fmla="*/ 441395 h 441395"/>
                <a:gd name="connsiteX2" fmla="*/ 441395 w 441395"/>
                <a:gd name="connsiteY2" fmla="*/ 0 h 441395"/>
                <a:gd name="connsiteX3" fmla="*/ 0 w 441395"/>
                <a:gd name="connsiteY3" fmla="*/ 0 h 441395"/>
                <a:gd name="connsiteX4" fmla="*/ 57573 w 441395"/>
                <a:gd name="connsiteY4" fmla="*/ 57573 h 441395"/>
                <a:gd name="connsiteX5" fmla="*/ 134338 w 441395"/>
                <a:gd name="connsiteY5" fmla="*/ 57573 h 441395"/>
                <a:gd name="connsiteX6" fmla="*/ 134338 w 441395"/>
                <a:gd name="connsiteY6" fmla="*/ 134338 h 441395"/>
                <a:gd name="connsiteX7" fmla="*/ 57573 w 441395"/>
                <a:gd name="connsiteY7" fmla="*/ 134338 h 44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1395" h="441395">
                  <a:moveTo>
                    <a:pt x="0" y="441395"/>
                  </a:moveTo>
                  <a:lnTo>
                    <a:pt x="441395" y="441395"/>
                  </a:lnTo>
                  <a:lnTo>
                    <a:pt x="441395" y="0"/>
                  </a:lnTo>
                  <a:lnTo>
                    <a:pt x="0" y="0"/>
                  </a:lnTo>
                  <a:close/>
                  <a:moveTo>
                    <a:pt x="57573" y="57573"/>
                  </a:moveTo>
                  <a:lnTo>
                    <a:pt x="134338" y="57573"/>
                  </a:lnTo>
                  <a:lnTo>
                    <a:pt x="134338" y="134338"/>
                  </a:lnTo>
                  <a:lnTo>
                    <a:pt x="57573" y="13433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9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4E28E72-46BB-4396-927E-B13ADE6D832E}"/>
                </a:ext>
              </a:extLst>
            </p:cNvPr>
            <p:cNvSpPr/>
            <p:nvPr/>
          </p:nvSpPr>
          <p:spPr>
            <a:xfrm>
              <a:off x="968276" y="966582"/>
              <a:ext cx="441395" cy="441395"/>
            </a:xfrm>
            <a:custGeom>
              <a:avLst/>
              <a:gdLst>
                <a:gd name="connsiteX0" fmla="*/ 441395 w 441395"/>
                <a:gd name="connsiteY0" fmla="*/ 160668 h 441395"/>
                <a:gd name="connsiteX1" fmla="*/ 417714 w 441395"/>
                <a:gd name="connsiteY1" fmla="*/ 124896 h 441395"/>
                <a:gd name="connsiteX2" fmla="*/ 367529 w 441395"/>
                <a:gd name="connsiteY2" fmla="*/ 0 h 441395"/>
                <a:gd name="connsiteX3" fmla="*/ 0 w 441395"/>
                <a:gd name="connsiteY3" fmla="*/ 0 h 441395"/>
                <a:gd name="connsiteX4" fmla="*/ 0 w 441395"/>
                <a:gd name="connsiteY4" fmla="*/ 441395 h 441395"/>
                <a:gd name="connsiteX5" fmla="*/ 441395 w 441395"/>
                <a:gd name="connsiteY5" fmla="*/ 441395 h 441395"/>
                <a:gd name="connsiteX6" fmla="*/ 134338 w 441395"/>
                <a:gd name="connsiteY6" fmla="*/ 134338 h 441395"/>
                <a:gd name="connsiteX7" fmla="*/ 57573 w 441395"/>
                <a:gd name="connsiteY7" fmla="*/ 134338 h 441395"/>
                <a:gd name="connsiteX8" fmla="*/ 57573 w 441395"/>
                <a:gd name="connsiteY8" fmla="*/ 57573 h 441395"/>
                <a:gd name="connsiteX9" fmla="*/ 134338 w 441395"/>
                <a:gd name="connsiteY9" fmla="*/ 57573 h 44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1395" h="441395">
                  <a:moveTo>
                    <a:pt x="441395" y="160668"/>
                  </a:moveTo>
                  <a:cubicBezTo>
                    <a:pt x="433028" y="149153"/>
                    <a:pt x="424987" y="137293"/>
                    <a:pt x="417714" y="124896"/>
                  </a:cubicBezTo>
                  <a:cubicBezTo>
                    <a:pt x="394828" y="86011"/>
                    <a:pt x="377911" y="43909"/>
                    <a:pt x="367529" y="0"/>
                  </a:cubicBezTo>
                  <a:lnTo>
                    <a:pt x="0" y="0"/>
                  </a:lnTo>
                  <a:lnTo>
                    <a:pt x="0" y="441395"/>
                  </a:lnTo>
                  <a:lnTo>
                    <a:pt x="441395" y="441395"/>
                  </a:lnTo>
                  <a:close/>
                  <a:moveTo>
                    <a:pt x="134338" y="134338"/>
                  </a:moveTo>
                  <a:lnTo>
                    <a:pt x="57573" y="134338"/>
                  </a:lnTo>
                  <a:lnTo>
                    <a:pt x="57573" y="57573"/>
                  </a:lnTo>
                  <a:lnTo>
                    <a:pt x="134338" y="5757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9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67178E-5BC4-4073-B136-6A1FF9E8017F}"/>
                </a:ext>
              </a:extLst>
            </p:cNvPr>
            <p:cNvSpPr/>
            <p:nvPr/>
          </p:nvSpPr>
          <p:spPr>
            <a:xfrm>
              <a:off x="1380957" y="467119"/>
              <a:ext cx="891774" cy="1175288"/>
            </a:xfrm>
            <a:custGeom>
              <a:avLst/>
              <a:gdLst>
                <a:gd name="connsiteX0" fmla="*/ 735426 w 891774"/>
                <a:gd name="connsiteY0" fmla="*/ 195208 h 1175288"/>
                <a:gd name="connsiteX1" fmla="*/ 195206 w 891774"/>
                <a:gd name="connsiteY1" fmla="*/ 54260 h 1175288"/>
                <a:gd name="connsiteX2" fmla="*/ 54261 w 891774"/>
                <a:gd name="connsiteY2" fmla="*/ 594480 h 1175288"/>
                <a:gd name="connsiteX3" fmla="*/ 547699 w 891774"/>
                <a:gd name="connsiteY3" fmla="*/ 758831 h 1175288"/>
                <a:gd name="connsiteX4" fmla="*/ 596176 w 891774"/>
                <a:gd name="connsiteY4" fmla="*/ 841353 h 1175288"/>
                <a:gd name="connsiteX5" fmla="*/ 600168 w 891774"/>
                <a:gd name="connsiteY5" fmla="*/ 927886 h 1175288"/>
                <a:gd name="connsiteX6" fmla="*/ 719152 w 891774"/>
                <a:gd name="connsiteY6" fmla="*/ 1130352 h 1175288"/>
                <a:gd name="connsiteX7" fmla="*/ 846838 w 891774"/>
                <a:gd name="connsiteY7" fmla="*/ 1161883 h 1175288"/>
                <a:gd name="connsiteX8" fmla="*/ 879513 w 891774"/>
                <a:gd name="connsiteY8" fmla="*/ 1036143 h 1175288"/>
                <a:gd name="connsiteX9" fmla="*/ 760528 w 891774"/>
                <a:gd name="connsiteY9" fmla="*/ 833677 h 1175288"/>
                <a:gd name="connsiteX10" fmla="*/ 686969 w 891774"/>
                <a:gd name="connsiteY10" fmla="*/ 788059 h 1175288"/>
                <a:gd name="connsiteX11" fmla="*/ 638492 w 891774"/>
                <a:gd name="connsiteY11" fmla="*/ 705537 h 1175288"/>
                <a:gd name="connsiteX12" fmla="*/ 735426 w 891774"/>
                <a:gd name="connsiteY12" fmla="*/ 195208 h 1175288"/>
                <a:gd name="connsiteX13" fmla="*/ 120831 w 891774"/>
                <a:gd name="connsiteY13" fmla="*/ 556308 h 1175288"/>
                <a:gd name="connsiteX14" fmla="*/ 233903 w 891774"/>
                <a:gd name="connsiteY14" fmla="*/ 121011 h 1175288"/>
                <a:gd name="connsiteX15" fmla="*/ 669200 w 891774"/>
                <a:gd name="connsiteY15" fmla="*/ 234083 h 1175288"/>
                <a:gd name="connsiteX16" fmla="*/ 556128 w 891774"/>
                <a:gd name="connsiteY16" fmla="*/ 669380 h 1175288"/>
                <a:gd name="connsiteX17" fmla="*/ 556124 w 891774"/>
                <a:gd name="connsiteY17" fmla="*/ 669381 h 1175288"/>
                <a:gd name="connsiteX18" fmla="*/ 120831 w 891774"/>
                <a:gd name="connsiteY18" fmla="*/ 556308 h 117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91774" h="1175288">
                  <a:moveTo>
                    <a:pt x="735426" y="195208"/>
                  </a:moveTo>
                  <a:cubicBezTo>
                    <a:pt x="625170" y="7108"/>
                    <a:pt x="383306" y="-55995"/>
                    <a:pt x="195206" y="54260"/>
                  </a:cubicBezTo>
                  <a:cubicBezTo>
                    <a:pt x="7109" y="164517"/>
                    <a:pt x="-55996" y="406383"/>
                    <a:pt x="54261" y="594480"/>
                  </a:cubicBezTo>
                  <a:cubicBezTo>
                    <a:pt x="154316" y="765176"/>
                    <a:pt x="365274" y="835440"/>
                    <a:pt x="547699" y="758831"/>
                  </a:cubicBezTo>
                  <a:lnTo>
                    <a:pt x="596176" y="841353"/>
                  </a:lnTo>
                  <a:cubicBezTo>
                    <a:pt x="583141" y="869088"/>
                    <a:pt x="584634" y="901469"/>
                    <a:pt x="600168" y="927886"/>
                  </a:cubicBezTo>
                  <a:lnTo>
                    <a:pt x="719152" y="1130352"/>
                  </a:lnTo>
                  <a:cubicBezTo>
                    <a:pt x="745705" y="1174319"/>
                    <a:pt x="802872" y="1188436"/>
                    <a:pt x="846838" y="1161883"/>
                  </a:cubicBezTo>
                  <a:cubicBezTo>
                    <a:pt x="890053" y="1135785"/>
                    <a:pt x="904554" y="1079977"/>
                    <a:pt x="879513" y="1036143"/>
                  </a:cubicBezTo>
                  <a:lnTo>
                    <a:pt x="760528" y="833677"/>
                  </a:lnTo>
                  <a:cubicBezTo>
                    <a:pt x="745022" y="807279"/>
                    <a:pt x="717508" y="790216"/>
                    <a:pt x="686969" y="788059"/>
                  </a:cubicBezTo>
                  <a:lnTo>
                    <a:pt x="638492" y="705537"/>
                  </a:lnTo>
                  <a:cubicBezTo>
                    <a:pt x="793800" y="583557"/>
                    <a:pt x="835193" y="365638"/>
                    <a:pt x="735426" y="195208"/>
                  </a:cubicBezTo>
                  <a:close/>
                  <a:moveTo>
                    <a:pt x="120831" y="556308"/>
                  </a:moveTo>
                  <a:cubicBezTo>
                    <a:pt x="31852" y="404880"/>
                    <a:pt x="82476" y="209991"/>
                    <a:pt x="233903" y="121011"/>
                  </a:cubicBezTo>
                  <a:cubicBezTo>
                    <a:pt x="385331" y="32031"/>
                    <a:pt x="580220" y="82656"/>
                    <a:pt x="669200" y="234083"/>
                  </a:cubicBezTo>
                  <a:cubicBezTo>
                    <a:pt x="758179" y="385510"/>
                    <a:pt x="707555" y="580400"/>
                    <a:pt x="556128" y="669380"/>
                  </a:cubicBezTo>
                  <a:cubicBezTo>
                    <a:pt x="556126" y="669380"/>
                    <a:pt x="556126" y="669381"/>
                    <a:pt x="556124" y="669381"/>
                  </a:cubicBezTo>
                  <a:cubicBezTo>
                    <a:pt x="404666" y="758142"/>
                    <a:pt x="209941" y="707560"/>
                    <a:pt x="120831" y="556308"/>
                  </a:cubicBezTo>
                  <a:close/>
                </a:path>
              </a:pathLst>
            </a:custGeom>
            <a:solidFill>
              <a:srgbClr val="000000"/>
            </a:solidFill>
            <a:ln w="285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pic>
        <p:nvPicPr>
          <p:cNvPr id="85" name="Graphic 84" descr="Single gear with solid fill">
            <a:extLst>
              <a:ext uri="{FF2B5EF4-FFF2-40B4-BE49-F238E27FC236}">
                <a16:creationId xmlns:a16="http://schemas.microsoft.com/office/drawing/2014/main" id="{791C297C-E1B2-44CF-A405-F8308CB18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1733" y="806000"/>
            <a:ext cx="745700" cy="745700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A97E2D8-5AB4-4589-9CB8-108E46E3A2C0}"/>
              </a:ext>
            </a:extLst>
          </p:cNvPr>
          <p:cNvGrpSpPr/>
          <p:nvPr/>
        </p:nvGrpSpPr>
        <p:grpSpPr>
          <a:xfrm>
            <a:off x="7572671" y="887185"/>
            <a:ext cx="763210" cy="1017880"/>
            <a:chOff x="7572671" y="887185"/>
            <a:chExt cx="763210" cy="1017880"/>
          </a:xfrm>
          <a:solidFill>
            <a:schemeClr val="accent1">
              <a:lumMod val="50000"/>
            </a:schemeClr>
          </a:solidFill>
        </p:grpSpPr>
        <p:grpSp>
          <p:nvGrpSpPr>
            <p:cNvPr id="92" name="Graphic 90" descr="Clipboard Checked outline">
              <a:extLst>
                <a:ext uri="{FF2B5EF4-FFF2-40B4-BE49-F238E27FC236}">
                  <a16:creationId xmlns:a16="http://schemas.microsoft.com/office/drawing/2014/main" id="{C889F01E-26D8-4D31-ABBD-A870C3FE5E7E}"/>
                </a:ext>
              </a:extLst>
            </p:cNvPr>
            <p:cNvGrpSpPr/>
            <p:nvPr/>
          </p:nvGrpSpPr>
          <p:grpSpPr>
            <a:xfrm>
              <a:off x="7572671" y="887185"/>
              <a:ext cx="763210" cy="1017880"/>
              <a:chOff x="7572671" y="887185"/>
              <a:chExt cx="763210" cy="1017880"/>
            </a:xfrm>
            <a:grpFill/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282E38FB-6012-461C-A931-D11F939C1AD4}"/>
                  </a:ext>
                </a:extLst>
              </p:cNvPr>
              <p:cNvSpPr/>
              <p:nvPr/>
            </p:nvSpPr>
            <p:spPr>
              <a:xfrm>
                <a:off x="7909755" y="951053"/>
                <a:ext cx="89043" cy="89041"/>
              </a:xfrm>
              <a:custGeom>
                <a:avLst/>
                <a:gdLst>
                  <a:gd name="connsiteX0" fmla="*/ 89041 w 89043"/>
                  <a:gd name="connsiteY0" fmla="*/ 44521 h 89041"/>
                  <a:gd name="connsiteX1" fmla="*/ 45793 w 89043"/>
                  <a:gd name="connsiteY1" fmla="*/ 0 h 89041"/>
                  <a:gd name="connsiteX2" fmla="*/ 44521 w 89043"/>
                  <a:gd name="connsiteY2" fmla="*/ 0 h 89041"/>
                  <a:gd name="connsiteX3" fmla="*/ 0 w 89043"/>
                  <a:gd name="connsiteY3" fmla="*/ 44521 h 89041"/>
                  <a:gd name="connsiteX4" fmla="*/ 44521 w 89043"/>
                  <a:gd name="connsiteY4" fmla="*/ 89041 h 89041"/>
                  <a:gd name="connsiteX5" fmla="*/ 89041 w 89043"/>
                  <a:gd name="connsiteY5" fmla="*/ 44521 h 89041"/>
                  <a:gd name="connsiteX6" fmla="*/ 63601 w 89043"/>
                  <a:gd name="connsiteY6" fmla="*/ 44304 h 89041"/>
                  <a:gd name="connsiteX7" fmla="*/ 44738 w 89043"/>
                  <a:gd name="connsiteY7" fmla="*/ 63600 h 89041"/>
                  <a:gd name="connsiteX8" fmla="*/ 25443 w 89043"/>
                  <a:gd name="connsiteY8" fmla="*/ 44737 h 89041"/>
                  <a:gd name="connsiteX9" fmla="*/ 44306 w 89043"/>
                  <a:gd name="connsiteY9" fmla="*/ 25442 h 89041"/>
                  <a:gd name="connsiteX10" fmla="*/ 44521 w 89043"/>
                  <a:gd name="connsiteY10" fmla="*/ 25440 h 89041"/>
                  <a:gd name="connsiteX11" fmla="*/ 45347 w 89043"/>
                  <a:gd name="connsiteY11" fmla="*/ 25440 h 89041"/>
                  <a:gd name="connsiteX12" fmla="*/ 63601 w 89043"/>
                  <a:gd name="connsiteY12" fmla="*/ 44304 h 89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9043" h="89041">
                    <a:moveTo>
                      <a:pt x="89041" y="44521"/>
                    </a:moveTo>
                    <a:cubicBezTo>
                      <a:pt x="89311" y="20317"/>
                      <a:pt x="69994" y="432"/>
                      <a:pt x="45793" y="0"/>
                    </a:cubicBezTo>
                    <a:lnTo>
                      <a:pt x="44521" y="0"/>
                    </a:lnTo>
                    <a:cubicBezTo>
                      <a:pt x="19933" y="0"/>
                      <a:pt x="0" y="19933"/>
                      <a:pt x="0" y="44521"/>
                    </a:cubicBezTo>
                    <a:cubicBezTo>
                      <a:pt x="0" y="69109"/>
                      <a:pt x="19933" y="89041"/>
                      <a:pt x="44521" y="89041"/>
                    </a:cubicBezTo>
                    <a:cubicBezTo>
                      <a:pt x="69109" y="89041"/>
                      <a:pt x="89041" y="69109"/>
                      <a:pt x="89041" y="44521"/>
                    </a:cubicBezTo>
                    <a:close/>
                    <a:moveTo>
                      <a:pt x="63601" y="44304"/>
                    </a:moveTo>
                    <a:cubicBezTo>
                      <a:pt x="63720" y="54842"/>
                      <a:pt x="55275" y="63480"/>
                      <a:pt x="44738" y="63600"/>
                    </a:cubicBezTo>
                    <a:cubicBezTo>
                      <a:pt x="34201" y="63719"/>
                      <a:pt x="25562" y="55274"/>
                      <a:pt x="25443" y="44737"/>
                    </a:cubicBezTo>
                    <a:cubicBezTo>
                      <a:pt x="25323" y="34199"/>
                      <a:pt x="33768" y="25561"/>
                      <a:pt x="44306" y="25442"/>
                    </a:cubicBezTo>
                    <a:cubicBezTo>
                      <a:pt x="44377" y="25440"/>
                      <a:pt x="44449" y="25440"/>
                      <a:pt x="44521" y="25440"/>
                    </a:cubicBezTo>
                    <a:lnTo>
                      <a:pt x="45347" y="25440"/>
                    </a:lnTo>
                    <a:cubicBezTo>
                      <a:pt x="55595" y="25615"/>
                      <a:pt x="63764" y="34057"/>
                      <a:pt x="63601" y="4430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B5082C5-D0DF-40B5-AE25-7E4E4C4C8208}"/>
                  </a:ext>
                </a:extLst>
              </p:cNvPr>
              <p:cNvSpPr/>
              <p:nvPr/>
            </p:nvSpPr>
            <p:spPr>
              <a:xfrm>
                <a:off x="8037491" y="1209158"/>
                <a:ext cx="170628" cy="128740"/>
              </a:xfrm>
              <a:custGeom>
                <a:avLst/>
                <a:gdLst>
                  <a:gd name="connsiteX0" fmla="*/ 170628 w 170628"/>
                  <a:gd name="connsiteY0" fmla="*/ 17986 h 128740"/>
                  <a:gd name="connsiteX1" fmla="*/ 152642 w 170628"/>
                  <a:gd name="connsiteY1" fmla="*/ 0 h 128740"/>
                  <a:gd name="connsiteX2" fmla="*/ 59874 w 170628"/>
                  <a:gd name="connsiteY2" fmla="*/ 92755 h 128740"/>
                  <a:gd name="connsiteX3" fmla="*/ 17986 w 170628"/>
                  <a:gd name="connsiteY3" fmla="*/ 50881 h 128740"/>
                  <a:gd name="connsiteX4" fmla="*/ 0 w 170628"/>
                  <a:gd name="connsiteY4" fmla="*/ 68867 h 128740"/>
                  <a:gd name="connsiteX5" fmla="*/ 59874 w 170628"/>
                  <a:gd name="connsiteY5" fmla="*/ 128741 h 128740"/>
                  <a:gd name="connsiteX6" fmla="*/ 170628 w 170628"/>
                  <a:gd name="connsiteY6" fmla="*/ 17986 h 128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628" h="128740">
                    <a:moveTo>
                      <a:pt x="170628" y="17986"/>
                    </a:moveTo>
                    <a:lnTo>
                      <a:pt x="152642" y="0"/>
                    </a:lnTo>
                    <a:lnTo>
                      <a:pt x="59874" y="92755"/>
                    </a:lnTo>
                    <a:lnTo>
                      <a:pt x="17986" y="50881"/>
                    </a:lnTo>
                    <a:lnTo>
                      <a:pt x="0" y="68867"/>
                    </a:lnTo>
                    <a:lnTo>
                      <a:pt x="59874" y="128741"/>
                    </a:lnTo>
                    <a:lnTo>
                      <a:pt x="170628" y="1798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ACDD23-7B04-44D4-A8DD-99969ADA2E57}"/>
                  </a:ext>
                </a:extLst>
              </p:cNvPr>
              <p:cNvSpPr/>
              <p:nvPr/>
            </p:nvSpPr>
            <p:spPr>
              <a:xfrm>
                <a:off x="7699859" y="1256311"/>
                <a:ext cx="267123" cy="25440"/>
              </a:xfrm>
              <a:custGeom>
                <a:avLst/>
                <a:gdLst>
                  <a:gd name="connsiteX0" fmla="*/ 0 w 267123"/>
                  <a:gd name="connsiteY0" fmla="*/ 0 h 25440"/>
                  <a:gd name="connsiteX1" fmla="*/ 267124 w 267123"/>
                  <a:gd name="connsiteY1" fmla="*/ 0 h 25440"/>
                  <a:gd name="connsiteX2" fmla="*/ 267124 w 267123"/>
                  <a:gd name="connsiteY2" fmla="*/ 25440 h 25440"/>
                  <a:gd name="connsiteX3" fmla="*/ 0 w 267123"/>
                  <a:gd name="connsiteY3" fmla="*/ 25440 h 25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123" h="25440">
                    <a:moveTo>
                      <a:pt x="0" y="0"/>
                    </a:moveTo>
                    <a:lnTo>
                      <a:pt x="267124" y="0"/>
                    </a:lnTo>
                    <a:lnTo>
                      <a:pt x="267124" y="25440"/>
                    </a:lnTo>
                    <a:lnTo>
                      <a:pt x="0" y="254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B649B8D-6CF2-46B2-BDE8-1E0A0ADD21CF}"/>
                  </a:ext>
                </a:extLst>
              </p:cNvPr>
              <p:cNvSpPr/>
              <p:nvPr/>
            </p:nvSpPr>
            <p:spPr>
              <a:xfrm>
                <a:off x="7699859" y="1408979"/>
                <a:ext cx="267123" cy="25440"/>
              </a:xfrm>
              <a:custGeom>
                <a:avLst/>
                <a:gdLst>
                  <a:gd name="connsiteX0" fmla="*/ 0 w 267123"/>
                  <a:gd name="connsiteY0" fmla="*/ 0 h 25440"/>
                  <a:gd name="connsiteX1" fmla="*/ 267124 w 267123"/>
                  <a:gd name="connsiteY1" fmla="*/ 0 h 25440"/>
                  <a:gd name="connsiteX2" fmla="*/ 267124 w 267123"/>
                  <a:gd name="connsiteY2" fmla="*/ 25440 h 25440"/>
                  <a:gd name="connsiteX3" fmla="*/ 0 w 267123"/>
                  <a:gd name="connsiteY3" fmla="*/ 25440 h 25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123" h="25440">
                    <a:moveTo>
                      <a:pt x="0" y="0"/>
                    </a:moveTo>
                    <a:lnTo>
                      <a:pt x="267124" y="0"/>
                    </a:lnTo>
                    <a:lnTo>
                      <a:pt x="267124" y="25440"/>
                    </a:lnTo>
                    <a:lnTo>
                      <a:pt x="0" y="254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6991586-78AE-4A29-961D-1991E60AD1DE}"/>
                  </a:ext>
                </a:extLst>
              </p:cNvPr>
              <p:cNvSpPr/>
              <p:nvPr/>
            </p:nvSpPr>
            <p:spPr>
              <a:xfrm>
                <a:off x="8037491" y="1514467"/>
                <a:ext cx="170628" cy="128740"/>
              </a:xfrm>
              <a:custGeom>
                <a:avLst/>
                <a:gdLst>
                  <a:gd name="connsiteX0" fmla="*/ 170628 w 170628"/>
                  <a:gd name="connsiteY0" fmla="*/ 17986 h 128740"/>
                  <a:gd name="connsiteX1" fmla="*/ 152642 w 170628"/>
                  <a:gd name="connsiteY1" fmla="*/ 0 h 128740"/>
                  <a:gd name="connsiteX2" fmla="*/ 59874 w 170628"/>
                  <a:gd name="connsiteY2" fmla="*/ 92768 h 128740"/>
                  <a:gd name="connsiteX3" fmla="*/ 17986 w 170628"/>
                  <a:gd name="connsiteY3" fmla="*/ 50881 h 128740"/>
                  <a:gd name="connsiteX4" fmla="*/ 0 w 170628"/>
                  <a:gd name="connsiteY4" fmla="*/ 68867 h 128740"/>
                  <a:gd name="connsiteX5" fmla="*/ 59874 w 170628"/>
                  <a:gd name="connsiteY5" fmla="*/ 128741 h 128740"/>
                  <a:gd name="connsiteX6" fmla="*/ 170628 w 170628"/>
                  <a:gd name="connsiteY6" fmla="*/ 17986 h 128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628" h="128740">
                    <a:moveTo>
                      <a:pt x="170628" y="17986"/>
                    </a:moveTo>
                    <a:lnTo>
                      <a:pt x="152642" y="0"/>
                    </a:lnTo>
                    <a:lnTo>
                      <a:pt x="59874" y="92768"/>
                    </a:lnTo>
                    <a:lnTo>
                      <a:pt x="17986" y="50881"/>
                    </a:lnTo>
                    <a:lnTo>
                      <a:pt x="0" y="68867"/>
                    </a:lnTo>
                    <a:lnTo>
                      <a:pt x="59874" y="128741"/>
                    </a:lnTo>
                    <a:lnTo>
                      <a:pt x="170628" y="1798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B21B9791-F703-4483-981B-3D687BF93BA6}"/>
                  </a:ext>
                </a:extLst>
              </p:cNvPr>
              <p:cNvSpPr/>
              <p:nvPr/>
            </p:nvSpPr>
            <p:spPr>
              <a:xfrm>
                <a:off x="7699859" y="1561621"/>
                <a:ext cx="267123" cy="25440"/>
              </a:xfrm>
              <a:custGeom>
                <a:avLst/>
                <a:gdLst>
                  <a:gd name="connsiteX0" fmla="*/ 0 w 267123"/>
                  <a:gd name="connsiteY0" fmla="*/ 0 h 25440"/>
                  <a:gd name="connsiteX1" fmla="*/ 267124 w 267123"/>
                  <a:gd name="connsiteY1" fmla="*/ 0 h 25440"/>
                  <a:gd name="connsiteX2" fmla="*/ 267124 w 267123"/>
                  <a:gd name="connsiteY2" fmla="*/ 25440 h 25440"/>
                  <a:gd name="connsiteX3" fmla="*/ 0 w 267123"/>
                  <a:gd name="connsiteY3" fmla="*/ 25440 h 25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123" h="25440">
                    <a:moveTo>
                      <a:pt x="0" y="0"/>
                    </a:moveTo>
                    <a:lnTo>
                      <a:pt x="267124" y="0"/>
                    </a:lnTo>
                    <a:lnTo>
                      <a:pt x="267124" y="25440"/>
                    </a:lnTo>
                    <a:lnTo>
                      <a:pt x="0" y="254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F474C047-6A06-4725-BCF4-5F59CE32ABB3}"/>
                  </a:ext>
                </a:extLst>
              </p:cNvPr>
              <p:cNvSpPr/>
              <p:nvPr/>
            </p:nvSpPr>
            <p:spPr>
              <a:xfrm>
                <a:off x="8037491" y="1667109"/>
                <a:ext cx="170628" cy="128740"/>
              </a:xfrm>
              <a:custGeom>
                <a:avLst/>
                <a:gdLst>
                  <a:gd name="connsiteX0" fmla="*/ 170628 w 170628"/>
                  <a:gd name="connsiteY0" fmla="*/ 17986 h 128740"/>
                  <a:gd name="connsiteX1" fmla="*/ 152642 w 170628"/>
                  <a:gd name="connsiteY1" fmla="*/ 0 h 128740"/>
                  <a:gd name="connsiteX2" fmla="*/ 59874 w 170628"/>
                  <a:gd name="connsiteY2" fmla="*/ 92768 h 128740"/>
                  <a:gd name="connsiteX3" fmla="*/ 17986 w 170628"/>
                  <a:gd name="connsiteY3" fmla="*/ 50881 h 128740"/>
                  <a:gd name="connsiteX4" fmla="*/ 0 w 170628"/>
                  <a:gd name="connsiteY4" fmla="*/ 68867 h 128740"/>
                  <a:gd name="connsiteX5" fmla="*/ 59874 w 170628"/>
                  <a:gd name="connsiteY5" fmla="*/ 128741 h 128740"/>
                  <a:gd name="connsiteX6" fmla="*/ 170628 w 170628"/>
                  <a:gd name="connsiteY6" fmla="*/ 17986 h 128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628" h="128740">
                    <a:moveTo>
                      <a:pt x="170628" y="17986"/>
                    </a:moveTo>
                    <a:lnTo>
                      <a:pt x="152642" y="0"/>
                    </a:lnTo>
                    <a:lnTo>
                      <a:pt x="59874" y="92768"/>
                    </a:lnTo>
                    <a:lnTo>
                      <a:pt x="17986" y="50881"/>
                    </a:lnTo>
                    <a:lnTo>
                      <a:pt x="0" y="68867"/>
                    </a:lnTo>
                    <a:lnTo>
                      <a:pt x="59874" y="128741"/>
                    </a:lnTo>
                    <a:lnTo>
                      <a:pt x="170628" y="1798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AFE33A7-B892-4D7C-92C3-4C587F878FED}"/>
                  </a:ext>
                </a:extLst>
              </p:cNvPr>
              <p:cNvSpPr/>
              <p:nvPr/>
            </p:nvSpPr>
            <p:spPr>
              <a:xfrm>
                <a:off x="7699859" y="1714263"/>
                <a:ext cx="267123" cy="25440"/>
              </a:xfrm>
              <a:custGeom>
                <a:avLst/>
                <a:gdLst>
                  <a:gd name="connsiteX0" fmla="*/ 0 w 267123"/>
                  <a:gd name="connsiteY0" fmla="*/ 0 h 25440"/>
                  <a:gd name="connsiteX1" fmla="*/ 267124 w 267123"/>
                  <a:gd name="connsiteY1" fmla="*/ 0 h 25440"/>
                  <a:gd name="connsiteX2" fmla="*/ 267124 w 267123"/>
                  <a:gd name="connsiteY2" fmla="*/ 25440 h 25440"/>
                  <a:gd name="connsiteX3" fmla="*/ 0 w 267123"/>
                  <a:gd name="connsiteY3" fmla="*/ 25440 h 25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123" h="25440">
                    <a:moveTo>
                      <a:pt x="0" y="0"/>
                    </a:moveTo>
                    <a:lnTo>
                      <a:pt x="267124" y="0"/>
                    </a:lnTo>
                    <a:lnTo>
                      <a:pt x="267124" y="25440"/>
                    </a:lnTo>
                    <a:lnTo>
                      <a:pt x="0" y="254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A25EA370-0CFF-44C0-AA68-74CA015653C2}"/>
                  </a:ext>
                </a:extLst>
              </p:cNvPr>
              <p:cNvSpPr/>
              <p:nvPr/>
            </p:nvSpPr>
            <p:spPr>
              <a:xfrm>
                <a:off x="7572671" y="887185"/>
                <a:ext cx="763210" cy="1017880"/>
              </a:xfrm>
              <a:custGeom>
                <a:avLst/>
                <a:gdLst>
                  <a:gd name="connsiteX0" fmla="*/ 712329 w 763210"/>
                  <a:gd name="connsiteY0" fmla="*/ 89041 h 1017880"/>
                  <a:gd name="connsiteX1" fmla="*/ 521527 w 763210"/>
                  <a:gd name="connsiteY1" fmla="*/ 89041 h 1017880"/>
                  <a:gd name="connsiteX2" fmla="*/ 521527 w 763210"/>
                  <a:gd name="connsiteY2" fmla="*/ 63601 h 1017880"/>
                  <a:gd name="connsiteX3" fmla="*/ 457926 w 763210"/>
                  <a:gd name="connsiteY3" fmla="*/ 0 h 1017880"/>
                  <a:gd name="connsiteX4" fmla="*/ 305284 w 763210"/>
                  <a:gd name="connsiteY4" fmla="*/ 0 h 1017880"/>
                  <a:gd name="connsiteX5" fmla="*/ 241683 w 763210"/>
                  <a:gd name="connsiteY5" fmla="*/ 63601 h 1017880"/>
                  <a:gd name="connsiteX6" fmla="*/ 241683 w 763210"/>
                  <a:gd name="connsiteY6" fmla="*/ 89041 h 1017880"/>
                  <a:gd name="connsiteX7" fmla="*/ 50881 w 763210"/>
                  <a:gd name="connsiteY7" fmla="*/ 89041 h 1017880"/>
                  <a:gd name="connsiteX8" fmla="*/ 0 w 763210"/>
                  <a:gd name="connsiteY8" fmla="*/ 139922 h 1017880"/>
                  <a:gd name="connsiteX9" fmla="*/ 0 w 763210"/>
                  <a:gd name="connsiteY9" fmla="*/ 967000 h 1017880"/>
                  <a:gd name="connsiteX10" fmla="*/ 50881 w 763210"/>
                  <a:gd name="connsiteY10" fmla="*/ 1017880 h 1017880"/>
                  <a:gd name="connsiteX11" fmla="*/ 712329 w 763210"/>
                  <a:gd name="connsiteY11" fmla="*/ 1017880 h 1017880"/>
                  <a:gd name="connsiteX12" fmla="*/ 763210 w 763210"/>
                  <a:gd name="connsiteY12" fmla="*/ 967000 h 1017880"/>
                  <a:gd name="connsiteX13" fmla="*/ 763210 w 763210"/>
                  <a:gd name="connsiteY13" fmla="*/ 139922 h 1017880"/>
                  <a:gd name="connsiteX14" fmla="*/ 712329 w 763210"/>
                  <a:gd name="connsiteY14" fmla="*/ 89041 h 1017880"/>
                  <a:gd name="connsiteX15" fmla="*/ 216243 w 763210"/>
                  <a:gd name="connsiteY15" fmla="*/ 114482 h 1017880"/>
                  <a:gd name="connsiteX16" fmla="*/ 267124 w 763210"/>
                  <a:gd name="connsiteY16" fmla="*/ 114482 h 1017880"/>
                  <a:gd name="connsiteX17" fmla="*/ 267124 w 763210"/>
                  <a:gd name="connsiteY17" fmla="*/ 63601 h 1017880"/>
                  <a:gd name="connsiteX18" fmla="*/ 305284 w 763210"/>
                  <a:gd name="connsiteY18" fmla="*/ 25440 h 1017880"/>
                  <a:gd name="connsiteX19" fmla="*/ 457926 w 763210"/>
                  <a:gd name="connsiteY19" fmla="*/ 25440 h 1017880"/>
                  <a:gd name="connsiteX20" fmla="*/ 496087 w 763210"/>
                  <a:gd name="connsiteY20" fmla="*/ 63601 h 1017880"/>
                  <a:gd name="connsiteX21" fmla="*/ 496087 w 763210"/>
                  <a:gd name="connsiteY21" fmla="*/ 114482 h 1017880"/>
                  <a:gd name="connsiteX22" fmla="*/ 546967 w 763210"/>
                  <a:gd name="connsiteY22" fmla="*/ 114482 h 1017880"/>
                  <a:gd name="connsiteX23" fmla="*/ 546967 w 763210"/>
                  <a:gd name="connsiteY23" fmla="*/ 216510 h 1017880"/>
                  <a:gd name="connsiteX24" fmla="*/ 216243 w 763210"/>
                  <a:gd name="connsiteY24" fmla="*/ 216510 h 1017880"/>
                  <a:gd name="connsiteX25" fmla="*/ 737770 w 763210"/>
                  <a:gd name="connsiteY25" fmla="*/ 967000 h 1017880"/>
                  <a:gd name="connsiteX26" fmla="*/ 712329 w 763210"/>
                  <a:gd name="connsiteY26" fmla="*/ 992440 h 1017880"/>
                  <a:gd name="connsiteX27" fmla="*/ 50881 w 763210"/>
                  <a:gd name="connsiteY27" fmla="*/ 992440 h 1017880"/>
                  <a:gd name="connsiteX28" fmla="*/ 25440 w 763210"/>
                  <a:gd name="connsiteY28" fmla="*/ 967000 h 1017880"/>
                  <a:gd name="connsiteX29" fmla="*/ 25440 w 763210"/>
                  <a:gd name="connsiteY29" fmla="*/ 139922 h 1017880"/>
                  <a:gd name="connsiteX30" fmla="*/ 50881 w 763210"/>
                  <a:gd name="connsiteY30" fmla="*/ 114482 h 1017880"/>
                  <a:gd name="connsiteX31" fmla="*/ 190803 w 763210"/>
                  <a:gd name="connsiteY31" fmla="*/ 114482 h 1017880"/>
                  <a:gd name="connsiteX32" fmla="*/ 190803 w 763210"/>
                  <a:gd name="connsiteY32" fmla="*/ 241950 h 1017880"/>
                  <a:gd name="connsiteX33" fmla="*/ 572408 w 763210"/>
                  <a:gd name="connsiteY33" fmla="*/ 241950 h 1017880"/>
                  <a:gd name="connsiteX34" fmla="*/ 572408 w 763210"/>
                  <a:gd name="connsiteY34" fmla="*/ 114482 h 1017880"/>
                  <a:gd name="connsiteX35" fmla="*/ 712329 w 763210"/>
                  <a:gd name="connsiteY35" fmla="*/ 114482 h 1017880"/>
                  <a:gd name="connsiteX36" fmla="*/ 737770 w 763210"/>
                  <a:gd name="connsiteY36" fmla="*/ 139922 h 101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763210" h="1017880">
                    <a:moveTo>
                      <a:pt x="712329" y="89041"/>
                    </a:moveTo>
                    <a:lnTo>
                      <a:pt x="521527" y="89041"/>
                    </a:lnTo>
                    <a:lnTo>
                      <a:pt x="521527" y="63601"/>
                    </a:lnTo>
                    <a:cubicBezTo>
                      <a:pt x="521485" y="28492"/>
                      <a:pt x="493035" y="42"/>
                      <a:pt x="457926" y="0"/>
                    </a:cubicBezTo>
                    <a:lnTo>
                      <a:pt x="305284" y="0"/>
                    </a:lnTo>
                    <a:cubicBezTo>
                      <a:pt x="270175" y="42"/>
                      <a:pt x="241725" y="28492"/>
                      <a:pt x="241683" y="63601"/>
                    </a:cubicBezTo>
                    <a:lnTo>
                      <a:pt x="241683" y="89041"/>
                    </a:lnTo>
                    <a:lnTo>
                      <a:pt x="50881" y="89041"/>
                    </a:lnTo>
                    <a:cubicBezTo>
                      <a:pt x="22781" y="89041"/>
                      <a:pt x="0" y="111822"/>
                      <a:pt x="0" y="139922"/>
                    </a:cubicBezTo>
                    <a:lnTo>
                      <a:pt x="0" y="967000"/>
                    </a:lnTo>
                    <a:cubicBezTo>
                      <a:pt x="0" y="995100"/>
                      <a:pt x="22781" y="1017880"/>
                      <a:pt x="50881" y="1017880"/>
                    </a:cubicBezTo>
                    <a:lnTo>
                      <a:pt x="712329" y="1017880"/>
                    </a:lnTo>
                    <a:cubicBezTo>
                      <a:pt x="740429" y="1017880"/>
                      <a:pt x="763210" y="995100"/>
                      <a:pt x="763210" y="967000"/>
                    </a:cubicBezTo>
                    <a:lnTo>
                      <a:pt x="763210" y="139922"/>
                    </a:lnTo>
                    <a:cubicBezTo>
                      <a:pt x="763210" y="111822"/>
                      <a:pt x="740429" y="89041"/>
                      <a:pt x="712329" y="89041"/>
                    </a:cubicBezTo>
                    <a:close/>
                    <a:moveTo>
                      <a:pt x="216243" y="114482"/>
                    </a:moveTo>
                    <a:lnTo>
                      <a:pt x="267124" y="114482"/>
                    </a:lnTo>
                    <a:lnTo>
                      <a:pt x="267124" y="63601"/>
                    </a:lnTo>
                    <a:cubicBezTo>
                      <a:pt x="267124" y="42525"/>
                      <a:pt x="284208" y="25440"/>
                      <a:pt x="305284" y="25440"/>
                    </a:cubicBezTo>
                    <a:lnTo>
                      <a:pt x="457926" y="25440"/>
                    </a:lnTo>
                    <a:cubicBezTo>
                      <a:pt x="479002" y="25440"/>
                      <a:pt x="496087" y="42525"/>
                      <a:pt x="496087" y="63601"/>
                    </a:cubicBezTo>
                    <a:lnTo>
                      <a:pt x="496087" y="114482"/>
                    </a:lnTo>
                    <a:lnTo>
                      <a:pt x="546967" y="114482"/>
                    </a:lnTo>
                    <a:lnTo>
                      <a:pt x="546967" y="216510"/>
                    </a:lnTo>
                    <a:lnTo>
                      <a:pt x="216243" y="216510"/>
                    </a:lnTo>
                    <a:close/>
                    <a:moveTo>
                      <a:pt x="737770" y="967000"/>
                    </a:moveTo>
                    <a:cubicBezTo>
                      <a:pt x="737770" y="981051"/>
                      <a:pt x="726380" y="992440"/>
                      <a:pt x="712329" y="992440"/>
                    </a:cubicBezTo>
                    <a:lnTo>
                      <a:pt x="50881" y="992440"/>
                    </a:lnTo>
                    <a:cubicBezTo>
                      <a:pt x="36830" y="992440"/>
                      <a:pt x="25440" y="981051"/>
                      <a:pt x="25440" y="967000"/>
                    </a:cubicBezTo>
                    <a:lnTo>
                      <a:pt x="25440" y="139922"/>
                    </a:lnTo>
                    <a:cubicBezTo>
                      <a:pt x="25440" y="125871"/>
                      <a:pt x="36830" y="114482"/>
                      <a:pt x="50881" y="114482"/>
                    </a:cubicBezTo>
                    <a:lnTo>
                      <a:pt x="190803" y="114482"/>
                    </a:lnTo>
                    <a:lnTo>
                      <a:pt x="190803" y="241950"/>
                    </a:lnTo>
                    <a:lnTo>
                      <a:pt x="572408" y="241950"/>
                    </a:lnTo>
                    <a:lnTo>
                      <a:pt x="572408" y="114482"/>
                    </a:lnTo>
                    <a:lnTo>
                      <a:pt x="712329" y="114482"/>
                    </a:lnTo>
                    <a:cubicBezTo>
                      <a:pt x="726380" y="114482"/>
                      <a:pt x="737770" y="125871"/>
                      <a:pt x="737770" y="139922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</p:grpSp>
        <p:pic>
          <p:nvPicPr>
            <p:cNvPr id="104" name="Graphic 103" descr="Close with solid fill">
              <a:extLst>
                <a:ext uri="{FF2B5EF4-FFF2-40B4-BE49-F238E27FC236}">
                  <a16:creationId xmlns:a16="http://schemas.microsoft.com/office/drawing/2014/main" id="{F354B15D-E0BF-4C82-8683-8041519F8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37491" y="1351268"/>
              <a:ext cx="165946" cy="165946"/>
            </a:xfrm>
            <a:prstGeom prst="rect">
              <a:avLst/>
            </a:prstGeom>
          </p:spPr>
        </p:pic>
      </p:grpSp>
      <p:pic>
        <p:nvPicPr>
          <p:cNvPr id="106" name="Graphic 105" descr="Rating Star with solid fill">
            <a:extLst>
              <a:ext uri="{FF2B5EF4-FFF2-40B4-BE49-F238E27FC236}">
                <a16:creationId xmlns:a16="http://schemas.microsoft.com/office/drawing/2014/main" id="{34B435A7-E5C5-4898-BA2E-B99D7A3DCA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97076" y="247221"/>
            <a:ext cx="914400" cy="914400"/>
          </a:xfrm>
          <a:prstGeom prst="rect">
            <a:avLst/>
          </a:prstGeom>
        </p:spPr>
      </p:pic>
      <p:pic>
        <p:nvPicPr>
          <p:cNvPr id="108" name="Graphic 107" descr="Document with solid fill">
            <a:extLst>
              <a:ext uri="{FF2B5EF4-FFF2-40B4-BE49-F238E27FC236}">
                <a16:creationId xmlns:a16="http://schemas.microsoft.com/office/drawing/2014/main" id="{0F765D60-EE5C-4E51-8CBA-849891E15C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41968" y="782392"/>
            <a:ext cx="746454" cy="746454"/>
          </a:xfrm>
          <a:prstGeom prst="rect">
            <a:avLst/>
          </a:prstGeom>
        </p:spPr>
      </p:pic>
      <p:pic>
        <p:nvPicPr>
          <p:cNvPr id="109" name="Graphic 108" descr="Document with solid fill">
            <a:extLst>
              <a:ext uri="{FF2B5EF4-FFF2-40B4-BE49-F238E27FC236}">
                <a16:creationId xmlns:a16="http://schemas.microsoft.com/office/drawing/2014/main" id="{D0872A6F-5031-46F4-B571-52E5E8A2F1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40744" y="802024"/>
            <a:ext cx="746454" cy="74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9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Rectangle: Rounded Corners 302">
            <a:extLst>
              <a:ext uri="{FF2B5EF4-FFF2-40B4-BE49-F238E27FC236}">
                <a16:creationId xmlns:a16="http://schemas.microsoft.com/office/drawing/2014/main" id="{00D43410-C8C8-429C-98D0-8FF5A611FE32}"/>
              </a:ext>
            </a:extLst>
          </p:cNvPr>
          <p:cNvSpPr/>
          <p:nvPr/>
        </p:nvSpPr>
        <p:spPr>
          <a:xfrm>
            <a:off x="6861520" y="2423085"/>
            <a:ext cx="4099359" cy="133735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100000" sx="102000" sy="102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333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939192-E896-4A5B-9AF1-8940468931D1}"/>
              </a:ext>
            </a:extLst>
          </p:cNvPr>
          <p:cNvSpPr/>
          <p:nvPr/>
        </p:nvSpPr>
        <p:spPr>
          <a:xfrm>
            <a:off x="6854473" y="1112421"/>
            <a:ext cx="4095783" cy="120904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100000" sx="102000" sy="102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333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0942C012-C044-4212-A7EC-9C9F68636F00}"/>
              </a:ext>
            </a:extLst>
          </p:cNvPr>
          <p:cNvSpPr/>
          <p:nvPr/>
        </p:nvSpPr>
        <p:spPr>
          <a:xfrm>
            <a:off x="2845705" y="1105537"/>
            <a:ext cx="4008768" cy="1215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33" dirty="0">
                <a:solidFill>
                  <a:schemeClr val="tx1"/>
                </a:solidFill>
                <a:latin typeface="Consolas" panose="020B0609020204030204" pitchFamily="49" charset="0"/>
              </a:rPr>
              <a:t>if(!emailService.sendEmail(user, emailTemplate)){</a:t>
            </a:r>
          </a:p>
          <a:p>
            <a:r>
              <a:rPr lang="en-GB" sz="933" dirty="0">
                <a:solidFill>
                  <a:schemeClr val="tx1"/>
                </a:solidFill>
                <a:latin typeface="Consolas" panose="020B0609020204030204" pitchFamily="49" charset="0"/>
              </a:rPr>
              <a:t>    logger.info(“System went into unexpected state.”)</a:t>
            </a:r>
          </a:p>
          <a:p>
            <a:r>
              <a:rPr lang="en-GB" sz="933" dirty="0">
                <a:solidFill>
                  <a:schemeClr val="tx1"/>
                </a:solidFill>
                <a:latin typeface="Consolas" panose="020B0609020204030204" pitchFamily="49" charset="0"/>
              </a:rPr>
              <a:t>}else{</a:t>
            </a:r>
          </a:p>
          <a:p>
            <a:endParaRPr lang="en-GB" sz="933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GB" sz="933" dirty="0">
                <a:solidFill>
                  <a:schemeClr val="tx1"/>
                </a:solidFill>
                <a:latin typeface="Consolas" panose="020B0609020204030204" pitchFamily="49" charset="0"/>
              </a:rPr>
              <a:t>    logger.info(“Email sent successfully for user $user”)</a:t>
            </a:r>
          </a:p>
          <a:p>
            <a:r>
              <a:rPr lang="en-GB" sz="933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BE3F52F3-746B-41FC-8D0A-E3B073F47401}"/>
              </a:ext>
            </a:extLst>
          </p:cNvPr>
          <p:cNvSpPr/>
          <p:nvPr/>
        </p:nvSpPr>
        <p:spPr>
          <a:xfrm>
            <a:off x="2564838" y="1440427"/>
            <a:ext cx="375969" cy="1097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933" dirty="0">
                <a:solidFill>
                  <a:schemeClr val="tx1"/>
                </a:solidFill>
              </a:rPr>
              <a:t>83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EED48897-9C8F-4864-B296-41517996646C}"/>
              </a:ext>
            </a:extLst>
          </p:cNvPr>
          <p:cNvSpPr/>
          <p:nvPr/>
        </p:nvSpPr>
        <p:spPr>
          <a:xfrm>
            <a:off x="2564837" y="1588433"/>
            <a:ext cx="375969" cy="1039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933" dirty="0">
                <a:solidFill>
                  <a:schemeClr val="tx1"/>
                </a:solidFill>
              </a:rPr>
              <a:t>84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B54775D3-EE18-4212-BDAE-C3C6612F6D86}"/>
              </a:ext>
            </a:extLst>
          </p:cNvPr>
          <p:cNvSpPr/>
          <p:nvPr/>
        </p:nvSpPr>
        <p:spPr>
          <a:xfrm>
            <a:off x="2564835" y="1736439"/>
            <a:ext cx="375969" cy="1125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933" dirty="0">
                <a:solidFill>
                  <a:schemeClr val="tx1"/>
                </a:solidFill>
              </a:rPr>
              <a:t>85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9776E2EF-3DD5-4CE9-8BAC-896EECF257BF}"/>
              </a:ext>
            </a:extLst>
          </p:cNvPr>
          <p:cNvSpPr/>
          <p:nvPr/>
        </p:nvSpPr>
        <p:spPr>
          <a:xfrm>
            <a:off x="2564834" y="1876269"/>
            <a:ext cx="375969" cy="1125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933" dirty="0">
                <a:solidFill>
                  <a:schemeClr val="tx1"/>
                </a:solidFill>
              </a:rPr>
              <a:t>86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FD6A83-07E6-46AD-89B3-BA7EE3474676}"/>
              </a:ext>
            </a:extLst>
          </p:cNvPr>
          <p:cNvSpPr/>
          <p:nvPr/>
        </p:nvSpPr>
        <p:spPr>
          <a:xfrm>
            <a:off x="4692939" y="1574758"/>
            <a:ext cx="2074934" cy="2879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933" dirty="0">
                <a:solidFill>
                  <a:schemeClr val="tx1"/>
                </a:solidFill>
                <a:latin typeface="Nunito" pitchFamily="2" charset="0"/>
                <a:cs typeface="Arial" panose="020B0604020202020204" pitchFamily="34" charset="0"/>
              </a:rPr>
              <a:t>Linguistic score: </a:t>
            </a:r>
            <a:r>
              <a:rPr lang="en-US" sz="933" b="1" dirty="0">
                <a:solidFill>
                  <a:schemeClr val="tx1"/>
                </a:solidFill>
                <a:latin typeface="Nunito" pitchFamily="2" charset="0"/>
                <a:cs typeface="Arial" panose="020B0604020202020204" pitchFamily="34" charset="0"/>
              </a:rPr>
              <a:t>60</a:t>
            </a:r>
          </a:p>
          <a:p>
            <a:pPr>
              <a:defRPr/>
            </a:pPr>
            <a:r>
              <a:rPr lang="en-US" sz="933" dirty="0">
                <a:solidFill>
                  <a:schemeClr val="tx1"/>
                </a:solidFill>
                <a:latin typeface="Nunito" pitchFamily="2" charset="0"/>
                <a:cs typeface="Arial" panose="020B0604020202020204" pitchFamily="34" charset="0"/>
              </a:rPr>
              <a:t>Write more elaborate description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6A7E5DB-DF24-428F-A2F4-E37AC96830E3}"/>
              </a:ext>
            </a:extLst>
          </p:cNvPr>
          <p:cNvSpPr/>
          <p:nvPr/>
        </p:nvSpPr>
        <p:spPr>
          <a:xfrm>
            <a:off x="3411774" y="1574757"/>
            <a:ext cx="1281165" cy="2879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933" b="1" dirty="0">
                <a:solidFill>
                  <a:schemeClr val="bg1"/>
                </a:solidFill>
                <a:latin typeface="Nunito" pitchFamily="2" charset="0"/>
                <a:cs typeface="Arial" charset="0"/>
              </a:rPr>
              <a:t>Recommended level: ERROR</a:t>
            </a:r>
            <a:endParaRPr lang="en-US" sz="933" b="1" dirty="0">
              <a:solidFill>
                <a:schemeClr val="bg1"/>
              </a:solidFill>
              <a:latin typeface="Nunito" pitchFamily="2" charset="0"/>
              <a:cs typeface="Arial" panose="020B06040202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0BE86C6-43D5-44F8-B398-014AFF34F1CB}"/>
              </a:ext>
            </a:extLst>
          </p:cNvPr>
          <p:cNvSpPr/>
          <p:nvPr/>
        </p:nvSpPr>
        <p:spPr>
          <a:xfrm>
            <a:off x="2564838" y="1296990"/>
            <a:ext cx="375967" cy="1097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933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E0084F8-8064-485E-BC42-528F98CD6465}"/>
              </a:ext>
            </a:extLst>
          </p:cNvPr>
          <p:cNvSpPr/>
          <p:nvPr/>
        </p:nvSpPr>
        <p:spPr>
          <a:xfrm>
            <a:off x="2564833" y="2030726"/>
            <a:ext cx="375969" cy="1125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933" dirty="0">
                <a:solidFill>
                  <a:schemeClr val="tx1"/>
                </a:solidFill>
              </a:rPr>
              <a:t>87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414263B-6E9B-4FCD-ACC6-59E4662B03EF}"/>
              </a:ext>
            </a:extLst>
          </p:cNvPr>
          <p:cNvSpPr/>
          <p:nvPr/>
        </p:nvSpPr>
        <p:spPr>
          <a:xfrm>
            <a:off x="9544388" y="1317721"/>
            <a:ext cx="1650817" cy="7126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66" dirty="0">
                <a:solidFill>
                  <a:schemeClr val="tx1"/>
                </a:solidFill>
                <a:latin typeface="Nunito" pitchFamily="2" charset="0"/>
              </a:rPr>
              <a:t>Quality gate</a:t>
            </a:r>
          </a:p>
          <a:p>
            <a:r>
              <a:rPr lang="en-GB" sz="1333" b="1" dirty="0">
                <a:solidFill>
                  <a:schemeClr val="tx1"/>
                </a:solidFill>
                <a:latin typeface="Nunito" pitchFamily="2" charset="0"/>
              </a:rPr>
              <a:t>Need revision</a:t>
            </a:r>
          </a:p>
          <a:p>
            <a:r>
              <a:rPr lang="en-GB" sz="1200" dirty="0">
                <a:solidFill>
                  <a:schemeClr val="tx1"/>
                </a:solidFill>
                <a:latin typeface="Nunito" pitchFamily="2" charset="0"/>
              </a:rPr>
              <a:t>1 warning</a:t>
            </a:r>
            <a:endParaRPr lang="en-DE" sz="1200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8C5145-3EA7-4601-AB63-A8699A45219C}"/>
              </a:ext>
            </a:extLst>
          </p:cNvPr>
          <p:cNvSpPr txBox="1"/>
          <p:nvPr/>
        </p:nvSpPr>
        <p:spPr>
          <a:xfrm>
            <a:off x="7036358" y="1192650"/>
            <a:ext cx="90762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33" i="1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QUALITY</a:t>
            </a:r>
            <a:endParaRPr lang="en-DE" sz="4265" i="1" dirty="0">
              <a:solidFill>
                <a:schemeClr val="bg1">
                  <a:lumMod val="50000"/>
                </a:schemeClr>
              </a:solidFill>
              <a:latin typeface="Nunito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F72F04-87AF-4F5D-8721-96B45C58723D}"/>
              </a:ext>
            </a:extLst>
          </p:cNvPr>
          <p:cNvCxnSpPr>
            <a:cxnSpLocks/>
          </p:cNvCxnSpPr>
          <p:nvPr/>
        </p:nvCxnSpPr>
        <p:spPr>
          <a:xfrm flipV="1">
            <a:off x="7126939" y="1467953"/>
            <a:ext cx="2392587" cy="9322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1FC3F0D-9B83-4AF5-95AE-6A7C78892829}"/>
              </a:ext>
            </a:extLst>
          </p:cNvPr>
          <p:cNvCxnSpPr>
            <a:cxnSpLocks/>
          </p:cNvCxnSpPr>
          <p:nvPr/>
        </p:nvCxnSpPr>
        <p:spPr>
          <a:xfrm flipV="1">
            <a:off x="7123432" y="1887385"/>
            <a:ext cx="2392587" cy="9322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Clipboard Badge with solid fill">
            <a:extLst>
              <a:ext uri="{FF2B5EF4-FFF2-40B4-BE49-F238E27FC236}">
                <a16:creationId xmlns:a16="http://schemas.microsoft.com/office/drawing/2014/main" id="{9243A09A-FC13-4166-ABCB-F337178921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7793" y="1532460"/>
            <a:ext cx="254628" cy="254628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3A5C6376-A287-40B9-AE86-FE78A1C82486}"/>
              </a:ext>
            </a:extLst>
          </p:cNvPr>
          <p:cNvSpPr txBox="1"/>
          <p:nvPr/>
        </p:nvSpPr>
        <p:spPr>
          <a:xfrm>
            <a:off x="7213074" y="1508730"/>
            <a:ext cx="61311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33" b="1" dirty="0">
                <a:latin typeface="Nunito" pitchFamily="2" charset="0"/>
              </a:rPr>
              <a:t>100</a:t>
            </a:r>
            <a:endParaRPr lang="en-DE" sz="1333" b="1" dirty="0">
              <a:latin typeface="Nunito" pitchFamily="2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1EF2BEE-3C97-4349-B649-D79E1AD967FC}"/>
              </a:ext>
            </a:extLst>
          </p:cNvPr>
          <p:cNvSpPr txBox="1"/>
          <p:nvPr/>
        </p:nvSpPr>
        <p:spPr>
          <a:xfrm>
            <a:off x="8585028" y="1476747"/>
            <a:ext cx="61311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33" b="1" dirty="0">
                <a:latin typeface="Nunito" pitchFamily="2" charset="0"/>
              </a:rPr>
              <a:t>1</a:t>
            </a:r>
            <a:endParaRPr lang="en-DE" sz="1333" b="1" dirty="0">
              <a:latin typeface="Nunito" pitchFamily="2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628A43D-DF1A-45D4-A7B0-6435DCED9FC4}"/>
              </a:ext>
            </a:extLst>
          </p:cNvPr>
          <p:cNvSpPr txBox="1"/>
          <p:nvPr/>
        </p:nvSpPr>
        <p:spPr>
          <a:xfrm>
            <a:off x="8742268" y="1522528"/>
            <a:ext cx="796230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dirty="0">
                <a:latin typeface="Nunito" pitchFamily="2" charset="0"/>
              </a:rPr>
              <a:t>problem</a:t>
            </a:r>
            <a:endParaRPr lang="en-DE" sz="933" dirty="0">
              <a:latin typeface="Nunito" pitchFamily="2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DBDF031-D58F-4810-91B9-532C001C6FD8}"/>
              </a:ext>
            </a:extLst>
          </p:cNvPr>
          <p:cNvSpPr txBox="1"/>
          <p:nvPr/>
        </p:nvSpPr>
        <p:spPr>
          <a:xfrm>
            <a:off x="7240593" y="1931923"/>
            <a:ext cx="50112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33" b="1" dirty="0">
                <a:latin typeface="Nunito" pitchFamily="2" charset="0"/>
              </a:rPr>
              <a:t>60</a:t>
            </a:r>
            <a:endParaRPr lang="en-DE" sz="1333" b="1" dirty="0">
              <a:latin typeface="Nunito" pitchFamily="2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4182CB5-5E4E-4F81-AF5F-B1025E78AF31}"/>
              </a:ext>
            </a:extLst>
          </p:cNvPr>
          <p:cNvSpPr txBox="1"/>
          <p:nvPr/>
        </p:nvSpPr>
        <p:spPr>
          <a:xfrm>
            <a:off x="7520435" y="1914217"/>
            <a:ext cx="613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Nunito" pitchFamily="2" charset="0"/>
              </a:rPr>
              <a:t>%</a:t>
            </a:r>
            <a:endParaRPr lang="en-DE" sz="800" dirty="0">
              <a:latin typeface="Nunito" pitchFamily="2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9207600-7F01-4A43-9F04-8335D7F7E714}"/>
              </a:ext>
            </a:extLst>
          </p:cNvPr>
          <p:cNvSpPr txBox="1"/>
          <p:nvPr/>
        </p:nvSpPr>
        <p:spPr>
          <a:xfrm>
            <a:off x="8583648" y="1920849"/>
            <a:ext cx="61311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33" b="1" dirty="0">
                <a:latin typeface="Nunito" pitchFamily="2" charset="0"/>
              </a:rPr>
              <a:t>1</a:t>
            </a:r>
            <a:endParaRPr lang="en-DE" sz="1333" b="1" dirty="0">
              <a:latin typeface="Nunito" pitchFamily="2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60D02A2-8D38-47B6-8B56-43582A4559D0}"/>
              </a:ext>
            </a:extLst>
          </p:cNvPr>
          <p:cNvSpPr txBox="1"/>
          <p:nvPr/>
        </p:nvSpPr>
        <p:spPr>
          <a:xfrm>
            <a:off x="8749027" y="1954855"/>
            <a:ext cx="796230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dirty="0">
                <a:latin typeface="Nunito" pitchFamily="2" charset="0"/>
              </a:rPr>
              <a:t>warning</a:t>
            </a:r>
            <a:endParaRPr lang="en-DE" sz="933" dirty="0">
              <a:latin typeface="Nunito" pitchFamily="2" charset="0"/>
            </a:endParaRPr>
          </a:p>
        </p:txBody>
      </p:sp>
      <p:pic>
        <p:nvPicPr>
          <p:cNvPr id="17" name="Graphic 16" descr="Clipboard Checked with solid fill">
            <a:extLst>
              <a:ext uri="{FF2B5EF4-FFF2-40B4-BE49-F238E27FC236}">
                <a16:creationId xmlns:a16="http://schemas.microsoft.com/office/drawing/2014/main" id="{6AA29A59-FFFC-421A-AB1B-E3D8740D7F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089101" y="1962785"/>
            <a:ext cx="249643" cy="249643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18993BD3-30BF-4F8F-BAF1-116DDC0E0999}"/>
              </a:ext>
            </a:extLst>
          </p:cNvPr>
          <p:cNvSpPr txBox="1"/>
          <p:nvPr/>
        </p:nvSpPr>
        <p:spPr>
          <a:xfrm>
            <a:off x="7531772" y="1505934"/>
            <a:ext cx="1134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Nunito" pitchFamily="2" charset="0"/>
              </a:rPr>
              <a:t>%</a:t>
            </a:r>
          </a:p>
        </p:txBody>
      </p:sp>
      <p:sp>
        <p:nvSpPr>
          <p:cNvPr id="242" name="CustomShape 62">
            <a:extLst>
              <a:ext uri="{FF2B5EF4-FFF2-40B4-BE49-F238E27FC236}">
                <a16:creationId xmlns:a16="http://schemas.microsoft.com/office/drawing/2014/main" id="{317AA158-63BA-4500-83BC-9195135FB2D2}"/>
              </a:ext>
            </a:extLst>
          </p:cNvPr>
          <p:cNvSpPr/>
          <p:nvPr/>
        </p:nvSpPr>
        <p:spPr>
          <a:xfrm>
            <a:off x="4643297" y="2848433"/>
            <a:ext cx="499868" cy="756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19963" tIns="59981" rIns="119963" bIns="59981">
            <a:spAutoFit/>
          </a:bodyPr>
          <a:lstStyle/>
          <a:p>
            <a:pPr>
              <a:spcAft>
                <a:spcPts val="800"/>
              </a:spcAft>
            </a:pPr>
            <a:r>
              <a:rPr lang="en-US" sz="533" b="1" spc="-1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  <a:ea typeface="ＭＳ Ｐゴシック"/>
              </a:rPr>
              <a:t>T001</a:t>
            </a:r>
          </a:p>
          <a:p>
            <a:pPr>
              <a:spcAft>
                <a:spcPts val="800"/>
              </a:spcAft>
            </a:pPr>
            <a:r>
              <a:rPr lang="en-US" sz="533" b="1" spc="-1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  <a:ea typeface="ＭＳ Ｐゴシック"/>
              </a:rPr>
              <a:t>T002</a:t>
            </a:r>
            <a:endParaRPr lang="en-US" sz="533" b="1" spc="-1" dirty="0">
              <a:solidFill>
                <a:schemeClr val="bg1">
                  <a:lumMod val="50000"/>
                </a:schemeClr>
              </a:solidFill>
              <a:latin typeface="Nunito" pitchFamily="2" charset="0"/>
            </a:endParaRPr>
          </a:p>
          <a:p>
            <a:pPr>
              <a:spcAft>
                <a:spcPts val="800"/>
              </a:spcAft>
            </a:pPr>
            <a:r>
              <a:rPr lang="en-US" sz="533" b="1" spc="-1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  <a:ea typeface="ＭＳ Ｐゴシック"/>
              </a:rPr>
              <a:t>T003</a:t>
            </a:r>
            <a:endParaRPr lang="en-US" sz="533" b="1" spc="-1" dirty="0">
              <a:solidFill>
                <a:schemeClr val="bg1">
                  <a:lumMod val="50000"/>
                </a:schemeClr>
              </a:solidFill>
              <a:latin typeface="Nunito" pitchFamily="2" charset="0"/>
            </a:endParaRPr>
          </a:p>
          <a:p>
            <a:pPr>
              <a:spcAft>
                <a:spcPts val="800"/>
              </a:spcAft>
            </a:pPr>
            <a:r>
              <a:rPr lang="en-US" sz="533" b="1" spc="-1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  <a:ea typeface="ＭＳ Ｐゴシック"/>
              </a:rPr>
              <a:t>T004</a:t>
            </a:r>
            <a:endParaRPr lang="en-US" sz="533" b="1" spc="-1" dirty="0">
              <a:solidFill>
                <a:schemeClr val="bg1">
                  <a:lumMod val="50000"/>
                </a:schemeClr>
              </a:solidFill>
              <a:latin typeface="Nunito" pitchFamily="2" charset="0"/>
            </a:endParaRPr>
          </a:p>
        </p:txBody>
      </p:sp>
      <p:sp>
        <p:nvSpPr>
          <p:cNvPr id="243" name="CustomShape 62">
            <a:extLst>
              <a:ext uri="{FF2B5EF4-FFF2-40B4-BE49-F238E27FC236}">
                <a16:creationId xmlns:a16="http://schemas.microsoft.com/office/drawing/2014/main" id="{5561F7B7-9ABA-4D7A-B01A-F1D111DEF0B4}"/>
              </a:ext>
            </a:extLst>
          </p:cNvPr>
          <p:cNvSpPr/>
          <p:nvPr/>
        </p:nvSpPr>
        <p:spPr>
          <a:xfrm>
            <a:off x="2727926" y="2625539"/>
            <a:ext cx="2303269" cy="285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19963" tIns="59981" rIns="119963" bIns="59981">
            <a:spAutoFit/>
          </a:bodyPr>
          <a:lstStyle/>
          <a:p>
            <a:pPr>
              <a:spcAft>
                <a:spcPts val="800"/>
              </a:spcAft>
            </a:pPr>
            <a:r>
              <a:rPr lang="en-US" sz="1066" spc="-1" dirty="0">
                <a:solidFill>
                  <a:srgbClr val="0070C0"/>
                </a:solidFill>
                <a:latin typeface="Nunito" pitchFamily="2" charset="0"/>
              </a:rPr>
              <a:t>Running production deployment</a:t>
            </a:r>
          </a:p>
        </p:txBody>
      </p:sp>
      <p:sp>
        <p:nvSpPr>
          <p:cNvPr id="244" name="CustomShape 62">
            <a:extLst>
              <a:ext uri="{FF2B5EF4-FFF2-40B4-BE49-F238E27FC236}">
                <a16:creationId xmlns:a16="http://schemas.microsoft.com/office/drawing/2014/main" id="{1C7E400F-9EF6-4782-98D1-2A323EE8FAEA}"/>
              </a:ext>
            </a:extLst>
          </p:cNvPr>
          <p:cNvSpPr/>
          <p:nvPr/>
        </p:nvSpPr>
        <p:spPr>
          <a:xfrm>
            <a:off x="5114642" y="2636001"/>
            <a:ext cx="1681726" cy="285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19963" tIns="59981" rIns="119963" bIns="59981">
            <a:spAutoFit/>
          </a:bodyPr>
          <a:lstStyle/>
          <a:p>
            <a:pPr>
              <a:spcAft>
                <a:spcPts val="800"/>
              </a:spcAft>
            </a:pPr>
            <a:r>
              <a:rPr lang="en-US" sz="1066" spc="-1" dirty="0">
                <a:solidFill>
                  <a:schemeClr val="accent2">
                    <a:lumMod val="75000"/>
                  </a:schemeClr>
                </a:solidFill>
                <a:latin typeface="Nunito" pitchFamily="2" charset="0"/>
              </a:rPr>
              <a:t>Candidate deployment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28711A85-5018-44AE-8E93-71289889787F}"/>
              </a:ext>
            </a:extLst>
          </p:cNvPr>
          <p:cNvSpPr/>
          <p:nvPr/>
        </p:nvSpPr>
        <p:spPr>
          <a:xfrm>
            <a:off x="4082187" y="3450550"/>
            <a:ext cx="595312" cy="162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sp>
        <p:nvSpPr>
          <p:cNvPr id="246" name="CustomShape 62">
            <a:extLst>
              <a:ext uri="{FF2B5EF4-FFF2-40B4-BE49-F238E27FC236}">
                <a16:creationId xmlns:a16="http://schemas.microsoft.com/office/drawing/2014/main" id="{01403261-D8A8-4D5F-BE5C-0D30FE4DDFE0}"/>
              </a:ext>
            </a:extLst>
          </p:cNvPr>
          <p:cNvSpPr/>
          <p:nvPr/>
        </p:nvSpPr>
        <p:spPr>
          <a:xfrm>
            <a:off x="5057362" y="3442592"/>
            <a:ext cx="482434" cy="2031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19963" tIns="59981" rIns="119963" bIns="59981">
            <a:spAutoFit/>
          </a:bodyPr>
          <a:lstStyle/>
          <a:p>
            <a:pPr>
              <a:lnSpc>
                <a:spcPct val="100000"/>
              </a:lnSpc>
            </a:pPr>
            <a:r>
              <a:rPr lang="en-US" sz="533" b="1" spc="-1" dirty="0">
                <a:solidFill>
                  <a:schemeClr val="bg1"/>
                </a:solidFill>
                <a:latin typeface="Nunito" pitchFamily="2" charset="0"/>
                <a:ea typeface="ＭＳ Ｐゴシック"/>
              </a:rPr>
              <a:t>2</a:t>
            </a:r>
            <a:endParaRPr lang="en-US" sz="533" b="1" spc="-1" dirty="0">
              <a:solidFill>
                <a:schemeClr val="bg1"/>
              </a:solidFill>
              <a:latin typeface="Nunito" pitchFamily="2" charset="0"/>
            </a:endParaRP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759786DA-4B36-4F9B-B3E5-E8DF4780062E}"/>
              </a:ext>
            </a:extLst>
          </p:cNvPr>
          <p:cNvSpPr/>
          <p:nvPr/>
        </p:nvSpPr>
        <p:spPr>
          <a:xfrm>
            <a:off x="2746053" y="3447033"/>
            <a:ext cx="86033" cy="860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39104C00-9EC0-46FD-9AE5-D5C736FD3EC6}"/>
              </a:ext>
            </a:extLst>
          </p:cNvPr>
          <p:cNvSpPr/>
          <p:nvPr/>
        </p:nvSpPr>
        <p:spPr>
          <a:xfrm>
            <a:off x="2751829" y="2909259"/>
            <a:ext cx="86033" cy="8603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6BF7E4B5-D9E8-4BF9-A358-B69025F1D2A0}"/>
              </a:ext>
            </a:extLst>
          </p:cNvPr>
          <p:cNvSpPr/>
          <p:nvPr/>
        </p:nvSpPr>
        <p:spPr>
          <a:xfrm>
            <a:off x="2751829" y="3062442"/>
            <a:ext cx="86033" cy="8603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585AE7CF-DB8C-45E0-8FAA-FA485DE4444B}"/>
              </a:ext>
            </a:extLst>
          </p:cNvPr>
          <p:cNvSpPr/>
          <p:nvPr/>
        </p:nvSpPr>
        <p:spPr>
          <a:xfrm>
            <a:off x="2751829" y="3249747"/>
            <a:ext cx="86033" cy="8603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sp>
        <p:nvSpPr>
          <p:cNvPr id="254" name="CustomShape 62">
            <a:extLst>
              <a:ext uri="{FF2B5EF4-FFF2-40B4-BE49-F238E27FC236}">
                <a16:creationId xmlns:a16="http://schemas.microsoft.com/office/drawing/2014/main" id="{A70B93D5-18DD-4DB5-AE7A-415719B7A307}"/>
              </a:ext>
            </a:extLst>
          </p:cNvPr>
          <p:cNvSpPr/>
          <p:nvPr/>
        </p:nvSpPr>
        <p:spPr>
          <a:xfrm rot="16200000">
            <a:off x="2132444" y="3056653"/>
            <a:ext cx="956282" cy="285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19963" tIns="59981" rIns="119963" bIns="59981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1066" spc="-1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  <a:ea typeface="ＭＳ Ｐゴシック"/>
              </a:rPr>
              <a:t>Severity</a:t>
            </a:r>
            <a:endParaRPr lang="en-US" sz="1066" spc="-1" dirty="0">
              <a:solidFill>
                <a:schemeClr val="bg1">
                  <a:lumMod val="50000"/>
                </a:schemeClr>
              </a:solidFill>
              <a:latin typeface="Nunito" pitchFamily="2" charset="0"/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67AE5C65-7F8E-4B0B-9182-D98ADA0AF362}"/>
              </a:ext>
            </a:extLst>
          </p:cNvPr>
          <p:cNvSpPr/>
          <p:nvPr/>
        </p:nvSpPr>
        <p:spPr>
          <a:xfrm>
            <a:off x="2938452" y="2876129"/>
            <a:ext cx="1788405" cy="1403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399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03E56421-B374-47E9-9B2F-3B706D66EB7B}"/>
              </a:ext>
            </a:extLst>
          </p:cNvPr>
          <p:cNvSpPr/>
          <p:nvPr/>
        </p:nvSpPr>
        <p:spPr>
          <a:xfrm>
            <a:off x="4122746" y="3045171"/>
            <a:ext cx="599190" cy="1455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399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439A5E22-7776-418C-967B-BFD810508ECE}"/>
              </a:ext>
            </a:extLst>
          </p:cNvPr>
          <p:cNvSpPr/>
          <p:nvPr/>
        </p:nvSpPr>
        <p:spPr>
          <a:xfrm>
            <a:off x="3747520" y="3225437"/>
            <a:ext cx="974415" cy="1470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399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95346899-6E77-431D-A1F7-D3CF5164EDB3}"/>
              </a:ext>
            </a:extLst>
          </p:cNvPr>
          <p:cNvSpPr/>
          <p:nvPr/>
        </p:nvSpPr>
        <p:spPr>
          <a:xfrm>
            <a:off x="3516755" y="3408537"/>
            <a:ext cx="1205361" cy="1397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399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90632F34-21F8-4F4D-A4AF-0ABAC54E97E7}"/>
              </a:ext>
            </a:extLst>
          </p:cNvPr>
          <p:cNvSpPr/>
          <p:nvPr/>
        </p:nvSpPr>
        <p:spPr>
          <a:xfrm>
            <a:off x="4978608" y="2869139"/>
            <a:ext cx="1788404" cy="1372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399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DD82028D-1222-41B4-ADAC-75B01C9A7333}"/>
              </a:ext>
            </a:extLst>
          </p:cNvPr>
          <p:cNvSpPr/>
          <p:nvPr/>
        </p:nvSpPr>
        <p:spPr>
          <a:xfrm>
            <a:off x="4972139" y="3046416"/>
            <a:ext cx="730774" cy="1403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399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01DCD245-0CFE-4305-A835-10393B77846D}"/>
              </a:ext>
            </a:extLst>
          </p:cNvPr>
          <p:cNvSpPr/>
          <p:nvPr/>
        </p:nvSpPr>
        <p:spPr>
          <a:xfrm>
            <a:off x="4972138" y="3231240"/>
            <a:ext cx="974415" cy="13978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399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142550A0-8E23-4CCB-A129-74E192B9836D}"/>
              </a:ext>
            </a:extLst>
          </p:cNvPr>
          <p:cNvSpPr/>
          <p:nvPr/>
        </p:nvSpPr>
        <p:spPr>
          <a:xfrm>
            <a:off x="4964859" y="3414017"/>
            <a:ext cx="1733025" cy="1397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399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D1E5C31C-B350-4DB2-9A33-AB594C2EEB2E}"/>
              </a:ext>
            </a:extLst>
          </p:cNvPr>
          <p:cNvSpPr/>
          <p:nvPr/>
        </p:nvSpPr>
        <p:spPr>
          <a:xfrm>
            <a:off x="9538499" y="2586686"/>
            <a:ext cx="1656707" cy="709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66" dirty="0">
                <a:solidFill>
                  <a:schemeClr val="bg1"/>
                </a:solidFill>
                <a:latin typeface="Nunito" pitchFamily="2" charset="0"/>
              </a:rPr>
              <a:t>Quality gate</a:t>
            </a:r>
          </a:p>
          <a:p>
            <a:r>
              <a:rPr lang="en-GB" sz="1333" b="1" dirty="0">
                <a:solidFill>
                  <a:schemeClr val="bg1"/>
                </a:solidFill>
                <a:latin typeface="Nunito" pitchFamily="2" charset="0"/>
              </a:rPr>
              <a:t>Failed</a:t>
            </a:r>
          </a:p>
          <a:p>
            <a:r>
              <a:rPr lang="en-GB" sz="1200" dirty="0">
                <a:solidFill>
                  <a:schemeClr val="bg1"/>
                </a:solidFill>
                <a:latin typeface="Nunito" pitchFamily="2" charset="0"/>
              </a:rPr>
              <a:t>1 condition failed</a:t>
            </a:r>
            <a:endParaRPr lang="en-DE" sz="1200" dirty="0">
              <a:solidFill>
                <a:schemeClr val="bg1"/>
              </a:solidFill>
              <a:latin typeface="Nunito" pitchFamily="2" charset="0"/>
            </a:endParaRPr>
          </a:p>
        </p:txBody>
      </p:sp>
      <p:pic>
        <p:nvPicPr>
          <p:cNvPr id="299" name="Picture 4" descr="Log Icons - Download Free Vector Icons | Noun Project">
            <a:extLst>
              <a:ext uri="{FF2B5EF4-FFF2-40B4-BE49-F238E27FC236}">
                <a16:creationId xmlns:a16="http://schemas.microsoft.com/office/drawing/2014/main" id="{2166D179-ADA0-4606-9AB7-88AAECE44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74" y="2129785"/>
            <a:ext cx="504394" cy="50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0" name="Picture 4" descr="Log Icons - Download Free Vector Icons | Noun Project">
            <a:extLst>
              <a:ext uri="{FF2B5EF4-FFF2-40B4-BE49-F238E27FC236}">
                <a16:creationId xmlns:a16="http://schemas.microsoft.com/office/drawing/2014/main" id="{01CDC319-C6B6-412A-AA45-91456BE71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433" y="2116590"/>
            <a:ext cx="504394" cy="50439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05" name="TextBox 304">
            <a:extLst>
              <a:ext uri="{FF2B5EF4-FFF2-40B4-BE49-F238E27FC236}">
                <a16:creationId xmlns:a16="http://schemas.microsoft.com/office/drawing/2014/main" id="{A28E4C23-90BA-4B39-9BAE-AEAF04AC492F}"/>
              </a:ext>
            </a:extLst>
          </p:cNvPr>
          <p:cNvSpPr txBox="1"/>
          <p:nvPr/>
        </p:nvSpPr>
        <p:spPr>
          <a:xfrm>
            <a:off x="7016809" y="2512641"/>
            <a:ext cx="133882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33" i="1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VERIFICATION</a:t>
            </a:r>
            <a:endParaRPr lang="en-DE" sz="4265" i="1" dirty="0">
              <a:solidFill>
                <a:schemeClr val="bg1">
                  <a:lumMod val="50000"/>
                </a:schemeClr>
              </a:solidFill>
              <a:latin typeface="Nunito" pitchFamily="2" charset="0"/>
            </a:endParaRPr>
          </a:p>
        </p:txBody>
      </p: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9CBFA167-1209-4F7B-9C2B-FCA7F087EEB1}"/>
              </a:ext>
            </a:extLst>
          </p:cNvPr>
          <p:cNvCxnSpPr>
            <a:cxnSpLocks/>
          </p:cNvCxnSpPr>
          <p:nvPr/>
        </p:nvCxnSpPr>
        <p:spPr>
          <a:xfrm flipV="1">
            <a:off x="7123432" y="2796990"/>
            <a:ext cx="2392587" cy="9322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D001F44C-553F-49A5-902B-12FB506C1A11}"/>
              </a:ext>
            </a:extLst>
          </p:cNvPr>
          <p:cNvCxnSpPr>
            <a:cxnSpLocks/>
          </p:cNvCxnSpPr>
          <p:nvPr/>
        </p:nvCxnSpPr>
        <p:spPr>
          <a:xfrm flipV="1">
            <a:off x="7123432" y="3260428"/>
            <a:ext cx="2392587" cy="9322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9B806A10-B592-4C16-AD07-3BB3D4D77939}"/>
              </a:ext>
            </a:extLst>
          </p:cNvPr>
          <p:cNvSpPr txBox="1"/>
          <p:nvPr/>
        </p:nvSpPr>
        <p:spPr>
          <a:xfrm>
            <a:off x="7272491" y="2890112"/>
            <a:ext cx="61311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33" b="1" dirty="0">
                <a:latin typeface="Nunito" pitchFamily="2" charset="0"/>
              </a:rPr>
              <a:t>35</a:t>
            </a:r>
            <a:endParaRPr lang="en-DE" sz="1333" b="1" dirty="0">
              <a:latin typeface="Nunito" pitchFamily="2" charset="0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84C6C437-7D3B-4895-8D1A-D7CFD07CE726}"/>
              </a:ext>
            </a:extLst>
          </p:cNvPr>
          <p:cNvSpPr txBox="1"/>
          <p:nvPr/>
        </p:nvSpPr>
        <p:spPr>
          <a:xfrm>
            <a:off x="8575696" y="2872880"/>
            <a:ext cx="61311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33" b="1" dirty="0">
                <a:latin typeface="Nunito" pitchFamily="2" charset="0"/>
              </a:rPr>
              <a:t>2</a:t>
            </a:r>
            <a:endParaRPr lang="en-DE" sz="1333" b="1" dirty="0">
              <a:latin typeface="Nunito" pitchFamily="2" charset="0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1839239C-16A6-482A-972F-9561CDBDF410}"/>
              </a:ext>
            </a:extLst>
          </p:cNvPr>
          <p:cNvSpPr txBox="1"/>
          <p:nvPr/>
        </p:nvSpPr>
        <p:spPr>
          <a:xfrm>
            <a:off x="8737566" y="2903646"/>
            <a:ext cx="717407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dirty="0">
                <a:latin typeface="Nunito" pitchFamily="2" charset="0"/>
              </a:rPr>
              <a:t>faults</a:t>
            </a:r>
            <a:endParaRPr lang="en-DE" sz="933" dirty="0">
              <a:latin typeface="Nunito" pitchFamily="2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87A41592-3BF8-4D55-B090-C6D2AA91EA06}"/>
              </a:ext>
            </a:extLst>
          </p:cNvPr>
          <p:cNvSpPr txBox="1"/>
          <p:nvPr/>
        </p:nvSpPr>
        <p:spPr>
          <a:xfrm>
            <a:off x="7280936" y="3333403"/>
            <a:ext cx="50112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33" b="1" dirty="0">
                <a:latin typeface="Nunito" pitchFamily="2" charset="0"/>
              </a:rPr>
              <a:t>3 </a:t>
            </a:r>
            <a:endParaRPr lang="en-DE" sz="1333" b="1" dirty="0">
              <a:latin typeface="Nunito" pitchFamily="2" charset="0"/>
            </a:endParaRP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4B5CEC78-D242-4465-BF8B-E4E8258F44AF}"/>
              </a:ext>
            </a:extLst>
          </p:cNvPr>
          <p:cNvSpPr txBox="1"/>
          <p:nvPr/>
        </p:nvSpPr>
        <p:spPr>
          <a:xfrm>
            <a:off x="7540543" y="2841810"/>
            <a:ext cx="613115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dirty="0">
                <a:latin typeface="Nunito" pitchFamily="2" charset="0"/>
              </a:rPr>
              <a:t>%</a:t>
            </a:r>
          </a:p>
          <a:p>
            <a:r>
              <a:rPr lang="en-GB" sz="933" dirty="0">
                <a:latin typeface="Nunito" pitchFamily="2" charset="0"/>
              </a:rPr>
              <a:t>risk</a:t>
            </a:r>
            <a:endParaRPr lang="en-DE" sz="933" dirty="0">
              <a:latin typeface="Nunito" pitchFamily="2" charset="0"/>
            </a:endParaRPr>
          </a:p>
        </p:txBody>
      </p: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71040896-9AA0-419D-81DD-D9FED8974836}"/>
              </a:ext>
            </a:extLst>
          </p:cNvPr>
          <p:cNvGrpSpPr/>
          <p:nvPr/>
        </p:nvGrpSpPr>
        <p:grpSpPr>
          <a:xfrm>
            <a:off x="5322306" y="4728752"/>
            <a:ext cx="1048756" cy="547114"/>
            <a:chOff x="2266194" y="3866488"/>
            <a:chExt cx="786810" cy="410462"/>
          </a:xfrm>
        </p:grpSpPr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77D35A85-E824-4E15-ABD9-45D605FDED5F}"/>
                </a:ext>
              </a:extLst>
            </p:cNvPr>
            <p:cNvSpPr/>
            <p:nvPr/>
          </p:nvSpPr>
          <p:spPr>
            <a:xfrm>
              <a:off x="2266194" y="4105804"/>
              <a:ext cx="101600" cy="17114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9">
                <a:latin typeface="Nunito" pitchFamily="2" charset="0"/>
              </a:endParaRPr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1861AA78-5951-418A-ADEF-D7D21F62A882}"/>
                </a:ext>
              </a:extLst>
            </p:cNvPr>
            <p:cNvSpPr/>
            <p:nvPr/>
          </p:nvSpPr>
          <p:spPr>
            <a:xfrm>
              <a:off x="2403236" y="3866488"/>
              <a:ext cx="101600" cy="4104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9">
                <a:latin typeface="Nunito" pitchFamily="2" charset="0"/>
              </a:endParaRPr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EBF65B5B-D5D8-4C05-A726-90CECF2E017F}"/>
                </a:ext>
              </a:extLst>
            </p:cNvPr>
            <p:cNvSpPr/>
            <p:nvPr/>
          </p:nvSpPr>
          <p:spPr>
            <a:xfrm>
              <a:off x="2540278" y="3987932"/>
              <a:ext cx="101600" cy="289018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9">
                <a:latin typeface="Nunito" pitchFamily="2" charset="0"/>
              </a:endParaRPr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322306B1-2B62-4FE8-AD1F-076B0FD376FD}"/>
                </a:ext>
              </a:extLst>
            </p:cNvPr>
            <p:cNvSpPr/>
            <p:nvPr/>
          </p:nvSpPr>
          <p:spPr>
            <a:xfrm>
              <a:off x="2677320" y="4104612"/>
              <a:ext cx="101600" cy="17233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9">
                <a:latin typeface="Nunito" pitchFamily="2" charset="0"/>
              </a:endParaRP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2F5E52F8-0FD4-456F-8D4A-FA8D37B4C422}"/>
                </a:ext>
              </a:extLst>
            </p:cNvPr>
            <p:cNvSpPr/>
            <p:nvPr/>
          </p:nvSpPr>
          <p:spPr>
            <a:xfrm>
              <a:off x="2814362" y="4104612"/>
              <a:ext cx="101600" cy="17233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9">
                <a:latin typeface="Nunito" pitchFamily="2" charset="0"/>
              </a:endParaRP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022B8B9E-9AA6-443F-BB39-DF72E901BC4C}"/>
                </a:ext>
              </a:extLst>
            </p:cNvPr>
            <p:cNvSpPr/>
            <p:nvPr/>
          </p:nvSpPr>
          <p:spPr>
            <a:xfrm>
              <a:off x="2951404" y="4103422"/>
              <a:ext cx="101600" cy="17352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9">
                <a:latin typeface="Nunito" pitchFamily="2" charset="0"/>
              </a:endParaRPr>
            </a:p>
          </p:txBody>
        </p:sp>
      </p:grpSp>
      <p:sp>
        <p:nvSpPr>
          <p:cNvPr id="338" name="Rectangle 337">
            <a:extLst>
              <a:ext uri="{FF2B5EF4-FFF2-40B4-BE49-F238E27FC236}">
                <a16:creationId xmlns:a16="http://schemas.microsoft.com/office/drawing/2014/main" id="{7A95D530-DD33-4785-BFF6-378BD654F2F2}"/>
              </a:ext>
            </a:extLst>
          </p:cNvPr>
          <p:cNvSpPr/>
          <p:nvPr/>
        </p:nvSpPr>
        <p:spPr>
          <a:xfrm>
            <a:off x="3738589" y="3967801"/>
            <a:ext cx="3026778" cy="496401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>
              <a:latin typeface="Nunito" pitchFamily="2" charset="0"/>
            </a:endParaRP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4801C238-B6E4-41E1-AA33-066E61EC3FA0}"/>
              </a:ext>
            </a:extLst>
          </p:cNvPr>
          <p:cNvSpPr/>
          <p:nvPr/>
        </p:nvSpPr>
        <p:spPr>
          <a:xfrm>
            <a:off x="2565340" y="3931022"/>
            <a:ext cx="4146110" cy="523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33" dirty="0">
                <a:solidFill>
                  <a:srgbClr val="000000"/>
                </a:solidFill>
                <a:latin typeface="Nunito" pitchFamily="2" charset="0"/>
                <a:cs typeface="Consolas" panose="020B0609020204030204" pitchFamily="49" charset="0"/>
              </a:rPr>
              <a:t>2021-12-21 </a:t>
            </a:r>
            <a:r>
              <a:rPr lang="en-US" sz="933" dirty="0">
                <a:solidFill>
                  <a:schemeClr val="bg1">
                    <a:lumMod val="75000"/>
                  </a:schemeClr>
                </a:solidFill>
                <a:latin typeface="Nunito" pitchFamily="2" charset="0"/>
                <a:cs typeface="Consolas" panose="020B0609020204030204" pitchFamily="49" charset="0"/>
              </a:rPr>
              <a:t>INFO</a:t>
            </a:r>
            <a:r>
              <a:rPr lang="en-US" sz="933" dirty="0">
                <a:solidFill>
                  <a:srgbClr val="000000"/>
                </a:solidFill>
                <a:latin typeface="Nunito" pitchFamily="2" charset="0"/>
                <a:cs typeface="Consolas" panose="020B0609020204030204" pitchFamily="49" charset="0"/>
              </a:rPr>
              <a:t>     Opening connection</a:t>
            </a:r>
          </a:p>
          <a:p>
            <a:r>
              <a:rPr lang="en-US" sz="933" dirty="0">
                <a:solidFill>
                  <a:srgbClr val="000000"/>
                </a:solidFill>
                <a:latin typeface="Nunito" pitchFamily="2" charset="0"/>
                <a:cs typeface="Consolas" panose="020B0609020204030204" pitchFamily="49" charset="0"/>
              </a:rPr>
              <a:t>2021-12-21 </a:t>
            </a:r>
            <a:r>
              <a:rPr lang="en-US" sz="933" dirty="0">
                <a:solidFill>
                  <a:schemeClr val="bg1">
                    <a:lumMod val="75000"/>
                  </a:schemeClr>
                </a:solidFill>
                <a:latin typeface="Nunito" pitchFamily="2" charset="0"/>
                <a:cs typeface="Consolas" panose="020B0609020204030204" pitchFamily="49" charset="0"/>
              </a:rPr>
              <a:t>INFO</a:t>
            </a:r>
            <a:r>
              <a:rPr lang="en-US" sz="933" dirty="0">
                <a:solidFill>
                  <a:srgbClr val="000000"/>
                </a:solidFill>
                <a:latin typeface="Nunito" pitchFamily="2" charset="0"/>
                <a:cs typeface="Consolas" panose="020B0609020204030204" pitchFamily="49" charset="0"/>
              </a:rPr>
              <a:t>     </a:t>
            </a:r>
            <a:r>
              <a:rPr lang="en-US" sz="933" dirty="0">
                <a:solidFill>
                  <a:srgbClr val="FF0000"/>
                </a:solidFill>
                <a:latin typeface="Nunito" pitchFamily="2" charset="0"/>
                <a:cs typeface="Consolas" panose="020B0609020204030204" pitchFamily="49" charset="0"/>
              </a:rPr>
              <a:t>System went into unexpected state</a:t>
            </a:r>
          </a:p>
          <a:p>
            <a:r>
              <a:rPr lang="en-US" sz="933" dirty="0">
                <a:solidFill>
                  <a:srgbClr val="000000"/>
                </a:solidFill>
                <a:latin typeface="Nunito" pitchFamily="2" charset="0"/>
                <a:cs typeface="Consolas" panose="020B0609020204030204" pitchFamily="49" charset="0"/>
              </a:rPr>
              <a:t>2021-12-22 </a:t>
            </a:r>
            <a:r>
              <a:rPr lang="en-US" sz="933" dirty="0">
                <a:solidFill>
                  <a:schemeClr val="bg1">
                    <a:lumMod val="75000"/>
                  </a:schemeClr>
                </a:solidFill>
                <a:latin typeface="Nunito" pitchFamily="2" charset="0"/>
                <a:cs typeface="Consolas" panose="020B0609020204030204" pitchFamily="49" charset="0"/>
              </a:rPr>
              <a:t>INFO</a:t>
            </a:r>
            <a:r>
              <a:rPr lang="en-US" sz="933" dirty="0">
                <a:solidFill>
                  <a:srgbClr val="000000"/>
                </a:solidFill>
                <a:latin typeface="Nunito" pitchFamily="2" charset="0"/>
                <a:cs typeface="Consolas" panose="020B0609020204030204" pitchFamily="49" charset="0"/>
              </a:rPr>
              <a:t>     Reverting to default mode</a:t>
            </a:r>
          </a:p>
        </p:txBody>
      </p: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7DD62B0B-D82D-4304-B9AA-D420D179FD18}"/>
              </a:ext>
            </a:extLst>
          </p:cNvPr>
          <p:cNvGrpSpPr/>
          <p:nvPr/>
        </p:nvGrpSpPr>
        <p:grpSpPr>
          <a:xfrm>
            <a:off x="2961274" y="5035190"/>
            <a:ext cx="1048756" cy="243101"/>
            <a:chOff x="1411694" y="3580209"/>
            <a:chExt cx="786810" cy="182382"/>
          </a:xfrm>
          <a:solidFill>
            <a:schemeClr val="bg2"/>
          </a:solidFill>
        </p:grpSpPr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8C9FC2D6-7983-4598-BDF6-E08E26E46F2E}"/>
                </a:ext>
              </a:extLst>
            </p:cNvPr>
            <p:cNvSpPr/>
            <p:nvPr/>
          </p:nvSpPr>
          <p:spPr>
            <a:xfrm>
              <a:off x="1411694" y="3582591"/>
              <a:ext cx="1016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9" dirty="0">
                <a:latin typeface="Nunito" pitchFamily="2" charset="0"/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19E810E8-BA33-4311-90C6-BB85F053CE66}"/>
                </a:ext>
              </a:extLst>
            </p:cNvPr>
            <p:cNvSpPr/>
            <p:nvPr/>
          </p:nvSpPr>
          <p:spPr>
            <a:xfrm>
              <a:off x="1548736" y="3582591"/>
              <a:ext cx="1016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9">
                <a:latin typeface="Nunito" pitchFamily="2" charset="0"/>
              </a:endParaRPr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852B37FC-D06E-49F0-85EA-64836F88FEF4}"/>
                </a:ext>
              </a:extLst>
            </p:cNvPr>
            <p:cNvSpPr/>
            <p:nvPr/>
          </p:nvSpPr>
          <p:spPr>
            <a:xfrm>
              <a:off x="1685778" y="3582591"/>
              <a:ext cx="1016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9">
                <a:latin typeface="Nunito" pitchFamily="2" charset="0"/>
              </a:endParaRPr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92EA15F2-5759-4685-B809-AB20741F69C0}"/>
                </a:ext>
              </a:extLst>
            </p:cNvPr>
            <p:cNvSpPr/>
            <p:nvPr/>
          </p:nvSpPr>
          <p:spPr>
            <a:xfrm>
              <a:off x="1822820" y="3582591"/>
              <a:ext cx="1016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9">
                <a:latin typeface="Nunito" pitchFamily="2" charset="0"/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5AFF96A5-E2FC-4031-84A5-C319BA8358F5}"/>
                </a:ext>
              </a:extLst>
            </p:cNvPr>
            <p:cNvSpPr/>
            <p:nvPr/>
          </p:nvSpPr>
          <p:spPr>
            <a:xfrm>
              <a:off x="1959862" y="3582591"/>
              <a:ext cx="1016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9">
                <a:latin typeface="Nunito" pitchFamily="2" charset="0"/>
              </a:endParaRP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4EA9B1FB-4458-4963-ABF5-EE426480D57B}"/>
                </a:ext>
              </a:extLst>
            </p:cNvPr>
            <p:cNvSpPr/>
            <p:nvPr/>
          </p:nvSpPr>
          <p:spPr>
            <a:xfrm>
              <a:off x="2096904" y="3580209"/>
              <a:ext cx="1016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9">
                <a:latin typeface="Nunito" pitchFamily="2" charset="0"/>
              </a:endParaRPr>
            </a:p>
          </p:txBody>
        </p:sp>
      </p:grpSp>
      <p:sp>
        <p:nvSpPr>
          <p:cNvPr id="352" name="Rectangle 351">
            <a:extLst>
              <a:ext uri="{FF2B5EF4-FFF2-40B4-BE49-F238E27FC236}">
                <a16:creationId xmlns:a16="http://schemas.microsoft.com/office/drawing/2014/main" id="{FF0F9D89-F71F-483E-B691-8F2832542282}"/>
              </a:ext>
            </a:extLst>
          </p:cNvPr>
          <p:cNvSpPr/>
          <p:nvPr/>
        </p:nvSpPr>
        <p:spPr>
          <a:xfrm>
            <a:off x="2602581" y="4494457"/>
            <a:ext cx="1681808" cy="2563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1066" dirty="0">
                <a:solidFill>
                  <a:schemeClr val="bg1">
                    <a:lumMod val="75000"/>
                  </a:schemeClr>
                </a:solidFill>
                <a:latin typeface="Nunito" pitchFamily="2" charset="0"/>
              </a:rPr>
              <a:t>Log level analysis</a:t>
            </a: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6309F91D-C3B8-4264-A53C-ADF76B799DAC}"/>
              </a:ext>
            </a:extLst>
          </p:cNvPr>
          <p:cNvSpPr/>
          <p:nvPr/>
        </p:nvSpPr>
        <p:spPr>
          <a:xfrm>
            <a:off x="4939264" y="4482199"/>
            <a:ext cx="1681808" cy="2563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1066" dirty="0">
                <a:latin typeface="Nunito" pitchFamily="2" charset="0"/>
              </a:rPr>
              <a:t>Semantic analysis</a:t>
            </a:r>
          </a:p>
        </p:txBody>
      </p:sp>
      <p:pic>
        <p:nvPicPr>
          <p:cNvPr id="355" name="Graphic 354" descr="Close with solid fill">
            <a:extLst>
              <a:ext uri="{FF2B5EF4-FFF2-40B4-BE49-F238E27FC236}">
                <a16:creationId xmlns:a16="http://schemas.microsoft.com/office/drawing/2014/main" id="{A443667E-8EAB-47A7-9B07-8836F469E85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14838" y="4568471"/>
            <a:ext cx="140773" cy="140775"/>
          </a:xfrm>
          <a:prstGeom prst="rect">
            <a:avLst/>
          </a:prstGeom>
        </p:spPr>
      </p:pic>
      <p:pic>
        <p:nvPicPr>
          <p:cNvPr id="356" name="Graphic 355" descr="Checkbox Checked with solid fill">
            <a:extLst>
              <a:ext uri="{FF2B5EF4-FFF2-40B4-BE49-F238E27FC236}">
                <a16:creationId xmlns:a16="http://schemas.microsoft.com/office/drawing/2014/main" id="{2898A342-8BFA-4755-A72D-B248E98907A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23439" y="4486151"/>
            <a:ext cx="288108" cy="288108"/>
          </a:xfrm>
          <a:prstGeom prst="rect">
            <a:avLst/>
          </a:prstGeom>
        </p:spPr>
      </p:pic>
      <p:sp>
        <p:nvSpPr>
          <p:cNvPr id="21" name="Arrow: Notched Right 20">
            <a:extLst>
              <a:ext uri="{FF2B5EF4-FFF2-40B4-BE49-F238E27FC236}">
                <a16:creationId xmlns:a16="http://schemas.microsoft.com/office/drawing/2014/main" id="{058E90AB-E8AC-46A3-BEE4-B4F3012506D2}"/>
              </a:ext>
            </a:extLst>
          </p:cNvPr>
          <p:cNvSpPr/>
          <p:nvPr/>
        </p:nvSpPr>
        <p:spPr>
          <a:xfrm rot="5400000">
            <a:off x="5473567" y="2208261"/>
            <a:ext cx="307681" cy="318011"/>
          </a:xfrm>
          <a:prstGeom prst="notchedRightArrow">
            <a:avLst/>
          </a:prstGeom>
          <a:solidFill>
            <a:srgbClr val="012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DE" sz="2399"/>
          </a:p>
        </p:txBody>
      </p:sp>
      <p:pic>
        <p:nvPicPr>
          <p:cNvPr id="23" name="Graphic 22" descr="Badge Follow with solid fill">
            <a:extLst>
              <a:ext uri="{FF2B5EF4-FFF2-40B4-BE49-F238E27FC236}">
                <a16:creationId xmlns:a16="http://schemas.microsoft.com/office/drawing/2014/main" id="{A8ABB12E-E5A5-4F78-B65F-192AC494A52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32174" y="3381404"/>
            <a:ext cx="219004" cy="219002"/>
          </a:xfrm>
          <a:prstGeom prst="rect">
            <a:avLst/>
          </a:prstGeom>
        </p:spPr>
      </p:pic>
      <p:sp>
        <p:nvSpPr>
          <p:cNvPr id="357" name="TextBox 356">
            <a:extLst>
              <a:ext uri="{FF2B5EF4-FFF2-40B4-BE49-F238E27FC236}">
                <a16:creationId xmlns:a16="http://schemas.microsoft.com/office/drawing/2014/main" id="{F4D42481-2696-4B5F-827D-39A57390DF1A}"/>
              </a:ext>
            </a:extLst>
          </p:cNvPr>
          <p:cNvSpPr txBox="1"/>
          <p:nvPr/>
        </p:nvSpPr>
        <p:spPr>
          <a:xfrm>
            <a:off x="7539736" y="3298947"/>
            <a:ext cx="726409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dirty="0">
                <a:latin typeface="Nunito" pitchFamily="2" charset="0"/>
              </a:rPr>
              <a:t>added</a:t>
            </a:r>
          </a:p>
          <a:p>
            <a:r>
              <a:rPr lang="en-GB" sz="933" dirty="0">
                <a:latin typeface="Nunito" pitchFamily="2" charset="0"/>
              </a:rPr>
              <a:t>states</a:t>
            </a:r>
            <a:endParaRPr lang="en-DE" sz="933" dirty="0">
              <a:latin typeface="Nunito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9BDE5D-DD1E-4022-9BFD-73E7AF8A56EB}"/>
              </a:ext>
            </a:extLst>
          </p:cNvPr>
          <p:cNvSpPr txBox="1"/>
          <p:nvPr/>
        </p:nvSpPr>
        <p:spPr>
          <a:xfrm>
            <a:off x="4744169" y="2175938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Nunito" pitchFamily="2" charset="0"/>
              </a:rPr>
              <a:t>commit</a:t>
            </a:r>
            <a:endParaRPr lang="en-DE" sz="1200" dirty="0">
              <a:latin typeface="Nunito" pitchFamily="2" charset="0"/>
            </a:endParaRP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29F7B34B-E18C-44F3-85BD-977F2950C972}"/>
              </a:ext>
            </a:extLst>
          </p:cNvPr>
          <p:cNvSpPr txBox="1"/>
          <p:nvPr/>
        </p:nvSpPr>
        <p:spPr>
          <a:xfrm>
            <a:off x="8586434" y="3354028"/>
            <a:ext cx="50112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33" b="1" dirty="0">
                <a:latin typeface="Nunito" pitchFamily="2" charset="0"/>
              </a:rPr>
              <a:t>1 </a:t>
            </a:r>
            <a:endParaRPr lang="en-DE" sz="1333" b="1" dirty="0">
              <a:latin typeface="Nunito" pitchFamily="2" charset="0"/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51C52539-8B84-41F3-B80D-37D2164FECF6}"/>
              </a:ext>
            </a:extLst>
          </p:cNvPr>
          <p:cNvSpPr txBox="1"/>
          <p:nvPr/>
        </p:nvSpPr>
        <p:spPr>
          <a:xfrm>
            <a:off x="8748679" y="3276946"/>
            <a:ext cx="739204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dirty="0">
                <a:latin typeface="Nunito" pitchFamily="2" charset="0"/>
              </a:rPr>
              <a:t>freq. change</a:t>
            </a:r>
            <a:endParaRPr lang="en-DE" sz="933" dirty="0">
              <a:latin typeface="Nunito" pitchFamily="2" charset="0"/>
            </a:endParaRPr>
          </a:p>
        </p:txBody>
      </p:sp>
      <p:pic>
        <p:nvPicPr>
          <p:cNvPr id="39" name="Graphic 38" descr="Transfer with solid fill">
            <a:extLst>
              <a:ext uri="{FF2B5EF4-FFF2-40B4-BE49-F238E27FC236}">
                <a16:creationId xmlns:a16="http://schemas.microsoft.com/office/drawing/2014/main" id="{09947E6F-F94A-45F6-9032-1DF9F35A61C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8442927" y="3417223"/>
            <a:ext cx="156736" cy="156736"/>
          </a:xfrm>
          <a:prstGeom prst="rect">
            <a:avLst/>
          </a:prstGeom>
        </p:spPr>
      </p:pic>
      <p:sp>
        <p:nvSpPr>
          <p:cNvPr id="373" name="TextBox 372">
            <a:extLst>
              <a:ext uri="{FF2B5EF4-FFF2-40B4-BE49-F238E27FC236}">
                <a16:creationId xmlns:a16="http://schemas.microsoft.com/office/drawing/2014/main" id="{6C354463-22E9-44F2-B942-8D5FA6DE7A69}"/>
              </a:ext>
            </a:extLst>
          </p:cNvPr>
          <p:cNvSpPr txBox="1"/>
          <p:nvPr/>
        </p:nvSpPr>
        <p:spPr>
          <a:xfrm>
            <a:off x="9816670" y="3327058"/>
            <a:ext cx="50112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33" b="1">
                <a:latin typeface="Nunito" pitchFamily="2" charset="0"/>
              </a:rPr>
              <a:t>4 </a:t>
            </a:r>
            <a:endParaRPr lang="en-DE" sz="1333" b="1" dirty="0">
              <a:latin typeface="Nunito" pitchFamily="2" charset="0"/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66AC77A3-2FF0-4CDB-BE08-22B3B94F3633}"/>
              </a:ext>
            </a:extLst>
          </p:cNvPr>
          <p:cNvSpPr txBox="1"/>
          <p:nvPr/>
        </p:nvSpPr>
        <p:spPr>
          <a:xfrm>
            <a:off x="9984500" y="3298947"/>
            <a:ext cx="81317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dirty="0">
                <a:latin typeface="Nunito" pitchFamily="2" charset="0"/>
              </a:rPr>
              <a:t>recurring</a:t>
            </a:r>
          </a:p>
          <a:p>
            <a:r>
              <a:rPr lang="en-GB" sz="933" dirty="0">
                <a:latin typeface="Nunito" pitchFamily="2" charset="0"/>
              </a:rPr>
              <a:t>states</a:t>
            </a:r>
            <a:endParaRPr lang="en-DE" sz="933" dirty="0">
              <a:latin typeface="Nunito" pitchFamily="2" charset="0"/>
            </a:endParaRPr>
          </a:p>
        </p:txBody>
      </p:sp>
      <p:pic>
        <p:nvPicPr>
          <p:cNvPr id="42" name="Graphic 41" descr="Repeat with solid fill">
            <a:extLst>
              <a:ext uri="{FF2B5EF4-FFF2-40B4-BE49-F238E27FC236}">
                <a16:creationId xmlns:a16="http://schemas.microsoft.com/office/drawing/2014/main" id="{BE039928-7AC9-48B0-A2CE-5D80E1D38A1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V="1">
            <a:off x="9594159" y="3406448"/>
            <a:ext cx="161073" cy="161073"/>
          </a:xfrm>
          <a:prstGeom prst="rect">
            <a:avLst/>
          </a:prstGeom>
        </p:spPr>
      </p:pic>
      <p:pic>
        <p:nvPicPr>
          <p:cNvPr id="382" name="Graphic 381" descr="Irritant with solid fill">
            <a:extLst>
              <a:ext uri="{FF2B5EF4-FFF2-40B4-BE49-F238E27FC236}">
                <a16:creationId xmlns:a16="http://schemas.microsoft.com/office/drawing/2014/main" id="{874353E5-41BC-4AE2-944D-29426E19958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436758" y="1532967"/>
            <a:ext cx="179896" cy="179896"/>
          </a:xfrm>
          <a:prstGeom prst="rect">
            <a:avLst/>
          </a:prstGeom>
        </p:spPr>
      </p:pic>
      <p:pic>
        <p:nvPicPr>
          <p:cNvPr id="44" name="Graphic 43" descr="Warning with solid fill">
            <a:extLst>
              <a:ext uri="{FF2B5EF4-FFF2-40B4-BE49-F238E27FC236}">
                <a16:creationId xmlns:a16="http://schemas.microsoft.com/office/drawing/2014/main" id="{AA4349CF-5E56-431C-9E7A-8B28170E5849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435107" y="1975541"/>
            <a:ext cx="179747" cy="179747"/>
          </a:xfrm>
          <a:prstGeom prst="rect">
            <a:avLst/>
          </a:prstGeom>
        </p:spPr>
      </p:pic>
      <p:pic>
        <p:nvPicPr>
          <p:cNvPr id="383" name="Graphic 382" descr="Irritant with solid fill">
            <a:extLst>
              <a:ext uri="{FF2B5EF4-FFF2-40B4-BE49-F238E27FC236}">
                <a16:creationId xmlns:a16="http://schemas.microsoft.com/office/drawing/2014/main" id="{A81F54EA-C640-4638-A5DA-7A9402CDACC3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435826" y="2920205"/>
            <a:ext cx="179896" cy="179896"/>
          </a:xfrm>
          <a:prstGeom prst="rect">
            <a:avLst/>
          </a:prstGeom>
        </p:spPr>
      </p:pic>
      <p:sp>
        <p:nvSpPr>
          <p:cNvPr id="414" name="Arrow: Notched Right 413">
            <a:extLst>
              <a:ext uri="{FF2B5EF4-FFF2-40B4-BE49-F238E27FC236}">
                <a16:creationId xmlns:a16="http://schemas.microsoft.com/office/drawing/2014/main" id="{36D512AF-2609-40DA-B675-66ADAB2A6839}"/>
              </a:ext>
            </a:extLst>
          </p:cNvPr>
          <p:cNvSpPr/>
          <p:nvPr/>
        </p:nvSpPr>
        <p:spPr>
          <a:xfrm rot="5400000">
            <a:off x="5486556" y="3608058"/>
            <a:ext cx="307681" cy="318011"/>
          </a:xfrm>
          <a:prstGeom prst="notchedRightArrow">
            <a:avLst/>
          </a:prstGeom>
          <a:solidFill>
            <a:srgbClr val="012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DE" sz="2399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54789CB2-E659-4632-BD1E-DE9DBABE1129}"/>
              </a:ext>
            </a:extLst>
          </p:cNvPr>
          <p:cNvSpPr txBox="1"/>
          <p:nvPr/>
        </p:nvSpPr>
        <p:spPr>
          <a:xfrm>
            <a:off x="4747968" y="3614342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Nunito" pitchFamily="2" charset="0"/>
              </a:rPr>
              <a:t>deploy</a:t>
            </a:r>
            <a:endParaRPr lang="en-DE" sz="1200" dirty="0">
              <a:latin typeface="Nunito" pitchFamily="2" charset="0"/>
            </a:endParaRPr>
          </a:p>
        </p:txBody>
      </p:sp>
      <p:sp>
        <p:nvSpPr>
          <p:cNvPr id="416" name="Rectangle: Rounded Corners 415">
            <a:extLst>
              <a:ext uri="{FF2B5EF4-FFF2-40B4-BE49-F238E27FC236}">
                <a16:creationId xmlns:a16="http://schemas.microsoft.com/office/drawing/2014/main" id="{55FE9862-5B81-4EBD-8E11-C1CCDBFF4B27}"/>
              </a:ext>
            </a:extLst>
          </p:cNvPr>
          <p:cNvSpPr/>
          <p:nvPr/>
        </p:nvSpPr>
        <p:spPr>
          <a:xfrm>
            <a:off x="6856936" y="3890951"/>
            <a:ext cx="4099359" cy="135392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100000" sx="102000" sy="102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333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89074C6E-C29D-418F-AFC7-DD97C72326F1}"/>
              </a:ext>
            </a:extLst>
          </p:cNvPr>
          <p:cNvSpPr txBox="1"/>
          <p:nvPr/>
        </p:nvSpPr>
        <p:spPr>
          <a:xfrm>
            <a:off x="7002392" y="4006215"/>
            <a:ext cx="196079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33" i="1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INCIDENT DETECTION</a:t>
            </a:r>
            <a:endParaRPr lang="en-DE" sz="1333" i="1" dirty="0">
              <a:solidFill>
                <a:schemeClr val="bg1">
                  <a:lumMod val="50000"/>
                </a:schemeClr>
              </a:solidFill>
              <a:latin typeface="Nunito" pitchFamily="2" charset="0"/>
            </a:endParaRPr>
          </a:p>
        </p:txBody>
      </p:sp>
      <p:pic>
        <p:nvPicPr>
          <p:cNvPr id="72" name="Graphic 71" descr="High voltage with solid fill">
            <a:extLst>
              <a:ext uri="{FF2B5EF4-FFF2-40B4-BE49-F238E27FC236}">
                <a16:creationId xmlns:a16="http://schemas.microsoft.com/office/drawing/2014/main" id="{DE0BD40B-4019-4A00-8DC9-2A84FCABBBE9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132927" y="2911806"/>
            <a:ext cx="218106" cy="218106"/>
          </a:xfrm>
          <a:prstGeom prst="rect">
            <a:avLst/>
          </a:prstGeom>
        </p:spPr>
      </p:pic>
      <p:sp>
        <p:nvSpPr>
          <p:cNvPr id="438" name="TextBox 437">
            <a:extLst>
              <a:ext uri="{FF2B5EF4-FFF2-40B4-BE49-F238E27FC236}">
                <a16:creationId xmlns:a16="http://schemas.microsoft.com/office/drawing/2014/main" id="{4B57D92D-7915-47CA-A1AA-4B3540CD6658}"/>
              </a:ext>
            </a:extLst>
          </p:cNvPr>
          <p:cNvSpPr txBox="1"/>
          <p:nvPr/>
        </p:nvSpPr>
        <p:spPr>
          <a:xfrm>
            <a:off x="7513066" y="2056476"/>
            <a:ext cx="1759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Nunito" pitchFamily="2" charset="0"/>
              </a:rPr>
              <a:t>expressiveness</a:t>
            </a:r>
            <a:endParaRPr lang="en-DE" sz="800" dirty="0">
              <a:latin typeface="Nunito" pitchFamily="2" charset="0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E7D430BB-CEF6-4038-8894-C9D48C9CC525}"/>
              </a:ext>
            </a:extLst>
          </p:cNvPr>
          <p:cNvSpPr txBox="1"/>
          <p:nvPr/>
        </p:nvSpPr>
        <p:spPr>
          <a:xfrm>
            <a:off x="7531771" y="1665516"/>
            <a:ext cx="1759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Nunito" pitchFamily="2" charset="0"/>
              </a:rPr>
              <a:t>correctness</a:t>
            </a:r>
            <a:endParaRPr lang="en-DE" sz="800" dirty="0">
              <a:latin typeface="Nunito" pitchFamily="2" charset="0"/>
            </a:endParaRP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7475931A-3BF2-4322-853D-69F179D2BC98}"/>
              </a:ext>
            </a:extLst>
          </p:cNvPr>
          <p:cNvSpPr txBox="1"/>
          <p:nvPr/>
        </p:nvSpPr>
        <p:spPr>
          <a:xfrm>
            <a:off x="7271584" y="4310665"/>
            <a:ext cx="61311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33" b="1" dirty="0">
                <a:latin typeface="Nunito" pitchFamily="2" charset="0"/>
              </a:rPr>
              <a:t>1</a:t>
            </a:r>
            <a:endParaRPr lang="en-DE" sz="1333" b="1" dirty="0">
              <a:latin typeface="Nunito" pitchFamily="2" charset="0"/>
            </a:endParaRPr>
          </a:p>
        </p:txBody>
      </p:sp>
      <p:pic>
        <p:nvPicPr>
          <p:cNvPr id="441" name="Graphic 440" descr="Irritant with solid fill">
            <a:extLst>
              <a:ext uri="{FF2B5EF4-FFF2-40B4-BE49-F238E27FC236}">
                <a16:creationId xmlns:a16="http://schemas.microsoft.com/office/drawing/2014/main" id="{78C8CC5C-D2C5-4493-BA41-348580D92F5D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137070" y="4374254"/>
            <a:ext cx="184716" cy="184716"/>
          </a:xfrm>
          <a:prstGeom prst="rect">
            <a:avLst/>
          </a:prstGeom>
        </p:spPr>
      </p:pic>
      <p:sp>
        <p:nvSpPr>
          <p:cNvPr id="442" name="TextBox 441">
            <a:extLst>
              <a:ext uri="{FF2B5EF4-FFF2-40B4-BE49-F238E27FC236}">
                <a16:creationId xmlns:a16="http://schemas.microsoft.com/office/drawing/2014/main" id="{95C1CBD9-DEC7-4D74-A6B6-603BB162CF57}"/>
              </a:ext>
            </a:extLst>
          </p:cNvPr>
          <p:cNvSpPr txBox="1"/>
          <p:nvPr/>
        </p:nvSpPr>
        <p:spPr>
          <a:xfrm>
            <a:off x="7544066" y="4357023"/>
            <a:ext cx="726409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dirty="0">
                <a:latin typeface="Nunito" pitchFamily="2" charset="0"/>
              </a:rPr>
              <a:t>incident</a:t>
            </a:r>
            <a:endParaRPr lang="en-DE" sz="933" dirty="0">
              <a:latin typeface="Nunito" pitchFamily="2" charset="0"/>
            </a:endParaRPr>
          </a:p>
        </p:txBody>
      </p:sp>
      <p:pic>
        <p:nvPicPr>
          <p:cNvPr id="93" name="Graphic 92" descr="Document outline">
            <a:extLst>
              <a:ext uri="{FF2B5EF4-FFF2-40B4-BE49-F238E27FC236}">
                <a16:creationId xmlns:a16="http://schemas.microsoft.com/office/drawing/2014/main" id="{FD998657-A8A4-49E2-9485-2BFE8A3396EC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435489" y="4347446"/>
            <a:ext cx="221025" cy="221025"/>
          </a:xfrm>
          <a:prstGeom prst="rect">
            <a:avLst/>
          </a:prstGeom>
        </p:spPr>
      </p:pic>
      <p:sp>
        <p:nvSpPr>
          <p:cNvPr id="443" name="TextBox 442">
            <a:extLst>
              <a:ext uri="{FF2B5EF4-FFF2-40B4-BE49-F238E27FC236}">
                <a16:creationId xmlns:a16="http://schemas.microsoft.com/office/drawing/2014/main" id="{D4D49A8B-FF63-4EF6-9041-E6ABD5B0FCA1}"/>
              </a:ext>
            </a:extLst>
          </p:cNvPr>
          <p:cNvSpPr txBox="1"/>
          <p:nvPr/>
        </p:nvSpPr>
        <p:spPr>
          <a:xfrm>
            <a:off x="8595806" y="4313314"/>
            <a:ext cx="61311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33" b="1" dirty="0">
                <a:latin typeface="Nunito" pitchFamily="2" charset="0"/>
              </a:rPr>
              <a:t>9</a:t>
            </a:r>
            <a:endParaRPr lang="en-DE" sz="1333" b="1" dirty="0">
              <a:latin typeface="Nunito" pitchFamily="2" charset="0"/>
            </a:endParaRP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2FA88196-0246-42E6-8857-D9EF450FB78F}"/>
              </a:ext>
            </a:extLst>
          </p:cNvPr>
          <p:cNvSpPr txBox="1"/>
          <p:nvPr/>
        </p:nvSpPr>
        <p:spPr>
          <a:xfrm>
            <a:off x="8746465" y="4331499"/>
            <a:ext cx="726409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dirty="0">
                <a:latin typeface="Nunito" pitchFamily="2" charset="0"/>
              </a:rPr>
              <a:t>logs</a:t>
            </a:r>
            <a:endParaRPr lang="en-DE" sz="933" dirty="0">
              <a:latin typeface="Nunito" pitchFamily="2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6B8F0FA3-4FD8-4F20-BB0D-083C1B81C0B6}"/>
              </a:ext>
            </a:extLst>
          </p:cNvPr>
          <p:cNvSpPr txBox="1"/>
          <p:nvPr/>
        </p:nvSpPr>
        <p:spPr>
          <a:xfrm>
            <a:off x="7283347" y="4684666"/>
            <a:ext cx="61311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33" b="1" dirty="0">
                <a:latin typeface="Nunito" pitchFamily="2" charset="0"/>
              </a:rPr>
              <a:t>2</a:t>
            </a:r>
            <a:endParaRPr lang="en-DE" sz="1333" b="1" dirty="0">
              <a:latin typeface="Nunito" pitchFamily="2" charset="0"/>
            </a:endParaRPr>
          </a:p>
        </p:txBody>
      </p:sp>
      <p:pic>
        <p:nvPicPr>
          <p:cNvPr id="449" name="Graphic 448" descr="Badge Cross with solid fill">
            <a:extLst>
              <a:ext uri="{FF2B5EF4-FFF2-40B4-BE49-F238E27FC236}">
                <a16:creationId xmlns:a16="http://schemas.microsoft.com/office/drawing/2014/main" id="{E80941A8-10BB-4F5A-9EDA-54E9A6C1AACA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116144" y="4743624"/>
            <a:ext cx="214552" cy="190973"/>
          </a:xfrm>
          <a:prstGeom prst="rect">
            <a:avLst/>
          </a:prstGeom>
        </p:spPr>
      </p:pic>
      <p:sp>
        <p:nvSpPr>
          <p:cNvPr id="450" name="TextBox 449">
            <a:extLst>
              <a:ext uri="{FF2B5EF4-FFF2-40B4-BE49-F238E27FC236}">
                <a16:creationId xmlns:a16="http://schemas.microsoft.com/office/drawing/2014/main" id="{3AF7A455-60D2-4CFE-83F3-725B33DE0150}"/>
              </a:ext>
            </a:extLst>
          </p:cNvPr>
          <p:cNvSpPr txBox="1"/>
          <p:nvPr/>
        </p:nvSpPr>
        <p:spPr>
          <a:xfrm>
            <a:off x="7540543" y="4660631"/>
            <a:ext cx="81317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dirty="0">
                <a:latin typeface="Nunito" pitchFamily="2" charset="0"/>
              </a:rPr>
              <a:t>semantic</a:t>
            </a:r>
          </a:p>
          <a:p>
            <a:r>
              <a:rPr lang="en-GB" sz="933" dirty="0">
                <a:latin typeface="Nunito" pitchFamily="2" charset="0"/>
              </a:rPr>
              <a:t>threats</a:t>
            </a:r>
            <a:endParaRPr lang="en-DE" sz="933" dirty="0">
              <a:latin typeface="Nunito" pitchFamily="2" charset="0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821816A1-14A3-4181-B290-03FF3F85BA41}"/>
              </a:ext>
            </a:extLst>
          </p:cNvPr>
          <p:cNvSpPr txBox="1"/>
          <p:nvPr/>
        </p:nvSpPr>
        <p:spPr>
          <a:xfrm>
            <a:off x="8602873" y="4674116"/>
            <a:ext cx="61311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33" b="1" dirty="0">
                <a:latin typeface="Nunito" pitchFamily="2" charset="0"/>
              </a:rPr>
              <a:t>2</a:t>
            </a:r>
            <a:endParaRPr lang="en-DE" sz="1333" b="1" dirty="0">
              <a:latin typeface="Nunito" pitchFamily="2" charset="0"/>
            </a:endParaRPr>
          </a:p>
        </p:txBody>
      </p:sp>
      <p:pic>
        <p:nvPicPr>
          <p:cNvPr id="452" name="Graphic 451" descr="Badge Cross with solid fill">
            <a:extLst>
              <a:ext uri="{FF2B5EF4-FFF2-40B4-BE49-F238E27FC236}">
                <a16:creationId xmlns:a16="http://schemas.microsoft.com/office/drawing/2014/main" id="{95535FA5-7BDC-4328-81A4-E19E3FC1FECA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435108" y="4729553"/>
            <a:ext cx="214552" cy="190973"/>
          </a:xfrm>
          <a:prstGeom prst="rect">
            <a:avLst/>
          </a:prstGeom>
        </p:spPr>
      </p:pic>
      <p:sp>
        <p:nvSpPr>
          <p:cNvPr id="453" name="TextBox 452">
            <a:extLst>
              <a:ext uri="{FF2B5EF4-FFF2-40B4-BE49-F238E27FC236}">
                <a16:creationId xmlns:a16="http://schemas.microsoft.com/office/drawing/2014/main" id="{D3CA07E8-39B0-4E93-B162-2B2CAD463AD0}"/>
              </a:ext>
            </a:extLst>
          </p:cNvPr>
          <p:cNvSpPr txBox="1"/>
          <p:nvPr/>
        </p:nvSpPr>
        <p:spPr>
          <a:xfrm>
            <a:off x="8748225" y="4633090"/>
            <a:ext cx="81317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dirty="0">
                <a:latin typeface="Nunito" pitchFamily="2" charset="0"/>
              </a:rPr>
              <a:t>level threats</a:t>
            </a:r>
          </a:p>
        </p:txBody>
      </p: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5A6F65F-FE19-48E3-BE08-F46E39CA7849}"/>
              </a:ext>
            </a:extLst>
          </p:cNvPr>
          <p:cNvCxnSpPr>
            <a:cxnSpLocks/>
          </p:cNvCxnSpPr>
          <p:nvPr/>
        </p:nvCxnSpPr>
        <p:spPr>
          <a:xfrm flipV="1">
            <a:off x="7097422" y="4637594"/>
            <a:ext cx="2367180" cy="1696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3480A908-9112-4A36-A178-8A9D64642BEA}"/>
              </a:ext>
            </a:extLst>
          </p:cNvPr>
          <p:cNvCxnSpPr>
            <a:cxnSpLocks/>
          </p:cNvCxnSpPr>
          <p:nvPr/>
        </p:nvCxnSpPr>
        <p:spPr>
          <a:xfrm flipV="1">
            <a:off x="7087793" y="4268460"/>
            <a:ext cx="2367180" cy="1696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Rectangle 455">
            <a:extLst>
              <a:ext uri="{FF2B5EF4-FFF2-40B4-BE49-F238E27FC236}">
                <a16:creationId xmlns:a16="http://schemas.microsoft.com/office/drawing/2014/main" id="{0E606D22-F325-46FC-8662-742C77AA7996}"/>
              </a:ext>
            </a:extLst>
          </p:cNvPr>
          <p:cNvSpPr/>
          <p:nvPr/>
        </p:nvSpPr>
        <p:spPr>
          <a:xfrm>
            <a:off x="9544388" y="4202466"/>
            <a:ext cx="1656707" cy="7092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66" dirty="0">
                <a:solidFill>
                  <a:schemeClr val="bg1"/>
                </a:solidFill>
                <a:latin typeface="Nunito" pitchFamily="2" charset="0"/>
              </a:rPr>
              <a:t>Monitoring</a:t>
            </a:r>
          </a:p>
          <a:p>
            <a:r>
              <a:rPr lang="en-GB" sz="1333" b="1" dirty="0">
                <a:solidFill>
                  <a:schemeClr val="bg1"/>
                </a:solidFill>
                <a:latin typeface="Nunito" pitchFamily="2" charset="0"/>
              </a:rPr>
              <a:t>Incident detected</a:t>
            </a:r>
          </a:p>
        </p:txBody>
      </p:sp>
    </p:spTree>
    <p:extLst>
      <p:ext uri="{BB962C8B-B14F-4D97-AF65-F5344CB8AC3E}">
        <p14:creationId xmlns:p14="http://schemas.microsoft.com/office/powerpoint/2010/main" val="3166672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Rectangle: Rounded Corners 302">
            <a:extLst>
              <a:ext uri="{FF2B5EF4-FFF2-40B4-BE49-F238E27FC236}">
                <a16:creationId xmlns:a16="http://schemas.microsoft.com/office/drawing/2014/main" id="{00D43410-C8C8-429C-98D0-8FF5A611FE32}"/>
              </a:ext>
            </a:extLst>
          </p:cNvPr>
          <p:cNvSpPr/>
          <p:nvPr/>
        </p:nvSpPr>
        <p:spPr>
          <a:xfrm>
            <a:off x="6861520" y="2423085"/>
            <a:ext cx="4099359" cy="133735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100000" sx="102000" sy="102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333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939192-E896-4A5B-9AF1-8940468931D1}"/>
              </a:ext>
            </a:extLst>
          </p:cNvPr>
          <p:cNvSpPr/>
          <p:nvPr/>
        </p:nvSpPr>
        <p:spPr>
          <a:xfrm>
            <a:off x="6854473" y="1112421"/>
            <a:ext cx="4095783" cy="120904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100000" sx="102000" sy="102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333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0942C012-C044-4212-A7EC-9C9F68636F00}"/>
              </a:ext>
            </a:extLst>
          </p:cNvPr>
          <p:cNvSpPr/>
          <p:nvPr/>
        </p:nvSpPr>
        <p:spPr>
          <a:xfrm>
            <a:off x="2963390" y="1394581"/>
            <a:ext cx="4083596" cy="746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33" dirty="0">
                <a:solidFill>
                  <a:schemeClr val="tx1"/>
                </a:solidFill>
                <a:latin typeface="Consolas" panose="020B0609020204030204" pitchFamily="49" charset="0"/>
              </a:rPr>
              <a:t>if(!emailService.sendEmail(user, emailTemplate)){</a:t>
            </a:r>
          </a:p>
          <a:p>
            <a:r>
              <a:rPr lang="en-GB" sz="933" dirty="0">
                <a:solidFill>
                  <a:schemeClr val="tx1"/>
                </a:solidFill>
                <a:latin typeface="Consolas" panose="020B0609020204030204" pitchFamily="49" charset="0"/>
              </a:rPr>
              <a:t>    logger.info(“</a:t>
            </a:r>
            <a:r>
              <a:rPr lang="en-GB" sz="933" b="1" dirty="0">
                <a:solidFill>
                  <a:srgbClr val="FF0000"/>
                </a:solidFill>
                <a:latin typeface="Consolas" panose="020B0609020204030204" pitchFamily="49" charset="0"/>
              </a:rPr>
              <a:t>System went into unexpected state.”)</a:t>
            </a:r>
          </a:p>
          <a:p>
            <a:r>
              <a:rPr lang="en-GB" sz="933" dirty="0">
                <a:solidFill>
                  <a:schemeClr val="tx1"/>
                </a:solidFill>
                <a:latin typeface="Consolas" panose="020B0609020204030204" pitchFamily="49" charset="0"/>
              </a:rPr>
              <a:t>}else{</a:t>
            </a:r>
          </a:p>
          <a:p>
            <a:endParaRPr lang="en-GB" sz="933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GB" sz="933" dirty="0">
                <a:solidFill>
                  <a:schemeClr val="tx1"/>
                </a:solidFill>
                <a:latin typeface="Consolas" panose="020B0609020204030204" pitchFamily="49" charset="0"/>
              </a:rPr>
              <a:t>    logger.info(“Email sent successfully for user $user”)</a:t>
            </a:r>
          </a:p>
          <a:p>
            <a:r>
              <a:rPr lang="en-GB" sz="933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BE3F52F3-746B-41FC-8D0A-E3B073F47401}"/>
              </a:ext>
            </a:extLst>
          </p:cNvPr>
          <p:cNvSpPr/>
          <p:nvPr/>
        </p:nvSpPr>
        <p:spPr>
          <a:xfrm>
            <a:off x="2564838" y="1440427"/>
            <a:ext cx="375969" cy="1097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933" dirty="0">
                <a:solidFill>
                  <a:schemeClr val="tx1"/>
                </a:solidFill>
              </a:rPr>
              <a:t>83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EED48897-9C8F-4864-B296-41517996646C}"/>
              </a:ext>
            </a:extLst>
          </p:cNvPr>
          <p:cNvSpPr/>
          <p:nvPr/>
        </p:nvSpPr>
        <p:spPr>
          <a:xfrm>
            <a:off x="2564837" y="1588433"/>
            <a:ext cx="375969" cy="1039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933" dirty="0">
                <a:solidFill>
                  <a:schemeClr val="tx1"/>
                </a:solidFill>
              </a:rPr>
              <a:t>84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B54775D3-EE18-4212-BDAE-C3C6612F6D86}"/>
              </a:ext>
            </a:extLst>
          </p:cNvPr>
          <p:cNvSpPr/>
          <p:nvPr/>
        </p:nvSpPr>
        <p:spPr>
          <a:xfrm>
            <a:off x="2564835" y="1736439"/>
            <a:ext cx="375969" cy="1125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933" dirty="0">
                <a:solidFill>
                  <a:schemeClr val="tx1"/>
                </a:solidFill>
              </a:rPr>
              <a:t>85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9776E2EF-3DD5-4CE9-8BAC-896EECF257BF}"/>
              </a:ext>
            </a:extLst>
          </p:cNvPr>
          <p:cNvSpPr/>
          <p:nvPr/>
        </p:nvSpPr>
        <p:spPr>
          <a:xfrm>
            <a:off x="2564834" y="1876269"/>
            <a:ext cx="375969" cy="1125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933" dirty="0">
                <a:solidFill>
                  <a:schemeClr val="tx1"/>
                </a:solidFill>
              </a:rPr>
              <a:t>86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0BE86C6-43D5-44F8-B398-014AFF34F1CB}"/>
              </a:ext>
            </a:extLst>
          </p:cNvPr>
          <p:cNvSpPr/>
          <p:nvPr/>
        </p:nvSpPr>
        <p:spPr>
          <a:xfrm>
            <a:off x="2564838" y="1296990"/>
            <a:ext cx="375967" cy="1097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933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E0084F8-8064-485E-BC42-528F98CD6465}"/>
              </a:ext>
            </a:extLst>
          </p:cNvPr>
          <p:cNvSpPr/>
          <p:nvPr/>
        </p:nvSpPr>
        <p:spPr>
          <a:xfrm>
            <a:off x="2564833" y="2030726"/>
            <a:ext cx="375969" cy="1125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933" dirty="0">
                <a:solidFill>
                  <a:schemeClr val="tx1"/>
                </a:solidFill>
              </a:rPr>
              <a:t>87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414263B-6E9B-4FCD-ACC6-59E4662B03EF}"/>
              </a:ext>
            </a:extLst>
          </p:cNvPr>
          <p:cNvSpPr/>
          <p:nvPr/>
        </p:nvSpPr>
        <p:spPr>
          <a:xfrm>
            <a:off x="9544388" y="1317721"/>
            <a:ext cx="1650817" cy="7126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66" dirty="0">
                <a:solidFill>
                  <a:schemeClr val="tx1"/>
                </a:solidFill>
                <a:latin typeface="Nunito" pitchFamily="2" charset="0"/>
              </a:rPr>
              <a:t>Quality gate</a:t>
            </a:r>
          </a:p>
          <a:p>
            <a:r>
              <a:rPr lang="en-GB" sz="1333" b="1" dirty="0">
                <a:solidFill>
                  <a:schemeClr val="tx1"/>
                </a:solidFill>
                <a:latin typeface="Nunito" pitchFamily="2" charset="0"/>
              </a:rPr>
              <a:t>Need revision</a:t>
            </a:r>
          </a:p>
          <a:p>
            <a:r>
              <a:rPr lang="en-GB" sz="1200" dirty="0">
                <a:solidFill>
                  <a:schemeClr val="tx1"/>
                </a:solidFill>
                <a:latin typeface="Nunito" pitchFamily="2" charset="0"/>
              </a:rPr>
              <a:t>1 warning</a:t>
            </a:r>
            <a:endParaRPr lang="en-DE" sz="1200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8C5145-3EA7-4601-AB63-A8699A45219C}"/>
              </a:ext>
            </a:extLst>
          </p:cNvPr>
          <p:cNvSpPr txBox="1"/>
          <p:nvPr/>
        </p:nvSpPr>
        <p:spPr>
          <a:xfrm>
            <a:off x="7036358" y="1192650"/>
            <a:ext cx="90762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33" i="1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QUALITY</a:t>
            </a:r>
            <a:endParaRPr lang="en-DE" sz="4265" i="1" dirty="0">
              <a:solidFill>
                <a:schemeClr val="bg1">
                  <a:lumMod val="50000"/>
                </a:schemeClr>
              </a:solidFill>
              <a:latin typeface="Nunito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F72F04-87AF-4F5D-8721-96B45C58723D}"/>
              </a:ext>
            </a:extLst>
          </p:cNvPr>
          <p:cNvCxnSpPr>
            <a:cxnSpLocks/>
          </p:cNvCxnSpPr>
          <p:nvPr/>
        </p:nvCxnSpPr>
        <p:spPr>
          <a:xfrm flipV="1">
            <a:off x="7126939" y="1467953"/>
            <a:ext cx="2392587" cy="9322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1FC3F0D-9B83-4AF5-95AE-6A7C78892829}"/>
              </a:ext>
            </a:extLst>
          </p:cNvPr>
          <p:cNvCxnSpPr>
            <a:cxnSpLocks/>
          </p:cNvCxnSpPr>
          <p:nvPr/>
        </p:nvCxnSpPr>
        <p:spPr>
          <a:xfrm flipV="1">
            <a:off x="7123432" y="1887385"/>
            <a:ext cx="2392587" cy="9322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Clipboard Badge with solid fill">
            <a:extLst>
              <a:ext uri="{FF2B5EF4-FFF2-40B4-BE49-F238E27FC236}">
                <a16:creationId xmlns:a16="http://schemas.microsoft.com/office/drawing/2014/main" id="{9243A09A-FC13-4166-ABCB-F337178921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7793" y="1532460"/>
            <a:ext cx="254628" cy="254628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3A5C6376-A287-40B9-AE86-FE78A1C82486}"/>
              </a:ext>
            </a:extLst>
          </p:cNvPr>
          <p:cNvSpPr txBox="1"/>
          <p:nvPr/>
        </p:nvSpPr>
        <p:spPr>
          <a:xfrm>
            <a:off x="7213074" y="1508730"/>
            <a:ext cx="61311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33" b="1" dirty="0">
                <a:latin typeface="Nunito" pitchFamily="2" charset="0"/>
              </a:rPr>
              <a:t>100</a:t>
            </a:r>
            <a:endParaRPr lang="en-DE" sz="1333" b="1" dirty="0">
              <a:latin typeface="Nunito" pitchFamily="2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1EF2BEE-3C97-4349-B649-D79E1AD967FC}"/>
              </a:ext>
            </a:extLst>
          </p:cNvPr>
          <p:cNvSpPr txBox="1"/>
          <p:nvPr/>
        </p:nvSpPr>
        <p:spPr>
          <a:xfrm>
            <a:off x="8585028" y="1476747"/>
            <a:ext cx="61311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33" b="1" dirty="0">
                <a:latin typeface="Nunito" pitchFamily="2" charset="0"/>
              </a:rPr>
              <a:t>1</a:t>
            </a:r>
            <a:endParaRPr lang="en-DE" sz="1333" b="1" dirty="0">
              <a:latin typeface="Nunito" pitchFamily="2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628A43D-DF1A-45D4-A7B0-6435DCED9FC4}"/>
              </a:ext>
            </a:extLst>
          </p:cNvPr>
          <p:cNvSpPr txBox="1"/>
          <p:nvPr/>
        </p:nvSpPr>
        <p:spPr>
          <a:xfrm>
            <a:off x="8742268" y="1522528"/>
            <a:ext cx="796230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dirty="0">
                <a:latin typeface="Nunito" pitchFamily="2" charset="0"/>
              </a:rPr>
              <a:t>problem</a:t>
            </a:r>
            <a:endParaRPr lang="en-DE" sz="933" dirty="0">
              <a:latin typeface="Nunito" pitchFamily="2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DBDF031-D58F-4810-91B9-532C001C6FD8}"/>
              </a:ext>
            </a:extLst>
          </p:cNvPr>
          <p:cNvSpPr txBox="1"/>
          <p:nvPr/>
        </p:nvSpPr>
        <p:spPr>
          <a:xfrm>
            <a:off x="7240593" y="1931923"/>
            <a:ext cx="50112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33" b="1" dirty="0">
                <a:latin typeface="Nunito" pitchFamily="2" charset="0"/>
              </a:rPr>
              <a:t>60</a:t>
            </a:r>
            <a:endParaRPr lang="en-DE" sz="1333" b="1" dirty="0">
              <a:latin typeface="Nunito" pitchFamily="2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4182CB5-5E4E-4F81-AF5F-B1025E78AF31}"/>
              </a:ext>
            </a:extLst>
          </p:cNvPr>
          <p:cNvSpPr txBox="1"/>
          <p:nvPr/>
        </p:nvSpPr>
        <p:spPr>
          <a:xfrm>
            <a:off x="7520435" y="1914217"/>
            <a:ext cx="613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Nunito" pitchFamily="2" charset="0"/>
              </a:rPr>
              <a:t>%</a:t>
            </a:r>
            <a:endParaRPr lang="en-DE" sz="800" dirty="0">
              <a:latin typeface="Nunito" pitchFamily="2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9207600-7F01-4A43-9F04-8335D7F7E714}"/>
              </a:ext>
            </a:extLst>
          </p:cNvPr>
          <p:cNvSpPr txBox="1"/>
          <p:nvPr/>
        </p:nvSpPr>
        <p:spPr>
          <a:xfrm>
            <a:off x="8583648" y="1920849"/>
            <a:ext cx="61311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33" b="1" dirty="0">
                <a:latin typeface="Nunito" pitchFamily="2" charset="0"/>
              </a:rPr>
              <a:t>1</a:t>
            </a:r>
            <a:endParaRPr lang="en-DE" sz="1333" b="1" dirty="0">
              <a:latin typeface="Nunito" pitchFamily="2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60D02A2-8D38-47B6-8B56-43582A4559D0}"/>
              </a:ext>
            </a:extLst>
          </p:cNvPr>
          <p:cNvSpPr txBox="1"/>
          <p:nvPr/>
        </p:nvSpPr>
        <p:spPr>
          <a:xfrm>
            <a:off x="8749027" y="1954855"/>
            <a:ext cx="796230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dirty="0">
                <a:latin typeface="Nunito" pitchFamily="2" charset="0"/>
              </a:rPr>
              <a:t>warning</a:t>
            </a:r>
            <a:endParaRPr lang="en-DE" sz="933" dirty="0">
              <a:latin typeface="Nunito" pitchFamily="2" charset="0"/>
            </a:endParaRPr>
          </a:p>
        </p:txBody>
      </p:sp>
      <p:pic>
        <p:nvPicPr>
          <p:cNvPr id="17" name="Graphic 16" descr="Clipboard Checked with solid fill">
            <a:extLst>
              <a:ext uri="{FF2B5EF4-FFF2-40B4-BE49-F238E27FC236}">
                <a16:creationId xmlns:a16="http://schemas.microsoft.com/office/drawing/2014/main" id="{6AA29A59-FFFC-421A-AB1B-E3D8740D7F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089101" y="1962785"/>
            <a:ext cx="249643" cy="249643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18993BD3-30BF-4F8F-BAF1-116DDC0E0999}"/>
              </a:ext>
            </a:extLst>
          </p:cNvPr>
          <p:cNvSpPr txBox="1"/>
          <p:nvPr/>
        </p:nvSpPr>
        <p:spPr>
          <a:xfrm>
            <a:off x="7531772" y="1505934"/>
            <a:ext cx="1134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Nunito" pitchFamily="2" charset="0"/>
              </a:rPr>
              <a:t>%</a:t>
            </a:r>
          </a:p>
        </p:txBody>
      </p:sp>
      <p:sp>
        <p:nvSpPr>
          <p:cNvPr id="242" name="CustomShape 62">
            <a:extLst>
              <a:ext uri="{FF2B5EF4-FFF2-40B4-BE49-F238E27FC236}">
                <a16:creationId xmlns:a16="http://schemas.microsoft.com/office/drawing/2014/main" id="{317AA158-63BA-4500-83BC-9195135FB2D2}"/>
              </a:ext>
            </a:extLst>
          </p:cNvPr>
          <p:cNvSpPr/>
          <p:nvPr/>
        </p:nvSpPr>
        <p:spPr>
          <a:xfrm>
            <a:off x="4643297" y="2848433"/>
            <a:ext cx="499868" cy="756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19963" tIns="59981" rIns="119963" bIns="59981">
            <a:spAutoFit/>
          </a:bodyPr>
          <a:lstStyle/>
          <a:p>
            <a:pPr>
              <a:spcAft>
                <a:spcPts val="800"/>
              </a:spcAft>
            </a:pPr>
            <a:r>
              <a:rPr lang="en-US" sz="533" b="1" spc="-1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  <a:ea typeface="ＭＳ Ｐゴシック"/>
              </a:rPr>
              <a:t>T001</a:t>
            </a:r>
          </a:p>
          <a:p>
            <a:pPr>
              <a:spcAft>
                <a:spcPts val="800"/>
              </a:spcAft>
            </a:pPr>
            <a:r>
              <a:rPr lang="en-US" sz="533" b="1" spc="-1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  <a:ea typeface="ＭＳ Ｐゴシック"/>
              </a:rPr>
              <a:t>T002</a:t>
            </a:r>
            <a:endParaRPr lang="en-US" sz="533" b="1" spc="-1" dirty="0">
              <a:solidFill>
                <a:schemeClr val="bg1">
                  <a:lumMod val="50000"/>
                </a:schemeClr>
              </a:solidFill>
              <a:latin typeface="Nunito" pitchFamily="2" charset="0"/>
            </a:endParaRPr>
          </a:p>
          <a:p>
            <a:pPr>
              <a:spcAft>
                <a:spcPts val="800"/>
              </a:spcAft>
            </a:pPr>
            <a:r>
              <a:rPr lang="en-US" sz="533" b="1" spc="-1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  <a:ea typeface="ＭＳ Ｐゴシック"/>
              </a:rPr>
              <a:t>T003</a:t>
            </a:r>
            <a:endParaRPr lang="en-US" sz="533" b="1" spc="-1" dirty="0">
              <a:solidFill>
                <a:schemeClr val="bg1">
                  <a:lumMod val="50000"/>
                </a:schemeClr>
              </a:solidFill>
              <a:latin typeface="Nunito" pitchFamily="2" charset="0"/>
            </a:endParaRPr>
          </a:p>
          <a:p>
            <a:pPr>
              <a:spcAft>
                <a:spcPts val="800"/>
              </a:spcAft>
            </a:pPr>
            <a:r>
              <a:rPr lang="en-US" sz="533" b="1" spc="-1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  <a:ea typeface="ＭＳ Ｐゴシック"/>
              </a:rPr>
              <a:t>T004</a:t>
            </a:r>
            <a:endParaRPr lang="en-US" sz="533" b="1" spc="-1" dirty="0">
              <a:solidFill>
                <a:schemeClr val="bg1">
                  <a:lumMod val="50000"/>
                </a:schemeClr>
              </a:solidFill>
              <a:latin typeface="Nunito" pitchFamily="2" charset="0"/>
            </a:endParaRPr>
          </a:p>
        </p:txBody>
      </p:sp>
      <p:sp>
        <p:nvSpPr>
          <p:cNvPr id="243" name="CustomShape 62">
            <a:extLst>
              <a:ext uri="{FF2B5EF4-FFF2-40B4-BE49-F238E27FC236}">
                <a16:creationId xmlns:a16="http://schemas.microsoft.com/office/drawing/2014/main" id="{5561F7B7-9ABA-4D7A-B01A-F1D111DEF0B4}"/>
              </a:ext>
            </a:extLst>
          </p:cNvPr>
          <p:cNvSpPr/>
          <p:nvPr/>
        </p:nvSpPr>
        <p:spPr>
          <a:xfrm>
            <a:off x="2727926" y="2625539"/>
            <a:ext cx="2303269" cy="285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19963" tIns="59981" rIns="119963" bIns="59981">
            <a:spAutoFit/>
          </a:bodyPr>
          <a:lstStyle/>
          <a:p>
            <a:pPr>
              <a:spcAft>
                <a:spcPts val="800"/>
              </a:spcAft>
            </a:pPr>
            <a:r>
              <a:rPr lang="en-US" sz="1066" spc="-1" dirty="0">
                <a:solidFill>
                  <a:srgbClr val="0070C0"/>
                </a:solidFill>
                <a:latin typeface="Nunito" pitchFamily="2" charset="0"/>
              </a:rPr>
              <a:t>Running production deployment</a:t>
            </a:r>
          </a:p>
        </p:txBody>
      </p:sp>
      <p:sp>
        <p:nvSpPr>
          <p:cNvPr id="244" name="CustomShape 62">
            <a:extLst>
              <a:ext uri="{FF2B5EF4-FFF2-40B4-BE49-F238E27FC236}">
                <a16:creationId xmlns:a16="http://schemas.microsoft.com/office/drawing/2014/main" id="{1C7E400F-9EF6-4782-98D1-2A323EE8FAEA}"/>
              </a:ext>
            </a:extLst>
          </p:cNvPr>
          <p:cNvSpPr/>
          <p:nvPr/>
        </p:nvSpPr>
        <p:spPr>
          <a:xfrm>
            <a:off x="5114642" y="2636001"/>
            <a:ext cx="1681726" cy="285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19963" tIns="59981" rIns="119963" bIns="59981">
            <a:spAutoFit/>
          </a:bodyPr>
          <a:lstStyle/>
          <a:p>
            <a:pPr>
              <a:spcAft>
                <a:spcPts val="800"/>
              </a:spcAft>
            </a:pPr>
            <a:r>
              <a:rPr lang="en-US" sz="1066" spc="-1" dirty="0">
                <a:solidFill>
                  <a:schemeClr val="accent2">
                    <a:lumMod val="75000"/>
                  </a:schemeClr>
                </a:solidFill>
                <a:latin typeface="Nunito" pitchFamily="2" charset="0"/>
              </a:rPr>
              <a:t>Candidate deployment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28711A85-5018-44AE-8E93-71289889787F}"/>
              </a:ext>
            </a:extLst>
          </p:cNvPr>
          <p:cNvSpPr/>
          <p:nvPr/>
        </p:nvSpPr>
        <p:spPr>
          <a:xfrm>
            <a:off x="4082187" y="3450550"/>
            <a:ext cx="595312" cy="162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sp>
        <p:nvSpPr>
          <p:cNvPr id="246" name="CustomShape 62">
            <a:extLst>
              <a:ext uri="{FF2B5EF4-FFF2-40B4-BE49-F238E27FC236}">
                <a16:creationId xmlns:a16="http://schemas.microsoft.com/office/drawing/2014/main" id="{01403261-D8A8-4D5F-BE5C-0D30FE4DDFE0}"/>
              </a:ext>
            </a:extLst>
          </p:cNvPr>
          <p:cNvSpPr/>
          <p:nvPr/>
        </p:nvSpPr>
        <p:spPr>
          <a:xfrm>
            <a:off x="5057362" y="3442592"/>
            <a:ext cx="482434" cy="2031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19963" tIns="59981" rIns="119963" bIns="59981">
            <a:spAutoFit/>
          </a:bodyPr>
          <a:lstStyle/>
          <a:p>
            <a:pPr>
              <a:lnSpc>
                <a:spcPct val="100000"/>
              </a:lnSpc>
            </a:pPr>
            <a:r>
              <a:rPr lang="en-US" sz="533" b="1" spc="-1" dirty="0">
                <a:solidFill>
                  <a:schemeClr val="bg1"/>
                </a:solidFill>
                <a:latin typeface="Nunito" pitchFamily="2" charset="0"/>
                <a:ea typeface="ＭＳ Ｐゴシック"/>
              </a:rPr>
              <a:t>2</a:t>
            </a:r>
            <a:endParaRPr lang="en-US" sz="533" b="1" spc="-1" dirty="0">
              <a:solidFill>
                <a:schemeClr val="bg1"/>
              </a:solidFill>
              <a:latin typeface="Nunito" pitchFamily="2" charset="0"/>
            </a:endParaRP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759786DA-4B36-4F9B-B3E5-E8DF4780062E}"/>
              </a:ext>
            </a:extLst>
          </p:cNvPr>
          <p:cNvSpPr/>
          <p:nvPr/>
        </p:nvSpPr>
        <p:spPr>
          <a:xfrm>
            <a:off x="2746053" y="3447033"/>
            <a:ext cx="86033" cy="860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39104C00-9EC0-46FD-9AE5-D5C736FD3EC6}"/>
              </a:ext>
            </a:extLst>
          </p:cNvPr>
          <p:cNvSpPr/>
          <p:nvPr/>
        </p:nvSpPr>
        <p:spPr>
          <a:xfrm>
            <a:off x="2751829" y="2909259"/>
            <a:ext cx="86033" cy="8603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6BF7E4B5-D9E8-4BF9-A358-B69025F1D2A0}"/>
              </a:ext>
            </a:extLst>
          </p:cNvPr>
          <p:cNvSpPr/>
          <p:nvPr/>
        </p:nvSpPr>
        <p:spPr>
          <a:xfrm>
            <a:off x="2751829" y="3062442"/>
            <a:ext cx="86033" cy="8603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585AE7CF-DB8C-45E0-8FAA-FA485DE4444B}"/>
              </a:ext>
            </a:extLst>
          </p:cNvPr>
          <p:cNvSpPr/>
          <p:nvPr/>
        </p:nvSpPr>
        <p:spPr>
          <a:xfrm>
            <a:off x="2751829" y="3249747"/>
            <a:ext cx="86033" cy="8603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latin typeface="Nunito" pitchFamily="2" charset="0"/>
            </a:endParaRPr>
          </a:p>
        </p:txBody>
      </p:sp>
      <p:sp>
        <p:nvSpPr>
          <p:cNvPr id="254" name="CustomShape 62">
            <a:extLst>
              <a:ext uri="{FF2B5EF4-FFF2-40B4-BE49-F238E27FC236}">
                <a16:creationId xmlns:a16="http://schemas.microsoft.com/office/drawing/2014/main" id="{A70B93D5-18DD-4DB5-AE7A-415719B7A307}"/>
              </a:ext>
            </a:extLst>
          </p:cNvPr>
          <p:cNvSpPr/>
          <p:nvPr/>
        </p:nvSpPr>
        <p:spPr>
          <a:xfrm rot="16200000">
            <a:off x="2132444" y="3056653"/>
            <a:ext cx="956282" cy="285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19963" tIns="59981" rIns="119963" bIns="59981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1066" spc="-1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  <a:ea typeface="ＭＳ Ｐゴシック"/>
              </a:rPr>
              <a:t>Severity</a:t>
            </a:r>
            <a:endParaRPr lang="en-US" sz="1066" spc="-1" dirty="0">
              <a:solidFill>
                <a:schemeClr val="bg1">
                  <a:lumMod val="50000"/>
                </a:schemeClr>
              </a:solidFill>
              <a:latin typeface="Nunito" pitchFamily="2" charset="0"/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67AE5C65-7F8E-4B0B-9182-D98ADA0AF362}"/>
              </a:ext>
            </a:extLst>
          </p:cNvPr>
          <p:cNvSpPr/>
          <p:nvPr/>
        </p:nvSpPr>
        <p:spPr>
          <a:xfrm>
            <a:off x="2938452" y="2876129"/>
            <a:ext cx="1788405" cy="1403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399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03E56421-B374-47E9-9B2F-3B706D66EB7B}"/>
              </a:ext>
            </a:extLst>
          </p:cNvPr>
          <p:cNvSpPr/>
          <p:nvPr/>
        </p:nvSpPr>
        <p:spPr>
          <a:xfrm>
            <a:off x="4122746" y="3045171"/>
            <a:ext cx="599190" cy="1455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399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439A5E22-7776-418C-967B-BFD810508ECE}"/>
              </a:ext>
            </a:extLst>
          </p:cNvPr>
          <p:cNvSpPr/>
          <p:nvPr/>
        </p:nvSpPr>
        <p:spPr>
          <a:xfrm>
            <a:off x="3747520" y="3225437"/>
            <a:ext cx="974415" cy="1470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399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95346899-6E77-431D-A1F7-D3CF5164EDB3}"/>
              </a:ext>
            </a:extLst>
          </p:cNvPr>
          <p:cNvSpPr/>
          <p:nvPr/>
        </p:nvSpPr>
        <p:spPr>
          <a:xfrm>
            <a:off x="3516755" y="3408537"/>
            <a:ext cx="1205361" cy="1397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399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90632F34-21F8-4F4D-A4AF-0ABAC54E97E7}"/>
              </a:ext>
            </a:extLst>
          </p:cNvPr>
          <p:cNvSpPr/>
          <p:nvPr/>
        </p:nvSpPr>
        <p:spPr>
          <a:xfrm>
            <a:off x="4978608" y="2869139"/>
            <a:ext cx="1788404" cy="1372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399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DD82028D-1222-41B4-ADAC-75B01C9A7333}"/>
              </a:ext>
            </a:extLst>
          </p:cNvPr>
          <p:cNvSpPr/>
          <p:nvPr/>
        </p:nvSpPr>
        <p:spPr>
          <a:xfrm>
            <a:off x="4972139" y="3046416"/>
            <a:ext cx="730774" cy="1403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399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01DCD245-0CFE-4305-A835-10393B77846D}"/>
              </a:ext>
            </a:extLst>
          </p:cNvPr>
          <p:cNvSpPr/>
          <p:nvPr/>
        </p:nvSpPr>
        <p:spPr>
          <a:xfrm>
            <a:off x="4972138" y="3231240"/>
            <a:ext cx="974415" cy="13978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399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142550A0-8E23-4CCB-A129-74E192B9836D}"/>
              </a:ext>
            </a:extLst>
          </p:cNvPr>
          <p:cNvSpPr/>
          <p:nvPr/>
        </p:nvSpPr>
        <p:spPr>
          <a:xfrm>
            <a:off x="4964859" y="3414017"/>
            <a:ext cx="1733025" cy="1397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399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D1E5C31C-B350-4DB2-9A33-AB594C2EEB2E}"/>
              </a:ext>
            </a:extLst>
          </p:cNvPr>
          <p:cNvSpPr/>
          <p:nvPr/>
        </p:nvSpPr>
        <p:spPr>
          <a:xfrm>
            <a:off x="9538499" y="2586686"/>
            <a:ext cx="1656707" cy="70924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66" dirty="0">
                <a:solidFill>
                  <a:schemeClr val="bg1"/>
                </a:solidFill>
                <a:latin typeface="Nunito" pitchFamily="2" charset="0"/>
              </a:rPr>
              <a:t>Quality gate</a:t>
            </a:r>
          </a:p>
          <a:p>
            <a:r>
              <a:rPr lang="en-GB" sz="1333" b="1" dirty="0">
                <a:solidFill>
                  <a:schemeClr val="bg1"/>
                </a:solidFill>
                <a:latin typeface="Nunito" pitchFamily="2" charset="0"/>
              </a:rPr>
              <a:t>Failed</a:t>
            </a:r>
          </a:p>
          <a:p>
            <a:r>
              <a:rPr lang="en-GB" sz="1200" dirty="0">
                <a:solidFill>
                  <a:schemeClr val="bg1"/>
                </a:solidFill>
                <a:latin typeface="Nunito" pitchFamily="2" charset="0"/>
              </a:rPr>
              <a:t>1 condition failed</a:t>
            </a:r>
            <a:endParaRPr lang="en-DE" sz="1200" dirty="0">
              <a:solidFill>
                <a:schemeClr val="bg1"/>
              </a:solidFill>
              <a:latin typeface="Nunito" pitchFamily="2" charset="0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A28E4C23-90BA-4B39-9BAE-AEAF04AC492F}"/>
              </a:ext>
            </a:extLst>
          </p:cNvPr>
          <p:cNvSpPr txBox="1"/>
          <p:nvPr/>
        </p:nvSpPr>
        <p:spPr>
          <a:xfrm>
            <a:off x="7016809" y="2512641"/>
            <a:ext cx="133882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33" i="1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VERIFICATION</a:t>
            </a:r>
            <a:endParaRPr lang="en-DE" sz="4265" i="1" dirty="0">
              <a:solidFill>
                <a:schemeClr val="bg1">
                  <a:lumMod val="50000"/>
                </a:schemeClr>
              </a:solidFill>
              <a:latin typeface="Nunito" pitchFamily="2" charset="0"/>
            </a:endParaRPr>
          </a:p>
        </p:txBody>
      </p: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9CBFA167-1209-4F7B-9C2B-FCA7F087EEB1}"/>
              </a:ext>
            </a:extLst>
          </p:cNvPr>
          <p:cNvCxnSpPr>
            <a:cxnSpLocks/>
          </p:cNvCxnSpPr>
          <p:nvPr/>
        </p:nvCxnSpPr>
        <p:spPr>
          <a:xfrm flipV="1">
            <a:off x="7123432" y="2796990"/>
            <a:ext cx="2392587" cy="9322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D001F44C-553F-49A5-902B-12FB506C1A11}"/>
              </a:ext>
            </a:extLst>
          </p:cNvPr>
          <p:cNvCxnSpPr>
            <a:cxnSpLocks/>
          </p:cNvCxnSpPr>
          <p:nvPr/>
        </p:nvCxnSpPr>
        <p:spPr>
          <a:xfrm flipV="1">
            <a:off x="7123432" y="3260428"/>
            <a:ext cx="2392587" cy="9322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9B806A10-B592-4C16-AD07-3BB3D4D77939}"/>
              </a:ext>
            </a:extLst>
          </p:cNvPr>
          <p:cNvSpPr txBox="1"/>
          <p:nvPr/>
        </p:nvSpPr>
        <p:spPr>
          <a:xfrm>
            <a:off x="7272491" y="2890112"/>
            <a:ext cx="61311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33" b="1" dirty="0">
                <a:latin typeface="Nunito" pitchFamily="2" charset="0"/>
              </a:rPr>
              <a:t>35</a:t>
            </a:r>
            <a:endParaRPr lang="en-DE" sz="1333" b="1" dirty="0">
              <a:latin typeface="Nunito" pitchFamily="2" charset="0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84C6C437-7D3B-4895-8D1A-D7CFD07CE726}"/>
              </a:ext>
            </a:extLst>
          </p:cNvPr>
          <p:cNvSpPr txBox="1"/>
          <p:nvPr/>
        </p:nvSpPr>
        <p:spPr>
          <a:xfrm>
            <a:off x="8575696" y="2872880"/>
            <a:ext cx="61311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33" b="1" dirty="0">
                <a:latin typeface="Nunito" pitchFamily="2" charset="0"/>
              </a:rPr>
              <a:t>2</a:t>
            </a:r>
            <a:endParaRPr lang="en-DE" sz="1333" b="1" dirty="0">
              <a:latin typeface="Nunito" pitchFamily="2" charset="0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1839239C-16A6-482A-972F-9561CDBDF410}"/>
              </a:ext>
            </a:extLst>
          </p:cNvPr>
          <p:cNvSpPr txBox="1"/>
          <p:nvPr/>
        </p:nvSpPr>
        <p:spPr>
          <a:xfrm>
            <a:off x="8737566" y="2903646"/>
            <a:ext cx="717407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dirty="0">
                <a:latin typeface="Nunito" pitchFamily="2" charset="0"/>
              </a:rPr>
              <a:t>faults</a:t>
            </a:r>
            <a:endParaRPr lang="en-DE" sz="933" dirty="0">
              <a:latin typeface="Nunito" pitchFamily="2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87A41592-3BF8-4D55-B090-C6D2AA91EA06}"/>
              </a:ext>
            </a:extLst>
          </p:cNvPr>
          <p:cNvSpPr txBox="1"/>
          <p:nvPr/>
        </p:nvSpPr>
        <p:spPr>
          <a:xfrm>
            <a:off x="7280936" y="3333403"/>
            <a:ext cx="50112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33" b="1" dirty="0">
                <a:latin typeface="Nunito" pitchFamily="2" charset="0"/>
              </a:rPr>
              <a:t>3 </a:t>
            </a:r>
            <a:endParaRPr lang="en-DE" sz="1333" b="1" dirty="0">
              <a:latin typeface="Nunito" pitchFamily="2" charset="0"/>
            </a:endParaRP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4B5CEC78-D242-4465-BF8B-E4E8258F44AF}"/>
              </a:ext>
            </a:extLst>
          </p:cNvPr>
          <p:cNvSpPr txBox="1"/>
          <p:nvPr/>
        </p:nvSpPr>
        <p:spPr>
          <a:xfrm>
            <a:off x="7540543" y="2841810"/>
            <a:ext cx="613115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dirty="0">
                <a:latin typeface="Nunito" pitchFamily="2" charset="0"/>
              </a:rPr>
              <a:t>%</a:t>
            </a:r>
          </a:p>
          <a:p>
            <a:r>
              <a:rPr lang="en-GB" sz="933" dirty="0">
                <a:latin typeface="Nunito" pitchFamily="2" charset="0"/>
              </a:rPr>
              <a:t>risk</a:t>
            </a:r>
            <a:endParaRPr lang="en-DE" sz="933" dirty="0">
              <a:latin typeface="Nunito" pitchFamily="2" charset="0"/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7A95D530-DD33-4785-BFF6-378BD654F2F2}"/>
              </a:ext>
            </a:extLst>
          </p:cNvPr>
          <p:cNvSpPr/>
          <p:nvPr/>
        </p:nvSpPr>
        <p:spPr>
          <a:xfrm>
            <a:off x="3738589" y="4400939"/>
            <a:ext cx="3026778" cy="496401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>
              <a:latin typeface="Nunito" pitchFamily="2" charset="0"/>
            </a:endParaRP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4801C238-B6E4-41E1-AA33-066E61EC3FA0}"/>
              </a:ext>
            </a:extLst>
          </p:cNvPr>
          <p:cNvSpPr/>
          <p:nvPr/>
        </p:nvSpPr>
        <p:spPr>
          <a:xfrm>
            <a:off x="2565340" y="4364160"/>
            <a:ext cx="4146110" cy="523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33" dirty="0">
                <a:solidFill>
                  <a:srgbClr val="000000"/>
                </a:solidFill>
                <a:latin typeface="Nunito" pitchFamily="2" charset="0"/>
                <a:cs typeface="Consolas" panose="020B0609020204030204" pitchFamily="49" charset="0"/>
              </a:rPr>
              <a:t>2021-12-21 </a:t>
            </a:r>
            <a:r>
              <a:rPr lang="en-US" sz="933" dirty="0">
                <a:solidFill>
                  <a:schemeClr val="bg1">
                    <a:lumMod val="75000"/>
                  </a:schemeClr>
                </a:solidFill>
                <a:latin typeface="Nunito" pitchFamily="2" charset="0"/>
                <a:cs typeface="Consolas" panose="020B0609020204030204" pitchFamily="49" charset="0"/>
              </a:rPr>
              <a:t>INFO</a:t>
            </a:r>
            <a:r>
              <a:rPr lang="en-US" sz="933" dirty="0">
                <a:solidFill>
                  <a:srgbClr val="000000"/>
                </a:solidFill>
                <a:latin typeface="Nunito" pitchFamily="2" charset="0"/>
                <a:cs typeface="Consolas" panose="020B0609020204030204" pitchFamily="49" charset="0"/>
              </a:rPr>
              <a:t>     Opening connection</a:t>
            </a:r>
          </a:p>
          <a:p>
            <a:r>
              <a:rPr lang="en-US" sz="933" dirty="0">
                <a:solidFill>
                  <a:srgbClr val="000000"/>
                </a:solidFill>
                <a:latin typeface="Nunito" pitchFamily="2" charset="0"/>
                <a:cs typeface="Consolas" panose="020B0609020204030204" pitchFamily="49" charset="0"/>
              </a:rPr>
              <a:t>2021-12-21 </a:t>
            </a:r>
            <a:r>
              <a:rPr lang="en-US" sz="933" dirty="0">
                <a:solidFill>
                  <a:schemeClr val="bg1">
                    <a:lumMod val="75000"/>
                  </a:schemeClr>
                </a:solidFill>
                <a:latin typeface="Nunito" pitchFamily="2" charset="0"/>
                <a:cs typeface="Consolas" panose="020B0609020204030204" pitchFamily="49" charset="0"/>
              </a:rPr>
              <a:t>INFO</a:t>
            </a:r>
            <a:r>
              <a:rPr lang="en-US" sz="933" dirty="0">
                <a:solidFill>
                  <a:srgbClr val="000000"/>
                </a:solidFill>
                <a:latin typeface="Nunito" pitchFamily="2" charset="0"/>
                <a:cs typeface="Consolas" panose="020B0609020204030204" pitchFamily="49" charset="0"/>
              </a:rPr>
              <a:t>     </a:t>
            </a:r>
            <a:r>
              <a:rPr lang="en-US" sz="933" dirty="0">
                <a:solidFill>
                  <a:srgbClr val="FF0000"/>
                </a:solidFill>
                <a:latin typeface="Nunito" pitchFamily="2" charset="0"/>
                <a:cs typeface="Consolas" panose="020B0609020204030204" pitchFamily="49" charset="0"/>
              </a:rPr>
              <a:t>System went into unexpected state</a:t>
            </a:r>
          </a:p>
          <a:p>
            <a:r>
              <a:rPr lang="en-US" sz="933" dirty="0">
                <a:solidFill>
                  <a:srgbClr val="000000"/>
                </a:solidFill>
                <a:latin typeface="Nunito" pitchFamily="2" charset="0"/>
                <a:cs typeface="Consolas" panose="020B0609020204030204" pitchFamily="49" charset="0"/>
              </a:rPr>
              <a:t>2021-12-22 </a:t>
            </a:r>
            <a:r>
              <a:rPr lang="en-US" sz="933" dirty="0">
                <a:solidFill>
                  <a:schemeClr val="bg1">
                    <a:lumMod val="75000"/>
                  </a:schemeClr>
                </a:solidFill>
                <a:latin typeface="Nunito" pitchFamily="2" charset="0"/>
                <a:cs typeface="Consolas" panose="020B0609020204030204" pitchFamily="49" charset="0"/>
              </a:rPr>
              <a:t>INFO</a:t>
            </a:r>
            <a:r>
              <a:rPr lang="en-US" sz="933" dirty="0">
                <a:solidFill>
                  <a:srgbClr val="000000"/>
                </a:solidFill>
                <a:latin typeface="Nunito" pitchFamily="2" charset="0"/>
                <a:cs typeface="Consolas" panose="020B0609020204030204" pitchFamily="49" charset="0"/>
              </a:rPr>
              <a:t>     Reverting to default mode</a:t>
            </a:r>
          </a:p>
        </p:txBody>
      </p:sp>
      <p:pic>
        <p:nvPicPr>
          <p:cNvPr id="23" name="Graphic 22" descr="Badge Follow with solid fill">
            <a:extLst>
              <a:ext uri="{FF2B5EF4-FFF2-40B4-BE49-F238E27FC236}">
                <a16:creationId xmlns:a16="http://schemas.microsoft.com/office/drawing/2014/main" id="{A8ABB12E-E5A5-4F78-B65F-192AC494A52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32174" y="3381404"/>
            <a:ext cx="219004" cy="219002"/>
          </a:xfrm>
          <a:prstGeom prst="rect">
            <a:avLst/>
          </a:prstGeom>
        </p:spPr>
      </p:pic>
      <p:sp>
        <p:nvSpPr>
          <p:cNvPr id="357" name="TextBox 356">
            <a:extLst>
              <a:ext uri="{FF2B5EF4-FFF2-40B4-BE49-F238E27FC236}">
                <a16:creationId xmlns:a16="http://schemas.microsoft.com/office/drawing/2014/main" id="{F4D42481-2696-4B5F-827D-39A57390DF1A}"/>
              </a:ext>
            </a:extLst>
          </p:cNvPr>
          <p:cNvSpPr txBox="1"/>
          <p:nvPr/>
        </p:nvSpPr>
        <p:spPr>
          <a:xfrm>
            <a:off x="7539736" y="3298947"/>
            <a:ext cx="726409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dirty="0">
                <a:latin typeface="Nunito" pitchFamily="2" charset="0"/>
              </a:rPr>
              <a:t>added</a:t>
            </a:r>
          </a:p>
          <a:p>
            <a:r>
              <a:rPr lang="en-GB" sz="933" dirty="0">
                <a:latin typeface="Nunito" pitchFamily="2" charset="0"/>
              </a:rPr>
              <a:t>states</a:t>
            </a:r>
            <a:endParaRPr lang="en-DE" sz="933" dirty="0">
              <a:latin typeface="Nunito" pitchFamily="2" charset="0"/>
            </a:endParaRP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29F7B34B-E18C-44F3-85BD-977F2950C972}"/>
              </a:ext>
            </a:extLst>
          </p:cNvPr>
          <p:cNvSpPr txBox="1"/>
          <p:nvPr/>
        </p:nvSpPr>
        <p:spPr>
          <a:xfrm>
            <a:off x="8586434" y="3354028"/>
            <a:ext cx="50112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33" b="1" dirty="0">
                <a:latin typeface="Nunito" pitchFamily="2" charset="0"/>
              </a:rPr>
              <a:t>1 </a:t>
            </a:r>
            <a:endParaRPr lang="en-DE" sz="1333" b="1" dirty="0">
              <a:latin typeface="Nunito" pitchFamily="2" charset="0"/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51C52539-8B84-41F3-B80D-37D2164FECF6}"/>
              </a:ext>
            </a:extLst>
          </p:cNvPr>
          <p:cNvSpPr txBox="1"/>
          <p:nvPr/>
        </p:nvSpPr>
        <p:spPr>
          <a:xfrm>
            <a:off x="8748679" y="3276946"/>
            <a:ext cx="739204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dirty="0">
                <a:latin typeface="Nunito" pitchFamily="2" charset="0"/>
              </a:rPr>
              <a:t>freq. change</a:t>
            </a:r>
            <a:endParaRPr lang="en-DE" sz="933" dirty="0">
              <a:latin typeface="Nunito" pitchFamily="2" charset="0"/>
            </a:endParaRPr>
          </a:p>
        </p:txBody>
      </p:sp>
      <p:pic>
        <p:nvPicPr>
          <p:cNvPr id="39" name="Graphic 38" descr="Transfer with solid fill">
            <a:extLst>
              <a:ext uri="{FF2B5EF4-FFF2-40B4-BE49-F238E27FC236}">
                <a16:creationId xmlns:a16="http://schemas.microsoft.com/office/drawing/2014/main" id="{09947E6F-F94A-45F6-9032-1DF9F35A61C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8442927" y="3417223"/>
            <a:ext cx="156736" cy="156736"/>
          </a:xfrm>
          <a:prstGeom prst="rect">
            <a:avLst/>
          </a:prstGeom>
        </p:spPr>
      </p:pic>
      <p:sp>
        <p:nvSpPr>
          <p:cNvPr id="373" name="TextBox 372">
            <a:extLst>
              <a:ext uri="{FF2B5EF4-FFF2-40B4-BE49-F238E27FC236}">
                <a16:creationId xmlns:a16="http://schemas.microsoft.com/office/drawing/2014/main" id="{6C354463-22E9-44F2-B942-8D5FA6DE7A69}"/>
              </a:ext>
            </a:extLst>
          </p:cNvPr>
          <p:cNvSpPr txBox="1"/>
          <p:nvPr/>
        </p:nvSpPr>
        <p:spPr>
          <a:xfrm>
            <a:off x="9816670" y="3327058"/>
            <a:ext cx="50112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33" b="1">
                <a:latin typeface="Nunito" pitchFamily="2" charset="0"/>
              </a:rPr>
              <a:t>4 </a:t>
            </a:r>
            <a:endParaRPr lang="en-DE" sz="1333" b="1" dirty="0">
              <a:latin typeface="Nunito" pitchFamily="2" charset="0"/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66AC77A3-2FF0-4CDB-BE08-22B3B94F3633}"/>
              </a:ext>
            </a:extLst>
          </p:cNvPr>
          <p:cNvSpPr txBox="1"/>
          <p:nvPr/>
        </p:nvSpPr>
        <p:spPr>
          <a:xfrm>
            <a:off x="9984500" y="3298947"/>
            <a:ext cx="81317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dirty="0">
                <a:latin typeface="Nunito" pitchFamily="2" charset="0"/>
              </a:rPr>
              <a:t>recurring</a:t>
            </a:r>
          </a:p>
          <a:p>
            <a:r>
              <a:rPr lang="en-GB" sz="933" dirty="0">
                <a:latin typeface="Nunito" pitchFamily="2" charset="0"/>
              </a:rPr>
              <a:t>states</a:t>
            </a:r>
            <a:endParaRPr lang="en-DE" sz="933" dirty="0">
              <a:latin typeface="Nunito" pitchFamily="2" charset="0"/>
            </a:endParaRPr>
          </a:p>
        </p:txBody>
      </p:sp>
      <p:pic>
        <p:nvPicPr>
          <p:cNvPr id="42" name="Graphic 41" descr="Repeat with solid fill">
            <a:extLst>
              <a:ext uri="{FF2B5EF4-FFF2-40B4-BE49-F238E27FC236}">
                <a16:creationId xmlns:a16="http://schemas.microsoft.com/office/drawing/2014/main" id="{BE039928-7AC9-48B0-A2CE-5D80E1D38A1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V="1">
            <a:off x="9594159" y="3406448"/>
            <a:ext cx="161073" cy="161073"/>
          </a:xfrm>
          <a:prstGeom prst="rect">
            <a:avLst/>
          </a:prstGeom>
        </p:spPr>
      </p:pic>
      <p:pic>
        <p:nvPicPr>
          <p:cNvPr id="382" name="Graphic 381" descr="Irritant with solid fill">
            <a:extLst>
              <a:ext uri="{FF2B5EF4-FFF2-40B4-BE49-F238E27FC236}">
                <a16:creationId xmlns:a16="http://schemas.microsoft.com/office/drawing/2014/main" id="{874353E5-41BC-4AE2-944D-29426E19958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36758" y="1532967"/>
            <a:ext cx="179896" cy="179896"/>
          </a:xfrm>
          <a:prstGeom prst="rect">
            <a:avLst/>
          </a:prstGeom>
        </p:spPr>
      </p:pic>
      <p:pic>
        <p:nvPicPr>
          <p:cNvPr id="44" name="Graphic 43" descr="Warning with solid fill">
            <a:extLst>
              <a:ext uri="{FF2B5EF4-FFF2-40B4-BE49-F238E27FC236}">
                <a16:creationId xmlns:a16="http://schemas.microsoft.com/office/drawing/2014/main" id="{AA4349CF-5E56-431C-9E7A-8B28170E584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35107" y="1975541"/>
            <a:ext cx="179747" cy="179747"/>
          </a:xfrm>
          <a:prstGeom prst="rect">
            <a:avLst/>
          </a:prstGeom>
        </p:spPr>
      </p:pic>
      <p:pic>
        <p:nvPicPr>
          <p:cNvPr id="383" name="Graphic 382" descr="Irritant with solid fill">
            <a:extLst>
              <a:ext uri="{FF2B5EF4-FFF2-40B4-BE49-F238E27FC236}">
                <a16:creationId xmlns:a16="http://schemas.microsoft.com/office/drawing/2014/main" id="{A81F54EA-C640-4638-A5DA-7A9402CDACC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35826" y="2920205"/>
            <a:ext cx="179896" cy="179896"/>
          </a:xfrm>
          <a:prstGeom prst="rect">
            <a:avLst/>
          </a:prstGeom>
        </p:spPr>
      </p:pic>
      <p:sp>
        <p:nvSpPr>
          <p:cNvPr id="416" name="Rectangle: Rounded Corners 415">
            <a:extLst>
              <a:ext uri="{FF2B5EF4-FFF2-40B4-BE49-F238E27FC236}">
                <a16:creationId xmlns:a16="http://schemas.microsoft.com/office/drawing/2014/main" id="{55FE9862-5B81-4EBD-8E11-C1CCDBFF4B27}"/>
              </a:ext>
            </a:extLst>
          </p:cNvPr>
          <p:cNvSpPr/>
          <p:nvPr/>
        </p:nvSpPr>
        <p:spPr>
          <a:xfrm>
            <a:off x="6856936" y="3890951"/>
            <a:ext cx="4099359" cy="135392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100000" sx="102000" sy="102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333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89074C6E-C29D-418F-AFC7-DD97C72326F1}"/>
              </a:ext>
            </a:extLst>
          </p:cNvPr>
          <p:cNvSpPr txBox="1"/>
          <p:nvPr/>
        </p:nvSpPr>
        <p:spPr>
          <a:xfrm>
            <a:off x="7002392" y="4006215"/>
            <a:ext cx="196079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33" i="1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INCIDENT DETECTION</a:t>
            </a:r>
            <a:endParaRPr lang="en-DE" sz="1333" i="1" dirty="0">
              <a:solidFill>
                <a:schemeClr val="bg1">
                  <a:lumMod val="50000"/>
                </a:schemeClr>
              </a:solidFill>
              <a:latin typeface="Nunito" pitchFamily="2" charset="0"/>
            </a:endParaRPr>
          </a:p>
        </p:txBody>
      </p:sp>
      <p:pic>
        <p:nvPicPr>
          <p:cNvPr id="72" name="Graphic 71" descr="High voltage with solid fill">
            <a:extLst>
              <a:ext uri="{FF2B5EF4-FFF2-40B4-BE49-F238E27FC236}">
                <a16:creationId xmlns:a16="http://schemas.microsoft.com/office/drawing/2014/main" id="{DE0BD40B-4019-4A00-8DC9-2A84FCABBBE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132927" y="2911806"/>
            <a:ext cx="218106" cy="218106"/>
          </a:xfrm>
          <a:prstGeom prst="rect">
            <a:avLst/>
          </a:prstGeom>
        </p:spPr>
      </p:pic>
      <p:sp>
        <p:nvSpPr>
          <p:cNvPr id="438" name="TextBox 437">
            <a:extLst>
              <a:ext uri="{FF2B5EF4-FFF2-40B4-BE49-F238E27FC236}">
                <a16:creationId xmlns:a16="http://schemas.microsoft.com/office/drawing/2014/main" id="{4B57D92D-7915-47CA-A1AA-4B3540CD6658}"/>
              </a:ext>
            </a:extLst>
          </p:cNvPr>
          <p:cNvSpPr txBox="1"/>
          <p:nvPr/>
        </p:nvSpPr>
        <p:spPr>
          <a:xfrm>
            <a:off x="7513066" y="2056476"/>
            <a:ext cx="1759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Nunito" pitchFamily="2" charset="0"/>
              </a:rPr>
              <a:t>expressiveness</a:t>
            </a:r>
            <a:endParaRPr lang="en-DE" sz="800" dirty="0">
              <a:latin typeface="Nunito" pitchFamily="2" charset="0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E7D430BB-CEF6-4038-8894-C9D48C9CC525}"/>
              </a:ext>
            </a:extLst>
          </p:cNvPr>
          <p:cNvSpPr txBox="1"/>
          <p:nvPr/>
        </p:nvSpPr>
        <p:spPr>
          <a:xfrm>
            <a:off x="7531771" y="1665516"/>
            <a:ext cx="17597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Nunito" pitchFamily="2" charset="0"/>
              </a:rPr>
              <a:t>correctness</a:t>
            </a:r>
            <a:endParaRPr lang="en-DE" sz="800" dirty="0">
              <a:latin typeface="Nunito" pitchFamily="2" charset="0"/>
            </a:endParaRP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7475931A-3BF2-4322-853D-69F179D2BC98}"/>
              </a:ext>
            </a:extLst>
          </p:cNvPr>
          <p:cNvSpPr txBox="1"/>
          <p:nvPr/>
        </p:nvSpPr>
        <p:spPr>
          <a:xfrm>
            <a:off x="7271584" y="4310665"/>
            <a:ext cx="61311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33" b="1" dirty="0">
                <a:latin typeface="Nunito" pitchFamily="2" charset="0"/>
              </a:rPr>
              <a:t>1</a:t>
            </a:r>
            <a:endParaRPr lang="en-DE" sz="1333" b="1" dirty="0">
              <a:latin typeface="Nunito" pitchFamily="2" charset="0"/>
            </a:endParaRPr>
          </a:p>
        </p:txBody>
      </p:sp>
      <p:pic>
        <p:nvPicPr>
          <p:cNvPr id="441" name="Graphic 440" descr="Irritant with solid fill">
            <a:extLst>
              <a:ext uri="{FF2B5EF4-FFF2-40B4-BE49-F238E27FC236}">
                <a16:creationId xmlns:a16="http://schemas.microsoft.com/office/drawing/2014/main" id="{78C8CC5C-D2C5-4493-BA41-348580D92F5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37070" y="4374254"/>
            <a:ext cx="184716" cy="184716"/>
          </a:xfrm>
          <a:prstGeom prst="rect">
            <a:avLst/>
          </a:prstGeom>
        </p:spPr>
      </p:pic>
      <p:sp>
        <p:nvSpPr>
          <p:cNvPr id="442" name="TextBox 441">
            <a:extLst>
              <a:ext uri="{FF2B5EF4-FFF2-40B4-BE49-F238E27FC236}">
                <a16:creationId xmlns:a16="http://schemas.microsoft.com/office/drawing/2014/main" id="{95C1CBD9-DEC7-4D74-A6B6-603BB162CF57}"/>
              </a:ext>
            </a:extLst>
          </p:cNvPr>
          <p:cNvSpPr txBox="1"/>
          <p:nvPr/>
        </p:nvSpPr>
        <p:spPr>
          <a:xfrm>
            <a:off x="7544066" y="4357023"/>
            <a:ext cx="726409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dirty="0">
                <a:latin typeface="Nunito" pitchFamily="2" charset="0"/>
              </a:rPr>
              <a:t>incident</a:t>
            </a:r>
            <a:endParaRPr lang="en-DE" sz="933" dirty="0">
              <a:latin typeface="Nunito" pitchFamily="2" charset="0"/>
            </a:endParaRPr>
          </a:p>
        </p:txBody>
      </p:sp>
      <p:pic>
        <p:nvPicPr>
          <p:cNvPr id="93" name="Graphic 92" descr="Document outline">
            <a:extLst>
              <a:ext uri="{FF2B5EF4-FFF2-40B4-BE49-F238E27FC236}">
                <a16:creationId xmlns:a16="http://schemas.microsoft.com/office/drawing/2014/main" id="{FD998657-A8A4-49E2-9485-2BFE8A3396EC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435489" y="4347446"/>
            <a:ext cx="221025" cy="221025"/>
          </a:xfrm>
          <a:prstGeom prst="rect">
            <a:avLst/>
          </a:prstGeom>
        </p:spPr>
      </p:pic>
      <p:sp>
        <p:nvSpPr>
          <p:cNvPr id="443" name="TextBox 442">
            <a:extLst>
              <a:ext uri="{FF2B5EF4-FFF2-40B4-BE49-F238E27FC236}">
                <a16:creationId xmlns:a16="http://schemas.microsoft.com/office/drawing/2014/main" id="{D4D49A8B-FF63-4EF6-9041-E6ABD5B0FCA1}"/>
              </a:ext>
            </a:extLst>
          </p:cNvPr>
          <p:cNvSpPr txBox="1"/>
          <p:nvPr/>
        </p:nvSpPr>
        <p:spPr>
          <a:xfrm>
            <a:off x="8595806" y="4313314"/>
            <a:ext cx="61311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33" b="1" dirty="0">
                <a:latin typeface="Nunito" pitchFamily="2" charset="0"/>
              </a:rPr>
              <a:t>9</a:t>
            </a:r>
            <a:endParaRPr lang="en-DE" sz="1333" b="1" dirty="0">
              <a:latin typeface="Nunito" pitchFamily="2" charset="0"/>
            </a:endParaRP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2FA88196-0246-42E6-8857-D9EF450FB78F}"/>
              </a:ext>
            </a:extLst>
          </p:cNvPr>
          <p:cNvSpPr txBox="1"/>
          <p:nvPr/>
        </p:nvSpPr>
        <p:spPr>
          <a:xfrm>
            <a:off x="8746465" y="4331499"/>
            <a:ext cx="726409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dirty="0">
                <a:latin typeface="Nunito" pitchFamily="2" charset="0"/>
              </a:rPr>
              <a:t>logs</a:t>
            </a:r>
            <a:endParaRPr lang="en-DE" sz="933" dirty="0">
              <a:latin typeface="Nunito" pitchFamily="2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6B8F0FA3-4FD8-4F20-BB0D-083C1B81C0B6}"/>
              </a:ext>
            </a:extLst>
          </p:cNvPr>
          <p:cNvSpPr txBox="1"/>
          <p:nvPr/>
        </p:nvSpPr>
        <p:spPr>
          <a:xfrm>
            <a:off x="7283347" y="4684666"/>
            <a:ext cx="61311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33" b="1" dirty="0">
                <a:latin typeface="Nunito" pitchFamily="2" charset="0"/>
              </a:rPr>
              <a:t>2</a:t>
            </a:r>
            <a:endParaRPr lang="en-DE" sz="1333" b="1" dirty="0">
              <a:latin typeface="Nunito" pitchFamily="2" charset="0"/>
            </a:endParaRPr>
          </a:p>
        </p:txBody>
      </p:sp>
      <p:pic>
        <p:nvPicPr>
          <p:cNvPr id="449" name="Graphic 448" descr="Badge Cross with solid fill">
            <a:extLst>
              <a:ext uri="{FF2B5EF4-FFF2-40B4-BE49-F238E27FC236}">
                <a16:creationId xmlns:a16="http://schemas.microsoft.com/office/drawing/2014/main" id="{E80941A8-10BB-4F5A-9EDA-54E9A6C1AACA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116144" y="4743624"/>
            <a:ext cx="214552" cy="190973"/>
          </a:xfrm>
          <a:prstGeom prst="rect">
            <a:avLst/>
          </a:prstGeom>
        </p:spPr>
      </p:pic>
      <p:sp>
        <p:nvSpPr>
          <p:cNvPr id="450" name="TextBox 449">
            <a:extLst>
              <a:ext uri="{FF2B5EF4-FFF2-40B4-BE49-F238E27FC236}">
                <a16:creationId xmlns:a16="http://schemas.microsoft.com/office/drawing/2014/main" id="{3AF7A455-60D2-4CFE-83F3-725B33DE0150}"/>
              </a:ext>
            </a:extLst>
          </p:cNvPr>
          <p:cNvSpPr txBox="1"/>
          <p:nvPr/>
        </p:nvSpPr>
        <p:spPr>
          <a:xfrm>
            <a:off x="7540543" y="4660631"/>
            <a:ext cx="81317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dirty="0">
                <a:latin typeface="Nunito" pitchFamily="2" charset="0"/>
              </a:rPr>
              <a:t>semantic</a:t>
            </a:r>
          </a:p>
          <a:p>
            <a:r>
              <a:rPr lang="en-GB" sz="933" dirty="0">
                <a:latin typeface="Nunito" pitchFamily="2" charset="0"/>
              </a:rPr>
              <a:t>threats</a:t>
            </a:r>
            <a:endParaRPr lang="en-DE" sz="933" dirty="0">
              <a:latin typeface="Nunito" pitchFamily="2" charset="0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821816A1-14A3-4181-B290-03FF3F85BA41}"/>
              </a:ext>
            </a:extLst>
          </p:cNvPr>
          <p:cNvSpPr txBox="1"/>
          <p:nvPr/>
        </p:nvSpPr>
        <p:spPr>
          <a:xfrm>
            <a:off x="8602873" y="4674116"/>
            <a:ext cx="61311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33" b="1" dirty="0">
                <a:latin typeface="Nunito" pitchFamily="2" charset="0"/>
              </a:rPr>
              <a:t>2</a:t>
            </a:r>
            <a:endParaRPr lang="en-DE" sz="1333" b="1" dirty="0">
              <a:latin typeface="Nunito" pitchFamily="2" charset="0"/>
            </a:endParaRPr>
          </a:p>
        </p:txBody>
      </p:sp>
      <p:pic>
        <p:nvPicPr>
          <p:cNvPr id="452" name="Graphic 451" descr="Badge Cross with solid fill">
            <a:extLst>
              <a:ext uri="{FF2B5EF4-FFF2-40B4-BE49-F238E27FC236}">
                <a16:creationId xmlns:a16="http://schemas.microsoft.com/office/drawing/2014/main" id="{95535FA5-7BDC-4328-81A4-E19E3FC1FECA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435108" y="4729553"/>
            <a:ext cx="214552" cy="190973"/>
          </a:xfrm>
          <a:prstGeom prst="rect">
            <a:avLst/>
          </a:prstGeom>
        </p:spPr>
      </p:pic>
      <p:sp>
        <p:nvSpPr>
          <p:cNvPr id="453" name="TextBox 452">
            <a:extLst>
              <a:ext uri="{FF2B5EF4-FFF2-40B4-BE49-F238E27FC236}">
                <a16:creationId xmlns:a16="http://schemas.microsoft.com/office/drawing/2014/main" id="{D3CA07E8-39B0-4E93-B162-2B2CAD463AD0}"/>
              </a:ext>
            </a:extLst>
          </p:cNvPr>
          <p:cNvSpPr txBox="1"/>
          <p:nvPr/>
        </p:nvSpPr>
        <p:spPr>
          <a:xfrm>
            <a:off x="8748225" y="4633090"/>
            <a:ext cx="81317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33" dirty="0">
                <a:latin typeface="Nunito" pitchFamily="2" charset="0"/>
              </a:rPr>
              <a:t>level threats</a:t>
            </a:r>
          </a:p>
        </p:txBody>
      </p: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5A6F65F-FE19-48E3-BE08-F46E39CA7849}"/>
              </a:ext>
            </a:extLst>
          </p:cNvPr>
          <p:cNvCxnSpPr>
            <a:cxnSpLocks/>
          </p:cNvCxnSpPr>
          <p:nvPr/>
        </p:nvCxnSpPr>
        <p:spPr>
          <a:xfrm flipV="1">
            <a:off x="7097422" y="4637594"/>
            <a:ext cx="2367180" cy="1696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3480A908-9112-4A36-A178-8A9D64642BEA}"/>
              </a:ext>
            </a:extLst>
          </p:cNvPr>
          <p:cNvCxnSpPr>
            <a:cxnSpLocks/>
          </p:cNvCxnSpPr>
          <p:nvPr/>
        </p:nvCxnSpPr>
        <p:spPr>
          <a:xfrm flipV="1">
            <a:off x="7087793" y="4268460"/>
            <a:ext cx="2367180" cy="1696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Rectangle 455">
            <a:extLst>
              <a:ext uri="{FF2B5EF4-FFF2-40B4-BE49-F238E27FC236}">
                <a16:creationId xmlns:a16="http://schemas.microsoft.com/office/drawing/2014/main" id="{0E606D22-F325-46FC-8662-742C77AA7996}"/>
              </a:ext>
            </a:extLst>
          </p:cNvPr>
          <p:cNvSpPr/>
          <p:nvPr/>
        </p:nvSpPr>
        <p:spPr>
          <a:xfrm>
            <a:off x="9544388" y="4202466"/>
            <a:ext cx="1656707" cy="70924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66" dirty="0">
                <a:solidFill>
                  <a:schemeClr val="bg1"/>
                </a:solidFill>
                <a:latin typeface="Nunito" pitchFamily="2" charset="0"/>
              </a:rPr>
              <a:t>Monitoring</a:t>
            </a:r>
          </a:p>
          <a:p>
            <a:r>
              <a:rPr lang="en-GB" sz="1333" b="1" dirty="0">
                <a:solidFill>
                  <a:schemeClr val="bg1"/>
                </a:solidFill>
                <a:latin typeface="Nunito" pitchFamily="2" charset="0"/>
              </a:rPr>
              <a:t>Incident detected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B9DED93-8BEA-164D-9C81-6CEF2FABE473}"/>
              </a:ext>
            </a:extLst>
          </p:cNvPr>
          <p:cNvSpPr/>
          <p:nvPr/>
        </p:nvSpPr>
        <p:spPr>
          <a:xfrm>
            <a:off x="4124629" y="1655388"/>
            <a:ext cx="2156013" cy="2244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933" b="1" dirty="0">
                <a:solidFill>
                  <a:srgbClr val="FF0000"/>
                </a:solidFill>
                <a:latin typeface="Nunito" pitchFamily="2" charset="0"/>
                <a:cs typeface="Arial" charset="0"/>
              </a:rPr>
              <a:t>Recommended level: ERROR</a:t>
            </a:r>
            <a:endParaRPr lang="en-US" sz="933" b="1" dirty="0">
              <a:solidFill>
                <a:srgbClr val="FF0000"/>
              </a:solidFill>
              <a:latin typeface="Nuni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911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486</Words>
  <Application>Microsoft Office PowerPoint</Application>
  <PresentationFormat>Widescreen</PresentationFormat>
  <Paragraphs>268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Nunito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TU-Pseudonym 7721348847717932</dc:creator>
  <cp:lastModifiedBy>TU-Pseudonym 7721348847717932</cp:lastModifiedBy>
  <cp:revision>19</cp:revision>
  <dcterms:created xsi:type="dcterms:W3CDTF">2022-02-25T18:55:00Z</dcterms:created>
  <dcterms:modified xsi:type="dcterms:W3CDTF">2022-03-03T16:30:26Z</dcterms:modified>
</cp:coreProperties>
</file>