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Lato" panose="020F0502020204030203" pitchFamily="34" charset="77"/>
      <p:regular r:id="rId7"/>
      <p:bold r:id="rId8"/>
      <p:italic r:id="rId9"/>
      <p:boldItalic r:id="rId10"/>
    </p:embeddedFont>
    <p:embeddedFont>
      <p:font typeface="Montserrat" pitchFamily="2" charset="77"/>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94643"/>
  </p:normalViewPr>
  <p:slideViewPr>
    <p:cSldViewPr snapToGrid="0">
      <p:cViewPr varScale="1">
        <p:scale>
          <a:sx n="160" d="100"/>
          <a:sy n="160" d="100"/>
        </p:scale>
        <p:origin x="22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46214d7d59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46214d7d59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46214d7d59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46214d7d59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200000"/>
              </a:lnSpc>
              <a:spcBef>
                <a:spcPts val="0"/>
              </a:spcBef>
              <a:spcAft>
                <a:spcPts val="0"/>
              </a:spcAft>
              <a:buClr>
                <a:srgbClr val="000000"/>
              </a:buClr>
              <a:buSzPts val="11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6214d7d59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46214d7d59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70250" y="54155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Much Do Google Home and Alexa Really Hear?</a:t>
            </a:r>
            <a:endParaRPr/>
          </a:p>
        </p:txBody>
      </p:sp>
      <p:sp>
        <p:nvSpPr>
          <p:cNvPr id="135" name="Google Shape;135;p13"/>
          <p:cNvSpPr txBox="1">
            <a:spLocks noGrp="1"/>
          </p:cNvSpPr>
          <p:nvPr>
            <p:ph type="subTitle" idx="1"/>
          </p:nvPr>
        </p:nvSpPr>
        <p:spPr>
          <a:xfrm>
            <a:off x="5039825" y="26281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Lauren Holt</a:t>
            </a:r>
            <a:endParaRPr/>
          </a:p>
        </p:txBody>
      </p:sp>
      <p:pic>
        <p:nvPicPr>
          <p:cNvPr id="136" name="Google Shape;136;p13"/>
          <p:cNvPicPr preferRelativeResize="0"/>
          <p:nvPr/>
        </p:nvPicPr>
        <p:blipFill>
          <a:blip r:embed="rId3">
            <a:alphaModFix/>
          </a:blip>
          <a:stretch>
            <a:fillRect/>
          </a:stretch>
        </p:blipFill>
        <p:spPr>
          <a:xfrm>
            <a:off x="37550" y="3134225"/>
            <a:ext cx="4382051" cy="1977481"/>
          </a:xfrm>
          <a:prstGeom prst="rect">
            <a:avLst/>
          </a:prstGeom>
          <a:noFill/>
          <a:ln>
            <a:noFill/>
          </a:ln>
        </p:spPr>
      </p:pic>
      <p:pic>
        <p:nvPicPr>
          <p:cNvPr id="137" name="Google Shape;137;p13"/>
          <p:cNvPicPr preferRelativeResize="0"/>
          <p:nvPr/>
        </p:nvPicPr>
        <p:blipFill>
          <a:blip r:embed="rId4">
            <a:alphaModFix/>
          </a:blip>
          <a:stretch>
            <a:fillRect/>
          </a:stretch>
        </p:blipFill>
        <p:spPr>
          <a:xfrm>
            <a:off x="6660425" y="2628125"/>
            <a:ext cx="2483575" cy="2483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Always-On Microphones	</a:t>
            </a:r>
            <a:endParaRPr sz="3000"/>
          </a:p>
        </p:txBody>
      </p:sp>
      <p:sp>
        <p:nvSpPr>
          <p:cNvPr id="143" name="Google Shape;143;p14"/>
          <p:cNvSpPr txBox="1">
            <a:spLocks noGrp="1"/>
          </p:cNvSpPr>
          <p:nvPr>
            <p:ph type="body" idx="1"/>
          </p:nvPr>
        </p:nvSpPr>
        <p:spPr>
          <a:xfrm>
            <a:off x="1297500" y="13078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Devices like Amazon Echo and Google Home incorporate always on microphones to allow for verbal interaction with the user</a:t>
            </a:r>
            <a:endParaRPr sz="2000"/>
          </a:p>
          <a:p>
            <a:pPr marL="0" lvl="0" indent="0" algn="l" rtl="0">
              <a:spcBef>
                <a:spcPts val="1600"/>
              </a:spcBef>
              <a:spcAft>
                <a:spcPts val="0"/>
              </a:spcAft>
              <a:buNone/>
            </a:pPr>
            <a:r>
              <a:rPr lang="en" sz="2000"/>
              <a:t>Devices are designed to detect only your chosen wake word (“Hey Google” or “Alexa”)</a:t>
            </a:r>
            <a:endParaRPr sz="2000"/>
          </a:p>
          <a:p>
            <a:pPr marL="0" lvl="0" indent="0" algn="l" rtl="0">
              <a:spcBef>
                <a:spcPts val="1600"/>
              </a:spcBef>
              <a:spcAft>
                <a:spcPts val="1600"/>
              </a:spcAft>
              <a:buNone/>
            </a:pPr>
            <a:r>
              <a:rPr lang="en" sz="2000"/>
              <a:t>The device detects the wake word by identifying acoustic patterns that match the wake word. No audio is stored or sent to the cloud unless the device detects the wake word</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The Recordings</a:t>
            </a:r>
            <a:endParaRPr sz="3000"/>
          </a:p>
        </p:txBody>
      </p:sp>
      <p:sp>
        <p:nvSpPr>
          <p:cNvPr id="149" name="Google Shape;149;p15"/>
          <p:cNvSpPr txBox="1">
            <a:spLocks noGrp="1"/>
          </p:cNvSpPr>
          <p:nvPr>
            <p:ph type="body" idx="1"/>
          </p:nvPr>
        </p:nvSpPr>
        <p:spPr>
          <a:xfrm>
            <a:off x="1297500" y="1168225"/>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Following the wake word detection, the audio is streamed to the cloud to be transcribed into text and then returns to the device </a:t>
            </a:r>
            <a:endParaRPr sz="2000"/>
          </a:p>
          <a:p>
            <a:pPr marL="0" lvl="0" indent="0" algn="l" rtl="0">
              <a:spcBef>
                <a:spcPts val="1600"/>
              </a:spcBef>
              <a:spcAft>
                <a:spcPts val="0"/>
              </a:spcAft>
              <a:buNone/>
            </a:pPr>
            <a:r>
              <a:rPr lang="en" sz="2000"/>
              <a:t>The audio is saved and used to improve the personalization of your experience with the smart speaker, adjusting to things from the way you talk to your music taste</a:t>
            </a:r>
            <a:endParaRPr sz="2000"/>
          </a:p>
          <a:p>
            <a:pPr marL="0" lvl="0" indent="0" algn="l" rtl="0">
              <a:spcBef>
                <a:spcPts val="1600"/>
              </a:spcBef>
              <a:spcAft>
                <a:spcPts val="0"/>
              </a:spcAft>
              <a:buNone/>
            </a:pPr>
            <a:r>
              <a:rPr lang="en" sz="2000"/>
              <a:t>The company also uses the audio to improve the speech recognition and natural language understanding systems in the devices in general</a:t>
            </a:r>
            <a:endParaRPr sz="2000"/>
          </a:p>
          <a:p>
            <a:pPr marL="0" lvl="0" indent="0" algn="l" rtl="0">
              <a:spcBef>
                <a:spcPts val="1600"/>
              </a:spcBef>
              <a:spcAft>
                <a:spcPts val="0"/>
              </a:spcAft>
              <a:buClr>
                <a:srgbClr val="000000"/>
              </a:buClr>
              <a:buSzPts val="1100"/>
              <a:buFont typeface="Arial"/>
              <a:buNone/>
            </a:pPr>
            <a:endParaRPr sz="2000"/>
          </a:p>
          <a:p>
            <a:pPr marL="0" lvl="0" indent="0" algn="l" rtl="0">
              <a:spcBef>
                <a:spcPts val="1600"/>
              </a:spcBef>
              <a:spcAft>
                <a:spcPts val="1600"/>
              </a:spcAft>
              <a:buNone/>
            </a:pP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The Future	</a:t>
            </a:r>
            <a:endParaRPr sz="3000"/>
          </a:p>
        </p:txBody>
      </p:sp>
      <p:sp>
        <p:nvSpPr>
          <p:cNvPr id="155" name="Google Shape;155;p16"/>
          <p:cNvSpPr txBox="1">
            <a:spLocks noGrp="1"/>
          </p:cNvSpPr>
          <p:nvPr>
            <p:ph type="body" idx="1"/>
          </p:nvPr>
        </p:nvSpPr>
        <p:spPr>
          <a:xfrm>
            <a:off x="1297500" y="1567550"/>
            <a:ext cx="7192500" cy="31005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Though marketing targeted data collection goes against current privacy policies, the rise of always-on microphones creates many unknowns in the future</a:t>
            </a:r>
            <a:endParaRPr/>
          </a:p>
          <a:p>
            <a:pPr marL="457200" lvl="0" indent="-311150" algn="l" rtl="0">
              <a:spcBef>
                <a:spcPts val="0"/>
              </a:spcBef>
              <a:spcAft>
                <a:spcPts val="0"/>
              </a:spcAft>
              <a:buSzPts val="1300"/>
              <a:buChar char="●"/>
            </a:pPr>
            <a:r>
              <a:rPr lang="en"/>
              <a:t>A report created by the consumer advocacy group, Consumer Watchdog, revealed that </a:t>
            </a:r>
            <a:endParaRPr/>
          </a:p>
          <a:p>
            <a:pPr marL="914400" lvl="1" indent="-298450" algn="l" rtl="0">
              <a:spcBef>
                <a:spcPts val="0"/>
              </a:spcBef>
              <a:spcAft>
                <a:spcPts val="0"/>
              </a:spcAft>
              <a:buSzPts val="1100"/>
              <a:buChar char="○"/>
            </a:pPr>
            <a:r>
              <a:rPr lang="en"/>
              <a:t>Amazon has filed a patent application for an algorithm that would let future versions of the device identify statements of interest, such as 'I love skiing', enabling the speaker to be monitored based on their interests and targeted for related advertising.</a:t>
            </a:r>
            <a:endParaRPr/>
          </a:p>
          <a:p>
            <a:pPr marL="914400" lvl="1" indent="-298450" algn="l" rtl="0">
              <a:spcBef>
                <a:spcPts val="0"/>
              </a:spcBef>
              <a:spcAft>
                <a:spcPts val="0"/>
              </a:spcAft>
              <a:buSzPts val="1100"/>
              <a:buChar char="○"/>
            </a:pPr>
            <a:r>
              <a:rPr lang="en"/>
              <a:t>A Google patent application describes using a future release of it smart Home system to monitor and control everything from screen time and hygiene habits, to meal and travel schedules and other activities.</a:t>
            </a:r>
            <a:endParaRPr/>
          </a:p>
          <a:p>
            <a:pPr marL="457200" lvl="0" indent="-311150" algn="l" rtl="0">
              <a:spcBef>
                <a:spcPts val="0"/>
              </a:spcBef>
              <a:spcAft>
                <a:spcPts val="0"/>
              </a:spcAft>
              <a:buSzPts val="1300"/>
              <a:buChar char="●"/>
            </a:pPr>
            <a:r>
              <a:rPr lang="en"/>
              <a:t>Patents take multiple years to receive and do not necessarily reflect current developments to products and services.'</a:t>
            </a:r>
            <a:endParaRPr/>
          </a:p>
          <a:p>
            <a:pPr marL="457200" lvl="0" indent="-311150" algn="l" rtl="0">
              <a:spcBef>
                <a:spcPts val="0"/>
              </a:spcBef>
              <a:spcAft>
                <a:spcPts val="0"/>
              </a:spcAft>
              <a:buSzPts val="1300"/>
              <a:buChar char="●"/>
            </a:pPr>
            <a:r>
              <a:rPr lang="en"/>
              <a:t>Further research: Misinterpreting sounds as wake words and recording private convo and case studies where conversations were wrongfully recorded/sent to someone</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319</Words>
  <Application>Microsoft Macintosh PowerPoint</Application>
  <PresentationFormat>On-screen Show (16:9)</PresentationFormat>
  <Paragraphs>17</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Montserrat</vt:lpstr>
      <vt:lpstr>Lato</vt:lpstr>
      <vt:lpstr>Arial</vt:lpstr>
      <vt:lpstr>Focus</vt:lpstr>
      <vt:lpstr>How Much Do Google Home and Alexa Really Hear?</vt:lpstr>
      <vt:lpstr>Always-On Microphones </vt:lpstr>
      <vt:lpstr>The Recordings</vt:lpstr>
      <vt:lpstr>The Future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Much Do Google Home and Alexa Really Hear?</dc:title>
  <cp:lastModifiedBy>David Evans</cp:lastModifiedBy>
  <cp:revision>1</cp:revision>
  <dcterms:modified xsi:type="dcterms:W3CDTF">2018-12-03T22:12:13Z</dcterms:modified>
</cp:coreProperties>
</file>