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EDC"/>
    <a:srgbClr val="382040"/>
    <a:srgbClr val="794B93"/>
    <a:srgbClr val="EFE4F4"/>
    <a:srgbClr val="027F02"/>
    <a:srgbClr val="2BF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740"/>
  </p:normalViewPr>
  <p:slideViewPr>
    <p:cSldViewPr snapToGrid="0">
      <p:cViewPr varScale="1">
        <p:scale>
          <a:sx n="144" d="100"/>
          <a:sy n="144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3E8D2-D047-B346-9156-65CB2A4E7B53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A0ED-DF57-6043-8492-FB4561D3E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8A0ED-DF57-6043-8492-FB4561D3E0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B11-CCBC-5520-336E-246ED814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70DB-DD02-2095-87A2-33C15807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EDBC-3FFA-5787-6573-3753C2C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990A-4F28-D9D2-692D-8C1549A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FFEF-66C0-D585-C504-19C68E39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8EC1-9FF9-C14D-7EB2-46451F06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94F6D-C8E4-D947-8985-2ACABA1B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0CC3-D747-BB37-CFA5-56B645B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3A77-AE16-56A6-CFF8-6E121282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3B48-E63C-EE99-A51F-F8509CA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F106-12F5-FE04-2BE8-74F3A3A9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CF666-816B-0318-5CC0-EB3CFA087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A254-B95D-F4F9-2223-18361E36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5EE0-8C5C-9069-67B6-AB135BF3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A6A7-F8ED-D2E0-F28E-71BF0A96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F732-8B7E-6373-830B-D1624FC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0DD7-55DB-B80C-765D-C9CF352A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AA66-8D1C-C9E3-6FFD-4EE31ED5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4EFD-4019-708B-CD7C-CAA2F9B4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AFBD-BE3E-8DE2-65FB-D0B62B5F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FFF5-C8E5-607B-29E9-E392EE9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A970-0EED-52BF-FBAA-580CD05F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0BBD-B090-BFFD-704E-CA7402C9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4BB2-B220-FB26-0F11-F88A9115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9F21-7D1B-DBC7-866A-03A255BB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A4AD-04A6-7C2F-9CA1-FB9C2F22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C923-23CD-3151-D7C2-8A75AC17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E0272-9795-FD46-AF43-6EF57D29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02CC-72D2-B09B-D086-6B1EFCF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8797-E703-6804-DDE7-4E159D3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1801-0102-2086-72B1-E4978F38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469B-E185-2EE0-865C-CEDF9C06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8F24-6925-1E0F-13A1-301849D9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CB092-2DA6-75C0-A345-008FD7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67F6F-F674-D9BE-0A62-6535660E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46CF7-99EE-8574-F364-966778F36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20C91-CA59-E8EB-713E-9B48F71F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060F4-0703-ACF9-44DE-AB6DE9DC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2FF2-4581-6F01-C0BE-D3B1E97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1EA-FCAE-1788-7CB0-D7C1BBE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9D555-EE74-CA6B-0E97-819A86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38BED-12DB-4D97-5FD0-28A2FEE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8A6-E364-00EB-0A01-7078F95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32D94-C9BB-746B-27F7-0E40846C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725D0-5B5B-F3C8-41B6-A944BAF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0142-41FB-3971-59E9-C575B55B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AD42-C68F-8F29-7BD3-3CC411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3865-88A5-E4F6-0A88-60D935D1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88579-D1AF-F025-80B9-D91B62F2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CB55-53F7-9785-A82B-F48DC2D8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3F4C-C26A-1332-CD71-4FFCC963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6065F-B9A1-4E6A-D740-1C595253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7D4A-6BAA-860C-A525-72BF9026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B7C2-8273-DCFB-5221-FEF529B84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E6EE-4A9D-F8DC-2B04-ADFD6B37C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E749C-7EBE-3BED-6739-B9E7F17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B6FD-4641-89EA-911B-584BF4C5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25AD-A6AC-E924-EE1B-BEF571F5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E0DA9-F7F2-92DE-F8EB-95186DB2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1841-CABA-DB8D-F0AB-EBD156D2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574-D021-599C-840D-01B25E7D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8B702-48FC-4243-BE88-0E809EB40AF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993A-78B6-26C1-8BA0-17ABB4E67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216A-65B0-19AE-125B-6638F9AAF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B8C79-1BA2-2743-8226-7C7809E9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hyperlink" Target="https://allaylamp.com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DCF54-455B-0F65-7DA3-4D063A01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800B3-108E-1409-20C3-94E8B545D303}"/>
              </a:ext>
            </a:extLst>
          </p:cNvPr>
          <p:cNvSpPr/>
          <p:nvPr/>
        </p:nvSpPr>
        <p:spPr>
          <a:xfrm>
            <a:off x="187260" y="677638"/>
            <a:ext cx="4328355" cy="949177"/>
          </a:xfrm>
          <a:prstGeom prst="roundRect">
            <a:avLst/>
          </a:prstGeom>
          <a:solidFill>
            <a:srgbClr val="D2BEDC"/>
          </a:solidFill>
          <a:ln>
            <a:solidFill>
              <a:srgbClr val="382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u="sng" dirty="0">
                <a:solidFill>
                  <a:srgbClr val="382040"/>
                </a:solidFill>
                <a:latin typeface=""/>
              </a:rPr>
              <a:t>Challenge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"/>
              </a:rPr>
              <a:t>allay’s</a:t>
            </a:r>
            <a:r>
              <a:rPr lang="en-US" dirty="0">
                <a:solidFill>
                  <a:sysClr val="windowText" lastClr="000000"/>
                </a:solidFill>
                <a:latin typeface=""/>
              </a:rPr>
              <a:t> marketers were looking for a tool to optimize their creative.</a:t>
            </a:r>
          </a:p>
          <a:p>
            <a:endParaRPr lang="en-US" dirty="0">
              <a:solidFill>
                <a:sysClr val="windowText" lastClr="00000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B948E-1A7C-BC97-920A-7CE42B8FC1DE}"/>
              </a:ext>
            </a:extLst>
          </p:cNvPr>
          <p:cNvSpPr txBox="1"/>
          <p:nvPr/>
        </p:nvSpPr>
        <p:spPr>
          <a:xfrm>
            <a:off x="5084865" y="340157"/>
            <a:ext cx="69242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"/>
              </a:rPr>
              <a:t>an aiphrodite.ai powered campaign had</a:t>
            </a:r>
            <a:br>
              <a:rPr lang="en-US" dirty="0">
                <a:latin typeface=""/>
              </a:rPr>
            </a:br>
            <a:r>
              <a:rPr lang="en-US" sz="4800" b="1" dirty="0">
                <a:latin typeface=""/>
              </a:rPr>
              <a:t>58% lower CPC</a:t>
            </a:r>
            <a:br>
              <a:rPr lang="en-US" dirty="0">
                <a:latin typeface=""/>
              </a:rPr>
            </a:br>
            <a:r>
              <a:rPr lang="en-US" dirty="0">
                <a:latin typeface=""/>
              </a:rPr>
              <a:t>than average campaigns, </a:t>
            </a:r>
            <a:r>
              <a:rPr lang="en-US" i="1" dirty="0">
                <a:latin typeface=""/>
              </a:rPr>
              <a:t>even during BFCM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CE4827-C4C0-C0B1-31D0-1E7EF0FEFB30}"/>
              </a:ext>
            </a:extLst>
          </p:cNvPr>
          <p:cNvGrpSpPr/>
          <p:nvPr/>
        </p:nvGrpSpPr>
        <p:grpSpPr>
          <a:xfrm>
            <a:off x="5084865" y="1879579"/>
            <a:ext cx="6917431" cy="4543288"/>
            <a:chOff x="602023" y="1442224"/>
            <a:chExt cx="6917431" cy="4543288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6403E3AF-6802-86B6-8CF4-A2F57EE3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2584849" y="3239813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5C82A6E9-97EE-DFFD-0E61-06ECBB089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1441852" y="1442224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26675144-C8E6-24A6-D4B3-7466F5C19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/>
          </p:blipFill>
          <p:spPr bwMode="auto">
            <a:xfrm>
              <a:off x="5877051" y="3514394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FA0AC351-47E2-2B29-E57D-CDF8F93F8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2531137" y="1747793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206A3FBB-558C-66AC-29AC-0CB32BD0F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734022" y="4237431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78357F26-75C4-3A8F-F41F-21D8BCF44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6205097" y="1871447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2E3231B-0CB0-D4AF-2C28-F60164359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602023" y="1673806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C661DFA3-2FCA-CD23-1A9E-278F63491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/>
          </p:blipFill>
          <p:spPr bwMode="auto">
            <a:xfrm>
              <a:off x="1344470" y="2735766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4D194C4B-240B-74DA-230B-C0B6337CF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2004614" y="4342565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6B7BD792-EFB2-D199-5B1B-3612CC43D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/>
          </p:blipFill>
          <p:spPr bwMode="auto">
            <a:xfrm>
              <a:off x="3743086" y="2223705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D9A023CB-3E19-12A7-C7AB-F32C3642A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/>
          </p:blipFill>
          <p:spPr bwMode="auto">
            <a:xfrm>
              <a:off x="4587227" y="3432856"/>
              <a:ext cx="1314358" cy="1635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1E54121F-57AD-3120-8FB0-97F572483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3294438" y="3819546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>
              <a:extLst>
                <a:ext uri="{FF2B5EF4-FFF2-40B4-BE49-F238E27FC236}">
                  <a16:creationId xmlns:a16="http://schemas.microsoft.com/office/drawing/2014/main" id="{6FA1CAC5-2567-7061-A59B-26F4A8D67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/>
            <a:srcRect/>
            <a:stretch/>
          </p:blipFill>
          <p:spPr bwMode="auto">
            <a:xfrm>
              <a:off x="4921681" y="2000037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1453BF1A-0204-7F74-878F-3649D00B0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4435676" y="4308008"/>
              <a:ext cx="1314357" cy="164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6EE457C-B237-F098-E515-5936CBFCBC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73049" y="6277197"/>
            <a:ext cx="1526753" cy="397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B230B-0431-4215-7D12-72534AD7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82880"/>
            <a:ext cx="4802488" cy="438557"/>
          </a:xfrm>
        </p:spPr>
        <p:txBody>
          <a:bodyPr anchor="t">
            <a:noAutofit/>
          </a:bodyPr>
          <a:lstStyle/>
          <a:p>
            <a:pPr algn="l"/>
            <a:r>
              <a:rPr lang="en-US" sz="2400" b="0" u="sng" dirty="0">
                <a:solidFill>
                  <a:srgbClr val="222222"/>
                </a:solidFill>
                <a:effectLst/>
                <a:latin typeface=""/>
              </a:rPr>
              <a:t>CASE STUDY OVERVIEW</a:t>
            </a:r>
            <a:endParaRPr lang="en-US" sz="2400" dirty="0">
              <a:latin typeface="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8E822C-11D9-8409-5D56-208679E778E1}"/>
              </a:ext>
            </a:extLst>
          </p:cNvPr>
          <p:cNvSpPr/>
          <p:nvPr/>
        </p:nvSpPr>
        <p:spPr>
          <a:xfrm>
            <a:off x="187260" y="1815869"/>
            <a:ext cx="4328355" cy="1233735"/>
          </a:xfrm>
          <a:prstGeom prst="roundRect">
            <a:avLst/>
          </a:prstGeom>
          <a:solidFill>
            <a:srgbClr val="D2BEDC"/>
          </a:solidFill>
          <a:ln>
            <a:solidFill>
              <a:srgbClr val="382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u="sng" dirty="0">
                <a:solidFill>
                  <a:srgbClr val="382040"/>
                </a:solidFill>
                <a:latin typeface=""/>
              </a:rPr>
              <a:t>Solution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"/>
              </a:rPr>
              <a:t>aiphrodite.ai’s</a:t>
            </a:r>
            <a:r>
              <a:rPr lang="en-US" dirty="0">
                <a:solidFill>
                  <a:sysClr val="windowText" lastClr="000000"/>
                </a:solidFill>
                <a:latin typeface=""/>
              </a:rPr>
              <a:t> scoring system identified which creative elements in their ads best resonated with their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5C439A-DB0C-9867-CF28-5E148C44F939}"/>
              </a:ext>
            </a:extLst>
          </p:cNvPr>
          <p:cNvSpPr/>
          <p:nvPr/>
        </p:nvSpPr>
        <p:spPr>
          <a:xfrm>
            <a:off x="187260" y="3238658"/>
            <a:ext cx="4328355" cy="919143"/>
          </a:xfrm>
          <a:prstGeom prst="roundRect">
            <a:avLst/>
          </a:prstGeom>
          <a:solidFill>
            <a:srgbClr val="D2BEDC"/>
          </a:solidFill>
          <a:ln>
            <a:solidFill>
              <a:srgbClr val="382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u="sng" dirty="0">
                <a:solidFill>
                  <a:srgbClr val="382040"/>
                </a:solidFill>
                <a:latin typeface=""/>
              </a:rPr>
              <a:t>Result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"/>
              </a:rPr>
              <a:t>CPC lowered by 58% and saved an estimated 30% of their ad budget.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8C3C1-7289-2D22-A3CE-20847A924E35}"/>
              </a:ext>
            </a:extLst>
          </p:cNvPr>
          <p:cNvSpPr/>
          <p:nvPr/>
        </p:nvSpPr>
        <p:spPr>
          <a:xfrm>
            <a:off x="5640394" y="6767847"/>
            <a:ext cx="6556248" cy="91440"/>
          </a:xfrm>
          <a:prstGeom prst="rect">
            <a:avLst/>
          </a:prstGeom>
          <a:solidFill>
            <a:srgbClr val="D2B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CDD67-D4E8-ED10-AEE7-84F39F169455}"/>
              </a:ext>
            </a:extLst>
          </p:cNvPr>
          <p:cNvSpPr/>
          <p:nvPr/>
        </p:nvSpPr>
        <p:spPr>
          <a:xfrm>
            <a:off x="12100560" y="2111161"/>
            <a:ext cx="91440" cy="4743066"/>
          </a:xfrm>
          <a:prstGeom prst="rect">
            <a:avLst/>
          </a:prstGeom>
          <a:solidFill>
            <a:srgbClr val="D2B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534B-5BC6-2267-30E7-40FA9F38986A}"/>
              </a:ext>
            </a:extLst>
          </p:cNvPr>
          <p:cNvSpPr/>
          <p:nvPr/>
        </p:nvSpPr>
        <p:spPr>
          <a:xfrm>
            <a:off x="0" y="3499"/>
            <a:ext cx="6556248" cy="91440"/>
          </a:xfrm>
          <a:prstGeom prst="rect">
            <a:avLst/>
          </a:prstGeom>
          <a:solidFill>
            <a:srgbClr val="D2B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C1AE0-DFC9-F751-6E96-D56DA55CBB8F}"/>
              </a:ext>
            </a:extLst>
          </p:cNvPr>
          <p:cNvSpPr txBox="1">
            <a:spLocks/>
          </p:cNvSpPr>
          <p:nvPr/>
        </p:nvSpPr>
        <p:spPr>
          <a:xfrm>
            <a:off x="182880" y="5237825"/>
            <a:ext cx="4802488" cy="1436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222222"/>
                </a:solidFill>
                <a:latin typeface=""/>
              </a:rPr>
              <a:t>aiphrodite.ai pre-flight tests creative assets by simulating your target persona with AI. Instant creative optimization feedback.</a:t>
            </a:r>
            <a:endParaRPr lang="en-US" sz="1600" dirty="0">
              <a:latin typeface="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4C061-01BB-A42A-B816-FB067168E5C8}"/>
              </a:ext>
            </a:extLst>
          </p:cNvPr>
          <p:cNvSpPr/>
          <p:nvPr/>
        </p:nvSpPr>
        <p:spPr>
          <a:xfrm>
            <a:off x="0" y="0"/>
            <a:ext cx="91440" cy="4743066"/>
          </a:xfrm>
          <a:prstGeom prst="rect">
            <a:avLst/>
          </a:prstGeom>
          <a:solidFill>
            <a:srgbClr val="D2B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hlinkClick r:id="rId18"/>
            <a:extLst>
              <a:ext uri="{FF2B5EF4-FFF2-40B4-BE49-F238E27FC236}">
                <a16:creationId xmlns:a16="http://schemas.microsoft.com/office/drawing/2014/main" id="{6B77F83D-7ED6-B1A9-6B4A-D3EEE982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66" y="4344315"/>
            <a:ext cx="2412342" cy="10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87488-5A74-A9B9-B013-61F2D478D7D0}"/>
              </a:ext>
            </a:extLst>
          </p:cNvPr>
          <p:cNvSpPr txBox="1"/>
          <p:nvPr/>
        </p:nvSpPr>
        <p:spPr>
          <a:xfrm>
            <a:off x="1140624" y="5382170"/>
            <a:ext cx="2412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allaylamp.com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27505</TotalTime>
  <Words>96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CASE STUDY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Song</dc:creator>
  <cp:lastModifiedBy>Will Song</cp:lastModifiedBy>
  <cp:revision>9</cp:revision>
  <dcterms:created xsi:type="dcterms:W3CDTF">2025-02-12T22:40:57Z</dcterms:created>
  <dcterms:modified xsi:type="dcterms:W3CDTF">2025-03-04T19:38:05Z</dcterms:modified>
</cp:coreProperties>
</file>