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7" r:id="rId5"/>
    <p:sldId id="256" r:id="rId6"/>
    <p:sldId id="258" r:id="rId7"/>
    <p:sldId id="261" r:id="rId8"/>
    <p:sldId id="264" r:id="rId9"/>
    <p:sldId id="259" r:id="rId10"/>
    <p:sldId id="260" r:id="rId11"/>
    <p:sldId id="266" r:id="rId12"/>
    <p:sldId id="265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B7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dirty="0" smtClean="0"/>
              <a:t>Evaluation metrics on</a:t>
            </a:r>
            <a:r>
              <a:rPr lang="en-PH" baseline="0" dirty="0" smtClean="0"/>
              <a:t> testing dataset</a:t>
            </a:r>
            <a:endParaRPr lang="en-P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75.760000000000005</c:v>
                </c:pt>
                <c:pt idx="1">
                  <c:v>59.21</c:v>
                </c:pt>
                <c:pt idx="2">
                  <c:v>83.87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5-45DB-890C-E576E97010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 Classifier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76.19</c:v>
                </c:pt>
                <c:pt idx="1">
                  <c:v>61.84</c:v>
                </c:pt>
                <c:pt idx="2">
                  <c:v>83.23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5-45DB-890C-E576E97010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23098064"/>
        <c:axId val="623100560"/>
      </c:barChart>
      <c:catAx>
        <c:axId val="6230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00560"/>
        <c:crosses val="autoZero"/>
        <c:auto val="1"/>
        <c:lblAlgn val="ctr"/>
        <c:lblOffset val="100"/>
        <c:noMultiLvlLbl val="0"/>
      </c:catAx>
      <c:valAx>
        <c:axId val="62310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09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E64F-68EF-4F3E-83F0-B93E2E6881C6}" type="datetimeFigureOut">
              <a:rPr lang="en-PH" smtClean="0"/>
              <a:t>21/05/2024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FDAD4-1082-48EC-882F-99407EB6A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17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6226-9592-461A-A51D-7402DA9C7BC0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800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D28C-E6C3-45DD-9615-F3322A7EA539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054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09FE-216D-4AC8-A3E2-EEE217E2F024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9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415-981E-4930-AD08-27B85882D523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579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05C-D339-4566-B7C8-2D59AA41FF42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547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CE8-BD4D-4D67-994D-67922648DFA7}" type="datetime1">
              <a:rPr lang="en-PH" smtClean="0"/>
              <a:t>21/05/2024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98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AB1-EC43-4EA7-AB58-51C3B2E28AFA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A731-B84C-498C-975B-7FB88DB32736}" type="datetime1">
              <a:rPr lang="en-PH" smtClean="0"/>
              <a:t>21/05/2024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372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D6F-425D-4187-A252-A3FDE11D60C5}" type="datetime1">
              <a:rPr lang="en-PH" smtClean="0"/>
              <a:t>21/05/2024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84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376D-BFF1-42C7-91A7-C2F6BD861C2E}" type="datetime1">
              <a:rPr lang="en-PH" smtClean="0"/>
              <a:t>21/05/2024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362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1D94C4-6A87-4C72-8001-8FF9E362DC76}" type="datetime1">
              <a:rPr lang="en-PH" smtClean="0"/>
              <a:t>21/05/2024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23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3D5786-9715-49E6-B0CD-C936477A1BE9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 descr="Taho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7" y="454987"/>
            <a:ext cx="4078366" cy="30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20 Delicious and Popular Filipino Desserts - HIC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27" y="471307"/>
            <a:ext cx="4047226" cy="30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nilla Ice Cre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7" y="3843245"/>
            <a:ext cx="4244169" cy="28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ldflour's very own Leche Flan – Wildflour To-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37" y="3813393"/>
            <a:ext cx="2759806" cy="27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2" y="772484"/>
            <a:ext cx="3272517" cy="92333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7374837" y="772484"/>
            <a:ext cx="3749845" cy="92333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10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3707013" y="2991121"/>
            <a:ext cx="186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75.76%</a:t>
            </a:r>
          </a:p>
          <a:p>
            <a:r>
              <a:rPr lang="en-PH" dirty="0" smtClean="0"/>
              <a:t>Sensitivity: 59.21%</a:t>
            </a:r>
          </a:p>
          <a:p>
            <a:r>
              <a:rPr lang="en-PH" dirty="0" smtClean="0"/>
              <a:t>Specificity: 83.87%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9995772" y="2991121"/>
            <a:ext cx="189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76.19%</a:t>
            </a:r>
          </a:p>
          <a:p>
            <a:r>
              <a:rPr lang="en-PH" dirty="0" smtClean="0"/>
              <a:t>Sensitivity: 61.84%</a:t>
            </a:r>
          </a:p>
          <a:p>
            <a:r>
              <a:rPr lang="en-PH" dirty="0" smtClean="0"/>
              <a:t>Specificity: 83.23%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777042" cy="46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TESTING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1" y="2169975"/>
            <a:ext cx="3198978" cy="2938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43" y="2169975"/>
            <a:ext cx="3198978" cy="29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11</a:t>
            </a:fld>
            <a:endParaRPr lang="en-PH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60830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92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12</a:t>
            </a:fld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2909"/>
          <a:stretch/>
        </p:blipFill>
        <p:spPr>
          <a:xfrm>
            <a:off x="1391642" y="2141863"/>
            <a:ext cx="9550160" cy="920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205" b="107"/>
          <a:stretch/>
        </p:blipFill>
        <p:spPr>
          <a:xfrm>
            <a:off x="1391642" y="2967487"/>
            <a:ext cx="9550160" cy="7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775335"/>
          </a:xfrm>
        </p:spPr>
        <p:txBody>
          <a:bodyPr>
            <a:normAutofit/>
          </a:bodyPr>
          <a:lstStyle/>
          <a:p>
            <a:r>
              <a:rPr lang="en-PH" dirty="0" smtClean="0"/>
              <a:t>Moral of the story: </a:t>
            </a:r>
            <a:br>
              <a:rPr lang="en-PH" dirty="0" smtClean="0"/>
            </a:b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>eat healthy, live healthy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56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Data-Driven Diagnosis: A Machine Learning Approach to Diabetes Detection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Allyn Christian I. Quiamjot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76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Diabetes Statistics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~537 million people worldwide suffers from diabetes (10.5% of population) according to International Diabetes Federation</a:t>
            </a:r>
          </a:p>
          <a:p>
            <a:r>
              <a:rPr lang="en-PH" dirty="0" smtClean="0"/>
              <a:t>11.3% of total population will develop diabetes by 2030</a:t>
            </a:r>
          </a:p>
          <a:p>
            <a:r>
              <a:rPr lang="en-PH" dirty="0" smtClean="0"/>
              <a:t>Medical tests are expensive and subject to availability</a:t>
            </a:r>
          </a:p>
          <a:p>
            <a:r>
              <a:rPr lang="en-PH" dirty="0" smtClean="0"/>
              <a:t>Is there an alternative way to predict/diagnose diabetes?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47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3272517" cy="1188720"/>
          </a:xfrm>
        </p:spPr>
        <p:txBody>
          <a:bodyPr/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3272517" cy="3101983"/>
          </a:xfrm>
        </p:spPr>
        <p:txBody>
          <a:bodyPr/>
          <a:lstStyle/>
          <a:p>
            <a:r>
              <a:rPr lang="en-PH" dirty="0" smtClean="0"/>
              <a:t>Returns probability (0 to 1) of belonging to a class based on a linear combination of features</a:t>
            </a:r>
          </a:p>
          <a:p>
            <a:r>
              <a:rPr lang="en-PH" dirty="0" smtClean="0"/>
              <a:t>Computationally cheap</a:t>
            </a:r>
          </a:p>
          <a:p>
            <a:r>
              <a:rPr lang="en-PH" dirty="0" smtClean="0"/>
              <a:t>Performs well when features and target have linear relationship</a:t>
            </a:r>
          </a:p>
          <a:p>
            <a:r>
              <a:rPr lang="en-PH" dirty="0" smtClean="0"/>
              <a:t>Prioritizes interpretability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6619106" y="964692"/>
            <a:ext cx="374984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19106" y="2638043"/>
            <a:ext cx="327251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Predictions are based from multiple decision trees</a:t>
            </a:r>
          </a:p>
          <a:p>
            <a:r>
              <a:rPr lang="en-PH" dirty="0" smtClean="0"/>
              <a:t>Computationally expensive</a:t>
            </a:r>
          </a:p>
          <a:p>
            <a:r>
              <a:rPr lang="en-PH" dirty="0" smtClean="0"/>
              <a:t>Prone to overfitting if not properly tuned</a:t>
            </a:r>
          </a:p>
          <a:p>
            <a:r>
              <a:rPr lang="en-PH" dirty="0" smtClean="0"/>
              <a:t>Prioritizes accuracy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41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3272517" cy="1188720"/>
          </a:xfrm>
        </p:spPr>
        <p:txBody>
          <a:bodyPr/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3272517" cy="3101983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6619106" y="964692"/>
            <a:ext cx="374984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19106" y="2638043"/>
            <a:ext cx="327251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5</a:t>
            </a:fld>
            <a:endParaRPr lang="en-PH"/>
          </a:p>
        </p:txBody>
      </p:sp>
      <p:pic>
        <p:nvPicPr>
          <p:cNvPr id="10" name="Picture 2" descr="Logistic regress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58" y="2392988"/>
            <a:ext cx="4660408" cy="322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bout Random Forest Algorithms.. What is Random Forest? | by Dishant  kharkar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01" y="2350621"/>
            <a:ext cx="4959116" cy="33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methodology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548267" y="3359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Dataset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2154935" y="3359260"/>
            <a:ext cx="18719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Split into training and testing set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4814750" y="2444860"/>
            <a:ext cx="18460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4810662" y="4273660"/>
            <a:ext cx="18460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466388" y="3147525"/>
            <a:ext cx="1604513" cy="12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Evaluate accuracy, specificity, and sensitivity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9884663" y="3359260"/>
            <a:ext cx="20099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Test on custom parameters</a:t>
            </a:r>
            <a:endParaRPr lang="en-PH" dirty="0"/>
          </a:p>
        </p:txBody>
      </p:sp>
      <p:sp>
        <p:nvSpPr>
          <p:cNvPr id="12" name="Right Arrow 11"/>
          <p:cNvSpPr/>
          <p:nvPr/>
        </p:nvSpPr>
        <p:spPr>
          <a:xfrm>
            <a:off x="1632794" y="3664720"/>
            <a:ext cx="428215" cy="303477"/>
          </a:xfrm>
          <a:prstGeom prst="right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Bent-Up Arrow 16"/>
          <p:cNvSpPr/>
          <p:nvPr/>
        </p:nvSpPr>
        <p:spPr>
          <a:xfrm rot="5400000" flipH="1">
            <a:off x="3511965" y="2028222"/>
            <a:ext cx="619071" cy="1656271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Bent-Up Arrow 17"/>
          <p:cNvSpPr/>
          <p:nvPr/>
        </p:nvSpPr>
        <p:spPr>
          <a:xfrm rot="5400000">
            <a:off x="3486040" y="3960500"/>
            <a:ext cx="670917" cy="1656271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6747917" y="2456111"/>
            <a:ext cx="1654211" cy="600449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Bent-Up Arrow 19"/>
          <p:cNvSpPr/>
          <p:nvPr/>
        </p:nvSpPr>
        <p:spPr>
          <a:xfrm rot="10800000" flipH="1" flipV="1">
            <a:off x="6747917" y="4532452"/>
            <a:ext cx="1654211" cy="614175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ight Arrow 20"/>
          <p:cNvSpPr/>
          <p:nvPr/>
        </p:nvSpPr>
        <p:spPr>
          <a:xfrm>
            <a:off x="9171376" y="3664720"/>
            <a:ext cx="612812" cy="303477"/>
          </a:xfrm>
          <a:prstGeom prst="right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50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83" y="4281708"/>
            <a:ext cx="7729728" cy="1936212"/>
          </a:xfrm>
        </p:spPr>
        <p:txBody>
          <a:bodyPr>
            <a:normAutofit/>
          </a:bodyPr>
          <a:lstStyle/>
          <a:p>
            <a:r>
              <a:rPr lang="en-PH" dirty="0" smtClean="0"/>
              <a:t>768 samples, females, &gt;21 years old</a:t>
            </a:r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pt-BR" dirty="0"/>
              <a:t> Pima Indians Diabetes Database. Retrieved from https://www.kaggle.com/datasets/uciml/pima-indians-diabetes-database 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2" y="369117"/>
            <a:ext cx="8779001" cy="217188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7</a:t>
            </a:fld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3" y="2886544"/>
            <a:ext cx="6233060" cy="112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611" y="2919317"/>
            <a:ext cx="4641589" cy="9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638044"/>
            <a:ext cx="7729728" cy="1188720"/>
          </a:xfrm>
        </p:spPr>
        <p:txBody>
          <a:bodyPr/>
          <a:lstStyle/>
          <a:p>
            <a:r>
              <a:rPr lang="en-PH" dirty="0" smtClean="0"/>
              <a:t>RESULTS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1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2" y="772484"/>
            <a:ext cx="3272517" cy="92333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7374837" y="772484"/>
            <a:ext cx="3749845" cy="92333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9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6" y="2169975"/>
            <a:ext cx="3198977" cy="2938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43" y="2169975"/>
            <a:ext cx="3198977" cy="2938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7013" y="2991121"/>
            <a:ext cx="186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77.84%</a:t>
            </a:r>
          </a:p>
          <a:p>
            <a:r>
              <a:rPr lang="en-PH" dirty="0" smtClean="0"/>
              <a:t>Sensitivity: 59.38%</a:t>
            </a:r>
          </a:p>
          <a:p>
            <a:r>
              <a:rPr lang="en-PH" dirty="0" smtClean="0"/>
              <a:t>Specificity: 88.12%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9995772" y="2991121"/>
            <a:ext cx="189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100%</a:t>
            </a:r>
          </a:p>
          <a:p>
            <a:r>
              <a:rPr lang="en-PH" dirty="0" smtClean="0"/>
              <a:t>Sensitivity: 100%</a:t>
            </a:r>
          </a:p>
          <a:p>
            <a:r>
              <a:rPr lang="en-PH" dirty="0" smtClean="0"/>
              <a:t>Specificity: 100%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777042" cy="46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TRAINING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66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B9551B443F9E4A9D337544844F29FB" ma:contentTypeVersion="11" ma:contentTypeDescription="Create a new document." ma:contentTypeScope="" ma:versionID="154db44b828f7db9828e7b101a897763">
  <xsd:schema xmlns:xsd="http://www.w3.org/2001/XMLSchema" xmlns:xs="http://www.w3.org/2001/XMLSchema" xmlns:p="http://schemas.microsoft.com/office/2006/metadata/properties" xmlns:ns3="dc95a6b5-d2b4-4538-9df1-7a16f4196303" targetNamespace="http://schemas.microsoft.com/office/2006/metadata/properties" ma:root="true" ma:fieldsID="839bd4728b8a61443b6233d6e5e9e30e" ns3:_="">
    <xsd:import namespace="dc95a6b5-d2b4-4538-9df1-7a16f41963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5a6b5-d2b4-4538-9df1-7a16f41963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BBDC2F-23FD-461E-B3CB-F36D246E03EE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dc95a6b5-d2b4-4538-9df1-7a16f419630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9DA78E-B6B9-45C0-9E67-541174A52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2A6A2E-F7C9-4323-A231-BCC685B0B2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95a6b5-d2b4-4538-9df1-7a16f4196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172</TotalTime>
  <Words>381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PowerPoint Presentation</vt:lpstr>
      <vt:lpstr>Data-Driven Diagnosis: A Machine Learning Approach to Diabetes Detection</vt:lpstr>
      <vt:lpstr>Diabetes Statistics</vt:lpstr>
      <vt:lpstr>Logistic regression</vt:lpstr>
      <vt:lpstr>Logistic regression</vt:lpstr>
      <vt:lpstr>methodology</vt:lpstr>
      <vt:lpstr>PowerPoint Presentation</vt:lpstr>
      <vt:lpstr>RESULTS</vt:lpstr>
      <vt:lpstr>Logistic regression</vt:lpstr>
      <vt:lpstr>Logistic regression</vt:lpstr>
      <vt:lpstr>PowerPoint Presentation</vt:lpstr>
      <vt:lpstr>PowerPoint Presentation</vt:lpstr>
      <vt:lpstr>Moral of the story:   eat healthy, live healthy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Allyn Christian Quiamjot</dc:creator>
  <cp:lastModifiedBy>Allyn Christian Quiamjot</cp:lastModifiedBy>
  <cp:revision>16</cp:revision>
  <dcterms:created xsi:type="dcterms:W3CDTF">2024-05-20T15:04:11Z</dcterms:created>
  <dcterms:modified xsi:type="dcterms:W3CDTF">2024-05-20T18:02:23Z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0x01010010B9551B443F9E4A9D337544844F29FB</vt:lpwstr>
  </property>
</Properties>
</file>