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60" r:id="rId5"/>
    <p:sldId id="3255" r:id="rId6"/>
    <p:sldId id="3257" r:id="rId7"/>
    <p:sldId id="261" r:id="rId8"/>
    <p:sldId id="3172" r:id="rId9"/>
    <p:sldId id="3256" r:id="rId10"/>
    <p:sldId id="3127" r:id="rId11"/>
    <p:sldId id="3145" r:id="rId12"/>
    <p:sldId id="3146" r:id="rId13"/>
    <p:sldId id="3173" r:id="rId14"/>
    <p:sldId id="3148" r:id="rId15"/>
    <p:sldId id="3149" r:id="rId16"/>
    <p:sldId id="3201" r:id="rId17"/>
    <p:sldId id="3254" r:id="rId18"/>
    <p:sldId id="3150" r:id="rId19"/>
    <p:sldId id="3151" r:id="rId20"/>
    <p:sldId id="3152" r:id="rId21"/>
    <p:sldId id="263" r:id="rId22"/>
    <p:sldId id="258" r:id="rId24"/>
    <p:sldId id="3129" r:id="rId25"/>
    <p:sldId id="3276" r:id="rId26"/>
    <p:sldId id="3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F89"/>
    <a:srgbClr val="A2633C"/>
    <a:srgbClr val="F9F9F9"/>
    <a:srgbClr val="6CA1AC"/>
    <a:srgbClr val="E4DBCC"/>
    <a:srgbClr val="BC774B"/>
    <a:srgbClr val="BBD4D9"/>
    <a:srgbClr val="CBA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35" y="398"/>
      </p:cViewPr>
      <p:guideLst>
        <p:guide orient="horz" pos="27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E6B51-7070-47ED-99DC-F88B10BF97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2E71-EC29-4B3B-A017-CF39A5A528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302FD-8E63-4B9C-8F21-E8F43610B8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352-A746-491B-B47C-21118BE016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6" r="8955" b="7487"/>
          <a:stretch>
            <a:fillRect/>
          </a:stretch>
        </p:blipFill>
        <p:spPr>
          <a:xfrm rot="5400000" flipV="1">
            <a:off x="2680338" y="-2613661"/>
            <a:ext cx="6858000" cy="12192001"/>
          </a:xfrm>
          <a:prstGeom prst="rect">
            <a:avLst/>
          </a:prstGeom>
        </p:spPr>
      </p:pic>
      <p:sp>
        <p:nvSpPr>
          <p:cNvPr id="6" name="稻壳儿_答辩小姐姐作品_2"/>
          <p:cNvSpPr txBox="1"/>
          <p:nvPr/>
        </p:nvSpPr>
        <p:spPr>
          <a:xfrm>
            <a:off x="2311791" y="1594658"/>
            <a:ext cx="756841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博 弈 论</a:t>
            </a:r>
            <a:endParaRPr lang="zh-CN" altLang="en-US" sz="80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5065363" y="4912963"/>
            <a:ext cx="2061275" cy="368300"/>
          </a:xfrm>
          <a:prstGeom prst="rect">
            <a:avLst/>
          </a:prstGeom>
          <a:gradFill>
            <a:gsLst>
              <a:gs pos="0">
                <a:srgbClr val="4D7F89"/>
              </a:gs>
              <a:gs pos="100000">
                <a:srgbClr val="A2633C"/>
              </a:gs>
            </a:gsLst>
            <a:lin ang="36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侯世松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45665" y="2529205"/>
            <a:ext cx="75660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100个金币，每人提出一个分金的方案，如果该方案被超过一半的人认同，实施该方案，否则，他就要被处死，以此类推，按照抽签决定甲乙丙先后顺序。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如果你是第一个提出方案的人，你会怎么分？</a:t>
            </a:r>
            <a:endParaRPr lang="zh-CN" altLang="en-US" sz="2000"/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751402" y="554204"/>
            <a:ext cx="149346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6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稻壳儿_答辩小姐姐作品_2"/>
          <p:cNvSpPr/>
          <p:nvPr/>
        </p:nvSpPr>
        <p:spPr>
          <a:xfrm>
            <a:off x="1732280" y="754380"/>
            <a:ext cx="3660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三姬分金</a:t>
            </a:r>
            <a:endParaRPr lang="zh-CN" altLang="en-US" sz="40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61590" y="185928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改变人数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5177155" y="1604645"/>
            <a:ext cx="868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四人？</a:t>
            </a:r>
            <a:endParaRPr lang="zh-CN" altLang="en-US" sz="2000"/>
          </a:p>
          <a:p>
            <a:r>
              <a:rPr lang="zh-CN" altLang="en-US" sz="2000"/>
              <a:t>五人？</a:t>
            </a:r>
            <a:endParaRPr lang="zh-CN" altLang="en-US" sz="2000"/>
          </a:p>
          <a:p>
            <a:r>
              <a:rPr lang="en-US" altLang="zh-CN" sz="2000"/>
              <a:t>...</a:t>
            </a:r>
            <a:endParaRPr lang="en-US" altLang="zh-CN" sz="2000"/>
          </a:p>
          <a:p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4787265" y="4058920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一半及以上人同意则实施方案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2561590" y="405892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改变规则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>
            <p:custDataLst>
              <p:tags r:id="rId1"/>
            </p:custDataLst>
          </p:nvPr>
        </p:nvGraphicFramePr>
        <p:xfrm>
          <a:off x="1675130" y="1847850"/>
          <a:ext cx="8559800" cy="3757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210"/>
                <a:gridCol w="1426210"/>
                <a:gridCol w="1426210"/>
                <a:gridCol w="1426210"/>
                <a:gridCol w="1426210"/>
                <a:gridCol w="1428750"/>
              </a:tblGrid>
              <a:tr h="649605"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zh-CN" altLang="en-US" sz="2800" b="0">
                          <a:latin typeface="宋体" charset="0"/>
                          <a:cs typeface="宋体" charset="0"/>
                        </a:rPr>
                        <a:t>号</a:t>
                      </a:r>
                      <a:endParaRPr lang="zh-CN" altLang="en-US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zh-CN" altLang="en-US" sz="2800" b="0">
                          <a:latin typeface="宋体" charset="0"/>
                          <a:cs typeface="宋体" charset="0"/>
                        </a:rPr>
                        <a:t>号</a:t>
                      </a:r>
                      <a:endParaRPr lang="zh-CN" altLang="en-US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zh-CN" altLang="en-US" sz="2800" b="0">
                          <a:latin typeface="宋体" charset="0"/>
                          <a:cs typeface="宋体" charset="0"/>
                        </a:rPr>
                        <a:t>号</a:t>
                      </a:r>
                      <a:endParaRPr lang="zh-CN" altLang="en-US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zh-CN" altLang="en-US" sz="2800" b="0">
                          <a:latin typeface="宋体" charset="0"/>
                          <a:cs typeface="宋体" charset="0"/>
                        </a:rPr>
                        <a:t>号</a:t>
                      </a:r>
                      <a:endParaRPr lang="zh-CN" altLang="en-US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zh-CN" altLang="en-US" sz="2800" b="0">
                          <a:latin typeface="宋体" charset="0"/>
                          <a:cs typeface="宋体" charset="0"/>
                        </a:rPr>
                        <a:t>号</a:t>
                      </a:r>
                      <a:endParaRPr lang="zh-CN" altLang="en-US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zh-CN" altLang="en-US" sz="2800" b="0">
                          <a:latin typeface="宋体" charset="0"/>
                          <a:cs typeface="宋体" charset="0"/>
                        </a:rPr>
                        <a:t>号</a:t>
                      </a:r>
                      <a:endParaRPr lang="zh-CN" altLang="en-US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zh-CN" altLang="en-US" sz="2800" b="0">
                          <a:latin typeface="宋体" charset="0"/>
                          <a:cs typeface="宋体" charset="0"/>
                        </a:rPr>
                        <a:t>号</a:t>
                      </a:r>
                      <a:endParaRPr lang="zh-CN" altLang="en-US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zh-CN" altLang="en-US" sz="2800" b="0">
                          <a:latin typeface="宋体" charset="0"/>
                          <a:cs typeface="宋体" charset="0"/>
                        </a:rPr>
                        <a:t>号</a:t>
                      </a:r>
                      <a:endParaRPr lang="zh-CN" altLang="en-US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zh-CN" altLang="en-US" sz="2800" b="0">
                          <a:latin typeface="宋体" charset="0"/>
                          <a:cs typeface="宋体" charset="0"/>
                        </a:rPr>
                        <a:t>号</a:t>
                      </a:r>
                      <a:endParaRPr lang="zh-CN" altLang="en-US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1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zh-CN" altLang="en-US" sz="2800" b="0">
                          <a:latin typeface="宋体" charset="0"/>
                          <a:cs typeface="宋体" charset="0"/>
                        </a:rPr>
                        <a:t>号</a:t>
                      </a:r>
                      <a:endParaRPr lang="zh-CN" altLang="en-US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8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altLang="zh-CN" sz="28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05655" y="812165"/>
            <a:ext cx="4809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五 人 分 金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36090" y="89979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小游戏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390775" y="2850515"/>
            <a:ext cx="69278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每个人写下一个1~100的整数。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/>
              <a:t>写的数字最接近所有人的结果的平均值的三分之二就是优胜。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02890" y="1242060"/>
            <a:ext cx="346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46145" y="1060450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如果优胜者与利益挂钩？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976755" y="2704465"/>
            <a:ext cx="665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每位优胜者获取相同利益，假如每位优胜者获得</a:t>
            </a:r>
            <a:r>
              <a:rPr lang="en-US" altLang="zh-CN" sz="2000"/>
              <a:t>100</a:t>
            </a:r>
            <a:r>
              <a:rPr lang="zh-CN" altLang="en-US" sz="2000"/>
              <a:t>金币？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976755" y="4238625"/>
            <a:ext cx="335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所有优胜者平均分</a:t>
            </a:r>
            <a:r>
              <a:rPr lang="en-US" altLang="zh-CN" sz="2000"/>
              <a:t>100</a:t>
            </a:r>
            <a:r>
              <a:rPr lang="zh-CN" altLang="en-US" sz="2000"/>
              <a:t>金币？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59000" y="1510030"/>
            <a:ext cx="665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ym typeface="+mn-ea"/>
              </a:rPr>
              <a:t>每位优胜者获取相同利益，假如每位优胜者获得</a:t>
            </a:r>
            <a:r>
              <a:rPr lang="en-US" altLang="zh-CN" sz="2000">
                <a:sym typeface="+mn-ea"/>
              </a:rPr>
              <a:t>100</a:t>
            </a:r>
            <a:r>
              <a:rPr lang="zh-CN" altLang="en-US" sz="2000">
                <a:sym typeface="+mn-ea"/>
              </a:rPr>
              <a:t>金币？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625600" y="3159760"/>
            <a:ext cx="856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团队可以采取合作的方式，选择同一个数，这时个体利益和团队利益最大化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4586605" y="4903470"/>
            <a:ext cx="157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纳什均衡：</a:t>
            </a:r>
            <a:r>
              <a:rPr lang="en-US" altLang="zh-CN" sz="2000"/>
              <a:t>1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867785" y="1207770"/>
            <a:ext cx="335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所有优胜者平均分</a:t>
            </a:r>
            <a:r>
              <a:rPr lang="en-US" altLang="zh-CN" sz="2000"/>
              <a:t>100</a:t>
            </a:r>
            <a:r>
              <a:rPr lang="zh-CN" altLang="en-US" sz="2000"/>
              <a:t>金币？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3384550" y="2928620"/>
            <a:ext cx="475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总利益固定，优胜者越少，个人利益越大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702050" y="4609465"/>
            <a:ext cx="411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团队任采取合作方式，</a:t>
            </a:r>
            <a:r>
              <a:rPr lang="en-US" altLang="zh-CN" sz="2000"/>
              <a:t>1</a:t>
            </a:r>
            <a:r>
              <a:rPr lang="zh-CN" altLang="en-US" sz="2000"/>
              <a:t>是否有效？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06140" y="3282315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韩非是否拥有更高的胜率？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406140" y="4514850"/>
            <a:ext cx="602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韩非是否采用了某种策略，使得他拥有更高的胜率？</a:t>
            </a:r>
            <a:endParaRPr lang="zh-CN" altLang="en-US" sz="2000"/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751402" y="554204"/>
            <a:ext cx="149346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6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6140" y="204914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游戏公平吗？</a:t>
            </a:r>
            <a:endParaRPr lang="zh-CN" altLang="en-US" sz="2000"/>
          </a:p>
        </p:txBody>
      </p:sp>
      <p:sp>
        <p:nvSpPr>
          <p:cNvPr id="9" name="稻壳儿_答辩小姐姐作品_2"/>
          <p:cNvSpPr/>
          <p:nvPr/>
        </p:nvSpPr>
        <p:spPr>
          <a:xfrm>
            <a:off x="1691640" y="754380"/>
            <a:ext cx="3660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猜硬币</a:t>
            </a:r>
            <a:endParaRPr lang="zh-CN" altLang="en-US" sz="40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710" y="497840"/>
            <a:ext cx="8153400" cy="3641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7365" y="4639310"/>
            <a:ext cx="4533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正正 反反 正反 反正  概率分别是</a:t>
            </a:r>
            <a:r>
              <a:rPr lang="en-US" altLang="zh-CN" sz="2000"/>
              <a:t>1/4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2842895" y="5537835"/>
            <a:ext cx="5502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甲的收益  E(甲)=</a:t>
            </a:r>
            <a:r>
              <a:rPr lang="zh-CN" altLang="en-US" sz="2000">
                <a:sym typeface="+mn-ea"/>
              </a:rPr>
              <a:t>(-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)</a:t>
            </a:r>
            <a:r>
              <a:rPr lang="zh-CN" altLang="en-US" sz="2000"/>
              <a:t>*1/4+</a:t>
            </a:r>
            <a:r>
              <a:rPr lang="zh-CN" altLang="en-US" sz="2000">
                <a:sym typeface="+mn-ea"/>
              </a:rPr>
              <a:t>(-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)</a:t>
            </a:r>
            <a:r>
              <a:rPr lang="zh-CN" altLang="en-US" sz="2000"/>
              <a:t>*1/4+2*1/2=0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25" y="855980"/>
            <a:ext cx="6683375" cy="2877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20950" y="4528185"/>
            <a:ext cx="597281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E(甲) =  </a:t>
            </a:r>
            <a:r>
              <a:rPr lang="en-US" altLang="zh-CN" sz="2000"/>
              <a:t>-3</a:t>
            </a:r>
            <a:r>
              <a:rPr lang="zh-CN" altLang="en-US" sz="2000"/>
              <a:t>xy + </a:t>
            </a:r>
            <a:r>
              <a:rPr lang="en-US" altLang="zh-CN" sz="2000"/>
              <a:t>2</a:t>
            </a:r>
            <a:r>
              <a:rPr lang="zh-CN" altLang="en-US" sz="2000"/>
              <a:t>(1-x)y + </a:t>
            </a:r>
            <a:r>
              <a:rPr lang="en-US" altLang="zh-CN" sz="2000"/>
              <a:t>2</a:t>
            </a:r>
            <a:r>
              <a:rPr lang="zh-CN" altLang="en-US" sz="2000"/>
              <a:t>x(1-y) </a:t>
            </a:r>
            <a:r>
              <a:rPr lang="en-US" altLang="zh-CN" sz="2000"/>
              <a:t>-</a:t>
            </a:r>
            <a:r>
              <a:rPr lang="zh-CN" altLang="en-US" sz="2000"/>
              <a:t> (1-x)(1-y)</a:t>
            </a:r>
            <a:endParaRPr lang="zh-CN" altLang="en-US" sz="2000"/>
          </a:p>
          <a:p>
            <a:pPr algn="l"/>
            <a:r>
              <a:rPr lang="zh-CN" altLang="en-US" sz="2000"/>
              <a:t>     </a:t>
            </a:r>
            <a:r>
              <a:rPr lang="en-US" altLang="zh-CN" sz="2000"/>
              <a:t>		</a:t>
            </a:r>
            <a:endParaRPr lang="zh-CN" altLang="en-US" sz="2000"/>
          </a:p>
          <a:p>
            <a:pPr algn="l"/>
            <a:r>
              <a:rPr lang="zh-CN" altLang="en-US" sz="2000"/>
              <a:t>     =  -8xy+3y+3x-1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10255" r="8955" b="32021"/>
          <a:stretch>
            <a:fillRect/>
          </a:stretch>
        </p:blipFill>
        <p:spPr>
          <a:xfrm rot="5400000" flipV="1">
            <a:off x="2621280" y="-2667000"/>
            <a:ext cx="6949440" cy="12192000"/>
          </a:xfrm>
          <a:prstGeom prst="rect">
            <a:avLst/>
          </a:prstGeom>
        </p:spPr>
      </p:pic>
      <p:grpSp>
        <p:nvGrpSpPr>
          <p:cNvPr id="15" name="稻壳儿_答辩小姐姐作品_2"/>
          <p:cNvGrpSpPr/>
          <p:nvPr/>
        </p:nvGrpSpPr>
        <p:grpSpPr>
          <a:xfrm>
            <a:off x="7382510" y="1058200"/>
            <a:ext cx="3296611" cy="577215"/>
            <a:chOff x="2082785" y="2340838"/>
            <a:chExt cx="3296611" cy="577215"/>
          </a:xfrm>
        </p:grpSpPr>
        <p:sp>
          <p:nvSpPr>
            <p:cNvPr id="3" name="椭圆 2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1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070536" y="2380439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博弈论介绍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稻壳儿_答辩小姐姐作品_3"/>
          <p:cNvGrpSpPr/>
          <p:nvPr/>
        </p:nvGrpSpPr>
        <p:grpSpPr>
          <a:xfrm>
            <a:off x="7382510" y="2165560"/>
            <a:ext cx="3296609" cy="577215"/>
            <a:chOff x="2082785" y="2340838"/>
            <a:chExt cx="3296609" cy="577215"/>
          </a:xfrm>
        </p:grpSpPr>
        <p:sp>
          <p:nvSpPr>
            <p:cNvPr id="17" name="椭圆 16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2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0534" y="237980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囚徒困境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稻壳儿_答辩小姐姐作品_4"/>
          <p:cNvGrpSpPr/>
          <p:nvPr/>
        </p:nvGrpSpPr>
        <p:grpSpPr>
          <a:xfrm>
            <a:off x="7382510" y="3171955"/>
            <a:ext cx="3304643" cy="577215"/>
            <a:chOff x="2082785" y="2340838"/>
            <a:chExt cx="3304643" cy="577215"/>
          </a:xfrm>
        </p:grpSpPr>
        <p:sp>
          <p:nvSpPr>
            <p:cNvPr id="21" name="椭圆 20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3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78568" y="2380439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三姬分金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稻壳儿_答辩小姐姐作品_5"/>
          <p:cNvGrpSpPr/>
          <p:nvPr/>
        </p:nvGrpSpPr>
        <p:grpSpPr>
          <a:xfrm>
            <a:off x="7382510" y="4248835"/>
            <a:ext cx="3304644" cy="577215"/>
            <a:chOff x="2082785" y="2340838"/>
            <a:chExt cx="3304644" cy="577215"/>
          </a:xfrm>
        </p:grpSpPr>
        <p:sp>
          <p:nvSpPr>
            <p:cNvPr id="25" name="椭圆 24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A26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4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78569" y="238107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猜硬币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8" name="稻壳儿_答辩小姐姐作品_6"/>
          <p:cNvSpPr txBox="1"/>
          <p:nvPr/>
        </p:nvSpPr>
        <p:spPr>
          <a:xfrm>
            <a:off x="4877505" y="746008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目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稻壳儿_答辩小姐姐作品_7"/>
          <p:cNvSpPr txBox="1"/>
          <p:nvPr/>
        </p:nvSpPr>
        <p:spPr>
          <a:xfrm>
            <a:off x="5677858" y="1853671"/>
            <a:ext cx="1190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录  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稻壳儿_答辩小姐姐作品_4"/>
          <p:cNvGrpSpPr/>
          <p:nvPr/>
        </p:nvGrpSpPr>
        <p:grpSpPr>
          <a:xfrm>
            <a:off x="7374890" y="5336901"/>
            <a:ext cx="3304643" cy="577619"/>
            <a:chOff x="2082785" y="2340434"/>
            <a:chExt cx="3304643" cy="577619"/>
          </a:xfrm>
        </p:grpSpPr>
        <p:sp>
          <p:nvSpPr>
            <p:cNvPr id="9" name="椭圆 8"/>
            <p:cNvSpPr/>
            <p:nvPr/>
          </p:nvSpPr>
          <p:spPr>
            <a:xfrm>
              <a:off x="2082785" y="2340838"/>
              <a:ext cx="577215" cy="577215"/>
            </a:xfrm>
            <a:prstGeom prst="ellipse">
              <a:avLst/>
            </a:prstGeom>
            <a:solidFill>
              <a:srgbClr val="4D7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dirty="0">
                  <a:cs typeface="+mn-ea"/>
                  <a:sym typeface="+mn-lt"/>
                </a:rPr>
                <a:t>5</a:t>
              </a:r>
              <a:endParaRPr lang="en-US" altLang="zh-CN" sz="3200" dirty="0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78568" y="2340434"/>
              <a:ext cx="2308860" cy="49720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脏脸博弈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2435" y="104076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结果：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571115" y="2059940"/>
            <a:ext cx="61849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当乙出正面概率向1靠近时,甲出正面的概率向1/3靠近</a:t>
            </a:r>
            <a:endParaRPr lang="zh-CN" altLang="en-US" sz="2000"/>
          </a:p>
          <a:p>
            <a:pPr algn="l"/>
            <a:r>
              <a:rPr lang="zh-CN" altLang="en-US" sz="2000"/>
              <a:t>当乙出正面概率向0靠近时，甲出正的概率向2/5靠近</a:t>
            </a:r>
            <a:endParaRPr lang="zh-CN" altLang="en-US" sz="2000"/>
          </a:p>
          <a:p>
            <a:pPr algn="l"/>
            <a:r>
              <a:rPr lang="zh-CN" altLang="en-US" sz="2000"/>
              <a:t>这是甲这样收益是最大的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830195" y="4554855"/>
            <a:ext cx="6057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如果甲始终以</a:t>
            </a:r>
            <a:r>
              <a:rPr lang="en-US" altLang="zh-CN" sz="2000"/>
              <a:t>3/8</a:t>
            </a:r>
            <a:r>
              <a:rPr lang="zh-CN" altLang="en-US" sz="2000"/>
              <a:t>的概率出正面，甲的收益总是大于</a:t>
            </a:r>
            <a:r>
              <a:rPr lang="en-US" altLang="zh-CN" sz="2000"/>
              <a:t>0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1266825" y="619760"/>
            <a:ext cx="4094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脏脸博弈</a:t>
            </a:r>
            <a:endParaRPr lang="zh-CN" altLang="en-US" sz="40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4" name="稻壳儿_答辩小姐姐作品_3"/>
          <p:cNvSpPr/>
          <p:nvPr/>
        </p:nvSpPr>
        <p:spPr>
          <a:xfrm flipH="1">
            <a:off x="1701800" y="1941195"/>
            <a:ext cx="8225155" cy="216852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50000"/>
              </a:lnSpc>
            </a:pPr>
            <a:r>
              <a:rPr lang="en-US" altLang="zh-CN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三个人在屋子里，不许说话</a:t>
            </a:r>
            <a:r>
              <a:rPr lang="zh-CN" altLang="en-US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，他们都非常害羞，如果知道自己脸是脏的，就会脸红</a:t>
            </a:r>
            <a:r>
              <a:rPr lang="en-US" altLang="zh-CN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。</a:t>
            </a:r>
            <a:r>
              <a:rPr lang="zh-CN" altLang="en-US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路人</a:t>
            </a:r>
            <a:r>
              <a:rPr lang="en-US" altLang="zh-CN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进来说：你们当中至少一个人脸是脏的。三人环看，没有反应。</a:t>
            </a:r>
            <a:r>
              <a:rPr lang="zh-CN" altLang="en-US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路人</a:t>
            </a:r>
            <a:r>
              <a:rPr lang="en-US" altLang="zh-CN" b="0" i="0" dirty="0">
                <a:solidFill>
                  <a:srgbClr val="242343"/>
                </a:solidFill>
                <a:effectLst/>
                <a:cs typeface="+mn-ea"/>
                <a:sym typeface="+mn-lt"/>
              </a:rPr>
              <a:t>又说：你们知道吗？三人再看，顿悟，脸都红了。</a:t>
            </a:r>
            <a:endParaRPr lang="en-US" altLang="zh-CN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735" y="476948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dirty="0">
                <a:solidFill>
                  <a:srgbClr val="242343"/>
                </a:solidFill>
                <a:effectLst/>
                <a:cs typeface="+mn-ea"/>
                <a:sym typeface="+mn-lt"/>
              </a:rPr>
              <a:t>为什么？</a:t>
            </a:r>
            <a:endParaRPr lang="en-US" altLang="zh-CN" sz="2400" dirty="0">
              <a:solidFill>
                <a:srgbClr val="242343"/>
              </a:solidFill>
              <a:effectLst/>
              <a:cs typeface="+mn-ea"/>
              <a:sym typeface="+mn-lt"/>
            </a:endParaRPr>
          </a:p>
        </p:txBody>
      </p:sp>
      <p:sp>
        <p:nvSpPr>
          <p:cNvPr id="8" name="稻壳儿_答辩小姐姐作品_4"/>
          <p:cNvSpPr txBox="1"/>
          <p:nvPr/>
        </p:nvSpPr>
        <p:spPr>
          <a:xfrm>
            <a:off x="657422" y="419584"/>
            <a:ext cx="149346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6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43205" y="424815"/>
            <a:ext cx="571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三个人分别记为一号，二号，三号。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46960" y="1224280"/>
            <a:ext cx="566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一号看到二号和三号的脸是脏的，一号做出如下推理：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9100" y="224853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首先一号假设自己脸是干净的，那么二号会看到一张干净的脸和一张脏脸。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89100" y="4822825"/>
            <a:ext cx="7498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那么二号就应该脸红，但事实二号也没有脸红，那说明一号最初的假设是</a:t>
            </a:r>
            <a:endParaRPr lang="zh-CN" altLang="en-US"/>
          </a:p>
          <a:p>
            <a:r>
              <a:rPr lang="zh-CN" altLang="en-US"/>
              <a:t>错误的。所以一号就会断定自己的脸是脏的。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89100" y="3285490"/>
            <a:ext cx="7498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因此，一号知道二号回想：如果我（二号）的脸是干净的，那么三号就会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看到两张干净的脸，那么三号就应该脸红。但是三号没有脸红，这说明我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（二号）的脸是脏的。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55040" y="1631315"/>
            <a:ext cx="1059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假设只有一个人脸脏，那么这个人必定脸红。但是没有出现这种情况，所以至少有两人脸脏。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971040" y="3455035"/>
            <a:ext cx="856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那么一号看到二号没有脸红，说明二号看到了两张脏脸，所以自己脸是脏的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943350" y="4917440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同时二号，三号做此推理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77155" y="2931795"/>
            <a:ext cx="14490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/>
              <a:t>thanks</a:t>
            </a:r>
            <a:endParaRPr lang="en-US" altLang="zh-CN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-147955" y="-80645"/>
            <a:ext cx="12192000" cy="6858000"/>
          </a:xfrm>
          <a:prstGeom prst="rect">
            <a:avLst/>
          </a:prstGeom>
        </p:spPr>
      </p:pic>
      <p:sp>
        <p:nvSpPr>
          <p:cNvPr id="3" name="稻壳儿_答辩小姐姐作品_2"/>
          <p:cNvSpPr/>
          <p:nvPr/>
        </p:nvSpPr>
        <p:spPr>
          <a:xfrm>
            <a:off x="1712595" y="754380"/>
            <a:ext cx="3660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博弈论介绍</a:t>
            </a:r>
            <a:endParaRPr lang="zh-CN" altLang="en-US" sz="40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4" name="稻壳儿_答辩小姐姐作品_3"/>
          <p:cNvSpPr/>
          <p:nvPr/>
        </p:nvSpPr>
        <p:spPr>
          <a:xfrm flipH="1">
            <a:off x="3322320" y="2335530"/>
            <a:ext cx="5546725" cy="239966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50000"/>
              </a:lnSpc>
            </a:pPr>
            <a:r>
              <a:rPr lang="en-US" altLang="zh-CN" sz="2000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cs typeface="+mn-ea"/>
                <a:sym typeface="+mn-lt"/>
              </a:rPr>
              <a:t>双方或多方</a:t>
            </a:r>
            <a:r>
              <a:rPr lang="en-US" altLang="zh-CN" sz="2000" dirty="0">
                <a:solidFill>
                  <a:srgbClr val="242343"/>
                </a:solidFill>
                <a:cs typeface="+mn-ea"/>
                <a:sym typeface="+mn-lt"/>
              </a:rPr>
              <a:t>在竞争、合作、冲突等情况下，充分了解各方</a:t>
            </a:r>
            <a:r>
              <a:rPr lang="en-US" altLang="zh-CN" sz="2000" dirty="0">
                <a:solidFill>
                  <a:srgbClr val="00B050"/>
                </a:solidFill>
                <a:cs typeface="+mn-ea"/>
                <a:sym typeface="+mn-lt"/>
              </a:rPr>
              <a:t>信息</a:t>
            </a:r>
            <a:r>
              <a:rPr lang="en-US" altLang="zh-CN" sz="2000" dirty="0">
                <a:solidFill>
                  <a:srgbClr val="242343"/>
                </a:solidFill>
                <a:cs typeface="+mn-ea"/>
                <a:sym typeface="+mn-lt"/>
              </a:rPr>
              <a:t>，并以此选择一种能为本方争取最大</a:t>
            </a:r>
            <a:r>
              <a:rPr lang="en-US" altLang="zh-CN" sz="2000" dirty="0">
                <a:solidFill>
                  <a:srgbClr val="00B050"/>
                </a:solidFill>
                <a:cs typeface="+mn-ea"/>
                <a:sym typeface="+mn-lt"/>
              </a:rPr>
              <a:t>利益</a:t>
            </a:r>
            <a:r>
              <a:rPr lang="en-US" altLang="zh-CN" sz="2000" dirty="0">
                <a:solidFill>
                  <a:srgbClr val="242343"/>
                </a:solidFill>
                <a:cs typeface="+mn-ea"/>
                <a:sym typeface="+mn-lt"/>
              </a:rPr>
              <a:t>的最优</a:t>
            </a:r>
            <a:r>
              <a:rPr lang="en-US" altLang="zh-CN" sz="2000" dirty="0">
                <a:solidFill>
                  <a:srgbClr val="00B050"/>
                </a:solidFill>
                <a:cs typeface="+mn-ea"/>
                <a:sym typeface="+mn-lt"/>
              </a:rPr>
              <a:t>决策</a:t>
            </a:r>
            <a:r>
              <a:rPr lang="en-US" altLang="zh-CN" sz="2000" dirty="0">
                <a:solidFill>
                  <a:srgbClr val="242343"/>
                </a:solidFill>
                <a:cs typeface="+mn-ea"/>
                <a:sym typeface="+mn-lt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理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论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zh-CN" alt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751402" y="554204"/>
            <a:ext cx="149346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66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298825" y="1175385"/>
            <a:ext cx="5008880" cy="5015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/>
              <a:t>1.</a:t>
            </a:r>
            <a:r>
              <a:rPr lang="zh-CN" altLang="en-US" sz="2000"/>
              <a:t>参与者是否能达成具有约束力的协议分类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  合作博弈，非合作博弈</a:t>
            </a:r>
            <a:endParaRPr lang="zh-CN" altLang="en-US" sz="2000"/>
          </a:p>
          <a:p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2.</a:t>
            </a:r>
            <a:r>
              <a:rPr lang="zh-CN" altLang="en-US" sz="2000"/>
              <a:t>按参与人行动顺序分类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  静态博弈，动态博弈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3.</a:t>
            </a:r>
            <a:r>
              <a:rPr lang="zh-CN" altLang="en-US" sz="2000"/>
              <a:t>按信息是否完全分类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  完全信息博弈，不完全信息博弈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4.</a:t>
            </a:r>
            <a:r>
              <a:rPr lang="zh-CN" altLang="en-US" sz="2000"/>
              <a:t>按总收益分类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  正和博弈，负和博弈，零和博弈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421765" y="68326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分类</a:t>
            </a:r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稻壳儿_答辩小姐姐作品_3"/>
          <p:cNvSpPr/>
          <p:nvPr/>
        </p:nvSpPr>
        <p:spPr>
          <a:xfrm>
            <a:off x="2002155" y="1699260"/>
            <a:ext cx="8352155" cy="3150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纳什均衡：在一策略组合中，所有的参与者面临这样一种情况，当其他人不改变策略时，他此时的策略是最好的。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也就是说，此时如果他改变策略他的利益将会降低。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在纳什均衡点上，每一个理性的参与者都不会有单独改变策略的冲动。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lvl="0" defTabSz="866775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稻壳儿_答辩小姐姐作品_3"/>
          <p:cNvSpPr/>
          <p:nvPr/>
        </p:nvSpPr>
        <p:spPr>
          <a:xfrm flipH="1">
            <a:off x="2459419" y="2960570"/>
            <a:ext cx="7273163" cy="70675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US" altLang="zh-CN" sz="1600" dirty="0">
                <a:solidFill>
                  <a:srgbClr val="242343"/>
                </a:solidFill>
                <a:cs typeface="+mn-ea"/>
                <a:sym typeface="+mn-lt"/>
              </a:rPr>
              <a:t>.</a:t>
            </a:r>
            <a:endParaRPr lang="en-US" altLang="zh-CN" sz="1600" b="0" i="0" dirty="0">
              <a:solidFill>
                <a:srgbClr val="242343"/>
              </a:solidFill>
              <a:effectLst/>
              <a:cs typeface="+mn-ea"/>
              <a:sym typeface="+mn-lt"/>
            </a:endParaRPr>
          </a:p>
        </p:txBody>
      </p:sp>
      <p:sp>
        <p:nvSpPr>
          <p:cNvPr id="5" name="稻壳儿_答辩小姐姐作品_4"/>
          <p:cNvSpPr txBox="1"/>
          <p:nvPr/>
        </p:nvSpPr>
        <p:spPr>
          <a:xfrm>
            <a:off x="1153992" y="320524"/>
            <a:ext cx="149346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80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8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稻壳儿_答辩小姐姐作品_2"/>
          <p:cNvSpPr/>
          <p:nvPr/>
        </p:nvSpPr>
        <p:spPr>
          <a:xfrm>
            <a:off x="1645285" y="862965"/>
            <a:ext cx="3660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博弈论</a:t>
            </a:r>
            <a:endParaRPr lang="zh-CN" altLang="en-US" sz="40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pic>
        <p:nvPicPr>
          <p:cNvPr id="6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127000" y="127000"/>
            <a:ext cx="12192000" cy="6858000"/>
          </a:xfrm>
          <a:prstGeom prst="rect">
            <a:avLst/>
          </a:prstGeom>
        </p:spPr>
      </p:pic>
      <p:pic>
        <p:nvPicPr>
          <p:cNvPr id="7" name="稻壳儿_答辩小姐姐作品_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6244" r="8955" b="7486"/>
          <a:stretch>
            <a:fillRect/>
          </a:stretch>
        </p:blipFill>
        <p:spPr>
          <a:xfrm rot="10800000" flipV="1">
            <a:off x="254000" y="254000"/>
            <a:ext cx="12192000" cy="6858000"/>
          </a:xfrm>
          <a:prstGeom prst="rect">
            <a:avLst/>
          </a:prstGeom>
        </p:spPr>
      </p:pic>
      <p:sp>
        <p:nvSpPr>
          <p:cNvPr id="8" name="稻壳儿_答辩小姐姐作品_4"/>
          <p:cNvSpPr txBox="1"/>
          <p:nvPr/>
        </p:nvSpPr>
        <p:spPr>
          <a:xfrm>
            <a:off x="751402" y="554204"/>
            <a:ext cx="149346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spc="80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latin typeface="杨任东竹石体-Regular" panose="02000000000000000000" pitchFamily="2" charset="-122"/>
                <a:ea typeface="杨任东竹石体-Regular" panose="02000000000000000000" pitchFamily="2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6600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6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稻壳儿_答辩小姐姐作品_2"/>
          <p:cNvSpPr/>
          <p:nvPr/>
        </p:nvSpPr>
        <p:spPr>
          <a:xfrm>
            <a:off x="1772285" y="754380"/>
            <a:ext cx="3660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spc="800" dirty="0">
                <a:gradFill>
                  <a:gsLst>
                    <a:gs pos="0">
                      <a:srgbClr val="4D7F89"/>
                    </a:gs>
                    <a:gs pos="100000">
                      <a:srgbClr val="A2633C"/>
                    </a:gs>
                  </a:gsLst>
                  <a:lin ang="0" scaled="0"/>
                </a:gradFill>
                <a:cs typeface="+mn-ea"/>
                <a:sym typeface="+mn-lt"/>
              </a:rPr>
              <a:t>囚徒困境</a:t>
            </a:r>
            <a:endParaRPr lang="zh-CN" altLang="en-US" sz="4000" spc="800" dirty="0">
              <a:gradFill>
                <a:gsLst>
                  <a:gs pos="0">
                    <a:srgbClr val="4D7F89"/>
                  </a:gs>
                  <a:gs pos="100000">
                    <a:srgbClr val="A2633C"/>
                  </a:gs>
                </a:gsLst>
                <a:lin ang="0" scaled="0"/>
              </a:gra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18995" y="2552700"/>
            <a:ext cx="8056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ym typeface="+mn-ea"/>
              </a:rPr>
              <a:t>警方逮捕甲、乙两名嫌疑犯，但没有足够证据指控二人入罪。于是警方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分开囚禁嫌疑犯，分别和二人见面，并向双方提供以下相同的选择：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若一人认罪并作证检举对方，而对方保持沉默，此人将即时获释，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沉默者将判监</a:t>
            </a:r>
            <a:r>
              <a:rPr lang="en-US" altLang="zh-CN" sz="2000">
                <a:sym typeface="+mn-ea"/>
              </a:rPr>
              <a:t>5</a:t>
            </a:r>
            <a:r>
              <a:rPr lang="zh-CN" altLang="en-US" sz="2000">
                <a:sym typeface="+mn-ea"/>
              </a:rPr>
              <a:t>年。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若二人都保持沉默，则二人同样判监半年。</a:t>
            </a:r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若二人都互相检举，则二人同样判监2年。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825" y="1077595"/>
            <a:ext cx="9342755" cy="4058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85010" y="90678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对于甲来说：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451350" y="1814195"/>
            <a:ext cx="516826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>
                <a:sym typeface="+mn-ea"/>
              </a:rPr>
              <a:t>如果乙沉默，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甲认罪，释放，甲沉默，监禁半年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认罪收益大于沉默收益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/>
          </a:p>
          <a:p>
            <a:pPr algn="l"/>
            <a:r>
              <a:rPr lang="zh-CN" altLang="en-US" sz="2000">
                <a:sym typeface="+mn-ea"/>
              </a:rPr>
              <a:t>如果乙认罪，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甲认罪，监禁两年，甲沉默，监禁五年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认罪收益大于沉默收益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985010" y="51314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对于乙亦是如此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17065" y="1449070"/>
            <a:ext cx="92817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在一定限制条件下，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单方不合作的收益</a:t>
            </a:r>
            <a:r>
              <a:rPr lang="en-US" altLang="zh-CN" sz="2000"/>
              <a:t>&gt;</a:t>
            </a:r>
            <a:r>
              <a:rPr lang="zh-CN" altLang="en-US" sz="2000"/>
              <a:t>双方合作收益</a:t>
            </a:r>
            <a:r>
              <a:rPr lang="en-US" altLang="zh-CN" sz="2000"/>
              <a:t>&gt;</a:t>
            </a:r>
            <a:r>
              <a:rPr lang="zh-CN" altLang="en-US" sz="2000"/>
              <a:t>双方不合作收益</a:t>
            </a:r>
            <a:r>
              <a:rPr lang="en-US" altLang="zh-CN" sz="2000"/>
              <a:t>&gt;</a:t>
            </a:r>
            <a:r>
              <a:rPr lang="zh-CN" altLang="en-US" sz="2000"/>
              <a:t>单方合作收益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双方明知道合作的收益更大，但是基于理性选择的最优策略会导致双方不合作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个体最优选择并非团队最优选择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5928e63-3ffe-48ac-8295-312393d04fb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0qhesjf">
      <a:majorFont>
        <a:latin typeface="等线"/>
        <a:ea typeface="杨任东竹石体-Semibold"/>
        <a:cs typeface=""/>
      </a:majorFont>
      <a:minorFont>
        <a:latin typeface="等线"/>
        <a:ea typeface="杨任东竹石体-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演示</Application>
  <PresentationFormat>宽屏</PresentationFormat>
  <Paragraphs>260</Paragraphs>
  <Slides>24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方正书宋_GBK</vt:lpstr>
      <vt:lpstr>Wingdings</vt:lpstr>
      <vt:lpstr>杨任东竹石体-Regular</vt:lpstr>
      <vt:lpstr>冬青黑体简体中文</vt:lpstr>
      <vt:lpstr>阿里巴巴普惠体 R</vt:lpstr>
      <vt:lpstr>苹方-简</vt:lpstr>
      <vt:lpstr>Calibri</vt:lpstr>
      <vt:lpstr>Helvetica Neue</vt:lpstr>
      <vt:lpstr>宋体</vt:lpstr>
      <vt:lpstr>杨任东竹石体-Semibold</vt:lpstr>
      <vt:lpstr>等线</vt:lpstr>
      <vt:lpstr>汉仪中等线KW</vt:lpstr>
      <vt:lpstr>微软雅黑</vt:lpstr>
      <vt:lpstr>汉仪旗黑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答辩小姐姐</dc:creator>
  <cp:lastModifiedBy>changba-os-213</cp:lastModifiedBy>
  <cp:revision>46</cp:revision>
  <dcterms:created xsi:type="dcterms:W3CDTF">2020-09-04T08:02:47Z</dcterms:created>
  <dcterms:modified xsi:type="dcterms:W3CDTF">2020-09-04T08:02:47Z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