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8"/>
  </p:notesMasterIdLst>
  <p:sldIdLst>
    <p:sldId id="421" r:id="rId2"/>
    <p:sldId id="374" r:id="rId3"/>
    <p:sldId id="375" r:id="rId4"/>
    <p:sldId id="356" r:id="rId5"/>
    <p:sldId id="325" r:id="rId6"/>
    <p:sldId id="297" r:id="rId7"/>
    <p:sldId id="298" r:id="rId8"/>
    <p:sldId id="358" r:id="rId9"/>
    <p:sldId id="336" r:id="rId10"/>
    <p:sldId id="346" r:id="rId11"/>
    <p:sldId id="333" r:id="rId12"/>
    <p:sldId id="414" r:id="rId13"/>
    <p:sldId id="376" r:id="rId14"/>
    <p:sldId id="417" r:id="rId15"/>
    <p:sldId id="419" r:id="rId16"/>
    <p:sldId id="378" r:id="rId17"/>
    <p:sldId id="379" r:id="rId18"/>
    <p:sldId id="382" r:id="rId19"/>
    <p:sldId id="300" r:id="rId20"/>
    <p:sldId id="302" r:id="rId21"/>
    <p:sldId id="355" r:id="rId22"/>
    <p:sldId id="337" r:id="rId23"/>
    <p:sldId id="388" r:id="rId24"/>
    <p:sldId id="389" r:id="rId25"/>
    <p:sldId id="420" r:id="rId26"/>
    <p:sldId id="390" r:id="rId2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66" autoAdjust="0"/>
    <p:restoredTop sz="94629" autoAdjust="0"/>
  </p:normalViewPr>
  <p:slideViewPr>
    <p:cSldViewPr>
      <p:cViewPr>
        <p:scale>
          <a:sx n="70" d="100"/>
          <a:sy n="70" d="100"/>
        </p:scale>
        <p:origin x="-1254" y="-11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4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099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811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6624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87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7443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78531"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6281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64867"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09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365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385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667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3961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519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5907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600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611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606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504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913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2016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2118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2733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283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Liang, Introduction to Java Programming, Eighth Edition, (c) 2011 Pearson Education, Inc. All rights reserved. 0132130807</a:t>
            </a:r>
            <a:endParaRPr lang="en-US"/>
          </a:p>
        </p:txBody>
      </p:sp>
      <p:sp>
        <p:nvSpPr>
          <p:cNvPr id="6" name="Slide Number Placeholder 5"/>
          <p:cNvSpPr>
            <a:spLocks noGrp="1"/>
          </p:cNvSpPr>
          <p:nvPr>
            <p:ph type="sldNum" sz="quarter" idx="12"/>
          </p:nvPr>
        </p:nvSpPr>
        <p:spPr/>
        <p:txBody>
          <a:bodyPr/>
          <a:lstStyle/>
          <a:p>
            <a:fld id="{06CB815F-B31F-401B-B90F-45A9BE42FD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1C03C-2792-455B-BC42-8BADA16448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8FA3E-A785-4A8A-82B2-DFB49644EE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608614-50D3-4B51-8B4E-E3C73CBD03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B5F1A-D752-4139-BECA-E72FEAA4D3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8E6F0-B214-4665-8B9D-22DEFF56E5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35DE8-AC6E-4AB8-9CB9-DD6DA8C42B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54D26-3D8A-468D-A265-2B712A2E91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9B08B2-EA9A-4728-A5FF-13A5D4E74E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A6886-7CF1-43E6-A287-8460B694F0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8AFD1-37F0-45F0-A7D6-4CE8859BDD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DE496-CE75-4653-9717-82EB0C2ABB84}" type="slidenum">
              <a:rPr lang="en-US" smtClean="0"/>
              <a:pPr/>
              <a:t>‹#›</a:t>
            </a:fld>
            <a:endParaRPr lang="en-US"/>
          </a:p>
        </p:txBody>
      </p:sp>
      <p:pic>
        <p:nvPicPr>
          <p:cNvPr id="7" name="Picture 2" descr="C:\Users\Sadat\Desktop\x.png"/>
          <p:cNvPicPr>
            <a:picLocks noChangeAspect="1" noChangeArrowheads="1"/>
          </p:cNvPicPr>
          <p:nvPr userDrawn="1"/>
        </p:nvPicPr>
        <p:blipFill>
          <a:blip r:embed="rId13"/>
          <a:srcRect/>
          <a:stretch>
            <a:fillRect/>
          </a:stretch>
        </p:blipFill>
        <p:spPr bwMode="auto">
          <a:xfrm>
            <a:off x="8229600" y="228600"/>
            <a:ext cx="638175" cy="638175"/>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143000"/>
            <a:ext cx="8382000" cy="2438400"/>
          </a:xfrm>
        </p:spPr>
        <p:txBody>
          <a:bodyPr>
            <a:normAutofit/>
          </a:bodyPr>
          <a:lstStyle/>
          <a:p>
            <a:r>
              <a:rPr lang="en-US" sz="4000" b="1" dirty="0" smtClean="0">
                <a:solidFill>
                  <a:schemeClr val="accent3">
                    <a:lumMod val="50000"/>
                  </a:schemeClr>
                </a:solidFill>
              </a:rPr>
              <a:t>National Mobile Application Trainer </a:t>
            </a:r>
            <a:br>
              <a:rPr lang="en-US" sz="4000" b="1" dirty="0" smtClean="0">
                <a:solidFill>
                  <a:schemeClr val="accent3">
                    <a:lumMod val="50000"/>
                  </a:schemeClr>
                </a:solidFill>
              </a:rPr>
            </a:br>
            <a:r>
              <a:rPr lang="en-US" sz="4000" b="1" dirty="0" smtClean="0">
                <a:solidFill>
                  <a:schemeClr val="accent3">
                    <a:lumMod val="50000"/>
                  </a:schemeClr>
                </a:solidFill>
              </a:rPr>
              <a:t>and Innovative Application Development Program</a:t>
            </a:r>
          </a:p>
        </p:txBody>
      </p:sp>
      <p:sp>
        <p:nvSpPr>
          <p:cNvPr id="4" name="TextBox 3"/>
          <p:cNvSpPr txBox="1"/>
          <p:nvPr/>
        </p:nvSpPr>
        <p:spPr>
          <a:xfrm>
            <a:off x="1185204" y="3733800"/>
            <a:ext cx="6735242" cy="954107"/>
          </a:xfrm>
          <a:prstGeom prst="rect">
            <a:avLst/>
          </a:prstGeom>
          <a:noFill/>
        </p:spPr>
        <p:txBody>
          <a:bodyPr wrap="none" rtlCol="0">
            <a:spAutoFit/>
          </a:bodyPr>
          <a:lstStyle/>
          <a:p>
            <a:pPr algn="ctr"/>
            <a:r>
              <a:rPr lang="en-US" sz="2800" b="1" dirty="0" smtClean="0"/>
              <a:t>Mobile Application Training Program</a:t>
            </a:r>
          </a:p>
          <a:p>
            <a:pPr algn="ctr"/>
            <a:r>
              <a:rPr lang="en-US" sz="2800" b="1" dirty="0" smtClean="0"/>
              <a:t>Topic</a:t>
            </a:r>
            <a:r>
              <a:rPr lang="en-US" sz="2800" b="1" dirty="0" smtClean="0"/>
              <a:t>: Operators and Selection Statements</a:t>
            </a:r>
            <a:endParaRPr lang="en-US" sz="2800" b="1"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0"/>
            <a:ext cx="8001000" cy="914400"/>
          </a:xfrm>
        </p:spPr>
        <p:txBody>
          <a:bodyPr/>
          <a:lstStyle/>
          <a:p>
            <a:r>
              <a:rPr lang="en-US"/>
              <a:t>Note, cont.</a:t>
            </a:r>
          </a:p>
        </p:txBody>
      </p:sp>
      <p:sp>
        <p:nvSpPr>
          <p:cNvPr id="103427" name="Rectangle 3"/>
          <p:cNvSpPr>
            <a:spLocks noGrp="1" noChangeArrowheads="1"/>
          </p:cNvSpPr>
          <p:nvPr>
            <p:ph idx="1"/>
          </p:nvPr>
        </p:nvSpPr>
        <p:spPr>
          <a:xfrm>
            <a:off x="457200" y="990600"/>
            <a:ext cx="8382000" cy="5181600"/>
          </a:xfrm>
        </p:spPr>
        <p:txBody>
          <a:bodyPr/>
          <a:lstStyle/>
          <a:p>
            <a:pPr marL="0" indent="0">
              <a:buFont typeface="Monotype Sorts" pitchFamily="2" charset="2"/>
              <a:buNone/>
            </a:pPr>
            <a:r>
              <a:rPr lang="en-US" sz="2800">
                <a:cs typeface="Times New Roman" pitchFamily="18" charset="0"/>
              </a:rPr>
              <a:t>Nothing is printed from the preceding statement. To force the </a:t>
            </a:r>
            <a:r>
              <a:rPr lang="en-US" sz="2800" u="sng">
                <a:cs typeface="Times New Roman" pitchFamily="18" charset="0"/>
              </a:rPr>
              <a:t>else</a:t>
            </a:r>
            <a:r>
              <a:rPr lang="en-US" sz="2800">
                <a:cs typeface="Times New Roman" pitchFamily="18" charset="0"/>
              </a:rPr>
              <a:t> clause to match the first </a:t>
            </a:r>
            <a:r>
              <a:rPr lang="en-US" sz="2800" u="sng">
                <a:cs typeface="Times New Roman" pitchFamily="18" charset="0"/>
              </a:rPr>
              <a:t>if</a:t>
            </a:r>
            <a:r>
              <a:rPr lang="en-US" sz="2800">
                <a:cs typeface="Times New Roman" pitchFamily="18" charset="0"/>
              </a:rPr>
              <a:t> clause, you must add a pair of braces: </a:t>
            </a:r>
          </a:p>
          <a:p>
            <a:pPr marL="0" indent="0">
              <a:buFont typeface="Monotype Sorts" pitchFamily="2" charset="2"/>
              <a:buNone/>
            </a:pPr>
            <a:r>
              <a:rPr lang="en-US" sz="2000">
                <a:latin typeface="Courier New" pitchFamily="49" charset="0"/>
              </a:rPr>
              <a:t>  int i = 1; </a:t>
            </a:r>
          </a:p>
          <a:p>
            <a:pPr marL="0" indent="0">
              <a:buFont typeface="Monotype Sorts" pitchFamily="2" charset="2"/>
              <a:buNone/>
            </a:pPr>
            <a:r>
              <a:rPr lang="en-US" sz="2000">
                <a:latin typeface="Courier New" pitchFamily="49" charset="0"/>
              </a:rPr>
              <a:t>  int j = 2;</a:t>
            </a:r>
          </a:p>
          <a:p>
            <a:pPr marL="0" indent="0">
              <a:buFont typeface="Monotype Sorts" pitchFamily="2" charset="2"/>
              <a:buNone/>
            </a:pPr>
            <a:r>
              <a:rPr lang="en-US" sz="2000">
                <a:latin typeface="Courier New" pitchFamily="49" charset="0"/>
              </a:rPr>
              <a:t>  int k = 3;</a:t>
            </a:r>
          </a:p>
          <a:p>
            <a:pPr marL="0" indent="0">
              <a:buFont typeface="Monotype Sorts" pitchFamily="2" charset="2"/>
              <a:buNone/>
            </a:pPr>
            <a:r>
              <a:rPr lang="en-US" sz="2000">
                <a:latin typeface="Courier New" pitchFamily="49" charset="0"/>
              </a:rPr>
              <a:t>  if (i &gt; j) </a:t>
            </a:r>
            <a:r>
              <a:rPr lang="en-US" sz="2000" b="1">
                <a:solidFill>
                  <a:srgbClr val="FF3300"/>
                </a:solidFill>
                <a:latin typeface="Courier New" pitchFamily="49" charset="0"/>
              </a:rPr>
              <a:t>{</a:t>
            </a:r>
          </a:p>
          <a:p>
            <a:pPr marL="0" indent="0">
              <a:buFont typeface="Monotype Sorts" pitchFamily="2" charset="2"/>
              <a:buNone/>
            </a:pPr>
            <a:r>
              <a:rPr lang="en-US" sz="2000">
                <a:latin typeface="Courier New" pitchFamily="49" charset="0"/>
              </a:rPr>
              <a:t>    if (i &gt; k)</a:t>
            </a:r>
          </a:p>
          <a:p>
            <a:pPr marL="0" indent="0">
              <a:buFont typeface="Monotype Sorts" pitchFamily="2" charset="2"/>
              <a:buNone/>
            </a:pPr>
            <a:r>
              <a:rPr lang="en-US" sz="2000">
                <a:latin typeface="Courier New" pitchFamily="49" charset="0"/>
              </a:rPr>
              <a:t>      System.out.println("A");</a:t>
            </a:r>
          </a:p>
          <a:p>
            <a:pPr marL="0" indent="0">
              <a:buFont typeface="Monotype Sorts" pitchFamily="2" charset="2"/>
              <a:buNone/>
            </a:pPr>
            <a:r>
              <a:rPr lang="en-US" sz="2000">
                <a:latin typeface="Courier New" pitchFamily="49" charset="0"/>
              </a:rPr>
              <a:t>  </a:t>
            </a:r>
            <a:r>
              <a:rPr lang="en-US" sz="2000" b="1">
                <a:solidFill>
                  <a:srgbClr val="FF3300"/>
                </a:solidFill>
                <a:latin typeface="Courier New" pitchFamily="49" charset="0"/>
              </a:rPr>
              <a:t>}</a:t>
            </a:r>
          </a:p>
          <a:p>
            <a:pPr marL="0" indent="0">
              <a:buFont typeface="Monotype Sorts" pitchFamily="2" charset="2"/>
              <a:buNone/>
            </a:pPr>
            <a:r>
              <a:rPr lang="en-US" sz="2000">
                <a:latin typeface="Courier New" pitchFamily="49" charset="0"/>
              </a:rPr>
              <a:t>  else </a:t>
            </a:r>
          </a:p>
          <a:p>
            <a:pPr marL="0" indent="0">
              <a:buFont typeface="Monotype Sorts" pitchFamily="2" charset="2"/>
              <a:buNone/>
            </a:pPr>
            <a:r>
              <a:rPr lang="en-US" sz="2000">
                <a:latin typeface="Courier New" pitchFamily="49" charset="0"/>
              </a:rPr>
              <a:t>    System.out.println("B");</a:t>
            </a:r>
          </a:p>
          <a:p>
            <a:pPr marL="0" indent="0">
              <a:buFont typeface="Monotype Sorts" pitchFamily="2" charset="2"/>
              <a:buNone/>
            </a:pPr>
            <a:r>
              <a:rPr lang="en-US" sz="2800">
                <a:cs typeface="Times New Roman" pitchFamily="18" charset="0"/>
              </a:rPr>
              <a:t>This statement prints B.</a:t>
            </a:r>
            <a:endParaRPr lang="en-US" sz="2000"/>
          </a:p>
        </p:txBody>
      </p:sp>
      <p:sp>
        <p:nvSpPr>
          <p:cNvPr id="4" name="Slide Number Placeholder 4"/>
          <p:cNvSpPr>
            <a:spLocks noGrp="1"/>
          </p:cNvSpPr>
          <p:nvPr>
            <p:ph type="sldNum" sz="quarter" idx="12"/>
          </p:nvPr>
        </p:nvSpPr>
        <p:spPr/>
        <p:txBody>
          <a:bodyPr/>
          <a:lstStyle/>
          <a:p>
            <a:fld id="{0C9C7B6C-2EA9-4245-8111-89150D61947B}"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0"/>
            <a:ext cx="8001000" cy="914400"/>
          </a:xfrm>
        </p:spPr>
        <p:txBody>
          <a:bodyPr/>
          <a:lstStyle/>
          <a:p>
            <a:r>
              <a:rPr lang="en-US"/>
              <a:t>Common Errors</a:t>
            </a:r>
          </a:p>
        </p:txBody>
      </p:sp>
      <p:sp>
        <p:nvSpPr>
          <p:cNvPr id="89091" name="Rectangle 3"/>
          <p:cNvSpPr>
            <a:spLocks noGrp="1" noChangeArrowheads="1"/>
          </p:cNvSpPr>
          <p:nvPr>
            <p:ph idx="1"/>
          </p:nvPr>
        </p:nvSpPr>
        <p:spPr>
          <a:xfrm>
            <a:off x="457200" y="990600"/>
            <a:ext cx="8382000" cy="5486400"/>
          </a:xfrm>
        </p:spPr>
        <p:txBody>
          <a:bodyPr/>
          <a:lstStyle/>
          <a:p>
            <a:pPr marL="0" indent="0">
              <a:buFont typeface="Monotype Sorts" pitchFamily="2" charset="2"/>
              <a:buNone/>
            </a:pPr>
            <a:r>
              <a:rPr lang="en-US" sz="2400">
                <a:cs typeface="Times New Roman" pitchFamily="18" charset="0"/>
              </a:rPr>
              <a:t>Adding a semicolon at the end of an </a:t>
            </a:r>
            <a:r>
              <a:rPr lang="en-US" sz="2400" u="sng">
                <a:cs typeface="Times New Roman" pitchFamily="18" charset="0"/>
              </a:rPr>
              <a:t>if</a:t>
            </a:r>
            <a:r>
              <a:rPr lang="en-US" sz="2400">
                <a:cs typeface="Times New Roman" pitchFamily="18" charset="0"/>
              </a:rPr>
              <a:t> clause is a common mistake.</a:t>
            </a:r>
          </a:p>
          <a:p>
            <a:pPr marL="0" indent="0">
              <a:buFont typeface="Monotype Sorts" pitchFamily="2" charset="2"/>
              <a:buNone/>
            </a:pPr>
            <a:r>
              <a:rPr lang="en-US" sz="2400"/>
              <a:t>if (radius &gt;= 0);</a:t>
            </a:r>
          </a:p>
          <a:p>
            <a:pPr marL="0" indent="0">
              <a:buFont typeface="Monotype Sorts" pitchFamily="2" charset="2"/>
              <a:buNone/>
            </a:pPr>
            <a:r>
              <a:rPr lang="en-US" sz="2400"/>
              <a:t>{</a:t>
            </a:r>
          </a:p>
          <a:p>
            <a:pPr marL="0" indent="0">
              <a:buFont typeface="Monotype Sorts" pitchFamily="2" charset="2"/>
              <a:buNone/>
            </a:pPr>
            <a:r>
              <a:rPr lang="en-US" sz="2400"/>
              <a:t>  area = radius*radius*PI;</a:t>
            </a:r>
          </a:p>
          <a:p>
            <a:pPr marL="0" indent="0">
              <a:buFont typeface="Monotype Sorts" pitchFamily="2" charset="2"/>
              <a:buNone/>
            </a:pPr>
            <a:r>
              <a:rPr lang="en-US" sz="2400"/>
              <a:t>  System.out.println(</a:t>
            </a:r>
          </a:p>
          <a:p>
            <a:pPr marL="0" indent="0">
              <a:buFont typeface="Monotype Sorts" pitchFamily="2" charset="2"/>
              <a:buNone/>
            </a:pPr>
            <a:r>
              <a:rPr lang="en-US" sz="2400"/>
              <a:t>    "The area for the circle of radius " +</a:t>
            </a:r>
          </a:p>
          <a:p>
            <a:pPr marL="0" indent="0">
              <a:buFont typeface="Monotype Sorts" pitchFamily="2" charset="2"/>
              <a:buNone/>
            </a:pPr>
            <a:r>
              <a:rPr lang="en-US" sz="2400"/>
              <a:t>    radius + " is " + area);</a:t>
            </a:r>
          </a:p>
          <a:p>
            <a:pPr marL="0" indent="0">
              <a:buFont typeface="Monotype Sorts" pitchFamily="2" charset="2"/>
              <a:buNone/>
            </a:pPr>
            <a:r>
              <a:rPr lang="en-US" sz="2400"/>
              <a:t>}</a:t>
            </a:r>
          </a:p>
          <a:p>
            <a:pPr marL="0" indent="0">
              <a:buFont typeface="Monotype Sorts" pitchFamily="2" charset="2"/>
              <a:buNone/>
            </a:pPr>
            <a:r>
              <a:rPr lang="en-US" sz="2400">
                <a:cs typeface="Times New Roman" pitchFamily="18" charset="0"/>
              </a:rPr>
              <a:t>This mistake is hard to find, because it is not a compilation error or a runtime error, it is a logic error. </a:t>
            </a:r>
          </a:p>
          <a:p>
            <a:pPr marL="0" indent="0">
              <a:buFont typeface="Monotype Sorts" pitchFamily="2" charset="2"/>
              <a:buNone/>
            </a:pPr>
            <a:r>
              <a:rPr lang="en-US" sz="2400">
                <a:cs typeface="Times New Roman" pitchFamily="18" charset="0"/>
              </a:rPr>
              <a:t>This error often occurs when you use the next-line block style.</a:t>
            </a:r>
            <a:endParaRPr lang="en-US" sz="2800"/>
          </a:p>
        </p:txBody>
      </p:sp>
      <p:sp>
        <p:nvSpPr>
          <p:cNvPr id="6" name="Slide Number Placeholder 4"/>
          <p:cNvSpPr>
            <a:spLocks noGrp="1"/>
          </p:cNvSpPr>
          <p:nvPr>
            <p:ph type="sldNum" sz="quarter" idx="12"/>
          </p:nvPr>
        </p:nvSpPr>
        <p:spPr/>
        <p:txBody>
          <a:bodyPr/>
          <a:lstStyle/>
          <a:p>
            <a:fld id="{1B1F6E2D-854F-42D2-A387-F10B6DB2D7BA}" type="slidenum">
              <a:rPr lang="en-US"/>
              <a:pPr/>
              <a:t>11</a:t>
            </a:fld>
            <a:endParaRPr lang="en-US"/>
          </a:p>
        </p:txBody>
      </p:sp>
      <p:sp>
        <p:nvSpPr>
          <p:cNvPr id="89093" name="Line 5"/>
          <p:cNvSpPr>
            <a:spLocks noChangeShapeType="1"/>
          </p:cNvSpPr>
          <p:nvPr/>
        </p:nvSpPr>
        <p:spPr bwMode="auto">
          <a:xfrm flipH="1">
            <a:off x="2590800" y="2057400"/>
            <a:ext cx="838200" cy="0"/>
          </a:xfrm>
          <a:prstGeom prst="line">
            <a:avLst/>
          </a:prstGeom>
          <a:noFill/>
          <a:ln w="12700">
            <a:solidFill>
              <a:srgbClr val="FF0000"/>
            </a:solidFill>
            <a:round/>
            <a:headEnd type="none" w="sm" len="sm"/>
            <a:tailEnd type="triangle" w="sm" len="sm"/>
          </a:ln>
          <a:effectLst/>
        </p:spPr>
        <p:txBody>
          <a:bodyPr/>
          <a:lstStyle/>
          <a:p>
            <a:endParaRPr lang="en-US"/>
          </a:p>
        </p:txBody>
      </p:sp>
      <p:sp>
        <p:nvSpPr>
          <p:cNvPr id="89095" name="Text Box 7"/>
          <p:cNvSpPr txBox="1">
            <a:spLocks noChangeArrowheads="1"/>
          </p:cNvSpPr>
          <p:nvPr/>
        </p:nvSpPr>
        <p:spPr bwMode="auto">
          <a:xfrm>
            <a:off x="3657600" y="1905000"/>
            <a:ext cx="1295400" cy="469900"/>
          </a:xfrm>
          <a:prstGeom prst="rect">
            <a:avLst/>
          </a:prstGeom>
          <a:noFill/>
          <a:ln w="12700">
            <a:solidFill>
              <a:srgbClr val="FF0000"/>
            </a:solidFill>
            <a:miter lim="800000"/>
            <a:headEnd type="none" w="sm" len="sm"/>
            <a:tailEnd type="none" w="sm" len="sm"/>
          </a:ln>
          <a:effectLst/>
        </p:spPr>
        <p:txBody>
          <a:bodyPr>
            <a:spAutoFit/>
          </a:bodyPr>
          <a:lstStyle/>
          <a:p>
            <a:pPr>
              <a:spcBef>
                <a:spcPct val="50000"/>
              </a:spcBef>
            </a:pPr>
            <a:r>
              <a:rPr lang="en-US"/>
              <a:t>Wrong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193675" y="241300"/>
            <a:ext cx="8640763" cy="460375"/>
          </a:xfrm>
        </p:spPr>
        <p:txBody>
          <a:bodyPr>
            <a:normAutofit fontScale="90000"/>
          </a:bodyPr>
          <a:lstStyle/>
          <a:p>
            <a:r>
              <a:rPr lang="en-US" sz="3600"/>
              <a:t>Problem: Body Mass Index</a:t>
            </a:r>
            <a:r>
              <a:rPr lang="en-US"/>
              <a:t> </a:t>
            </a:r>
          </a:p>
        </p:txBody>
      </p:sp>
      <p:sp>
        <p:nvSpPr>
          <p:cNvPr id="265219" name="Rectangle 3"/>
          <p:cNvSpPr>
            <a:spLocks noGrp="1" noChangeArrowheads="1"/>
          </p:cNvSpPr>
          <p:nvPr>
            <p:ph idx="1"/>
          </p:nvPr>
        </p:nvSpPr>
        <p:spPr>
          <a:xfrm>
            <a:off x="193675" y="931863"/>
            <a:ext cx="8718550" cy="2497137"/>
          </a:xfrm>
        </p:spPr>
        <p:txBody>
          <a:bodyPr>
            <a:normAutofit lnSpcReduction="10000"/>
          </a:bodyPr>
          <a:lstStyle/>
          <a:p>
            <a:pPr marL="0" indent="0">
              <a:buFont typeface="Monotype Sorts" pitchFamily="2" charset="2"/>
              <a:buNone/>
            </a:pPr>
            <a:r>
              <a:rPr lang="en-US"/>
              <a:t>Body Mass Index (BMI) is a measure of health on weight. It can be calculated by taking your weight in kilograms and dividing by the square of your height in meters. The interpretation of BMI for people 16 years or older is as follows:</a:t>
            </a:r>
          </a:p>
        </p:txBody>
      </p:sp>
      <p:sp>
        <p:nvSpPr>
          <p:cNvPr id="9" name="Slide Number Placeholder 4"/>
          <p:cNvSpPr>
            <a:spLocks noGrp="1"/>
          </p:cNvSpPr>
          <p:nvPr>
            <p:ph type="sldNum" sz="quarter" idx="12"/>
          </p:nvPr>
        </p:nvSpPr>
        <p:spPr/>
        <p:txBody>
          <a:bodyPr/>
          <a:lstStyle/>
          <a:p>
            <a:fld id="{3DF68854-3A18-4F04-B4D3-3EE889D99952}" type="slidenum">
              <a:rPr lang="en-US"/>
              <a:pPr/>
              <a:t>12</a:t>
            </a:fld>
            <a:endParaRPr lang="en-US"/>
          </a:p>
        </p:txBody>
      </p:sp>
      <p:sp>
        <p:nvSpPr>
          <p:cNvPr id="265224" name="Rectangle 8"/>
          <p:cNvSpPr>
            <a:spLocks noChangeArrowheads="1"/>
          </p:cNvSpPr>
          <p:nvPr/>
        </p:nvSpPr>
        <p:spPr bwMode="auto">
          <a:xfrm>
            <a:off x="0" y="28876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65226" name="Rectangle 10"/>
          <p:cNvSpPr>
            <a:spLocks noChangeArrowheads="1"/>
          </p:cNvSpPr>
          <p:nvPr/>
        </p:nvSpPr>
        <p:spPr bwMode="auto">
          <a:xfrm>
            <a:off x="0" y="28876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65225" name="Object 9"/>
          <p:cNvGraphicFramePr>
            <a:graphicFrameLocks noChangeAspect="1"/>
          </p:cNvGraphicFramePr>
          <p:nvPr/>
        </p:nvGraphicFramePr>
        <p:xfrm>
          <a:off x="1409700" y="3505200"/>
          <a:ext cx="5991225" cy="2755900"/>
        </p:xfrm>
        <a:graphic>
          <a:graphicData uri="http://schemas.openxmlformats.org/presentationml/2006/ole">
            <mc:AlternateContent xmlns:mc="http://schemas.openxmlformats.org/markup-compatibility/2006">
              <mc:Choice xmlns:v="urn:schemas-microsoft-com:vml" Requires="v">
                <p:oleObj spid="_x0000_s265230" name="Picture" r:id="rId4" imgW="2438907" imgH="1116755" progId="Word.Picture.8">
                  <p:embed/>
                </p:oleObj>
              </mc:Choice>
              <mc:Fallback>
                <p:oleObj name="Picture" r:id="rId4" imgW="2438907" imgH="1116755" progId="Word.Picture.8">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700" y="3505200"/>
                        <a:ext cx="5991225" cy="275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33400" y="0"/>
            <a:ext cx="7772400" cy="1371600"/>
          </a:xfrm>
          <a:noFill/>
          <a:ln/>
        </p:spPr>
        <p:txBody>
          <a:bodyPr/>
          <a:lstStyle/>
          <a:p>
            <a:r>
              <a:rPr lang="en-US"/>
              <a:t>Logical Operators</a:t>
            </a:r>
          </a:p>
        </p:txBody>
      </p:sp>
      <p:sp>
        <p:nvSpPr>
          <p:cNvPr id="4" name="Slide Number Placeholder 4"/>
          <p:cNvSpPr>
            <a:spLocks noGrp="1"/>
          </p:cNvSpPr>
          <p:nvPr>
            <p:ph type="sldNum" sz="quarter" idx="12"/>
          </p:nvPr>
        </p:nvSpPr>
        <p:spPr/>
        <p:txBody>
          <a:bodyPr/>
          <a:lstStyle/>
          <a:p>
            <a:fld id="{FAEE1015-38A7-4B11-9647-FBDE224AF611}" type="slidenum">
              <a:rPr lang="en-US"/>
              <a:pPr/>
              <a:t>13</a:t>
            </a:fld>
            <a:endParaRPr lang="en-US"/>
          </a:p>
        </p:txBody>
      </p:sp>
      <p:sp>
        <p:nvSpPr>
          <p:cNvPr id="157699" name="Text Box 3"/>
          <p:cNvSpPr txBox="1">
            <a:spLocks noChangeArrowheads="1"/>
          </p:cNvSpPr>
          <p:nvPr/>
        </p:nvSpPr>
        <p:spPr bwMode="auto">
          <a:xfrm>
            <a:off x="914400" y="1371600"/>
            <a:ext cx="6781800" cy="2631490"/>
          </a:xfrm>
          <a:prstGeom prst="rect">
            <a:avLst/>
          </a:prstGeom>
          <a:noFill/>
          <a:ln w="12700">
            <a:noFill/>
            <a:miter lim="800000"/>
            <a:headEnd type="none" w="sm" len="sm"/>
            <a:tailEnd type="none" w="sm" len="sm"/>
          </a:ln>
          <a:effectLst/>
        </p:spPr>
        <p:txBody>
          <a:bodyPr>
            <a:spAutoFit/>
          </a:bodyPr>
          <a:lstStyle/>
          <a:p>
            <a:pPr>
              <a:spcBef>
                <a:spcPct val="50000"/>
              </a:spcBef>
              <a:tabLst>
                <a:tab pos="1771650" algn="l"/>
                <a:tab pos="3657600" algn="l"/>
              </a:tabLst>
            </a:pPr>
            <a:r>
              <a:rPr lang="en-US" sz="3000" i="1" dirty="0"/>
              <a:t>Operator 	Name	</a:t>
            </a:r>
          </a:p>
          <a:p>
            <a:pPr>
              <a:spcBef>
                <a:spcPct val="50000"/>
              </a:spcBef>
              <a:tabLst>
                <a:tab pos="1771650" algn="l"/>
                <a:tab pos="3657600" algn="l"/>
              </a:tabLst>
            </a:pPr>
            <a:r>
              <a:rPr lang="en-US" sz="3000" dirty="0">
                <a:latin typeface="Courier New" pitchFamily="49" charset="0"/>
              </a:rPr>
              <a:t>!</a:t>
            </a:r>
            <a:r>
              <a:rPr lang="en-US" sz="3000" dirty="0"/>
              <a:t>	not	</a:t>
            </a:r>
          </a:p>
          <a:p>
            <a:pPr>
              <a:spcBef>
                <a:spcPct val="50000"/>
              </a:spcBef>
              <a:tabLst>
                <a:tab pos="1771650" algn="l"/>
                <a:tab pos="3657600" algn="l"/>
              </a:tabLst>
            </a:pPr>
            <a:r>
              <a:rPr lang="en-US" sz="3000" dirty="0">
                <a:latin typeface="Courier New" pitchFamily="49" charset="0"/>
              </a:rPr>
              <a:t>&amp;&amp;</a:t>
            </a:r>
            <a:r>
              <a:rPr lang="en-US" sz="3000" dirty="0"/>
              <a:t>	and	</a:t>
            </a:r>
          </a:p>
          <a:p>
            <a:pPr>
              <a:spcBef>
                <a:spcPct val="50000"/>
              </a:spcBef>
              <a:tabLst>
                <a:tab pos="1771650" algn="l"/>
                <a:tab pos="3657600" algn="l"/>
              </a:tabLst>
            </a:pPr>
            <a:r>
              <a:rPr lang="en-US" sz="3000" dirty="0">
                <a:latin typeface="Courier New" pitchFamily="49" charset="0"/>
              </a:rPr>
              <a:t>||</a:t>
            </a:r>
            <a:r>
              <a:rPr lang="en-US" sz="3000" dirty="0"/>
              <a:t>	or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533400" y="0"/>
            <a:ext cx="7772400" cy="1371600"/>
          </a:xfrm>
          <a:noFill/>
          <a:ln/>
        </p:spPr>
        <p:txBody>
          <a:bodyPr/>
          <a:lstStyle/>
          <a:p>
            <a:r>
              <a:rPr lang="en-US"/>
              <a:t>Truth Table for Operator !</a:t>
            </a:r>
          </a:p>
        </p:txBody>
      </p:sp>
      <p:sp>
        <p:nvSpPr>
          <p:cNvPr id="9" name="Slide Number Placeholder 4"/>
          <p:cNvSpPr>
            <a:spLocks noGrp="1"/>
          </p:cNvSpPr>
          <p:nvPr>
            <p:ph type="sldNum" sz="quarter" idx="12"/>
          </p:nvPr>
        </p:nvSpPr>
        <p:spPr/>
        <p:txBody>
          <a:bodyPr/>
          <a:lstStyle/>
          <a:p>
            <a:fld id="{9D662EFA-265D-4A17-944D-B2D175C8FA28}" type="slidenum">
              <a:rPr lang="en-US"/>
              <a:pPr/>
              <a:t>14</a:t>
            </a:fld>
            <a:endParaRPr lang="en-US"/>
          </a:p>
        </p:txBody>
      </p:sp>
      <p:sp>
        <p:nvSpPr>
          <p:cNvPr id="273411" name="Rectangle 3"/>
          <p:cNvSpPr>
            <a:spLocks noChangeArrowheads="1"/>
          </p:cNvSpPr>
          <p:nvPr/>
        </p:nvSpPr>
        <p:spPr bwMode="auto">
          <a:xfrm>
            <a:off x="2362200" y="32480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73412" name="Rectangle 4"/>
          <p:cNvSpPr>
            <a:spLocks noChangeArrowheads="1"/>
          </p:cNvSpPr>
          <p:nvPr/>
        </p:nvSpPr>
        <p:spPr bwMode="auto">
          <a:xfrm>
            <a:off x="2052638" y="30194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73413" name="Rectangle 5"/>
          <p:cNvSpPr>
            <a:spLocks noChangeArrowheads="1"/>
          </p:cNvSpPr>
          <p:nvPr/>
        </p:nvSpPr>
        <p:spPr bwMode="auto">
          <a:xfrm>
            <a:off x="0" y="29718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73414" name="Rectangle 6"/>
          <p:cNvSpPr>
            <a:spLocks noChangeArrowheads="1"/>
          </p:cNvSpPr>
          <p:nvPr/>
        </p:nvSpPr>
        <p:spPr bwMode="auto">
          <a:xfrm>
            <a:off x="0" y="3021013"/>
            <a:ext cx="9144000" cy="0"/>
          </a:xfrm>
          <a:prstGeom prst="rect">
            <a:avLst/>
          </a:prstGeom>
          <a:noFill/>
          <a:ln w="12700">
            <a:noFill/>
            <a:miter lim="800000"/>
            <a:headEnd type="none" w="sm" len="sm"/>
            <a:tailEnd type="none" w="sm" len="sm"/>
          </a:ln>
          <a:effectLst/>
        </p:spPr>
        <p:txBody>
          <a:bodyPr anchor="ctr">
            <a:spAutoFit/>
          </a:bodyPr>
          <a:lstStyle/>
          <a:p>
            <a:endParaRPr lang="en-US"/>
          </a:p>
        </p:txBody>
      </p:sp>
      <p:sp>
        <p:nvSpPr>
          <p:cNvPr id="273415" name="Rectangle 7"/>
          <p:cNvSpPr>
            <a:spLocks noChangeArrowheads="1"/>
          </p:cNvSpPr>
          <p:nvPr/>
        </p:nvSpPr>
        <p:spPr bwMode="auto">
          <a:xfrm>
            <a:off x="0" y="3021013"/>
            <a:ext cx="9144000" cy="0"/>
          </a:xfrm>
          <a:prstGeom prst="rect">
            <a:avLst/>
          </a:prstGeom>
          <a:noFill/>
          <a:ln w="12700">
            <a:noFill/>
            <a:miter lim="800000"/>
            <a:headEnd type="none" w="sm" len="sm"/>
            <a:tailEnd type="none" w="sm" len="sm"/>
          </a:ln>
          <a:effectLst/>
        </p:spPr>
        <p:txBody>
          <a:bodyPr anchor="ctr">
            <a:spAutoFit/>
          </a:bodyPr>
          <a:lstStyle/>
          <a:p>
            <a:endParaRPr lang="en-US"/>
          </a:p>
        </p:txBody>
      </p:sp>
      <p:graphicFrame>
        <p:nvGraphicFramePr>
          <p:cNvPr id="273416" name="Object 8"/>
          <p:cNvGraphicFramePr>
            <a:graphicFrameLocks noChangeAspect="1"/>
          </p:cNvGraphicFramePr>
          <p:nvPr/>
        </p:nvGraphicFramePr>
        <p:xfrm>
          <a:off x="193675" y="1431925"/>
          <a:ext cx="8718550" cy="1322388"/>
        </p:xfrm>
        <a:graphic>
          <a:graphicData uri="http://schemas.openxmlformats.org/presentationml/2006/ole">
            <mc:AlternateContent xmlns:mc="http://schemas.openxmlformats.org/markup-compatibility/2006">
              <mc:Choice xmlns:v="urn:schemas-microsoft-com:vml" Requires="v">
                <p:oleObj spid="_x0000_s273426" name="Picture" r:id="rId4" imgW="5381419" imgH="815505" progId="Word.Picture.8">
                  <p:embed/>
                </p:oleObj>
              </mc:Choice>
              <mc:Fallback>
                <p:oleObj name="Picture" r:id="rId4" imgW="5381419" imgH="815505" progId="Word.Picture.8">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1431925"/>
                        <a:ext cx="8718550" cy="1322388"/>
                      </a:xfrm>
                      <a:prstGeom prst="rect">
                        <a:avLst/>
                      </a:prstGeom>
                      <a:solidFill>
                        <a:schemeClr val="bg2"/>
                      </a:solidFill>
                    </p:spPr>
                  </p:pic>
                </p:oleObj>
              </mc:Fallback>
            </mc:AlternateContent>
          </a:graphicData>
        </a:graphic>
      </p:graphicFrame>
      <p:sp>
        <p:nvSpPr>
          <p:cNvPr id="10" name="Rectangle 2"/>
          <p:cNvSpPr txBox="1">
            <a:spLocks noChangeArrowheads="1"/>
          </p:cNvSpPr>
          <p:nvPr/>
        </p:nvSpPr>
        <p:spPr bwMode="auto">
          <a:xfrm>
            <a:off x="530225" y="2874962"/>
            <a:ext cx="7772400" cy="13716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smtClean="0">
                <a:ln>
                  <a:noFill/>
                </a:ln>
                <a:solidFill>
                  <a:schemeClr val="tx2"/>
                </a:solidFill>
                <a:effectLst/>
                <a:uLnTx/>
                <a:uFillTx/>
                <a:latin typeface="+mj-lt"/>
                <a:ea typeface="+mj-ea"/>
                <a:cs typeface="+mj-cs"/>
              </a:rPr>
              <a:t>Truth Table for Operator &amp;&amp;</a:t>
            </a:r>
            <a:endParaRPr kumimoji="0" lang="en-US" sz="4400" b="0" i="0" u="none" strike="noStrike" kern="0" cap="none" spc="0" normalizeH="0" baseline="0" noProof="0">
              <a:ln>
                <a:noFill/>
              </a:ln>
              <a:solidFill>
                <a:schemeClr val="tx2"/>
              </a:solidFill>
              <a:effectLst/>
              <a:uLnTx/>
              <a:uFillTx/>
              <a:latin typeface="+mj-lt"/>
              <a:ea typeface="+mj-ea"/>
              <a:cs typeface="+mj-cs"/>
            </a:endParaRPr>
          </a:p>
        </p:txBody>
      </p:sp>
      <p:graphicFrame>
        <p:nvGraphicFramePr>
          <p:cNvPr id="11" name="Object 6"/>
          <p:cNvGraphicFramePr>
            <a:graphicFrameLocks noChangeAspect="1"/>
          </p:cNvGraphicFramePr>
          <p:nvPr/>
        </p:nvGraphicFramePr>
        <p:xfrm>
          <a:off x="152400" y="4152900"/>
          <a:ext cx="8794750" cy="2005012"/>
        </p:xfrm>
        <a:graphic>
          <a:graphicData uri="http://schemas.openxmlformats.org/presentationml/2006/ole">
            <mc:AlternateContent xmlns:mc="http://schemas.openxmlformats.org/markup-compatibility/2006">
              <mc:Choice xmlns:v="urn:schemas-microsoft-com:vml" Requires="v">
                <p:oleObj spid="_x0000_s273427" name="Picture" r:id="rId6" imgW="5416413" imgH="1232386" progId="Word.Picture.8">
                  <p:embed/>
                </p:oleObj>
              </mc:Choice>
              <mc:Fallback>
                <p:oleObj name="Picture" r:id="rId6" imgW="5416413" imgH="1232386" progId="Word.Picture.8">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4152900"/>
                        <a:ext cx="8794750" cy="2005012"/>
                      </a:xfrm>
                      <a:prstGeom prst="rect">
                        <a:avLst/>
                      </a:prstGeom>
                      <a:solidFill>
                        <a:schemeClr val="bg2"/>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533400" y="0"/>
            <a:ext cx="7772400" cy="1371600"/>
          </a:xfrm>
          <a:noFill/>
          <a:ln/>
        </p:spPr>
        <p:txBody>
          <a:bodyPr/>
          <a:lstStyle/>
          <a:p>
            <a:r>
              <a:rPr lang="en-US"/>
              <a:t>Truth Table for Operator ||</a:t>
            </a:r>
          </a:p>
        </p:txBody>
      </p:sp>
      <p:sp>
        <p:nvSpPr>
          <p:cNvPr id="7" name="Slide Number Placeholder 4"/>
          <p:cNvSpPr>
            <a:spLocks noGrp="1"/>
          </p:cNvSpPr>
          <p:nvPr>
            <p:ph type="sldNum" sz="quarter" idx="12"/>
          </p:nvPr>
        </p:nvSpPr>
        <p:spPr/>
        <p:txBody>
          <a:bodyPr/>
          <a:lstStyle/>
          <a:p>
            <a:fld id="{BBF168AD-55EB-46AD-8CD3-D448BF366ACC}" type="slidenum">
              <a:rPr lang="en-US"/>
              <a:pPr/>
              <a:t>15</a:t>
            </a:fld>
            <a:endParaRPr lang="en-US"/>
          </a:p>
        </p:txBody>
      </p:sp>
      <p:sp>
        <p:nvSpPr>
          <p:cNvPr id="277507" name="Rectangle 3"/>
          <p:cNvSpPr>
            <a:spLocks noChangeArrowheads="1"/>
          </p:cNvSpPr>
          <p:nvPr/>
        </p:nvSpPr>
        <p:spPr bwMode="auto">
          <a:xfrm>
            <a:off x="2052638" y="27955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77508" name="Rectangle 4"/>
          <p:cNvSpPr>
            <a:spLocks noChangeArrowheads="1"/>
          </p:cNvSpPr>
          <p:nvPr/>
        </p:nvSpPr>
        <p:spPr bwMode="auto">
          <a:xfrm>
            <a:off x="0" y="27924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277509" name="Rectangle 5"/>
          <p:cNvSpPr>
            <a:spLocks noChangeArrowheads="1"/>
          </p:cNvSpPr>
          <p:nvPr/>
        </p:nvSpPr>
        <p:spPr bwMode="auto">
          <a:xfrm>
            <a:off x="0" y="28194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77510" name="Object 6"/>
          <p:cNvGraphicFramePr>
            <a:graphicFrameLocks noChangeAspect="1"/>
          </p:cNvGraphicFramePr>
          <p:nvPr/>
        </p:nvGraphicFramePr>
        <p:xfrm>
          <a:off x="155575" y="1355725"/>
          <a:ext cx="8832850" cy="1914525"/>
        </p:xfrm>
        <a:graphic>
          <a:graphicData uri="http://schemas.openxmlformats.org/presentationml/2006/ole">
            <mc:AlternateContent xmlns:mc="http://schemas.openxmlformats.org/markup-compatibility/2006">
              <mc:Choice xmlns:v="urn:schemas-microsoft-com:vml" Requires="v">
                <p:oleObj spid="_x0000_s277515" name="Picture" r:id="rId4" imgW="5620289" imgH="1214128" progId="Word.Picture.8">
                  <p:embed/>
                </p:oleObj>
              </mc:Choice>
              <mc:Fallback>
                <p:oleObj name="Picture" r:id="rId4" imgW="5620289" imgH="1214128" progId="Word.Picture.8">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355725"/>
                        <a:ext cx="8832850" cy="1914525"/>
                      </a:xfrm>
                      <a:prstGeom prst="rect">
                        <a:avLst/>
                      </a:prstGeom>
                      <a:solidFill>
                        <a:schemeClr val="bg2"/>
                      </a:solidFill>
                    </p:spPr>
                  </p:pic>
                </p:oleObj>
              </mc:Fallback>
            </mc:AlternateContent>
          </a:graphicData>
        </a:graphic>
      </p:graphicFrame>
      <p:sp>
        <p:nvSpPr>
          <p:cNvPr id="8" name="Rectangle 2"/>
          <p:cNvSpPr txBox="1">
            <a:spLocks noChangeArrowheads="1"/>
          </p:cNvSpPr>
          <p:nvPr/>
        </p:nvSpPr>
        <p:spPr bwMode="auto">
          <a:xfrm>
            <a:off x="571500" y="3543300"/>
            <a:ext cx="7772400" cy="13716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0" cap="none" spc="0" normalizeH="0" baseline="0" noProof="0" smtClean="0">
                <a:ln>
                  <a:noFill/>
                </a:ln>
                <a:solidFill>
                  <a:schemeClr val="tx2"/>
                </a:solidFill>
                <a:effectLst/>
                <a:uLnTx/>
                <a:uFillTx/>
                <a:latin typeface="+mj-lt"/>
                <a:ea typeface="+mj-ea"/>
                <a:cs typeface="+mj-cs"/>
              </a:rPr>
              <a:t>Examples</a:t>
            </a:r>
            <a:endParaRPr kumimoji="0" 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9" name="Text Box 3"/>
          <p:cNvSpPr txBox="1">
            <a:spLocks noChangeArrowheads="1"/>
          </p:cNvSpPr>
          <p:nvPr/>
        </p:nvSpPr>
        <p:spPr bwMode="auto">
          <a:xfrm>
            <a:off x="419100" y="4914900"/>
            <a:ext cx="8534400" cy="1187450"/>
          </a:xfrm>
          <a:prstGeom prst="rect">
            <a:avLst/>
          </a:prstGeom>
          <a:noFill/>
          <a:ln w="12700">
            <a:noFill/>
            <a:miter lim="800000"/>
            <a:headEnd type="none" w="sm" len="sm"/>
            <a:tailEnd type="none" w="sm" len="sm"/>
          </a:ln>
          <a:effectLst/>
        </p:spPr>
        <p:txBody>
          <a:bodyPr>
            <a:spAutoFit/>
          </a:bodyPr>
          <a:lstStyle/>
          <a:p>
            <a:pPr>
              <a:tabLst>
                <a:tab pos="1771650" algn="l"/>
                <a:tab pos="3657600" algn="l"/>
              </a:tabLst>
            </a:pPr>
            <a:r>
              <a:rPr lang="en-US"/>
              <a:t>Here is a program that checks whether a number is divisible by </a:t>
            </a:r>
            <a:r>
              <a:rPr lang="en-US" u="sng"/>
              <a:t>2</a:t>
            </a:r>
            <a:r>
              <a:rPr lang="en-US"/>
              <a:t> and </a:t>
            </a:r>
            <a:r>
              <a:rPr lang="en-US" u="sng"/>
              <a:t>3</a:t>
            </a:r>
            <a:r>
              <a:rPr lang="en-US"/>
              <a:t>, whether a number is divisible by </a:t>
            </a:r>
            <a:r>
              <a:rPr lang="en-US" u="sng"/>
              <a:t>2</a:t>
            </a:r>
            <a:r>
              <a:rPr lang="en-US"/>
              <a:t> or </a:t>
            </a:r>
            <a:r>
              <a:rPr lang="en-US" u="sng"/>
              <a:t>3</a:t>
            </a:r>
            <a:r>
              <a:rPr lang="en-US"/>
              <a:t>, and whether a number is divisible by </a:t>
            </a:r>
            <a:r>
              <a:rPr lang="en-US" u="sng"/>
              <a:t>2</a:t>
            </a:r>
            <a:r>
              <a:rPr lang="en-US"/>
              <a:t> or </a:t>
            </a:r>
            <a:r>
              <a:rPr lang="en-US" u="sng"/>
              <a:t>3</a:t>
            </a:r>
            <a:r>
              <a:rPr lang="en-US"/>
              <a:t> but not both:</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533400" y="0"/>
            <a:ext cx="7772400" cy="1371600"/>
          </a:xfrm>
          <a:noFill/>
          <a:ln/>
        </p:spPr>
        <p:txBody>
          <a:bodyPr/>
          <a:lstStyle/>
          <a:p>
            <a:r>
              <a:rPr lang="en-US"/>
              <a:t>Truth Table for Operator &amp;&amp;</a:t>
            </a:r>
          </a:p>
        </p:txBody>
      </p:sp>
      <p:sp>
        <p:nvSpPr>
          <p:cNvPr id="5" name="Slide Number Placeholder 4"/>
          <p:cNvSpPr>
            <a:spLocks noGrp="1"/>
          </p:cNvSpPr>
          <p:nvPr>
            <p:ph type="sldNum" sz="quarter" idx="12"/>
          </p:nvPr>
        </p:nvSpPr>
        <p:spPr/>
        <p:txBody>
          <a:bodyPr/>
          <a:lstStyle/>
          <a:p>
            <a:fld id="{4CC7FDE7-D2B0-4D83-909A-7B92D93DBFAD}" type="slidenum">
              <a:rPr lang="en-US"/>
              <a:pPr/>
              <a:t>16</a:t>
            </a:fld>
            <a:endParaRPr lang="en-US"/>
          </a:p>
        </p:txBody>
      </p:sp>
      <p:sp>
        <p:nvSpPr>
          <p:cNvPr id="161795" name="Rectangle 3"/>
          <p:cNvSpPr>
            <a:spLocks noChangeArrowheads="1"/>
          </p:cNvSpPr>
          <p:nvPr/>
        </p:nvSpPr>
        <p:spPr bwMode="auto">
          <a:xfrm>
            <a:off x="2052638" y="279558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61796" name="Object 4"/>
          <p:cNvGraphicFramePr>
            <a:graphicFrameLocks noChangeAspect="1"/>
          </p:cNvGraphicFramePr>
          <p:nvPr/>
        </p:nvGraphicFramePr>
        <p:xfrm>
          <a:off x="0" y="1600200"/>
          <a:ext cx="9144000" cy="2298700"/>
        </p:xfrm>
        <a:graphic>
          <a:graphicData uri="http://schemas.openxmlformats.org/presentationml/2006/ole">
            <mc:AlternateContent xmlns:mc="http://schemas.openxmlformats.org/markup-compatibility/2006">
              <mc:Choice xmlns:v="urn:schemas-microsoft-com:vml" Requires="v">
                <p:oleObj spid="_x0000_s161801" r:id="rId4" imgW="5042916" imgH="1269492" progId="Word.Picture.8">
                  <p:embed/>
                </p:oleObj>
              </mc:Choice>
              <mc:Fallback>
                <p:oleObj r:id="rId4" imgW="5042916" imgH="1269492" progId="Word.Picture.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00200"/>
                        <a:ext cx="9144000" cy="2298700"/>
                      </a:xfrm>
                      <a:prstGeom prst="rect">
                        <a:avLst/>
                      </a:prstGeom>
                      <a:solidFill>
                        <a:schemeClr val="bg2"/>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533400" y="0"/>
            <a:ext cx="7772400" cy="1371600"/>
          </a:xfrm>
          <a:noFill/>
          <a:ln/>
        </p:spPr>
        <p:txBody>
          <a:bodyPr/>
          <a:lstStyle/>
          <a:p>
            <a:r>
              <a:rPr lang="en-US"/>
              <a:t>Truth Table for Operator ||</a:t>
            </a:r>
          </a:p>
        </p:txBody>
      </p:sp>
      <p:sp>
        <p:nvSpPr>
          <p:cNvPr id="5" name="Slide Number Placeholder 4"/>
          <p:cNvSpPr>
            <a:spLocks noGrp="1"/>
          </p:cNvSpPr>
          <p:nvPr>
            <p:ph type="sldNum" sz="quarter" idx="12"/>
          </p:nvPr>
        </p:nvSpPr>
        <p:spPr/>
        <p:txBody>
          <a:bodyPr/>
          <a:lstStyle/>
          <a:p>
            <a:fld id="{F6404795-5AED-4BD0-9D6B-BF27A6186274}" type="slidenum">
              <a:rPr lang="en-US"/>
              <a:pPr/>
              <a:t>17</a:t>
            </a:fld>
            <a:endParaRPr lang="en-US"/>
          </a:p>
        </p:txBody>
      </p:sp>
      <p:sp>
        <p:nvSpPr>
          <p:cNvPr id="163843" name="Rectangle 3"/>
          <p:cNvSpPr>
            <a:spLocks noChangeArrowheads="1"/>
          </p:cNvSpPr>
          <p:nvPr/>
        </p:nvSpPr>
        <p:spPr bwMode="auto">
          <a:xfrm>
            <a:off x="2052638" y="279558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63844" name="Object 4"/>
          <p:cNvGraphicFramePr>
            <a:graphicFrameLocks noChangeAspect="1"/>
          </p:cNvGraphicFramePr>
          <p:nvPr/>
        </p:nvGraphicFramePr>
        <p:xfrm>
          <a:off x="0" y="1752600"/>
          <a:ext cx="9144000" cy="2298700"/>
        </p:xfrm>
        <a:graphic>
          <a:graphicData uri="http://schemas.openxmlformats.org/presentationml/2006/ole">
            <mc:AlternateContent xmlns:mc="http://schemas.openxmlformats.org/markup-compatibility/2006">
              <mc:Choice xmlns:v="urn:schemas-microsoft-com:vml" Requires="v">
                <p:oleObj spid="_x0000_s163849" r:id="rId4" imgW="5042916" imgH="1269492" progId="Word.Picture.8">
                  <p:embed/>
                </p:oleObj>
              </mc:Choice>
              <mc:Fallback>
                <p:oleObj r:id="rId4" imgW="5042916" imgH="1269492" progId="Word.Picture.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52600"/>
                        <a:ext cx="9144000" cy="2298700"/>
                      </a:xfrm>
                      <a:prstGeom prst="rect">
                        <a:avLst/>
                      </a:prstGeom>
                      <a:solidFill>
                        <a:schemeClr val="bg2"/>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304800" y="304800"/>
            <a:ext cx="8458200" cy="838200"/>
          </a:xfrm>
        </p:spPr>
        <p:txBody>
          <a:bodyPr/>
          <a:lstStyle/>
          <a:p>
            <a:r>
              <a:rPr lang="en-US"/>
              <a:t>Problem: Determining </a:t>
            </a:r>
            <a:r>
              <a:rPr lang="en-US">
                <a:cs typeface="Times New Roman" pitchFamily="18" charset="0"/>
              </a:rPr>
              <a:t>Leap Year?</a:t>
            </a:r>
            <a:endParaRPr lang="en-US"/>
          </a:p>
        </p:txBody>
      </p:sp>
      <p:sp>
        <p:nvSpPr>
          <p:cNvPr id="9" name="Slide Number Placeholder 4"/>
          <p:cNvSpPr>
            <a:spLocks noGrp="1"/>
          </p:cNvSpPr>
          <p:nvPr>
            <p:ph type="sldNum" sz="quarter" idx="12"/>
          </p:nvPr>
        </p:nvSpPr>
        <p:spPr/>
        <p:txBody>
          <a:bodyPr/>
          <a:lstStyle/>
          <a:p>
            <a:fld id="{680775E9-9F28-4699-AF9C-0982A08AA703}" type="slidenum">
              <a:rPr lang="en-US"/>
              <a:pPr/>
              <a:t>18</a:t>
            </a:fld>
            <a:endParaRPr lang="en-US"/>
          </a:p>
        </p:txBody>
      </p:sp>
      <p:sp>
        <p:nvSpPr>
          <p:cNvPr id="169989" name="Text Box 5"/>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169990" name="Text Box 6"/>
          <p:cNvSpPr txBox="1">
            <a:spLocks noChangeArrowheads="1"/>
          </p:cNvSpPr>
          <p:nvPr/>
        </p:nvSpPr>
        <p:spPr bwMode="auto">
          <a:xfrm>
            <a:off x="152400" y="1447800"/>
            <a:ext cx="8991600" cy="3505200"/>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t>This program </a:t>
            </a:r>
            <a:r>
              <a:rPr lang="en-US" sz="3200">
                <a:cs typeface="Times New Roman" pitchFamily="18" charset="0"/>
              </a:rPr>
              <a:t>first prompts the user to enter a year as an </a:t>
            </a:r>
            <a:r>
              <a:rPr lang="en-US" sz="3200" u="sng">
                <a:cs typeface="Times New Roman" pitchFamily="18" charset="0"/>
              </a:rPr>
              <a:t>int</a:t>
            </a:r>
            <a:r>
              <a:rPr lang="en-US" sz="3200">
                <a:cs typeface="Times New Roman" pitchFamily="18" charset="0"/>
              </a:rPr>
              <a:t> value and checks if it is a leap year.</a:t>
            </a:r>
          </a:p>
          <a:p>
            <a:pPr>
              <a:spcBef>
                <a:spcPct val="50000"/>
              </a:spcBef>
            </a:pPr>
            <a:r>
              <a:rPr lang="en-US" sz="3200">
                <a:cs typeface="Times New Roman" pitchFamily="18" charset="0"/>
              </a:rPr>
              <a:t>A year is a leap year if it </a:t>
            </a:r>
            <a:r>
              <a:rPr lang="en-US" sz="3200">
                <a:solidFill>
                  <a:srgbClr val="FF5050"/>
                </a:solidFill>
                <a:cs typeface="Times New Roman" pitchFamily="18" charset="0"/>
              </a:rPr>
              <a:t>is divisible by 4</a:t>
            </a:r>
            <a:r>
              <a:rPr lang="en-US" sz="3200">
                <a:cs typeface="Times New Roman" pitchFamily="18" charset="0"/>
              </a:rPr>
              <a:t> but </a:t>
            </a:r>
            <a:r>
              <a:rPr lang="en-US" sz="3200">
                <a:solidFill>
                  <a:schemeClr val="accent1"/>
                </a:solidFill>
                <a:cs typeface="Times New Roman" pitchFamily="18" charset="0"/>
              </a:rPr>
              <a:t>not by 100</a:t>
            </a:r>
            <a:r>
              <a:rPr lang="en-US" sz="3200">
                <a:cs typeface="Times New Roman" pitchFamily="18" charset="0"/>
              </a:rPr>
              <a:t>, or it is </a:t>
            </a:r>
            <a:r>
              <a:rPr lang="en-US" sz="3200">
                <a:solidFill>
                  <a:schemeClr val="tx2"/>
                </a:solidFill>
                <a:cs typeface="Times New Roman" pitchFamily="18" charset="0"/>
              </a:rPr>
              <a:t>divisible by 400</a:t>
            </a:r>
            <a:r>
              <a:rPr lang="en-US" sz="3200">
                <a:cs typeface="Times New Roman" pitchFamily="18" charset="0"/>
              </a:rPr>
              <a:t>.</a:t>
            </a:r>
          </a:p>
          <a:p>
            <a:pPr>
              <a:spcBef>
                <a:spcPct val="50000"/>
              </a:spcBef>
            </a:pPr>
            <a:r>
              <a:rPr lang="en-US" sz="3200">
                <a:cs typeface="Times New Roman" pitchFamily="18" charset="0"/>
              </a:rPr>
              <a:t> (</a:t>
            </a:r>
            <a:r>
              <a:rPr lang="en-US" sz="3200">
                <a:solidFill>
                  <a:srgbClr val="FF5050"/>
                </a:solidFill>
                <a:cs typeface="Times New Roman" pitchFamily="18" charset="0"/>
              </a:rPr>
              <a:t>year % 4 == 0</a:t>
            </a:r>
            <a:r>
              <a:rPr lang="en-US" sz="3200">
                <a:cs typeface="Times New Roman" pitchFamily="18" charset="0"/>
              </a:rPr>
              <a:t> &amp;&amp; </a:t>
            </a:r>
            <a:r>
              <a:rPr lang="en-US" sz="3200">
                <a:solidFill>
                  <a:schemeClr val="accent1"/>
                </a:solidFill>
                <a:cs typeface="Times New Roman" pitchFamily="18" charset="0"/>
              </a:rPr>
              <a:t>year % 100 != 0</a:t>
            </a:r>
            <a:r>
              <a:rPr lang="en-US" sz="3200">
                <a:cs typeface="Times New Roman" pitchFamily="18" charset="0"/>
              </a:rPr>
              <a:t>) || (</a:t>
            </a:r>
            <a:r>
              <a:rPr lang="en-US" sz="3200">
                <a:solidFill>
                  <a:schemeClr val="tx2"/>
                </a:solidFill>
                <a:cs typeface="Times New Roman" pitchFamily="18" charset="0"/>
              </a:rPr>
              <a:t>year % 400 == 0</a:t>
            </a:r>
            <a:r>
              <a:rPr lang="en-US" sz="3200">
                <a:cs typeface="Times New Roman" pitchFamily="18" charset="0"/>
              </a:rPr>
              <a:t>)</a:t>
            </a:r>
            <a:endParaRPr lang="en-US" sz="3200"/>
          </a:p>
        </p:txBody>
      </p:sp>
      <p:sp>
        <p:nvSpPr>
          <p:cNvPr id="169992" name="Line 8"/>
          <p:cNvSpPr>
            <a:spLocks noChangeShapeType="1"/>
          </p:cNvSpPr>
          <p:nvPr/>
        </p:nvSpPr>
        <p:spPr bwMode="auto">
          <a:xfrm>
            <a:off x="7708900" y="4114800"/>
            <a:ext cx="977900" cy="0"/>
          </a:xfrm>
          <a:prstGeom prst="line">
            <a:avLst/>
          </a:prstGeom>
          <a:noFill/>
          <a:ln w="12700">
            <a:solidFill>
              <a:srgbClr val="000000"/>
            </a:solidFill>
            <a:round/>
            <a:headEnd type="none" w="sm" len="sm"/>
            <a:tailEnd type="none" w="sm" len="sm"/>
          </a:ln>
          <a:effectLst/>
        </p:spPr>
        <p:txBody>
          <a:bodyPr/>
          <a:lstStyle/>
          <a:p>
            <a:endParaRPr lang="en-US"/>
          </a:p>
        </p:txBody>
      </p:sp>
      <p:sp>
        <p:nvSpPr>
          <p:cNvPr id="169993" name="Line 9"/>
          <p:cNvSpPr>
            <a:spLocks noChangeShapeType="1"/>
          </p:cNvSpPr>
          <p:nvPr/>
        </p:nvSpPr>
        <p:spPr bwMode="auto">
          <a:xfrm>
            <a:off x="304800" y="4648200"/>
            <a:ext cx="533400" cy="0"/>
          </a:xfrm>
          <a:prstGeom prst="line">
            <a:avLst/>
          </a:prstGeom>
          <a:noFill/>
          <a:ln w="12700">
            <a:solidFill>
              <a:srgbClr val="000000"/>
            </a:solidFill>
            <a:round/>
            <a:headEnd type="none" w="sm" len="sm"/>
            <a:tailEnd type="none"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228600"/>
            <a:ext cx="7772400" cy="685800"/>
          </a:xfrm>
        </p:spPr>
        <p:txBody>
          <a:bodyPr>
            <a:normAutofit fontScale="90000"/>
          </a:bodyPr>
          <a:lstStyle/>
          <a:p>
            <a:r>
              <a:rPr lang="en-US" sz="4200">
                <a:latin typeface="Courier New" pitchFamily="49" charset="0"/>
              </a:rPr>
              <a:t>switch</a:t>
            </a:r>
            <a:r>
              <a:rPr lang="en-US"/>
              <a:t> Statements</a:t>
            </a:r>
          </a:p>
        </p:txBody>
      </p:sp>
      <p:sp>
        <p:nvSpPr>
          <p:cNvPr id="50179" name="Rectangle 3"/>
          <p:cNvSpPr>
            <a:spLocks noGrp="1" noChangeArrowheads="1"/>
          </p:cNvSpPr>
          <p:nvPr>
            <p:ph idx="1"/>
          </p:nvPr>
        </p:nvSpPr>
        <p:spPr>
          <a:xfrm>
            <a:off x="228600" y="990600"/>
            <a:ext cx="8686800" cy="5334000"/>
          </a:xfrm>
        </p:spPr>
        <p:txBody>
          <a:bodyPr/>
          <a:lstStyle/>
          <a:p>
            <a:pPr marL="1257300" lvl="3" indent="0">
              <a:lnSpc>
                <a:spcPct val="90000"/>
              </a:lnSpc>
              <a:buFont typeface="Monotype Sorts" pitchFamily="2" charset="2"/>
              <a:buNone/>
            </a:pPr>
            <a:r>
              <a:rPr lang="en-US" sz="2400" dirty="0">
                <a:cs typeface="Times New Roman" pitchFamily="18" charset="0"/>
              </a:rPr>
              <a:t>switch (status) {</a:t>
            </a:r>
          </a:p>
          <a:p>
            <a:pPr marL="1257300" lvl="3" indent="0">
              <a:lnSpc>
                <a:spcPct val="90000"/>
              </a:lnSpc>
              <a:buFont typeface="Monotype Sorts" pitchFamily="2" charset="2"/>
              <a:buNone/>
            </a:pPr>
            <a:r>
              <a:rPr lang="en-US" sz="2400" dirty="0">
                <a:cs typeface="Times New Roman" pitchFamily="18" charset="0"/>
              </a:rPr>
              <a:t>  case 0:  compute taxes for single filers;</a:t>
            </a:r>
          </a:p>
          <a:p>
            <a:pPr marL="1257300" lvl="3" indent="0">
              <a:lnSpc>
                <a:spcPct val="90000"/>
              </a:lnSpc>
              <a:buFont typeface="Monotype Sorts" pitchFamily="2" charset="2"/>
              <a:buNone/>
            </a:pPr>
            <a:r>
              <a:rPr lang="en-US" sz="2400" dirty="0">
                <a:cs typeface="Times New Roman" pitchFamily="18" charset="0"/>
              </a:rPr>
              <a:t>           break;</a:t>
            </a:r>
          </a:p>
          <a:p>
            <a:pPr marL="1257300" lvl="3" indent="0">
              <a:lnSpc>
                <a:spcPct val="90000"/>
              </a:lnSpc>
              <a:buFont typeface="Monotype Sorts" pitchFamily="2" charset="2"/>
              <a:buNone/>
            </a:pPr>
            <a:r>
              <a:rPr lang="en-US" sz="2400" dirty="0">
                <a:cs typeface="Times New Roman" pitchFamily="18" charset="0"/>
              </a:rPr>
              <a:t>  case 1:  compute taxes for married file jointly;</a:t>
            </a:r>
          </a:p>
          <a:p>
            <a:pPr marL="1257300" lvl="3" indent="0">
              <a:lnSpc>
                <a:spcPct val="90000"/>
              </a:lnSpc>
              <a:buFont typeface="Monotype Sorts" pitchFamily="2" charset="2"/>
              <a:buNone/>
            </a:pPr>
            <a:r>
              <a:rPr lang="en-US" sz="2400" dirty="0">
                <a:cs typeface="Times New Roman" pitchFamily="18" charset="0"/>
              </a:rPr>
              <a:t>           break;</a:t>
            </a:r>
          </a:p>
          <a:p>
            <a:pPr marL="1257300" lvl="3" indent="0">
              <a:lnSpc>
                <a:spcPct val="90000"/>
              </a:lnSpc>
              <a:buFont typeface="Monotype Sorts" pitchFamily="2" charset="2"/>
              <a:buNone/>
            </a:pPr>
            <a:r>
              <a:rPr lang="en-US" sz="2400" dirty="0">
                <a:cs typeface="Times New Roman" pitchFamily="18" charset="0"/>
              </a:rPr>
              <a:t>  case 2:  compute taxes for married file separately;</a:t>
            </a:r>
          </a:p>
          <a:p>
            <a:pPr marL="1257300" lvl="3" indent="0">
              <a:lnSpc>
                <a:spcPct val="90000"/>
              </a:lnSpc>
              <a:buFont typeface="Monotype Sorts" pitchFamily="2" charset="2"/>
              <a:buNone/>
            </a:pPr>
            <a:r>
              <a:rPr lang="en-US" sz="2400" dirty="0">
                <a:cs typeface="Times New Roman" pitchFamily="18" charset="0"/>
              </a:rPr>
              <a:t>           break;</a:t>
            </a:r>
          </a:p>
          <a:p>
            <a:pPr marL="1257300" lvl="3" indent="0">
              <a:lnSpc>
                <a:spcPct val="90000"/>
              </a:lnSpc>
              <a:buFont typeface="Monotype Sorts" pitchFamily="2" charset="2"/>
              <a:buNone/>
            </a:pPr>
            <a:r>
              <a:rPr lang="en-US" sz="2400" dirty="0">
                <a:cs typeface="Times New Roman" pitchFamily="18" charset="0"/>
              </a:rPr>
              <a:t>  case 3:  compute taxes for head of household;</a:t>
            </a:r>
          </a:p>
          <a:p>
            <a:pPr marL="1257300" lvl="3" indent="0">
              <a:lnSpc>
                <a:spcPct val="90000"/>
              </a:lnSpc>
              <a:buFont typeface="Monotype Sorts" pitchFamily="2" charset="2"/>
              <a:buNone/>
            </a:pPr>
            <a:r>
              <a:rPr lang="en-US" sz="2400" dirty="0">
                <a:cs typeface="Times New Roman" pitchFamily="18" charset="0"/>
              </a:rPr>
              <a:t>           break;</a:t>
            </a:r>
          </a:p>
          <a:p>
            <a:pPr marL="1257300" lvl="3" indent="0">
              <a:lnSpc>
                <a:spcPct val="90000"/>
              </a:lnSpc>
              <a:buFont typeface="Monotype Sorts" pitchFamily="2" charset="2"/>
              <a:buNone/>
            </a:pPr>
            <a:r>
              <a:rPr lang="en-US" sz="2400" dirty="0">
                <a:cs typeface="Times New Roman" pitchFamily="18" charset="0"/>
              </a:rPr>
              <a:t>  default: </a:t>
            </a:r>
            <a:r>
              <a:rPr lang="en-US" sz="2400" dirty="0" err="1">
                <a:cs typeface="Times New Roman" pitchFamily="18" charset="0"/>
              </a:rPr>
              <a:t>System.out.println</a:t>
            </a:r>
            <a:r>
              <a:rPr lang="en-US" sz="2400" dirty="0">
                <a:cs typeface="Times New Roman" pitchFamily="18" charset="0"/>
              </a:rPr>
              <a:t>("Errors: invalid status");</a:t>
            </a:r>
          </a:p>
          <a:p>
            <a:pPr marL="1257300" lvl="3" indent="0">
              <a:lnSpc>
                <a:spcPct val="90000"/>
              </a:lnSpc>
              <a:buFont typeface="Monotype Sorts" pitchFamily="2" charset="2"/>
              <a:buNone/>
            </a:pPr>
            <a:r>
              <a:rPr lang="en-US" sz="2400" dirty="0">
                <a:cs typeface="Times New Roman" pitchFamily="18" charset="0"/>
              </a:rPr>
              <a:t>           </a:t>
            </a:r>
            <a:r>
              <a:rPr lang="en-US" sz="2400" dirty="0" err="1">
                <a:cs typeface="Times New Roman" pitchFamily="18" charset="0"/>
              </a:rPr>
              <a:t>System.exit</a:t>
            </a:r>
            <a:r>
              <a:rPr lang="en-US" sz="2400" dirty="0">
                <a:cs typeface="Times New Roman" pitchFamily="18" charset="0"/>
              </a:rPr>
              <a:t>(0);</a:t>
            </a:r>
          </a:p>
          <a:p>
            <a:pPr marL="1257300" lvl="3" indent="0">
              <a:lnSpc>
                <a:spcPct val="90000"/>
              </a:lnSpc>
              <a:buFont typeface="Monotype Sorts" pitchFamily="2" charset="2"/>
              <a:buNone/>
            </a:pPr>
            <a:r>
              <a:rPr lang="en-US" sz="2400" dirty="0">
                <a:cs typeface="Times New Roman" pitchFamily="18" charset="0"/>
              </a:rPr>
              <a:t>}</a:t>
            </a:r>
          </a:p>
        </p:txBody>
      </p:sp>
      <p:sp>
        <p:nvSpPr>
          <p:cNvPr id="4" name="Slide Number Placeholder 4"/>
          <p:cNvSpPr>
            <a:spLocks noGrp="1"/>
          </p:cNvSpPr>
          <p:nvPr>
            <p:ph type="sldNum" sz="quarter" idx="12"/>
          </p:nvPr>
        </p:nvSpPr>
        <p:spPr/>
        <p:txBody>
          <a:bodyPr/>
          <a:lstStyle/>
          <a:p>
            <a:fld id="{19E77CFF-7ED5-4CA2-A2FB-369C96F5AC32}"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685800" y="304800"/>
            <a:ext cx="7772400" cy="533400"/>
          </a:xfrm>
          <a:noFill/>
          <a:ln/>
        </p:spPr>
        <p:txBody>
          <a:bodyPr>
            <a:normAutofit fontScale="90000"/>
          </a:bodyPr>
          <a:lstStyle/>
          <a:p>
            <a:r>
              <a:rPr lang="en-US" sz="3900"/>
              <a:t>The </a:t>
            </a:r>
            <a:r>
              <a:rPr lang="en-US" sz="3900">
                <a:latin typeface="Courier New" pitchFamily="49" charset="0"/>
              </a:rPr>
              <a:t>boolean</a:t>
            </a:r>
            <a:r>
              <a:rPr lang="en-US" sz="3900"/>
              <a:t> Type and Operators</a:t>
            </a:r>
            <a:endParaRPr lang="en-US"/>
          </a:p>
        </p:txBody>
      </p:sp>
      <p:sp>
        <p:nvSpPr>
          <p:cNvPr id="154627" name="Rectangle 3"/>
          <p:cNvSpPr>
            <a:spLocks noGrp="1" noChangeArrowheads="1"/>
          </p:cNvSpPr>
          <p:nvPr>
            <p:ph idx="1"/>
          </p:nvPr>
        </p:nvSpPr>
        <p:spPr>
          <a:xfrm>
            <a:off x="457200" y="1066800"/>
            <a:ext cx="8305800" cy="4051300"/>
          </a:xfrm>
          <a:noFill/>
          <a:ln/>
        </p:spPr>
        <p:txBody>
          <a:bodyPr/>
          <a:lstStyle/>
          <a:p>
            <a:pPr marL="0" indent="0">
              <a:spcBef>
                <a:spcPct val="100000"/>
              </a:spcBef>
              <a:buFont typeface="Monotype Sorts" pitchFamily="2" charset="2"/>
              <a:buNone/>
            </a:pPr>
            <a:r>
              <a:rPr lang="en-US"/>
              <a:t>Often in a program you need to compare two values, such as whether i is greater than j. Java provides six comparison operators (also known as relational operators) that can be used to compare two values. The result of the comparison is a Boolean value: true or false. </a:t>
            </a:r>
          </a:p>
          <a:p>
            <a:pPr marL="0" indent="0">
              <a:spcBef>
                <a:spcPct val="100000"/>
              </a:spcBef>
              <a:buFont typeface="Monotype Sorts" pitchFamily="2" charset="2"/>
              <a:buNone/>
            </a:pPr>
            <a:r>
              <a:rPr lang="en-US" sz="3000">
                <a:latin typeface="Courier New" pitchFamily="49" charset="0"/>
              </a:rPr>
              <a:t>boolean b = (1 &gt; 2);</a:t>
            </a:r>
            <a:r>
              <a:rPr lang="en-US">
                <a:latin typeface="Book Antiqua" pitchFamily="18" charset="0"/>
              </a:rPr>
              <a:t> </a:t>
            </a:r>
            <a:endParaRPr lang="en-US"/>
          </a:p>
        </p:txBody>
      </p:sp>
      <p:sp>
        <p:nvSpPr>
          <p:cNvPr id="4" name="Slide Number Placeholder 4"/>
          <p:cNvSpPr>
            <a:spLocks noGrp="1"/>
          </p:cNvSpPr>
          <p:nvPr>
            <p:ph type="sldNum" sz="quarter" idx="12"/>
          </p:nvPr>
        </p:nvSpPr>
        <p:spPr/>
        <p:txBody>
          <a:bodyPr/>
          <a:lstStyle/>
          <a:p>
            <a:fld id="{584A22D2-BFDF-46E2-90EE-FAEB5D684F62}" type="slidenum">
              <a:rPr lang="en-US"/>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0"/>
            <a:ext cx="7772400" cy="762000"/>
          </a:xfrm>
        </p:spPr>
        <p:txBody>
          <a:bodyPr/>
          <a:lstStyle/>
          <a:p>
            <a:r>
              <a:rPr lang="en-US" sz="4200">
                <a:latin typeface="Courier New" pitchFamily="49" charset="0"/>
              </a:rPr>
              <a:t>switch</a:t>
            </a:r>
            <a:r>
              <a:rPr lang="en-US"/>
              <a:t> Statement Rules</a:t>
            </a:r>
          </a:p>
        </p:txBody>
      </p:sp>
      <p:sp>
        <p:nvSpPr>
          <p:cNvPr id="12" name="Slide Number Placeholder 4"/>
          <p:cNvSpPr>
            <a:spLocks noGrp="1"/>
          </p:cNvSpPr>
          <p:nvPr>
            <p:ph type="sldNum" sz="quarter" idx="12"/>
          </p:nvPr>
        </p:nvSpPr>
        <p:spPr/>
        <p:txBody>
          <a:bodyPr/>
          <a:lstStyle/>
          <a:p>
            <a:fld id="{6FEEB412-B7EA-4338-A539-C4C60E938D54}" type="slidenum">
              <a:rPr lang="en-US"/>
              <a:pPr/>
              <a:t>20</a:t>
            </a:fld>
            <a:endParaRPr lang="en-US"/>
          </a:p>
        </p:txBody>
      </p:sp>
      <p:sp>
        <p:nvSpPr>
          <p:cNvPr id="52229" name="Rectangle 5"/>
          <p:cNvSpPr>
            <a:spLocks noChangeArrowheads="1"/>
          </p:cNvSpPr>
          <p:nvPr/>
        </p:nvSpPr>
        <p:spPr bwMode="auto">
          <a:xfrm>
            <a:off x="4343400" y="1371600"/>
            <a:ext cx="3657600" cy="38100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1900">
                <a:cs typeface="Times New Roman" pitchFamily="18" charset="0"/>
              </a:rPr>
              <a:t>switch (switch-expression) {</a:t>
            </a:r>
          </a:p>
          <a:p>
            <a:pPr>
              <a:spcBef>
                <a:spcPct val="20000"/>
              </a:spcBef>
              <a:buClr>
                <a:schemeClr val="tx2"/>
              </a:buClr>
              <a:buSzPct val="75000"/>
              <a:buFont typeface="Monotype Sorts" pitchFamily="2" charset="2"/>
              <a:buNone/>
            </a:pPr>
            <a:r>
              <a:rPr lang="en-US" sz="1900">
                <a:cs typeface="Times New Roman" pitchFamily="18" charset="0"/>
              </a:rPr>
              <a:t>  case value1:  statement(s)1;</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case value2: statement(s)2;</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a:t>
            </a:r>
          </a:p>
          <a:p>
            <a:pPr>
              <a:spcBef>
                <a:spcPct val="20000"/>
              </a:spcBef>
              <a:buClr>
                <a:schemeClr val="tx2"/>
              </a:buClr>
              <a:buSzPct val="75000"/>
              <a:buFont typeface="Monotype Sorts" pitchFamily="2" charset="2"/>
              <a:buNone/>
            </a:pPr>
            <a:r>
              <a:rPr lang="en-US" sz="1900">
                <a:cs typeface="Times New Roman" pitchFamily="18" charset="0"/>
              </a:rPr>
              <a:t>  case valueN: statement(s)N;</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default: statement(s)-for-default;</a:t>
            </a:r>
          </a:p>
          <a:p>
            <a:pPr>
              <a:spcBef>
                <a:spcPct val="20000"/>
              </a:spcBef>
              <a:buClr>
                <a:schemeClr val="tx2"/>
              </a:buClr>
              <a:buSzPct val="75000"/>
              <a:buFont typeface="Monotype Sorts" pitchFamily="2" charset="2"/>
              <a:buNone/>
            </a:pPr>
            <a:r>
              <a:rPr lang="en-US" sz="1900">
                <a:cs typeface="Times New Roman" pitchFamily="18" charset="0"/>
              </a:rPr>
              <a:t>}</a:t>
            </a:r>
          </a:p>
        </p:txBody>
      </p:sp>
      <p:grpSp>
        <p:nvGrpSpPr>
          <p:cNvPr id="52239" name="Group 15"/>
          <p:cNvGrpSpPr>
            <a:grpSpLocks/>
          </p:cNvGrpSpPr>
          <p:nvPr/>
        </p:nvGrpSpPr>
        <p:grpSpPr bwMode="auto">
          <a:xfrm>
            <a:off x="762000" y="1066800"/>
            <a:ext cx="4724400" cy="1295400"/>
            <a:chOff x="96" y="384"/>
            <a:chExt cx="2976" cy="816"/>
          </a:xfrm>
        </p:grpSpPr>
        <p:sp>
          <p:nvSpPr>
            <p:cNvPr id="52230" name="Rectangle 6"/>
            <p:cNvSpPr>
              <a:spLocks noChangeArrowheads="1"/>
            </p:cNvSpPr>
            <p:nvPr/>
          </p:nvSpPr>
          <p:spPr bwMode="auto">
            <a:xfrm>
              <a:off x="96" y="384"/>
              <a:ext cx="1728" cy="816"/>
            </a:xfrm>
            <a:prstGeom prst="rect">
              <a:avLst/>
            </a:prstGeom>
            <a:noFill/>
            <a:ln w="9525">
              <a:noFill/>
              <a:miter lim="800000"/>
              <a:headEnd/>
              <a:tailEnd/>
            </a:ln>
            <a:effectLst/>
          </p:spPr>
          <p:txBody>
            <a:bodyPr lIns="92075" tIns="46038" rIns="92075" bIns="46038"/>
            <a:lstStyle/>
            <a:p>
              <a:pPr marL="55563" indent="-55563" defTabSz="287338">
                <a:lnSpc>
                  <a:spcPct val="90000"/>
                </a:lnSpc>
                <a:buClr>
                  <a:schemeClr val="tx2"/>
                </a:buClr>
                <a:buSzPct val="75000"/>
                <a:buFont typeface="Monotype Sorts" pitchFamily="2" charset="2"/>
                <a:buNone/>
              </a:pPr>
              <a:r>
                <a:rPr lang="en-US" sz="1800" dirty="0">
                  <a:solidFill>
                    <a:schemeClr val="tx2"/>
                  </a:solidFill>
                  <a:cs typeface="Times New Roman" pitchFamily="18" charset="0"/>
                </a:rPr>
                <a:t>The </a:t>
              </a:r>
              <a:r>
                <a:rPr lang="en-US" sz="1800" u="sng" dirty="0">
                  <a:solidFill>
                    <a:schemeClr val="tx2"/>
                  </a:solidFill>
                  <a:cs typeface="Times New Roman" pitchFamily="18" charset="0"/>
                </a:rPr>
                <a:t>switch-expression</a:t>
              </a:r>
              <a:r>
                <a:rPr lang="en-US" sz="1800" dirty="0">
                  <a:solidFill>
                    <a:schemeClr val="tx2"/>
                  </a:solidFill>
                  <a:cs typeface="Times New Roman" pitchFamily="18" charset="0"/>
                </a:rPr>
                <a:t> must yield a value of </a:t>
              </a:r>
              <a:r>
                <a:rPr lang="en-US" sz="1800" u="sng" dirty="0">
                  <a:solidFill>
                    <a:schemeClr val="tx2"/>
                  </a:solidFill>
                  <a:cs typeface="Times New Roman" pitchFamily="18" charset="0"/>
                </a:rPr>
                <a:t>char</a:t>
              </a:r>
              <a:r>
                <a:rPr lang="en-US" sz="1800" dirty="0">
                  <a:solidFill>
                    <a:schemeClr val="tx2"/>
                  </a:solidFill>
                  <a:cs typeface="Times New Roman" pitchFamily="18" charset="0"/>
                </a:rPr>
                <a:t>, </a:t>
              </a:r>
              <a:r>
                <a:rPr lang="en-US" sz="1800" u="sng" dirty="0">
                  <a:solidFill>
                    <a:schemeClr val="tx2"/>
                  </a:solidFill>
                  <a:cs typeface="Times New Roman" pitchFamily="18" charset="0"/>
                </a:rPr>
                <a:t>byte</a:t>
              </a:r>
              <a:r>
                <a:rPr lang="en-US" sz="1800" dirty="0">
                  <a:solidFill>
                    <a:schemeClr val="tx2"/>
                  </a:solidFill>
                  <a:cs typeface="Times New Roman" pitchFamily="18" charset="0"/>
                </a:rPr>
                <a:t>, </a:t>
              </a:r>
              <a:r>
                <a:rPr lang="en-US" sz="1800" u="sng" dirty="0">
                  <a:solidFill>
                    <a:schemeClr val="tx2"/>
                  </a:solidFill>
                  <a:cs typeface="Times New Roman" pitchFamily="18" charset="0"/>
                </a:rPr>
                <a:t>short</a:t>
              </a:r>
              <a:r>
                <a:rPr lang="en-US" sz="1800" dirty="0">
                  <a:solidFill>
                    <a:schemeClr val="tx2"/>
                  </a:solidFill>
                  <a:cs typeface="Times New Roman" pitchFamily="18" charset="0"/>
                </a:rPr>
                <a:t>, </a:t>
              </a:r>
              <a:r>
                <a:rPr lang="en-US" sz="1800" dirty="0" smtClean="0">
                  <a:solidFill>
                    <a:schemeClr val="tx2"/>
                  </a:solidFill>
                  <a:cs typeface="Times New Roman" pitchFamily="18" charset="0"/>
                </a:rPr>
                <a:t>string, or </a:t>
              </a:r>
              <a:r>
                <a:rPr lang="en-US" sz="1800" u="sng" dirty="0" err="1">
                  <a:solidFill>
                    <a:schemeClr val="tx2"/>
                  </a:solidFill>
                  <a:cs typeface="Times New Roman" pitchFamily="18" charset="0"/>
                </a:rPr>
                <a:t>int</a:t>
              </a:r>
              <a:r>
                <a:rPr lang="en-US" sz="1800" dirty="0">
                  <a:solidFill>
                    <a:schemeClr val="tx2"/>
                  </a:solidFill>
                  <a:cs typeface="Times New Roman" pitchFamily="18" charset="0"/>
                </a:rPr>
                <a:t> type and must always be enclosed in parentheses.</a:t>
              </a:r>
            </a:p>
          </p:txBody>
        </p:sp>
        <p:sp>
          <p:nvSpPr>
            <p:cNvPr id="52231" name="Line 7"/>
            <p:cNvSpPr>
              <a:spLocks noChangeShapeType="1"/>
            </p:cNvSpPr>
            <p:nvPr/>
          </p:nvSpPr>
          <p:spPr bwMode="auto">
            <a:xfrm>
              <a:off x="1536" y="480"/>
              <a:ext cx="1536" cy="192"/>
            </a:xfrm>
            <a:prstGeom prst="line">
              <a:avLst/>
            </a:prstGeom>
            <a:noFill/>
            <a:ln w="12700">
              <a:solidFill>
                <a:srgbClr val="FF0000"/>
              </a:solidFill>
              <a:round/>
              <a:headEnd type="none" w="sm" len="sm"/>
              <a:tailEnd type="stealth" w="sm" len="sm"/>
            </a:ln>
            <a:effectLst/>
          </p:spPr>
          <p:txBody>
            <a:bodyPr/>
            <a:lstStyle/>
            <a:p>
              <a:endParaRPr lang="en-US"/>
            </a:p>
          </p:txBody>
        </p:sp>
      </p:grpSp>
      <p:grpSp>
        <p:nvGrpSpPr>
          <p:cNvPr id="52238" name="Group 14"/>
          <p:cNvGrpSpPr>
            <a:grpSpLocks/>
          </p:cNvGrpSpPr>
          <p:nvPr/>
        </p:nvGrpSpPr>
        <p:grpSpPr bwMode="auto">
          <a:xfrm>
            <a:off x="685800" y="1981200"/>
            <a:ext cx="4419600" cy="4191000"/>
            <a:chOff x="48" y="960"/>
            <a:chExt cx="2784" cy="2640"/>
          </a:xfrm>
        </p:grpSpPr>
        <p:sp>
          <p:nvSpPr>
            <p:cNvPr id="52232" name="Rectangle 8"/>
            <p:cNvSpPr>
              <a:spLocks noChangeArrowheads="1"/>
            </p:cNvSpPr>
            <p:nvPr/>
          </p:nvSpPr>
          <p:spPr bwMode="auto">
            <a:xfrm>
              <a:off x="48" y="1440"/>
              <a:ext cx="2160" cy="2160"/>
            </a:xfrm>
            <a:prstGeom prst="rect">
              <a:avLst/>
            </a:prstGeom>
            <a:noFill/>
            <a:ln w="9525">
              <a:noFill/>
              <a:miter lim="800000"/>
              <a:headEnd/>
              <a:tailEnd/>
            </a:ln>
            <a:effectLst/>
          </p:spPr>
          <p:txBody>
            <a:bodyPr lIns="92075" tIns="46038" rIns="92075" bIns="46038"/>
            <a:lstStyle/>
            <a:p>
              <a:pPr marL="55563" indent="-55563" defTabSz="287338">
                <a:buClr>
                  <a:schemeClr val="tx2"/>
                </a:buClr>
                <a:buSzPct val="75000"/>
                <a:buFont typeface="Monotype Sorts" pitchFamily="2" charset="2"/>
                <a:buNone/>
              </a:pPr>
              <a:r>
                <a:rPr lang="en-US" sz="1800">
                  <a:solidFill>
                    <a:schemeClr val="tx2"/>
                  </a:solidFill>
                  <a:cs typeface="Times New Roman" pitchFamily="18" charset="0"/>
                </a:rPr>
                <a:t>The </a:t>
              </a:r>
              <a:r>
                <a:rPr lang="en-US" sz="1800" u="sng">
                  <a:solidFill>
                    <a:schemeClr val="tx2"/>
                  </a:solidFill>
                  <a:cs typeface="Times New Roman" pitchFamily="18" charset="0"/>
                </a:rPr>
                <a:t>value1</a:t>
              </a:r>
              <a:r>
                <a:rPr lang="en-US" sz="1800">
                  <a:solidFill>
                    <a:schemeClr val="tx2"/>
                  </a:solidFill>
                  <a:cs typeface="Times New Roman" pitchFamily="18" charset="0"/>
                </a:rPr>
                <a:t>, ..., and </a:t>
              </a:r>
              <a:r>
                <a:rPr lang="en-US" sz="1800" u="sng">
                  <a:solidFill>
                    <a:schemeClr val="tx2"/>
                  </a:solidFill>
                  <a:cs typeface="Times New Roman" pitchFamily="18" charset="0"/>
                </a:rPr>
                <a:t>valueN</a:t>
              </a:r>
              <a:r>
                <a:rPr lang="en-US" sz="1800">
                  <a:solidFill>
                    <a:schemeClr val="tx2"/>
                  </a:solidFill>
                  <a:cs typeface="Times New Roman" pitchFamily="18" charset="0"/>
                </a:rPr>
                <a:t> must have the same data type as the value of the </a:t>
              </a:r>
              <a:r>
                <a:rPr lang="en-US" sz="1800" u="sng">
                  <a:solidFill>
                    <a:schemeClr val="tx2"/>
                  </a:solidFill>
                  <a:cs typeface="Times New Roman" pitchFamily="18" charset="0"/>
                </a:rPr>
                <a:t>switch-expression</a:t>
              </a:r>
              <a:r>
                <a:rPr lang="en-US" sz="1800">
                  <a:solidFill>
                    <a:schemeClr val="tx2"/>
                  </a:solidFill>
                  <a:cs typeface="Times New Roman" pitchFamily="18" charset="0"/>
                </a:rPr>
                <a:t>. The resulting statements in the </a:t>
              </a:r>
              <a:r>
                <a:rPr lang="en-US" sz="1800" u="sng">
                  <a:solidFill>
                    <a:schemeClr val="tx2"/>
                  </a:solidFill>
                  <a:cs typeface="Times New Roman" pitchFamily="18" charset="0"/>
                </a:rPr>
                <a:t>case</a:t>
              </a:r>
              <a:r>
                <a:rPr lang="en-US" sz="1800">
                  <a:solidFill>
                    <a:schemeClr val="tx2"/>
                  </a:solidFill>
                  <a:cs typeface="Times New Roman" pitchFamily="18" charset="0"/>
                </a:rPr>
                <a:t> statement are executed when the value in the </a:t>
              </a:r>
              <a:r>
                <a:rPr lang="en-US" sz="1800" u="sng">
                  <a:solidFill>
                    <a:schemeClr val="tx2"/>
                  </a:solidFill>
                  <a:cs typeface="Times New Roman" pitchFamily="18" charset="0"/>
                </a:rPr>
                <a:t>case</a:t>
              </a:r>
              <a:r>
                <a:rPr lang="en-US" sz="1800">
                  <a:solidFill>
                    <a:schemeClr val="tx2"/>
                  </a:solidFill>
                  <a:cs typeface="Times New Roman" pitchFamily="18" charset="0"/>
                </a:rPr>
                <a:t> statement matches the value of the </a:t>
              </a:r>
              <a:r>
                <a:rPr lang="en-US" sz="1800" u="sng">
                  <a:solidFill>
                    <a:schemeClr val="tx2"/>
                  </a:solidFill>
                  <a:cs typeface="Times New Roman" pitchFamily="18" charset="0"/>
                </a:rPr>
                <a:t>switch-expression</a:t>
              </a:r>
              <a:r>
                <a:rPr lang="en-US" sz="1800">
                  <a:solidFill>
                    <a:schemeClr val="tx2"/>
                  </a:solidFill>
                  <a:cs typeface="Times New Roman" pitchFamily="18" charset="0"/>
                </a:rPr>
                <a:t>. Note that </a:t>
              </a:r>
              <a:r>
                <a:rPr lang="en-US" sz="1800" u="sng">
                  <a:solidFill>
                    <a:schemeClr val="tx2"/>
                  </a:solidFill>
                  <a:cs typeface="Times New Roman" pitchFamily="18" charset="0"/>
                </a:rPr>
                <a:t>value1</a:t>
              </a:r>
              <a:r>
                <a:rPr lang="en-US" sz="1800">
                  <a:solidFill>
                    <a:schemeClr val="tx2"/>
                  </a:solidFill>
                  <a:cs typeface="Times New Roman" pitchFamily="18" charset="0"/>
                </a:rPr>
                <a:t>, ..., and </a:t>
              </a:r>
              <a:r>
                <a:rPr lang="en-US" sz="1800" u="sng">
                  <a:solidFill>
                    <a:schemeClr val="tx2"/>
                  </a:solidFill>
                  <a:cs typeface="Times New Roman" pitchFamily="18" charset="0"/>
                </a:rPr>
                <a:t>valueN</a:t>
              </a:r>
              <a:r>
                <a:rPr lang="en-US" sz="1800">
                  <a:solidFill>
                    <a:schemeClr val="tx2"/>
                  </a:solidFill>
                  <a:cs typeface="Times New Roman" pitchFamily="18" charset="0"/>
                </a:rPr>
                <a:t> are constant expressions, meaning that they cannot contain variables in the expression, such as 1 + </a:t>
              </a:r>
              <a:r>
                <a:rPr lang="en-US" sz="1800" u="sng">
                  <a:solidFill>
                    <a:schemeClr val="tx2"/>
                  </a:solidFill>
                  <a:cs typeface="Times New Roman" pitchFamily="18" charset="0"/>
                </a:rPr>
                <a:t>x</a:t>
              </a:r>
              <a:r>
                <a:rPr lang="en-US" sz="1800">
                  <a:solidFill>
                    <a:schemeClr val="tx2"/>
                  </a:solidFill>
                  <a:cs typeface="Times New Roman" pitchFamily="18" charset="0"/>
                </a:rPr>
                <a:t>. </a:t>
              </a:r>
            </a:p>
          </p:txBody>
        </p:sp>
        <p:sp>
          <p:nvSpPr>
            <p:cNvPr id="52234" name="Line 10"/>
            <p:cNvSpPr>
              <a:spLocks noChangeShapeType="1"/>
            </p:cNvSpPr>
            <p:nvPr/>
          </p:nvSpPr>
          <p:spPr bwMode="auto">
            <a:xfrm flipV="1">
              <a:off x="2016" y="960"/>
              <a:ext cx="816" cy="672"/>
            </a:xfrm>
            <a:prstGeom prst="line">
              <a:avLst/>
            </a:prstGeom>
            <a:noFill/>
            <a:ln w="12700">
              <a:solidFill>
                <a:srgbClr val="FF0000"/>
              </a:solidFill>
              <a:round/>
              <a:headEnd type="none" w="sm" len="sm"/>
              <a:tailEnd type="stealth" w="sm" len="sm"/>
            </a:ln>
            <a:effectLst/>
          </p:spPr>
          <p:txBody>
            <a:bodyPr/>
            <a:lstStyle/>
            <a:p>
              <a:endParaRPr lang="en-US"/>
            </a:p>
          </p:txBody>
        </p:sp>
        <p:sp>
          <p:nvSpPr>
            <p:cNvPr id="52235" name="Line 11"/>
            <p:cNvSpPr>
              <a:spLocks noChangeShapeType="1"/>
            </p:cNvSpPr>
            <p:nvPr/>
          </p:nvSpPr>
          <p:spPr bwMode="auto">
            <a:xfrm flipV="1">
              <a:off x="2016" y="1392"/>
              <a:ext cx="768" cy="240"/>
            </a:xfrm>
            <a:prstGeom prst="line">
              <a:avLst/>
            </a:prstGeom>
            <a:noFill/>
            <a:ln w="12700">
              <a:solidFill>
                <a:srgbClr val="FF0000"/>
              </a:solidFill>
              <a:round/>
              <a:headEnd type="none" w="sm" len="sm"/>
              <a:tailEnd type="stealth" w="sm" len="sm"/>
            </a:ln>
            <a:effectLst/>
          </p:spPr>
          <p:txBody>
            <a:bodyPr/>
            <a:lstStyle/>
            <a:p>
              <a:endParaRPr lang="en-US"/>
            </a:p>
          </p:txBody>
        </p:sp>
        <p:sp>
          <p:nvSpPr>
            <p:cNvPr id="52236" name="Line 12"/>
            <p:cNvSpPr>
              <a:spLocks noChangeShapeType="1"/>
            </p:cNvSpPr>
            <p:nvPr/>
          </p:nvSpPr>
          <p:spPr bwMode="auto">
            <a:xfrm>
              <a:off x="2016" y="1632"/>
              <a:ext cx="768" cy="384"/>
            </a:xfrm>
            <a:prstGeom prst="line">
              <a:avLst/>
            </a:prstGeom>
            <a:noFill/>
            <a:ln w="12700">
              <a:solidFill>
                <a:srgbClr val="FF0000"/>
              </a:solidFill>
              <a:round/>
              <a:headEnd type="none" w="sm" len="sm"/>
              <a:tailEnd type="stealth" w="sm" len="sm"/>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239"/>
                                        </p:tgtEl>
                                        <p:attrNameLst>
                                          <p:attrName>style.visibility</p:attrName>
                                        </p:attrNameLst>
                                      </p:cBhvr>
                                      <p:to>
                                        <p:strVal val="visible"/>
                                      </p:to>
                                    </p:set>
                                    <p:anim calcmode="lin" valueType="num">
                                      <p:cBhvr additive="base">
                                        <p:cTn id="7" dur="500" fill="hold"/>
                                        <p:tgtEl>
                                          <p:spTgt spid="52239"/>
                                        </p:tgtEl>
                                        <p:attrNameLst>
                                          <p:attrName>ppt_x</p:attrName>
                                        </p:attrNameLst>
                                      </p:cBhvr>
                                      <p:tavLst>
                                        <p:tav tm="0">
                                          <p:val>
                                            <p:strVal val="0-#ppt_w/2"/>
                                          </p:val>
                                        </p:tav>
                                        <p:tav tm="100000">
                                          <p:val>
                                            <p:strVal val="#ppt_x"/>
                                          </p:val>
                                        </p:tav>
                                      </p:tavLst>
                                    </p:anim>
                                    <p:anim calcmode="lin" valueType="num">
                                      <p:cBhvr additive="base">
                                        <p:cTn id="8" dur="500" fill="hold"/>
                                        <p:tgtEl>
                                          <p:spTgt spid="522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2238"/>
                                        </p:tgtEl>
                                        <p:attrNameLst>
                                          <p:attrName>style.visibility</p:attrName>
                                        </p:attrNameLst>
                                      </p:cBhvr>
                                      <p:to>
                                        <p:strVal val="visible"/>
                                      </p:to>
                                    </p:set>
                                    <p:anim calcmode="lin" valueType="num">
                                      <p:cBhvr additive="base">
                                        <p:cTn id="13" dur="500" fill="hold"/>
                                        <p:tgtEl>
                                          <p:spTgt spid="52238"/>
                                        </p:tgtEl>
                                        <p:attrNameLst>
                                          <p:attrName>ppt_x</p:attrName>
                                        </p:attrNameLst>
                                      </p:cBhvr>
                                      <p:tavLst>
                                        <p:tav tm="0">
                                          <p:val>
                                            <p:strVal val="0-#ppt_w/2"/>
                                          </p:val>
                                        </p:tav>
                                        <p:tav tm="100000">
                                          <p:val>
                                            <p:strVal val="#ppt_x"/>
                                          </p:val>
                                        </p:tav>
                                      </p:tavLst>
                                    </p:anim>
                                    <p:anim calcmode="lin" valueType="num">
                                      <p:cBhvr additive="base">
                                        <p:cTn id="14" dur="500" fill="hold"/>
                                        <p:tgtEl>
                                          <p:spTgt spid="52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5800" y="0"/>
            <a:ext cx="7772400" cy="762000"/>
          </a:xfrm>
        </p:spPr>
        <p:txBody>
          <a:bodyPr/>
          <a:lstStyle/>
          <a:p>
            <a:r>
              <a:rPr lang="en-US" sz="4200">
                <a:latin typeface="Courier New" pitchFamily="49" charset="0"/>
              </a:rPr>
              <a:t>switch</a:t>
            </a:r>
            <a:r>
              <a:rPr lang="en-US"/>
              <a:t> Statement Rules</a:t>
            </a:r>
          </a:p>
        </p:txBody>
      </p:sp>
      <p:sp>
        <p:nvSpPr>
          <p:cNvPr id="114691" name="Rectangle 3"/>
          <p:cNvSpPr>
            <a:spLocks noGrp="1" noChangeArrowheads="1"/>
          </p:cNvSpPr>
          <p:nvPr>
            <p:ph idx="1"/>
          </p:nvPr>
        </p:nvSpPr>
        <p:spPr>
          <a:xfrm>
            <a:off x="228600" y="1219200"/>
            <a:ext cx="3048000" cy="2057400"/>
          </a:xfrm>
        </p:spPr>
        <p:txBody>
          <a:bodyPr/>
          <a:lstStyle/>
          <a:p>
            <a:pPr marL="55563" indent="-55563" defTabSz="287338">
              <a:spcBef>
                <a:spcPct val="0"/>
              </a:spcBef>
              <a:buFont typeface="Monotype Sorts" pitchFamily="2" charset="2"/>
              <a:buNone/>
            </a:pPr>
            <a:r>
              <a:rPr lang="en-US" sz="2800">
                <a:solidFill>
                  <a:schemeClr val="tx2"/>
                </a:solidFill>
                <a:latin typeface="Courier" charset="0"/>
                <a:cs typeface="Times New Roman" pitchFamily="18" charset="0"/>
              </a:rPr>
              <a:t>	</a:t>
            </a:r>
            <a:r>
              <a:rPr lang="en-US" sz="1600">
                <a:solidFill>
                  <a:schemeClr val="tx2"/>
                </a:solidFill>
                <a:cs typeface="Times New Roman" pitchFamily="18" charset="0"/>
              </a:rPr>
              <a:t>The keyword </a:t>
            </a:r>
            <a:r>
              <a:rPr lang="en-US" sz="1600" u="sng">
                <a:solidFill>
                  <a:schemeClr val="tx2"/>
                </a:solidFill>
                <a:cs typeface="Times New Roman" pitchFamily="18" charset="0"/>
              </a:rPr>
              <a:t>break</a:t>
            </a:r>
            <a:r>
              <a:rPr lang="en-US" sz="1600">
                <a:solidFill>
                  <a:schemeClr val="tx2"/>
                </a:solidFill>
                <a:cs typeface="Times New Roman" pitchFamily="18" charset="0"/>
              </a:rPr>
              <a:t> is optional, but it should be used at the end of each case in order to terminate the remainder of the </a:t>
            </a:r>
            <a:r>
              <a:rPr lang="en-US" sz="1600" u="sng">
                <a:solidFill>
                  <a:schemeClr val="tx2"/>
                </a:solidFill>
                <a:cs typeface="Times New Roman" pitchFamily="18" charset="0"/>
              </a:rPr>
              <a:t>switch</a:t>
            </a:r>
            <a:r>
              <a:rPr lang="en-US" sz="1600">
                <a:solidFill>
                  <a:schemeClr val="tx2"/>
                </a:solidFill>
                <a:cs typeface="Times New Roman" pitchFamily="18" charset="0"/>
              </a:rPr>
              <a:t> statement. If the </a:t>
            </a:r>
            <a:r>
              <a:rPr lang="en-US" sz="1600" u="sng">
                <a:solidFill>
                  <a:schemeClr val="tx2"/>
                </a:solidFill>
                <a:cs typeface="Times New Roman" pitchFamily="18" charset="0"/>
              </a:rPr>
              <a:t>break</a:t>
            </a:r>
            <a:r>
              <a:rPr lang="en-US" sz="1600">
                <a:solidFill>
                  <a:schemeClr val="tx2"/>
                </a:solidFill>
                <a:cs typeface="Times New Roman" pitchFamily="18" charset="0"/>
              </a:rPr>
              <a:t> statement is not present, the next </a:t>
            </a:r>
            <a:r>
              <a:rPr lang="en-US" sz="1600" u="sng">
                <a:solidFill>
                  <a:schemeClr val="tx2"/>
                </a:solidFill>
                <a:cs typeface="Times New Roman" pitchFamily="18" charset="0"/>
              </a:rPr>
              <a:t>case</a:t>
            </a:r>
            <a:r>
              <a:rPr lang="en-US" sz="1600">
                <a:solidFill>
                  <a:schemeClr val="tx2"/>
                </a:solidFill>
                <a:cs typeface="Times New Roman" pitchFamily="18" charset="0"/>
              </a:rPr>
              <a:t> statement will be executed.</a:t>
            </a:r>
          </a:p>
        </p:txBody>
      </p:sp>
      <p:sp>
        <p:nvSpPr>
          <p:cNvPr id="12" name="Slide Number Placeholder 4"/>
          <p:cNvSpPr>
            <a:spLocks noGrp="1"/>
          </p:cNvSpPr>
          <p:nvPr>
            <p:ph type="sldNum" sz="quarter" idx="12"/>
          </p:nvPr>
        </p:nvSpPr>
        <p:spPr/>
        <p:txBody>
          <a:bodyPr/>
          <a:lstStyle/>
          <a:p>
            <a:fld id="{C42E6097-4F61-45CA-8049-75859139D603}" type="slidenum">
              <a:rPr lang="en-US"/>
              <a:pPr/>
              <a:t>21</a:t>
            </a:fld>
            <a:endParaRPr lang="en-US"/>
          </a:p>
        </p:txBody>
      </p:sp>
      <p:sp>
        <p:nvSpPr>
          <p:cNvPr id="114692" name="Rectangle 4"/>
          <p:cNvSpPr>
            <a:spLocks noChangeArrowheads="1"/>
          </p:cNvSpPr>
          <p:nvPr/>
        </p:nvSpPr>
        <p:spPr bwMode="auto">
          <a:xfrm>
            <a:off x="4343400" y="1371600"/>
            <a:ext cx="3657600" cy="38100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1900">
                <a:cs typeface="Times New Roman" pitchFamily="18" charset="0"/>
              </a:rPr>
              <a:t>switch (switch-expression) {</a:t>
            </a:r>
          </a:p>
          <a:p>
            <a:pPr>
              <a:spcBef>
                <a:spcPct val="20000"/>
              </a:spcBef>
              <a:buClr>
                <a:schemeClr val="tx2"/>
              </a:buClr>
              <a:buSzPct val="75000"/>
              <a:buFont typeface="Monotype Sorts" pitchFamily="2" charset="2"/>
              <a:buNone/>
            </a:pPr>
            <a:r>
              <a:rPr lang="en-US" sz="1900">
                <a:cs typeface="Times New Roman" pitchFamily="18" charset="0"/>
              </a:rPr>
              <a:t>  case value1:  statement(s)1;</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case value2: statement(s)2;</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a:t>
            </a:r>
          </a:p>
          <a:p>
            <a:pPr>
              <a:spcBef>
                <a:spcPct val="20000"/>
              </a:spcBef>
              <a:buClr>
                <a:schemeClr val="tx2"/>
              </a:buClr>
              <a:buSzPct val="75000"/>
              <a:buFont typeface="Monotype Sorts" pitchFamily="2" charset="2"/>
              <a:buNone/>
            </a:pPr>
            <a:r>
              <a:rPr lang="en-US" sz="1900">
                <a:cs typeface="Times New Roman" pitchFamily="18" charset="0"/>
              </a:rPr>
              <a:t>  case valueN: statement(s)N;</a:t>
            </a:r>
          </a:p>
          <a:p>
            <a:pPr>
              <a:spcBef>
                <a:spcPct val="20000"/>
              </a:spcBef>
              <a:buClr>
                <a:schemeClr val="tx2"/>
              </a:buClr>
              <a:buSzPct val="75000"/>
              <a:buFont typeface="Monotype Sorts" pitchFamily="2" charset="2"/>
              <a:buNone/>
            </a:pPr>
            <a:r>
              <a:rPr lang="en-US" sz="1900">
                <a:cs typeface="Times New Roman" pitchFamily="18" charset="0"/>
              </a:rPr>
              <a:t>           break;</a:t>
            </a:r>
          </a:p>
          <a:p>
            <a:pPr>
              <a:spcBef>
                <a:spcPct val="20000"/>
              </a:spcBef>
              <a:buClr>
                <a:schemeClr val="tx2"/>
              </a:buClr>
              <a:buSzPct val="75000"/>
              <a:buFont typeface="Monotype Sorts" pitchFamily="2" charset="2"/>
              <a:buNone/>
            </a:pPr>
            <a:r>
              <a:rPr lang="en-US" sz="1900">
                <a:cs typeface="Times New Roman" pitchFamily="18" charset="0"/>
              </a:rPr>
              <a:t>  default: statement(s)-for-default;</a:t>
            </a:r>
          </a:p>
          <a:p>
            <a:pPr>
              <a:spcBef>
                <a:spcPct val="20000"/>
              </a:spcBef>
              <a:buClr>
                <a:schemeClr val="tx2"/>
              </a:buClr>
              <a:buSzPct val="75000"/>
              <a:buFont typeface="Monotype Sorts" pitchFamily="2" charset="2"/>
              <a:buNone/>
            </a:pPr>
            <a:r>
              <a:rPr lang="en-US" sz="1900">
                <a:cs typeface="Times New Roman" pitchFamily="18" charset="0"/>
              </a:rPr>
              <a:t>}</a:t>
            </a:r>
          </a:p>
        </p:txBody>
      </p:sp>
      <p:sp>
        <p:nvSpPr>
          <p:cNvPr id="114695" name="Line 7"/>
          <p:cNvSpPr>
            <a:spLocks noChangeShapeType="1"/>
          </p:cNvSpPr>
          <p:nvPr/>
        </p:nvSpPr>
        <p:spPr bwMode="auto">
          <a:xfrm>
            <a:off x="3200400" y="1981200"/>
            <a:ext cx="1828800" cy="304800"/>
          </a:xfrm>
          <a:prstGeom prst="line">
            <a:avLst/>
          </a:prstGeom>
          <a:noFill/>
          <a:ln w="12700">
            <a:solidFill>
              <a:srgbClr val="FF0000"/>
            </a:solidFill>
            <a:round/>
            <a:headEnd type="none" w="sm" len="sm"/>
            <a:tailEnd type="stealth" w="sm" len="sm"/>
          </a:ln>
          <a:effectLst/>
        </p:spPr>
        <p:txBody>
          <a:bodyPr/>
          <a:lstStyle/>
          <a:p>
            <a:endParaRPr lang="en-US"/>
          </a:p>
        </p:txBody>
      </p:sp>
      <p:sp>
        <p:nvSpPr>
          <p:cNvPr id="114701" name="Line 13"/>
          <p:cNvSpPr>
            <a:spLocks noChangeShapeType="1"/>
          </p:cNvSpPr>
          <p:nvPr/>
        </p:nvSpPr>
        <p:spPr bwMode="auto">
          <a:xfrm>
            <a:off x="3200400" y="1981200"/>
            <a:ext cx="1828800" cy="990600"/>
          </a:xfrm>
          <a:prstGeom prst="line">
            <a:avLst/>
          </a:prstGeom>
          <a:noFill/>
          <a:ln w="12700">
            <a:solidFill>
              <a:srgbClr val="FF0000"/>
            </a:solidFill>
            <a:round/>
            <a:headEnd type="none" w="sm" len="sm"/>
            <a:tailEnd type="stealth" w="sm" len="sm"/>
          </a:ln>
          <a:effectLst/>
        </p:spPr>
        <p:txBody>
          <a:bodyPr/>
          <a:lstStyle/>
          <a:p>
            <a:endParaRPr lang="en-US"/>
          </a:p>
        </p:txBody>
      </p:sp>
      <p:sp>
        <p:nvSpPr>
          <p:cNvPr id="114702" name="Line 14"/>
          <p:cNvSpPr>
            <a:spLocks noChangeShapeType="1"/>
          </p:cNvSpPr>
          <p:nvPr/>
        </p:nvSpPr>
        <p:spPr bwMode="auto">
          <a:xfrm>
            <a:off x="3200400" y="1981200"/>
            <a:ext cx="1828800" cy="1981200"/>
          </a:xfrm>
          <a:prstGeom prst="line">
            <a:avLst/>
          </a:prstGeom>
          <a:noFill/>
          <a:ln w="12700">
            <a:solidFill>
              <a:srgbClr val="FF0000"/>
            </a:solidFill>
            <a:round/>
            <a:headEnd type="none" w="sm" len="sm"/>
            <a:tailEnd type="stealth" w="sm" len="sm"/>
          </a:ln>
          <a:effectLst/>
        </p:spPr>
        <p:txBody>
          <a:bodyPr/>
          <a:lstStyle/>
          <a:p>
            <a:endParaRPr lang="en-US"/>
          </a:p>
        </p:txBody>
      </p:sp>
      <p:grpSp>
        <p:nvGrpSpPr>
          <p:cNvPr id="114706" name="Group 18"/>
          <p:cNvGrpSpPr>
            <a:grpSpLocks/>
          </p:cNvGrpSpPr>
          <p:nvPr/>
        </p:nvGrpSpPr>
        <p:grpSpPr bwMode="auto">
          <a:xfrm>
            <a:off x="228600" y="3733800"/>
            <a:ext cx="4267200" cy="1524000"/>
            <a:chOff x="144" y="2352"/>
            <a:chExt cx="2688" cy="960"/>
          </a:xfrm>
        </p:grpSpPr>
        <p:sp>
          <p:nvSpPr>
            <p:cNvPr id="114703" name="Rectangle 15"/>
            <p:cNvSpPr>
              <a:spLocks noChangeArrowheads="1"/>
            </p:cNvSpPr>
            <p:nvPr/>
          </p:nvSpPr>
          <p:spPr bwMode="auto">
            <a:xfrm>
              <a:off x="144" y="2352"/>
              <a:ext cx="1920" cy="960"/>
            </a:xfrm>
            <a:prstGeom prst="rect">
              <a:avLst/>
            </a:prstGeom>
            <a:noFill/>
            <a:ln w="9525">
              <a:noFill/>
              <a:miter lim="800000"/>
              <a:headEnd/>
              <a:tailEnd/>
            </a:ln>
            <a:effectLst/>
          </p:spPr>
          <p:txBody>
            <a:bodyPr lIns="92075" tIns="46038" rIns="92075" bIns="46038"/>
            <a:lstStyle/>
            <a:p>
              <a:pPr marL="55563" indent="-55563" defTabSz="287338">
                <a:buClr>
                  <a:schemeClr val="tx2"/>
                </a:buClr>
                <a:buSzPct val="75000"/>
                <a:buFont typeface="Monotype Sorts" pitchFamily="2" charset="2"/>
                <a:buNone/>
              </a:pPr>
              <a:r>
                <a:rPr lang="en-US" sz="2800">
                  <a:solidFill>
                    <a:schemeClr val="tx2"/>
                  </a:solidFill>
                  <a:latin typeface="Courier" charset="0"/>
                  <a:cs typeface="Times New Roman" pitchFamily="18" charset="0"/>
                </a:rPr>
                <a:t>	</a:t>
              </a:r>
              <a:r>
                <a:rPr lang="en-US" sz="1600">
                  <a:solidFill>
                    <a:schemeClr val="tx2"/>
                  </a:solidFill>
                  <a:cs typeface="Times New Roman" pitchFamily="18" charset="0"/>
                </a:rPr>
                <a:t>The </a:t>
              </a:r>
              <a:r>
                <a:rPr lang="en-US" sz="1600" u="sng">
                  <a:solidFill>
                    <a:schemeClr val="tx2"/>
                  </a:solidFill>
                  <a:cs typeface="Times New Roman" pitchFamily="18" charset="0"/>
                </a:rPr>
                <a:t>default</a:t>
              </a:r>
              <a:r>
                <a:rPr lang="en-US" sz="1600">
                  <a:solidFill>
                    <a:schemeClr val="tx2"/>
                  </a:solidFill>
                  <a:cs typeface="Times New Roman" pitchFamily="18" charset="0"/>
                </a:rPr>
                <a:t> case, which is optional, can be used to perform actions when none of the specified cases matches the </a:t>
              </a:r>
              <a:r>
                <a:rPr lang="en-US" sz="1600" u="sng">
                  <a:solidFill>
                    <a:schemeClr val="tx2"/>
                  </a:solidFill>
                  <a:cs typeface="Times New Roman" pitchFamily="18" charset="0"/>
                </a:rPr>
                <a:t>switch-expression</a:t>
              </a:r>
              <a:r>
                <a:rPr lang="en-US" sz="1600">
                  <a:solidFill>
                    <a:schemeClr val="tx2"/>
                  </a:solidFill>
                  <a:cs typeface="Times New Roman" pitchFamily="18" charset="0"/>
                </a:rPr>
                <a:t>.</a:t>
              </a:r>
            </a:p>
          </p:txBody>
        </p:sp>
        <p:sp>
          <p:nvSpPr>
            <p:cNvPr id="114704" name="Line 16"/>
            <p:cNvSpPr>
              <a:spLocks noChangeShapeType="1"/>
            </p:cNvSpPr>
            <p:nvPr/>
          </p:nvSpPr>
          <p:spPr bwMode="auto">
            <a:xfrm>
              <a:off x="2016" y="2736"/>
              <a:ext cx="816" cy="0"/>
            </a:xfrm>
            <a:prstGeom prst="line">
              <a:avLst/>
            </a:prstGeom>
            <a:noFill/>
            <a:ln w="12700">
              <a:solidFill>
                <a:srgbClr val="FF0000"/>
              </a:solidFill>
              <a:round/>
              <a:headEnd type="none" w="sm" len="sm"/>
              <a:tailEnd type="stealth" w="sm" len="sm"/>
            </a:ln>
            <a:effectLst/>
          </p:spPr>
          <p:txBody>
            <a:bodyPr/>
            <a:lstStyle/>
            <a:p>
              <a:endParaRPr lang="en-US"/>
            </a:p>
          </p:txBody>
        </p:sp>
      </p:grpSp>
      <p:sp>
        <p:nvSpPr>
          <p:cNvPr id="114705" name="Rectangle 17"/>
          <p:cNvSpPr>
            <a:spLocks noChangeArrowheads="1"/>
          </p:cNvSpPr>
          <p:nvPr/>
        </p:nvSpPr>
        <p:spPr bwMode="auto">
          <a:xfrm>
            <a:off x="3581400" y="4800600"/>
            <a:ext cx="4495800" cy="1524000"/>
          </a:xfrm>
          <a:prstGeom prst="rect">
            <a:avLst/>
          </a:prstGeom>
          <a:noFill/>
          <a:ln w="9525">
            <a:noFill/>
            <a:miter lim="800000"/>
            <a:headEnd/>
            <a:tailEnd/>
          </a:ln>
          <a:effectLst/>
        </p:spPr>
        <p:txBody>
          <a:bodyPr lIns="92075" tIns="46038" rIns="92075" bIns="46038"/>
          <a:lstStyle/>
          <a:p>
            <a:pPr marL="55563" indent="-55563" defTabSz="287338">
              <a:buClr>
                <a:schemeClr val="tx2"/>
              </a:buClr>
              <a:buSzPct val="75000"/>
              <a:buFont typeface="Monotype Sorts" pitchFamily="2" charset="2"/>
              <a:buNone/>
            </a:pPr>
            <a:r>
              <a:rPr lang="en-US" sz="2800">
                <a:solidFill>
                  <a:schemeClr val="tx2"/>
                </a:solidFill>
                <a:cs typeface="Times New Roman" pitchFamily="18" charset="0"/>
              </a:rPr>
              <a:t>	</a:t>
            </a:r>
            <a:r>
              <a:rPr lang="en-US" sz="1600">
                <a:solidFill>
                  <a:schemeClr val="tx2"/>
                </a:solidFill>
                <a:cs typeface="Times New Roman" pitchFamily="18" charset="0"/>
              </a:rPr>
              <a:t>The </a:t>
            </a:r>
            <a:r>
              <a:rPr lang="en-US" sz="1600" u="sng">
                <a:solidFill>
                  <a:schemeClr val="tx2"/>
                </a:solidFill>
                <a:cs typeface="Times New Roman" pitchFamily="18" charset="0"/>
              </a:rPr>
              <a:t>case</a:t>
            </a:r>
            <a:r>
              <a:rPr lang="en-US" sz="1600">
                <a:solidFill>
                  <a:schemeClr val="tx2"/>
                </a:solidFill>
                <a:cs typeface="Times New Roman" pitchFamily="18" charset="0"/>
              </a:rPr>
              <a:t> statements are executed in sequential order, but the order of the cases (including the default case) does not matter. However, it is good programming style to follow the logical sequence of the cases and place the default case at the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4695"/>
                                        </p:tgtEl>
                                        <p:attrNameLst>
                                          <p:attrName>style.visibility</p:attrName>
                                        </p:attrNameLst>
                                      </p:cBhvr>
                                      <p:to>
                                        <p:strVal val="visible"/>
                                      </p:to>
                                    </p:set>
                                    <p:anim calcmode="lin" valueType="num">
                                      <p:cBhvr additive="base">
                                        <p:cTn id="13" dur="500" fill="hold"/>
                                        <p:tgtEl>
                                          <p:spTgt spid="114695"/>
                                        </p:tgtEl>
                                        <p:attrNameLst>
                                          <p:attrName>ppt_x</p:attrName>
                                        </p:attrNameLst>
                                      </p:cBhvr>
                                      <p:tavLst>
                                        <p:tav tm="0">
                                          <p:val>
                                            <p:strVal val="0-#ppt_w/2"/>
                                          </p:val>
                                        </p:tav>
                                        <p:tav tm="100000">
                                          <p:val>
                                            <p:strVal val="#ppt_x"/>
                                          </p:val>
                                        </p:tav>
                                      </p:tavLst>
                                    </p:anim>
                                    <p:anim calcmode="lin" valueType="num">
                                      <p:cBhvr additive="base">
                                        <p:cTn id="14"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701"/>
                                        </p:tgtEl>
                                        <p:attrNameLst>
                                          <p:attrName>style.visibility</p:attrName>
                                        </p:attrNameLst>
                                      </p:cBhvr>
                                      <p:to>
                                        <p:strVal val="visible"/>
                                      </p:to>
                                    </p:set>
                                    <p:anim calcmode="lin" valueType="num">
                                      <p:cBhvr additive="base">
                                        <p:cTn id="19" dur="500" fill="hold"/>
                                        <p:tgtEl>
                                          <p:spTgt spid="114701"/>
                                        </p:tgtEl>
                                        <p:attrNameLst>
                                          <p:attrName>ppt_x</p:attrName>
                                        </p:attrNameLst>
                                      </p:cBhvr>
                                      <p:tavLst>
                                        <p:tav tm="0">
                                          <p:val>
                                            <p:strVal val="0-#ppt_w/2"/>
                                          </p:val>
                                        </p:tav>
                                        <p:tav tm="100000">
                                          <p:val>
                                            <p:strVal val="#ppt_x"/>
                                          </p:val>
                                        </p:tav>
                                      </p:tavLst>
                                    </p:anim>
                                    <p:anim calcmode="lin" valueType="num">
                                      <p:cBhvr additive="base">
                                        <p:cTn id="20" dur="500" fill="hold"/>
                                        <p:tgtEl>
                                          <p:spTgt spid="11470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4702"/>
                                        </p:tgtEl>
                                        <p:attrNameLst>
                                          <p:attrName>style.visibility</p:attrName>
                                        </p:attrNameLst>
                                      </p:cBhvr>
                                      <p:to>
                                        <p:strVal val="visible"/>
                                      </p:to>
                                    </p:set>
                                    <p:anim calcmode="lin" valueType="num">
                                      <p:cBhvr additive="base">
                                        <p:cTn id="25" dur="500" fill="hold"/>
                                        <p:tgtEl>
                                          <p:spTgt spid="114702"/>
                                        </p:tgtEl>
                                        <p:attrNameLst>
                                          <p:attrName>ppt_x</p:attrName>
                                        </p:attrNameLst>
                                      </p:cBhvr>
                                      <p:tavLst>
                                        <p:tav tm="0">
                                          <p:val>
                                            <p:strVal val="0-#ppt_w/2"/>
                                          </p:val>
                                        </p:tav>
                                        <p:tav tm="100000">
                                          <p:val>
                                            <p:strVal val="#ppt_x"/>
                                          </p:val>
                                        </p:tav>
                                      </p:tavLst>
                                    </p:anim>
                                    <p:anim calcmode="lin" valueType="num">
                                      <p:cBhvr additive="base">
                                        <p:cTn id="26" dur="500" fill="hold"/>
                                        <p:tgtEl>
                                          <p:spTgt spid="1147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4706"/>
                                        </p:tgtEl>
                                        <p:attrNameLst>
                                          <p:attrName>style.visibility</p:attrName>
                                        </p:attrNameLst>
                                      </p:cBhvr>
                                      <p:to>
                                        <p:strVal val="visible"/>
                                      </p:to>
                                    </p:set>
                                    <p:anim calcmode="lin" valueType="num">
                                      <p:cBhvr additive="base">
                                        <p:cTn id="31" dur="500" fill="hold"/>
                                        <p:tgtEl>
                                          <p:spTgt spid="114706"/>
                                        </p:tgtEl>
                                        <p:attrNameLst>
                                          <p:attrName>ppt_x</p:attrName>
                                        </p:attrNameLst>
                                      </p:cBhvr>
                                      <p:tavLst>
                                        <p:tav tm="0">
                                          <p:val>
                                            <p:strVal val="0-#ppt_w/2"/>
                                          </p:val>
                                        </p:tav>
                                        <p:tav tm="100000">
                                          <p:val>
                                            <p:strVal val="#ppt_x"/>
                                          </p:val>
                                        </p:tav>
                                      </p:tavLst>
                                    </p:anim>
                                    <p:anim calcmode="lin" valueType="num">
                                      <p:cBhvr additive="base">
                                        <p:cTn id="32" dur="500" fill="hold"/>
                                        <p:tgtEl>
                                          <p:spTgt spid="11470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4705"/>
                                        </p:tgtEl>
                                        <p:attrNameLst>
                                          <p:attrName>style.visibility</p:attrName>
                                        </p:attrNameLst>
                                      </p:cBhvr>
                                      <p:to>
                                        <p:strVal val="visible"/>
                                      </p:to>
                                    </p:set>
                                    <p:anim calcmode="lin" valueType="num">
                                      <p:cBhvr additive="base">
                                        <p:cTn id="37" dur="500" fill="hold"/>
                                        <p:tgtEl>
                                          <p:spTgt spid="114705"/>
                                        </p:tgtEl>
                                        <p:attrNameLst>
                                          <p:attrName>ppt_x</p:attrName>
                                        </p:attrNameLst>
                                      </p:cBhvr>
                                      <p:tavLst>
                                        <p:tav tm="0">
                                          <p:val>
                                            <p:strVal val="0-#ppt_w/2"/>
                                          </p:val>
                                        </p:tav>
                                        <p:tav tm="100000">
                                          <p:val>
                                            <p:strVal val="#ppt_x"/>
                                          </p:val>
                                        </p:tav>
                                      </p:tavLst>
                                    </p:anim>
                                    <p:anim calcmode="lin" valueType="num">
                                      <p:cBhvr additive="base">
                                        <p:cTn id="38" dur="500" fill="hold"/>
                                        <p:tgtEl>
                                          <p:spTgt spid="114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P spid="114695" grpId="0" animBg="1"/>
      <p:bldP spid="114701" grpId="0" animBg="1"/>
      <p:bldP spid="114702" grpId="0" animBg="1"/>
      <p:bldP spid="11470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228600"/>
            <a:ext cx="7772400" cy="609600"/>
          </a:xfrm>
        </p:spPr>
        <p:txBody>
          <a:bodyPr>
            <a:normAutofit fontScale="90000"/>
          </a:bodyPr>
          <a:lstStyle/>
          <a:p>
            <a:r>
              <a:rPr lang="en-US" dirty="0"/>
              <a:t>Conditional </a:t>
            </a:r>
            <a:r>
              <a:rPr lang="en-US" dirty="0" smtClean="0"/>
              <a:t>Operator</a:t>
            </a:r>
            <a:endParaRPr lang="en-US" b="1" dirty="0">
              <a:latin typeface="Book Antiqua" pitchFamily="18" charset="0"/>
            </a:endParaRPr>
          </a:p>
        </p:txBody>
      </p:sp>
      <p:sp>
        <p:nvSpPr>
          <p:cNvPr id="94211" name="Rectangle 3"/>
          <p:cNvSpPr>
            <a:spLocks noGrp="1" noChangeArrowheads="1"/>
          </p:cNvSpPr>
          <p:nvPr>
            <p:ph idx="1"/>
          </p:nvPr>
        </p:nvSpPr>
        <p:spPr>
          <a:xfrm>
            <a:off x="609600" y="1257300"/>
            <a:ext cx="8534400" cy="4457700"/>
          </a:xfrm>
        </p:spPr>
        <p:txBody>
          <a:bodyPr/>
          <a:lstStyle/>
          <a:p>
            <a:pPr>
              <a:lnSpc>
                <a:spcPct val="90000"/>
              </a:lnSpc>
              <a:buFont typeface="Monotype Sorts" pitchFamily="2" charset="2"/>
              <a:buNone/>
            </a:pPr>
            <a:r>
              <a:rPr lang="en-US" sz="3000" dirty="0"/>
              <a:t>if (x &gt; 0) </a:t>
            </a:r>
          </a:p>
          <a:p>
            <a:pPr>
              <a:lnSpc>
                <a:spcPct val="90000"/>
              </a:lnSpc>
              <a:buFont typeface="Monotype Sorts" pitchFamily="2" charset="2"/>
              <a:buNone/>
            </a:pPr>
            <a:r>
              <a:rPr lang="en-US" sz="3000" dirty="0"/>
              <a:t>  y = 1</a:t>
            </a:r>
          </a:p>
          <a:p>
            <a:pPr>
              <a:lnSpc>
                <a:spcPct val="90000"/>
              </a:lnSpc>
              <a:spcBef>
                <a:spcPct val="0"/>
              </a:spcBef>
              <a:buFont typeface="Monotype Sorts" pitchFamily="2" charset="2"/>
              <a:buNone/>
            </a:pPr>
            <a:r>
              <a:rPr lang="en-US" sz="3000" dirty="0"/>
              <a:t>else </a:t>
            </a:r>
          </a:p>
          <a:p>
            <a:pPr>
              <a:lnSpc>
                <a:spcPct val="90000"/>
              </a:lnSpc>
              <a:spcBef>
                <a:spcPct val="0"/>
              </a:spcBef>
              <a:buFont typeface="Monotype Sorts" pitchFamily="2" charset="2"/>
              <a:buNone/>
            </a:pPr>
            <a:r>
              <a:rPr lang="en-US" sz="3000" dirty="0"/>
              <a:t>  y = -1;</a:t>
            </a:r>
          </a:p>
          <a:p>
            <a:pPr>
              <a:lnSpc>
                <a:spcPct val="90000"/>
              </a:lnSpc>
              <a:spcBef>
                <a:spcPct val="0"/>
              </a:spcBef>
              <a:buFont typeface="Monotype Sorts" pitchFamily="2" charset="2"/>
              <a:buNone/>
            </a:pPr>
            <a:endParaRPr lang="en-US" sz="3000" dirty="0"/>
          </a:p>
          <a:p>
            <a:pPr>
              <a:lnSpc>
                <a:spcPct val="90000"/>
              </a:lnSpc>
              <a:spcBef>
                <a:spcPct val="0"/>
              </a:spcBef>
              <a:buFont typeface="Monotype Sorts" pitchFamily="2" charset="2"/>
              <a:buNone/>
            </a:pPr>
            <a:r>
              <a:rPr lang="en-US" sz="3000" dirty="0"/>
              <a:t>is equivalent to</a:t>
            </a:r>
          </a:p>
          <a:p>
            <a:pPr>
              <a:lnSpc>
                <a:spcPct val="90000"/>
              </a:lnSpc>
              <a:spcBef>
                <a:spcPct val="0"/>
              </a:spcBef>
              <a:buFont typeface="Monotype Sorts" pitchFamily="2" charset="2"/>
              <a:buNone/>
            </a:pPr>
            <a:endParaRPr lang="en-US" sz="3000" dirty="0"/>
          </a:p>
          <a:p>
            <a:pPr>
              <a:lnSpc>
                <a:spcPct val="90000"/>
              </a:lnSpc>
              <a:spcBef>
                <a:spcPct val="0"/>
              </a:spcBef>
              <a:buFont typeface="Monotype Sorts" pitchFamily="2" charset="2"/>
              <a:buNone/>
            </a:pPr>
            <a:r>
              <a:rPr lang="en-US" sz="3000" dirty="0"/>
              <a:t>y = (x &gt; 0) ? 1 : -1</a:t>
            </a:r>
            <a:r>
              <a:rPr lang="en-US" sz="3000" dirty="0" smtClean="0"/>
              <a:t>;</a:t>
            </a:r>
          </a:p>
          <a:p>
            <a:pPr>
              <a:lnSpc>
                <a:spcPct val="90000"/>
              </a:lnSpc>
              <a:spcBef>
                <a:spcPct val="0"/>
              </a:spcBef>
              <a:buFont typeface="Monotype Sorts" pitchFamily="2" charset="2"/>
              <a:buNone/>
            </a:pPr>
            <a:endParaRPr lang="en-US" sz="3000" dirty="0"/>
          </a:p>
          <a:p>
            <a:pPr>
              <a:lnSpc>
                <a:spcPct val="90000"/>
              </a:lnSpc>
              <a:spcBef>
                <a:spcPct val="0"/>
              </a:spcBef>
              <a:buFont typeface="Monotype Sorts" pitchFamily="2" charset="2"/>
              <a:buNone/>
            </a:pPr>
            <a:r>
              <a:rPr lang="en-US" sz="3000" dirty="0"/>
              <a:t>(</a:t>
            </a:r>
            <a:r>
              <a:rPr lang="en-US" sz="3000" dirty="0" err="1"/>
              <a:t>boolean</a:t>
            </a:r>
            <a:r>
              <a:rPr lang="en-US" sz="3000" dirty="0"/>
              <a:t>-expression) ? expression1 : expression2</a:t>
            </a:r>
          </a:p>
          <a:p>
            <a:pPr>
              <a:lnSpc>
                <a:spcPct val="90000"/>
              </a:lnSpc>
              <a:spcBef>
                <a:spcPct val="0"/>
              </a:spcBef>
              <a:buFont typeface="Monotype Sorts" pitchFamily="2" charset="2"/>
              <a:buNone/>
            </a:pPr>
            <a:endParaRPr lang="en-US" sz="3000" dirty="0"/>
          </a:p>
        </p:txBody>
      </p:sp>
      <p:sp>
        <p:nvSpPr>
          <p:cNvPr id="4" name="Slide Number Placeholder 4"/>
          <p:cNvSpPr>
            <a:spLocks noGrp="1"/>
          </p:cNvSpPr>
          <p:nvPr>
            <p:ph type="sldNum" sz="quarter" idx="12"/>
          </p:nvPr>
        </p:nvSpPr>
        <p:spPr/>
        <p:txBody>
          <a:bodyPr/>
          <a:lstStyle/>
          <a:p>
            <a:fld id="{024696E8-E669-4D6C-979B-28138B9D8F85}" type="slidenum">
              <a:rPr lang="en-US"/>
              <a:pPr/>
              <a:t>22</a:t>
            </a:fld>
            <a:endParaRPr lang="en-US"/>
          </a:p>
        </p:txBody>
      </p:sp>
      <p:sp>
        <p:nvSpPr>
          <p:cNvPr id="6" name="TextBox 5"/>
          <p:cNvSpPr txBox="1"/>
          <p:nvPr/>
        </p:nvSpPr>
        <p:spPr>
          <a:xfrm>
            <a:off x="4648200" y="1676400"/>
            <a:ext cx="3429000" cy="1089529"/>
          </a:xfrm>
          <a:prstGeom prst="rect">
            <a:avLst/>
          </a:prstGeom>
          <a:noFill/>
        </p:spPr>
        <p:txBody>
          <a:bodyPr wrap="square" rtlCol="0">
            <a:spAutoFit/>
          </a:bodyPr>
          <a:lstStyle/>
          <a:p>
            <a:pPr>
              <a:lnSpc>
                <a:spcPct val="90000"/>
              </a:lnSpc>
            </a:pPr>
            <a:r>
              <a:rPr lang="en-US" dirty="0" smtClean="0"/>
              <a:t>Ternary operator</a:t>
            </a:r>
          </a:p>
          <a:p>
            <a:pPr>
              <a:lnSpc>
                <a:spcPct val="90000"/>
              </a:lnSpc>
            </a:pPr>
            <a:r>
              <a:rPr lang="en-US" dirty="0" smtClean="0"/>
              <a:t>Binary operator</a:t>
            </a:r>
          </a:p>
          <a:p>
            <a:pPr>
              <a:lnSpc>
                <a:spcPct val="90000"/>
              </a:lnSpc>
            </a:pPr>
            <a:r>
              <a:rPr lang="en-US" dirty="0" smtClean="0"/>
              <a:t>Unary operator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228600" y="228600"/>
            <a:ext cx="8915400" cy="609600"/>
          </a:xfrm>
          <a:noFill/>
          <a:ln/>
        </p:spPr>
        <p:txBody>
          <a:bodyPr/>
          <a:lstStyle/>
          <a:p>
            <a:r>
              <a:rPr lang="en-US" sz="3200"/>
              <a:t>Operator Precedence and Associativity</a:t>
            </a:r>
          </a:p>
        </p:txBody>
      </p:sp>
      <p:sp>
        <p:nvSpPr>
          <p:cNvPr id="176131" name="Rectangle 3"/>
          <p:cNvSpPr>
            <a:spLocks noGrp="1" noChangeArrowheads="1"/>
          </p:cNvSpPr>
          <p:nvPr>
            <p:ph idx="1"/>
          </p:nvPr>
        </p:nvSpPr>
        <p:spPr>
          <a:xfrm>
            <a:off x="304800" y="1066800"/>
            <a:ext cx="8534400" cy="4572000"/>
          </a:xfrm>
          <a:noFill/>
          <a:ln/>
        </p:spPr>
        <p:txBody>
          <a:bodyPr/>
          <a:lstStyle/>
          <a:p>
            <a:pPr marL="0" indent="0">
              <a:lnSpc>
                <a:spcPct val="90000"/>
              </a:lnSpc>
              <a:buFont typeface="Monotype Sorts" pitchFamily="2" charset="2"/>
              <a:buNone/>
            </a:pPr>
            <a:r>
              <a:rPr lang="en-US" sz="2800">
                <a:cs typeface="Times New Roman" pitchFamily="18" charset="0"/>
              </a:rPr>
              <a:t>The expression in the parentheses is evaluated first. (Parentheses can be nested, in which case the expression in the inner parentheses is executed first.) When evaluating an expression without parentheses, the operators are applied according to the precedence rule and the associativity rule.</a:t>
            </a:r>
          </a:p>
          <a:p>
            <a:pPr marL="0" indent="0" algn="just">
              <a:lnSpc>
                <a:spcPct val="90000"/>
              </a:lnSpc>
              <a:buFont typeface="Monotype Sorts" pitchFamily="2" charset="2"/>
              <a:buNone/>
            </a:pPr>
            <a:endParaRPr lang="en-US" sz="2800">
              <a:cs typeface="Times New Roman" pitchFamily="18" charset="0"/>
            </a:endParaRPr>
          </a:p>
          <a:p>
            <a:pPr marL="0" indent="0">
              <a:lnSpc>
                <a:spcPct val="90000"/>
              </a:lnSpc>
              <a:buFont typeface="Monotype Sorts" pitchFamily="2" charset="2"/>
              <a:buNone/>
            </a:pPr>
            <a:r>
              <a:rPr lang="en-US" sz="2800">
                <a:cs typeface="Times New Roman" pitchFamily="18" charset="0"/>
              </a:rPr>
              <a:t>If operators with the same precedence are next to each other, their associativity determines the order of evaluation. All binary operators except assignment operators are left-associative.</a:t>
            </a:r>
            <a:r>
              <a:rPr lang="en-US" sz="2500">
                <a:latin typeface="Courier New" pitchFamily="49" charset="0"/>
                <a:cs typeface="Courier New" pitchFamily="49" charset="0"/>
              </a:rPr>
              <a:t>  </a:t>
            </a:r>
          </a:p>
        </p:txBody>
      </p:sp>
      <p:sp>
        <p:nvSpPr>
          <p:cNvPr id="5" name="Slide Number Placeholder 4"/>
          <p:cNvSpPr>
            <a:spLocks noGrp="1"/>
          </p:cNvSpPr>
          <p:nvPr>
            <p:ph type="sldNum" sz="quarter" idx="12"/>
          </p:nvPr>
        </p:nvSpPr>
        <p:spPr/>
        <p:txBody>
          <a:bodyPr/>
          <a:lstStyle/>
          <a:p>
            <a:fld id="{B5ACE195-B371-47E9-96AC-E93486DE8FD5}" type="slidenum">
              <a:rPr lang="en-US"/>
              <a:pPr/>
              <a:t>23</a:t>
            </a:fld>
            <a:endParaRPr lang="en-US"/>
          </a:p>
        </p:txBody>
      </p:sp>
      <p:sp>
        <p:nvSpPr>
          <p:cNvPr id="176132" name="Rectangle 4"/>
          <p:cNvSpPr>
            <a:spLocks noChangeArrowheads="1"/>
          </p:cNvSpPr>
          <p:nvPr/>
        </p:nvSpPr>
        <p:spPr bwMode="auto">
          <a:xfrm>
            <a:off x="2166938" y="2743200"/>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685800" y="0"/>
            <a:ext cx="7772400" cy="1143000"/>
          </a:xfrm>
          <a:noFill/>
          <a:ln/>
        </p:spPr>
        <p:txBody>
          <a:bodyPr/>
          <a:lstStyle/>
          <a:p>
            <a:r>
              <a:rPr lang="en-US" dirty="0"/>
              <a:t>Operator </a:t>
            </a:r>
            <a:r>
              <a:rPr lang="en-US" dirty="0" err="1"/>
              <a:t>Associativity</a:t>
            </a:r>
            <a:endParaRPr lang="en-US" dirty="0"/>
          </a:p>
        </p:txBody>
      </p:sp>
      <p:sp>
        <p:nvSpPr>
          <p:cNvPr id="177155" name="Rectangle 3"/>
          <p:cNvSpPr>
            <a:spLocks noGrp="1" noChangeArrowheads="1"/>
          </p:cNvSpPr>
          <p:nvPr>
            <p:ph idx="1"/>
          </p:nvPr>
        </p:nvSpPr>
        <p:spPr>
          <a:xfrm>
            <a:off x="152400" y="1219200"/>
            <a:ext cx="8763000" cy="4800600"/>
          </a:xfrm>
          <a:noFill/>
          <a:ln/>
        </p:spPr>
        <p:txBody>
          <a:bodyPr/>
          <a:lstStyle/>
          <a:p>
            <a:pPr algn="just">
              <a:lnSpc>
                <a:spcPct val="90000"/>
              </a:lnSpc>
              <a:buFont typeface="Monotype Sorts" pitchFamily="2" charset="2"/>
              <a:buNone/>
            </a:pPr>
            <a:r>
              <a:rPr lang="en-US" sz="2800">
                <a:cs typeface="Times New Roman" pitchFamily="18" charset="0"/>
              </a:rPr>
              <a:t>    </a:t>
            </a:r>
            <a:r>
              <a:rPr lang="en-US" sz="3300">
                <a:cs typeface="Times New Roman" pitchFamily="18" charset="0"/>
              </a:rPr>
              <a:t>When two operators with the same precedence are evaluated, the </a:t>
            </a:r>
            <a:r>
              <a:rPr lang="en-US" sz="3300" i="1">
                <a:cs typeface="Times New Roman" pitchFamily="18" charset="0"/>
              </a:rPr>
              <a:t>associativity</a:t>
            </a:r>
            <a:r>
              <a:rPr lang="en-US" sz="3300">
                <a:cs typeface="Times New Roman" pitchFamily="18" charset="0"/>
              </a:rPr>
              <a:t> of the operators determines the order of evaluation. All binary operators except assignment operators are </a:t>
            </a:r>
            <a:r>
              <a:rPr lang="en-US" sz="3300" i="1">
                <a:cs typeface="Times New Roman" pitchFamily="18" charset="0"/>
              </a:rPr>
              <a:t>left-associative</a:t>
            </a:r>
            <a:r>
              <a:rPr lang="en-US" sz="3300">
                <a:cs typeface="Times New Roman" pitchFamily="18" charset="0"/>
              </a:rPr>
              <a:t>.</a:t>
            </a:r>
          </a:p>
          <a:p>
            <a:pPr algn="just">
              <a:lnSpc>
                <a:spcPct val="90000"/>
              </a:lnSpc>
              <a:buFont typeface="Monotype Sorts" pitchFamily="2" charset="2"/>
              <a:buNone/>
            </a:pPr>
            <a:r>
              <a:rPr lang="en-US" sz="3300">
                <a:cs typeface="Times New Roman" pitchFamily="18" charset="0"/>
              </a:rPr>
              <a:t>    a – b + c – d is equivalent to  ((a – b) + c) – d </a:t>
            </a:r>
          </a:p>
          <a:p>
            <a:pPr algn="just">
              <a:lnSpc>
                <a:spcPct val="90000"/>
              </a:lnSpc>
              <a:buFont typeface="Monotype Sorts" pitchFamily="2" charset="2"/>
              <a:buNone/>
            </a:pPr>
            <a:r>
              <a:rPr lang="en-US" sz="3300">
                <a:cs typeface="Times New Roman" pitchFamily="18" charset="0"/>
              </a:rPr>
              <a:t>    Assignment operators are </a:t>
            </a:r>
            <a:r>
              <a:rPr lang="en-US" sz="3300" i="1">
                <a:cs typeface="Times New Roman" pitchFamily="18" charset="0"/>
              </a:rPr>
              <a:t>right-associative</a:t>
            </a:r>
            <a:r>
              <a:rPr lang="en-US" sz="3300">
                <a:cs typeface="Times New Roman" pitchFamily="18" charset="0"/>
              </a:rPr>
              <a:t>. Therefore, the expression</a:t>
            </a:r>
          </a:p>
          <a:p>
            <a:pPr algn="just">
              <a:lnSpc>
                <a:spcPct val="90000"/>
              </a:lnSpc>
              <a:buFont typeface="Monotype Sorts" pitchFamily="2" charset="2"/>
              <a:buNone/>
            </a:pPr>
            <a:r>
              <a:rPr lang="en-US" sz="3300">
                <a:cs typeface="Times New Roman" pitchFamily="18" charset="0"/>
              </a:rPr>
              <a:t>    a = b += c = 5 is equivalent to a = (b += (c = 5))</a:t>
            </a:r>
          </a:p>
          <a:p>
            <a:pPr algn="just">
              <a:lnSpc>
                <a:spcPct val="90000"/>
              </a:lnSpc>
              <a:buFont typeface="Monotype Sorts" pitchFamily="2" charset="2"/>
              <a:buNone/>
            </a:pPr>
            <a:endParaRPr lang="en-US" sz="3300">
              <a:cs typeface="Times New Roman" pitchFamily="18" charset="0"/>
            </a:endParaRPr>
          </a:p>
        </p:txBody>
      </p:sp>
      <p:sp>
        <p:nvSpPr>
          <p:cNvPr id="4" name="Slide Number Placeholder 4"/>
          <p:cNvSpPr>
            <a:spLocks noGrp="1"/>
          </p:cNvSpPr>
          <p:nvPr>
            <p:ph type="sldNum" sz="quarter" idx="12"/>
          </p:nvPr>
        </p:nvSpPr>
        <p:spPr/>
        <p:txBody>
          <a:bodyPr/>
          <a:lstStyle/>
          <a:p>
            <a:fld id="{9DC82469-3EB6-42F0-96FD-BBA0EDB7FEA6}" type="slidenum">
              <a:rPr lang="en-US"/>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8686800" cy="895350"/>
          </a:xfrm>
        </p:spPr>
        <p:txBody>
          <a:bodyPr/>
          <a:lstStyle/>
          <a:p>
            <a:r>
              <a:rPr lang="en-US" dirty="0" smtClean="0"/>
              <a:t>Precedence and </a:t>
            </a:r>
            <a:r>
              <a:rPr lang="en-US" dirty="0" err="1" smtClean="0"/>
              <a:t>Associativity</a:t>
            </a:r>
            <a:r>
              <a:rPr lang="en-US" dirty="0" smtClean="0"/>
              <a:t> Table</a:t>
            </a:r>
            <a:endParaRPr lang="en-US" dirty="0"/>
          </a:p>
        </p:txBody>
      </p:sp>
      <p:sp>
        <p:nvSpPr>
          <p:cNvPr id="3" name="Slide Number Placeholder 2"/>
          <p:cNvSpPr>
            <a:spLocks noGrp="1"/>
          </p:cNvSpPr>
          <p:nvPr>
            <p:ph type="sldNum" sz="quarter" idx="12"/>
          </p:nvPr>
        </p:nvSpPr>
        <p:spPr/>
        <p:txBody>
          <a:bodyPr/>
          <a:lstStyle/>
          <a:p>
            <a:fld id="{7B154D26-3D8A-468D-A265-2B712A2E9149}" type="slidenum">
              <a:rPr lang="en-US" smtClean="0"/>
              <a:pPr/>
              <a:t>25</a:t>
            </a:fld>
            <a:endParaRPr lang="en-US"/>
          </a:p>
        </p:txBody>
      </p:sp>
      <p:pic>
        <p:nvPicPr>
          <p:cNvPr id="334850" name="Picture 2"/>
          <p:cNvPicPr>
            <a:picLocks noChangeAspect="1" noChangeArrowheads="1"/>
          </p:cNvPicPr>
          <p:nvPr/>
        </p:nvPicPr>
        <p:blipFill>
          <a:blip r:embed="rId2"/>
          <a:srcRect/>
          <a:stretch>
            <a:fillRect/>
          </a:stretch>
        </p:blipFill>
        <p:spPr bwMode="auto">
          <a:xfrm>
            <a:off x="1409700" y="1371600"/>
            <a:ext cx="6362700" cy="4768401"/>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85800" y="0"/>
            <a:ext cx="7772400" cy="1143000"/>
          </a:xfrm>
          <a:noFill/>
          <a:ln/>
        </p:spPr>
        <p:txBody>
          <a:bodyPr/>
          <a:lstStyle/>
          <a:p>
            <a:r>
              <a:rPr lang="en-US"/>
              <a:t>Example</a:t>
            </a:r>
          </a:p>
        </p:txBody>
      </p:sp>
      <p:sp>
        <p:nvSpPr>
          <p:cNvPr id="178179" name="Rectangle 3"/>
          <p:cNvSpPr>
            <a:spLocks noGrp="1" noChangeArrowheads="1"/>
          </p:cNvSpPr>
          <p:nvPr>
            <p:ph idx="1"/>
          </p:nvPr>
        </p:nvSpPr>
        <p:spPr>
          <a:xfrm>
            <a:off x="304800" y="1066800"/>
            <a:ext cx="8534400" cy="1219200"/>
          </a:xfrm>
          <a:ln/>
        </p:spPr>
        <p:txBody>
          <a:bodyPr/>
          <a:lstStyle/>
          <a:p>
            <a:pPr marL="0" indent="0">
              <a:lnSpc>
                <a:spcPct val="80000"/>
              </a:lnSpc>
              <a:spcBef>
                <a:spcPct val="0"/>
              </a:spcBef>
              <a:buFont typeface="Monotype Sorts" pitchFamily="2" charset="2"/>
              <a:buNone/>
            </a:pPr>
            <a:r>
              <a:rPr lang="en-US" sz="2900">
                <a:cs typeface="Times New Roman" pitchFamily="18" charset="0"/>
              </a:rPr>
              <a:t>Applying the operator precedence and associativity rule, the expression 3 + 4 * 4 &gt; 5 * (4 + 3) - 1 is evaluated as follows:</a:t>
            </a:r>
          </a:p>
        </p:txBody>
      </p:sp>
      <p:sp>
        <p:nvSpPr>
          <p:cNvPr id="7" name="Slide Number Placeholder 4"/>
          <p:cNvSpPr>
            <a:spLocks noGrp="1"/>
          </p:cNvSpPr>
          <p:nvPr>
            <p:ph type="sldNum" sz="quarter" idx="12"/>
          </p:nvPr>
        </p:nvSpPr>
        <p:spPr/>
        <p:txBody>
          <a:bodyPr/>
          <a:lstStyle/>
          <a:p>
            <a:fld id="{DB17C0CA-73D1-4F1A-91E8-C5AC4F565961}" type="slidenum">
              <a:rPr lang="en-US"/>
              <a:pPr/>
              <a:t>26</a:t>
            </a:fld>
            <a:endParaRPr lang="en-US"/>
          </a:p>
        </p:txBody>
      </p:sp>
      <p:sp>
        <p:nvSpPr>
          <p:cNvPr id="178180" name="Rectangle 4"/>
          <p:cNvSpPr>
            <a:spLocks noChangeArrowheads="1"/>
          </p:cNvSpPr>
          <p:nvPr/>
        </p:nvSpPr>
        <p:spPr bwMode="auto">
          <a:xfrm>
            <a:off x="2414588" y="24098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78181" name="Rectangle 5"/>
          <p:cNvSpPr>
            <a:spLocks noChangeArrowheads="1"/>
          </p:cNvSpPr>
          <p:nvPr/>
        </p:nvSpPr>
        <p:spPr bwMode="auto">
          <a:xfrm>
            <a:off x="2414588" y="2409825"/>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78182" name="Object 6"/>
          <p:cNvGraphicFramePr>
            <a:graphicFrameLocks noChangeAspect="1"/>
          </p:cNvGraphicFramePr>
          <p:nvPr/>
        </p:nvGraphicFramePr>
        <p:xfrm>
          <a:off x="457200" y="2438400"/>
          <a:ext cx="8382000" cy="3959225"/>
        </p:xfrm>
        <a:graphic>
          <a:graphicData uri="http://schemas.openxmlformats.org/presentationml/2006/ole">
            <mc:AlternateContent xmlns:mc="http://schemas.openxmlformats.org/markup-compatibility/2006">
              <mc:Choice xmlns:v="urn:schemas-microsoft-com:vml" Requires="v">
                <p:oleObj spid="_x0000_s178187" r:id="rId4" imgW="4314444" imgH="2034540" progId="Word.Picture.8">
                  <p:embed/>
                </p:oleObj>
              </mc:Choice>
              <mc:Fallback>
                <p:oleObj r:id="rId4" imgW="4314444" imgH="2034540" progId="Word.Picture.8">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38400"/>
                        <a:ext cx="8382000" cy="395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33400" y="0"/>
            <a:ext cx="7772400" cy="1371600"/>
          </a:xfrm>
          <a:noFill/>
          <a:ln/>
        </p:spPr>
        <p:txBody>
          <a:bodyPr/>
          <a:lstStyle/>
          <a:p>
            <a:r>
              <a:rPr lang="en-US"/>
              <a:t>Comparison Operators</a:t>
            </a:r>
          </a:p>
        </p:txBody>
      </p:sp>
      <p:sp>
        <p:nvSpPr>
          <p:cNvPr id="4" name="Slide Number Placeholder 4"/>
          <p:cNvSpPr>
            <a:spLocks noGrp="1"/>
          </p:cNvSpPr>
          <p:nvPr>
            <p:ph type="sldNum" sz="quarter" idx="12"/>
          </p:nvPr>
        </p:nvSpPr>
        <p:spPr/>
        <p:txBody>
          <a:bodyPr/>
          <a:lstStyle/>
          <a:p>
            <a:fld id="{9250A155-8FFE-405B-BD3F-C91A85537730}" type="slidenum">
              <a:rPr lang="en-US"/>
              <a:pPr/>
              <a:t>3</a:t>
            </a:fld>
            <a:endParaRPr lang="en-US"/>
          </a:p>
        </p:txBody>
      </p:sp>
      <p:sp>
        <p:nvSpPr>
          <p:cNvPr id="155651" name="Text Box 3"/>
          <p:cNvSpPr txBox="1">
            <a:spLocks noChangeArrowheads="1"/>
          </p:cNvSpPr>
          <p:nvPr/>
        </p:nvSpPr>
        <p:spPr bwMode="auto">
          <a:xfrm>
            <a:off x="914400" y="1371600"/>
            <a:ext cx="7467600" cy="4664075"/>
          </a:xfrm>
          <a:prstGeom prst="rect">
            <a:avLst/>
          </a:prstGeom>
          <a:noFill/>
          <a:ln w="12700">
            <a:noFill/>
            <a:miter lim="800000"/>
            <a:headEnd type="none" w="sm" len="sm"/>
            <a:tailEnd type="none" w="sm" len="sm"/>
          </a:ln>
          <a:effectLst/>
        </p:spPr>
        <p:txBody>
          <a:bodyPr>
            <a:spAutoFit/>
          </a:bodyPr>
          <a:lstStyle/>
          <a:p>
            <a:pPr>
              <a:spcBef>
                <a:spcPct val="50000"/>
              </a:spcBef>
              <a:tabLst>
                <a:tab pos="1771650" algn="l"/>
                <a:tab pos="3657600" algn="l"/>
              </a:tabLst>
            </a:pPr>
            <a:r>
              <a:rPr lang="en-US" sz="3000" i="1"/>
              <a:t>Operator 	Name	</a:t>
            </a:r>
          </a:p>
          <a:p>
            <a:pPr>
              <a:spcBef>
                <a:spcPct val="50000"/>
              </a:spcBef>
              <a:tabLst>
                <a:tab pos="1771650" algn="l"/>
                <a:tab pos="3657600" algn="l"/>
              </a:tabLst>
            </a:pPr>
            <a:r>
              <a:rPr lang="en-US" sz="3000">
                <a:latin typeface="Courier New" pitchFamily="49" charset="0"/>
              </a:rPr>
              <a:t>&lt;</a:t>
            </a:r>
            <a:r>
              <a:rPr lang="en-US" sz="3000"/>
              <a:t>	less than	</a:t>
            </a:r>
          </a:p>
          <a:p>
            <a:pPr>
              <a:spcBef>
                <a:spcPct val="50000"/>
              </a:spcBef>
              <a:tabLst>
                <a:tab pos="1771650" algn="l"/>
                <a:tab pos="3657600" algn="l"/>
              </a:tabLst>
            </a:pPr>
            <a:r>
              <a:rPr lang="en-US" sz="3000">
                <a:latin typeface="Courier New" pitchFamily="49" charset="0"/>
              </a:rPr>
              <a:t>&lt;=</a:t>
            </a:r>
            <a:r>
              <a:rPr lang="en-US" sz="3000"/>
              <a:t>	less than or equal to</a:t>
            </a:r>
          </a:p>
          <a:p>
            <a:pPr>
              <a:spcBef>
                <a:spcPct val="50000"/>
              </a:spcBef>
              <a:tabLst>
                <a:tab pos="1771650" algn="l"/>
                <a:tab pos="3657600" algn="l"/>
              </a:tabLst>
            </a:pPr>
            <a:r>
              <a:rPr lang="en-US" sz="3000">
                <a:latin typeface="Courier New" pitchFamily="49" charset="0"/>
              </a:rPr>
              <a:t>&gt;</a:t>
            </a:r>
            <a:r>
              <a:rPr lang="en-US" sz="3000"/>
              <a:t>	greater than</a:t>
            </a:r>
          </a:p>
          <a:p>
            <a:pPr>
              <a:spcBef>
                <a:spcPct val="50000"/>
              </a:spcBef>
              <a:tabLst>
                <a:tab pos="1771650" algn="l"/>
                <a:tab pos="3657600" algn="l"/>
              </a:tabLst>
            </a:pPr>
            <a:r>
              <a:rPr lang="en-US" sz="3000">
                <a:latin typeface="Courier New" pitchFamily="49" charset="0"/>
              </a:rPr>
              <a:t>&gt;=</a:t>
            </a:r>
            <a:r>
              <a:rPr lang="en-US" sz="3000"/>
              <a:t>	greater than or equal to</a:t>
            </a:r>
          </a:p>
          <a:p>
            <a:pPr>
              <a:spcBef>
                <a:spcPct val="50000"/>
              </a:spcBef>
              <a:tabLst>
                <a:tab pos="1771650" algn="l"/>
                <a:tab pos="3657600" algn="l"/>
              </a:tabLst>
            </a:pPr>
            <a:r>
              <a:rPr lang="en-US" sz="3000">
                <a:latin typeface="Courier New" pitchFamily="49" charset="0"/>
              </a:rPr>
              <a:t>==</a:t>
            </a:r>
            <a:r>
              <a:rPr lang="en-US" sz="3000"/>
              <a:t>	equal to</a:t>
            </a:r>
          </a:p>
          <a:p>
            <a:pPr>
              <a:spcBef>
                <a:spcPct val="50000"/>
              </a:spcBef>
              <a:tabLst>
                <a:tab pos="1771650" algn="l"/>
                <a:tab pos="3657600" algn="l"/>
              </a:tabLst>
            </a:pPr>
            <a:r>
              <a:rPr lang="en-US" sz="3000">
                <a:latin typeface="Courier New" pitchFamily="49" charset="0"/>
              </a:rPr>
              <a:t>!=	</a:t>
            </a:r>
            <a:r>
              <a:rPr lang="en-US" sz="3000"/>
              <a:t>not equal to</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85800" y="152400"/>
            <a:ext cx="7772400" cy="533400"/>
          </a:xfrm>
        </p:spPr>
        <p:txBody>
          <a:bodyPr>
            <a:normAutofit fontScale="90000"/>
          </a:bodyPr>
          <a:lstStyle/>
          <a:p>
            <a:r>
              <a:rPr lang="en-US"/>
              <a:t>One-way </a:t>
            </a:r>
            <a:r>
              <a:rPr lang="en-US" sz="4200">
                <a:latin typeface="Courier New" pitchFamily="49" charset="0"/>
              </a:rPr>
              <a:t>if</a:t>
            </a:r>
            <a:r>
              <a:rPr lang="en-US"/>
              <a:t> Statements</a:t>
            </a:r>
            <a:endParaRPr lang="en-US" sz="5400"/>
          </a:p>
        </p:txBody>
      </p:sp>
      <p:sp>
        <p:nvSpPr>
          <p:cNvPr id="115719" name="Rectangle 7"/>
          <p:cNvSpPr>
            <a:spLocks noGrp="1" noChangeArrowheads="1"/>
          </p:cNvSpPr>
          <p:nvPr>
            <p:ph idx="1"/>
          </p:nvPr>
        </p:nvSpPr>
        <p:spPr>
          <a:xfrm>
            <a:off x="304800" y="1752600"/>
            <a:ext cx="3886200" cy="914400"/>
          </a:xfrm>
          <a:noFill/>
          <a:ln/>
        </p:spPr>
        <p:txBody>
          <a:bodyPr>
            <a:normAutofit fontScale="92500" lnSpcReduction="10000"/>
          </a:bodyPr>
          <a:lstStyle/>
          <a:p>
            <a:pPr>
              <a:lnSpc>
                <a:spcPct val="90000"/>
              </a:lnSpc>
              <a:buFont typeface="Monotype Sorts" pitchFamily="2" charset="2"/>
              <a:buNone/>
            </a:pPr>
            <a:r>
              <a:rPr lang="en-US" sz="2400"/>
              <a:t>if (boolean-expression) { </a:t>
            </a:r>
          </a:p>
          <a:p>
            <a:pPr>
              <a:lnSpc>
                <a:spcPct val="90000"/>
              </a:lnSpc>
              <a:spcBef>
                <a:spcPct val="0"/>
              </a:spcBef>
              <a:buFont typeface="Monotype Sorts" pitchFamily="2" charset="2"/>
              <a:buNone/>
            </a:pPr>
            <a:r>
              <a:rPr lang="en-US" sz="2400"/>
              <a:t>  statement(s);</a:t>
            </a:r>
          </a:p>
          <a:p>
            <a:pPr>
              <a:lnSpc>
                <a:spcPct val="90000"/>
              </a:lnSpc>
              <a:spcBef>
                <a:spcPct val="0"/>
              </a:spcBef>
              <a:buFont typeface="Monotype Sorts" pitchFamily="2" charset="2"/>
              <a:buNone/>
            </a:pPr>
            <a:r>
              <a:rPr lang="en-US" sz="2400"/>
              <a:t>}</a:t>
            </a:r>
          </a:p>
        </p:txBody>
      </p:sp>
      <p:sp>
        <p:nvSpPr>
          <p:cNvPr id="9" name="Slide Number Placeholder 4"/>
          <p:cNvSpPr>
            <a:spLocks noGrp="1"/>
          </p:cNvSpPr>
          <p:nvPr>
            <p:ph type="sldNum" sz="quarter" idx="12"/>
          </p:nvPr>
        </p:nvSpPr>
        <p:spPr/>
        <p:txBody>
          <a:bodyPr/>
          <a:lstStyle/>
          <a:p>
            <a:fld id="{3A3C3A56-68CD-46C8-8788-1C360234C97D}" type="slidenum">
              <a:rPr lang="en-US"/>
              <a:pPr/>
              <a:t>4</a:t>
            </a:fld>
            <a:endParaRPr lang="en-US"/>
          </a:p>
        </p:txBody>
      </p:sp>
      <p:sp>
        <p:nvSpPr>
          <p:cNvPr id="115718" name="Rectangle 6"/>
          <p:cNvSpPr>
            <a:spLocks noChangeArrowheads="1"/>
          </p:cNvSpPr>
          <p:nvPr/>
        </p:nvSpPr>
        <p:spPr bwMode="auto">
          <a:xfrm>
            <a:off x="1995488" y="207168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15717" name="Object 5"/>
          <p:cNvGraphicFramePr>
            <a:graphicFrameLocks noChangeAspect="1"/>
          </p:cNvGraphicFramePr>
          <p:nvPr/>
        </p:nvGraphicFramePr>
        <p:xfrm>
          <a:off x="1905000" y="3505200"/>
          <a:ext cx="5762625" cy="3035300"/>
        </p:xfrm>
        <a:graphic>
          <a:graphicData uri="http://schemas.openxmlformats.org/presentationml/2006/ole">
            <mc:AlternateContent xmlns:mc="http://schemas.openxmlformats.org/markup-compatibility/2006">
              <mc:Choice xmlns:v="urn:schemas-microsoft-com:vml" Requires="v">
                <p:oleObj spid="_x0000_s115722" name="Picture" r:id="rId4" imgW="5149596" imgH="2709672" progId="Word.Picture.8">
                  <p:embed/>
                </p:oleObj>
              </mc:Choice>
              <mc:Fallback>
                <p:oleObj name="Picture" r:id="rId4" imgW="5149596" imgH="2709672" progId="Word.Picture.8">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505200"/>
                        <a:ext cx="5762625" cy="3035300"/>
                      </a:xfrm>
                      <a:prstGeom prst="rect">
                        <a:avLst/>
                      </a:prstGeom>
                      <a:solidFill>
                        <a:srgbClr val="FFFFFF"/>
                      </a:solidFill>
                    </p:spPr>
                  </p:pic>
                </p:oleObj>
              </mc:Fallback>
            </mc:AlternateContent>
          </a:graphicData>
        </a:graphic>
      </p:graphicFrame>
      <p:sp>
        <p:nvSpPr>
          <p:cNvPr id="115721" name="Rectangle 9"/>
          <p:cNvSpPr>
            <a:spLocks noChangeArrowheads="1"/>
          </p:cNvSpPr>
          <p:nvPr/>
        </p:nvSpPr>
        <p:spPr bwMode="auto">
          <a:xfrm>
            <a:off x="4800600" y="838200"/>
            <a:ext cx="4191000" cy="25146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a:cs typeface="Times New Roman" pitchFamily="18" charset="0"/>
              </a:rPr>
              <a:t>if (radius &gt;= 0) {</a:t>
            </a:r>
          </a:p>
          <a:p>
            <a:pPr marL="342900" indent="-342900">
              <a:spcBef>
                <a:spcPct val="20000"/>
              </a:spcBef>
              <a:buClr>
                <a:schemeClr val="tx2"/>
              </a:buClr>
              <a:buSzPct val="75000"/>
              <a:buFont typeface="Monotype Sorts" pitchFamily="2" charset="2"/>
              <a:buNone/>
            </a:pPr>
            <a:r>
              <a:rPr lang="en-US">
                <a:cs typeface="Times New Roman" pitchFamily="18" charset="0"/>
              </a:rPr>
              <a:t>  area = radius * radius * PI;</a:t>
            </a:r>
          </a:p>
          <a:p>
            <a:pPr marL="342900" indent="-342900">
              <a:spcBef>
                <a:spcPct val="20000"/>
              </a:spcBef>
              <a:buClr>
                <a:schemeClr val="tx2"/>
              </a:buClr>
              <a:buSzPct val="75000"/>
              <a:buFont typeface="Monotype Sorts" pitchFamily="2" charset="2"/>
              <a:buNone/>
            </a:pPr>
            <a:r>
              <a:rPr lang="en-US">
                <a:cs typeface="Times New Roman" pitchFamily="18" charset="0"/>
              </a:rPr>
              <a:t>  System.out.println("The area"     </a:t>
            </a:r>
          </a:p>
          <a:p>
            <a:pPr marL="342900" indent="-342900">
              <a:spcBef>
                <a:spcPct val="20000"/>
              </a:spcBef>
              <a:buClr>
                <a:schemeClr val="tx2"/>
              </a:buClr>
              <a:buSzPct val="75000"/>
              <a:buFont typeface="Monotype Sorts" pitchFamily="2" charset="2"/>
              <a:buNone/>
            </a:pPr>
            <a:r>
              <a:rPr lang="en-US">
                <a:cs typeface="Times New Roman" pitchFamily="18" charset="0"/>
              </a:rPr>
              <a:t>    + " for the circle of radius " </a:t>
            </a:r>
          </a:p>
          <a:p>
            <a:pPr marL="342900" indent="-342900">
              <a:spcBef>
                <a:spcPct val="20000"/>
              </a:spcBef>
              <a:buClr>
                <a:schemeClr val="tx2"/>
              </a:buClr>
              <a:buSzPct val="75000"/>
              <a:buFont typeface="Monotype Sorts" pitchFamily="2" charset="2"/>
              <a:buNone/>
            </a:pPr>
            <a:r>
              <a:rPr lang="en-US">
                <a:cs typeface="Times New Roman" pitchFamily="18" charset="0"/>
              </a:rPr>
              <a:t>    + radius + " is " + area);</a:t>
            </a:r>
          </a:p>
          <a:p>
            <a:pPr marL="342900" indent="-342900">
              <a:spcBef>
                <a:spcPct val="20000"/>
              </a:spcBef>
              <a:buClr>
                <a:schemeClr val="tx2"/>
              </a:buClr>
              <a:buSzPct val="75000"/>
              <a:buFont typeface="Monotype Sorts" pitchFamily="2" charset="2"/>
              <a:buNone/>
            </a:pPr>
            <a:r>
              <a:rPr lang="en-US">
                <a:cs typeface="Times New Roman" pitchFamily="18" charset="0"/>
              </a:rPr>
              <a:t>}</a:t>
            </a:r>
          </a:p>
        </p:txBody>
      </p:sp>
      <p:sp>
        <p:nvSpPr>
          <p:cNvPr id="115722" name="Line 10"/>
          <p:cNvSpPr>
            <a:spLocks noChangeShapeType="1"/>
          </p:cNvSpPr>
          <p:nvPr/>
        </p:nvSpPr>
        <p:spPr bwMode="auto">
          <a:xfrm>
            <a:off x="1295400" y="2590800"/>
            <a:ext cx="1219200" cy="1066800"/>
          </a:xfrm>
          <a:prstGeom prst="line">
            <a:avLst/>
          </a:prstGeom>
          <a:noFill/>
          <a:ln w="12700">
            <a:solidFill>
              <a:srgbClr val="FF0000"/>
            </a:solidFill>
            <a:round/>
            <a:headEnd type="none" w="sm" len="sm"/>
            <a:tailEnd type="stealth" w="sm" len="sm"/>
          </a:ln>
          <a:effectLst/>
        </p:spPr>
        <p:txBody>
          <a:bodyPr/>
          <a:lstStyle/>
          <a:p>
            <a:endParaRPr lang="en-US"/>
          </a:p>
        </p:txBody>
      </p:sp>
      <p:sp>
        <p:nvSpPr>
          <p:cNvPr id="115723" name="Line 11"/>
          <p:cNvSpPr>
            <a:spLocks noChangeShapeType="1"/>
          </p:cNvSpPr>
          <p:nvPr/>
        </p:nvSpPr>
        <p:spPr bwMode="auto">
          <a:xfrm>
            <a:off x="5257800" y="3429000"/>
            <a:ext cx="533400" cy="3048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5800" y="0"/>
            <a:ext cx="7772400" cy="1428750"/>
          </a:xfrm>
        </p:spPr>
        <p:txBody>
          <a:bodyPr/>
          <a:lstStyle/>
          <a:p>
            <a:r>
              <a:rPr lang="en-US"/>
              <a:t>Simple if Demo</a:t>
            </a:r>
          </a:p>
        </p:txBody>
      </p:sp>
      <p:sp>
        <p:nvSpPr>
          <p:cNvPr id="6" name="Slide Number Placeholder 4"/>
          <p:cNvSpPr>
            <a:spLocks noGrp="1"/>
          </p:cNvSpPr>
          <p:nvPr>
            <p:ph type="sldNum" sz="quarter" idx="12"/>
          </p:nvPr>
        </p:nvSpPr>
        <p:spPr/>
        <p:txBody>
          <a:bodyPr/>
          <a:lstStyle/>
          <a:p>
            <a:fld id="{D6B4CD88-4A1B-4AA7-8E4D-09D553671F0B}" type="slidenum">
              <a:rPr lang="en-US"/>
              <a:pPr/>
              <a:t>5</a:t>
            </a:fld>
            <a:endParaRPr lang="en-US"/>
          </a:p>
        </p:txBody>
      </p:sp>
      <p:sp>
        <p:nvSpPr>
          <p:cNvPr id="76811" name="Text Box 11"/>
          <p:cNvSpPr txBox="1">
            <a:spLocks noChangeArrowheads="1"/>
          </p:cNvSpPr>
          <p:nvPr/>
        </p:nvSpPr>
        <p:spPr bwMode="auto">
          <a:xfrm>
            <a:off x="577850" y="1816100"/>
            <a:ext cx="8256588" cy="267765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t>Write a program that prompts the user to enter an integer. If the number is a multiple of </a:t>
            </a:r>
            <a:r>
              <a:rPr lang="en-US" u="sng" dirty="0"/>
              <a:t>5</a:t>
            </a:r>
            <a:r>
              <a:rPr lang="en-US" dirty="0"/>
              <a:t>, print </a:t>
            </a:r>
            <a:r>
              <a:rPr lang="en-US" u="sng" dirty="0" err="1"/>
              <a:t>HiFive</a:t>
            </a:r>
            <a:r>
              <a:rPr lang="en-US" dirty="0"/>
              <a:t>. If the number is divisible by </a:t>
            </a:r>
            <a:r>
              <a:rPr lang="en-US" u="sng" dirty="0"/>
              <a:t>2</a:t>
            </a:r>
            <a:r>
              <a:rPr lang="en-US" dirty="0"/>
              <a:t>, print </a:t>
            </a:r>
            <a:r>
              <a:rPr lang="en-US" u="sng" dirty="0" err="1"/>
              <a:t>HiEven</a:t>
            </a:r>
            <a:r>
              <a:rPr lang="en-US" dirty="0" smtClean="0"/>
              <a:t>.</a:t>
            </a:r>
          </a:p>
          <a:p>
            <a:pPr>
              <a:spcBef>
                <a:spcPct val="50000"/>
              </a:spcBef>
            </a:pPr>
            <a:endParaRPr lang="en-US" dirty="0" smtClean="0"/>
          </a:p>
          <a:p>
            <a:pPr>
              <a:spcBef>
                <a:spcPct val="50000"/>
              </a:spcBef>
            </a:pPr>
            <a:r>
              <a:rPr lang="en-US" dirty="0" smtClean="0"/>
              <a:t>Write a Java program that prompts the user to enter an integer. If the input number is even, print Even or print Odd.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0"/>
            <a:ext cx="7772400" cy="1428750"/>
          </a:xfrm>
        </p:spPr>
        <p:txBody>
          <a:bodyPr/>
          <a:lstStyle/>
          <a:p>
            <a:r>
              <a:rPr lang="en-US"/>
              <a:t>The Two-way </a:t>
            </a:r>
            <a:r>
              <a:rPr lang="en-US" sz="4200">
                <a:latin typeface="Courier New" pitchFamily="49" charset="0"/>
              </a:rPr>
              <a:t>if</a:t>
            </a:r>
            <a:r>
              <a:rPr lang="en-US"/>
              <a:t> Statement</a:t>
            </a:r>
            <a:endParaRPr lang="en-US">
              <a:solidFill>
                <a:schemeClr val="tx1"/>
              </a:solidFill>
            </a:endParaRPr>
          </a:p>
        </p:txBody>
      </p:sp>
      <p:sp>
        <p:nvSpPr>
          <p:cNvPr id="47107" name="Rectangle 3"/>
          <p:cNvSpPr>
            <a:spLocks noGrp="1" noChangeArrowheads="1"/>
          </p:cNvSpPr>
          <p:nvPr>
            <p:ph idx="1"/>
          </p:nvPr>
        </p:nvSpPr>
        <p:spPr>
          <a:xfrm>
            <a:off x="609600" y="2209800"/>
            <a:ext cx="8001000" cy="2057400"/>
          </a:xfrm>
        </p:spPr>
        <p:txBody>
          <a:bodyPr/>
          <a:lstStyle/>
          <a:p>
            <a:pPr>
              <a:lnSpc>
                <a:spcPct val="90000"/>
              </a:lnSpc>
              <a:buFont typeface="Monotype Sorts" pitchFamily="2" charset="2"/>
              <a:buNone/>
            </a:pPr>
            <a:r>
              <a:rPr lang="en-US" sz="2000" dirty="0">
                <a:latin typeface="Courier New" pitchFamily="49" charset="0"/>
              </a:rPr>
              <a:t>if (</a:t>
            </a:r>
            <a:r>
              <a:rPr lang="en-US" sz="2000" dirty="0" err="1">
                <a:latin typeface="Courier New" pitchFamily="49" charset="0"/>
              </a:rPr>
              <a:t>boolean</a:t>
            </a:r>
            <a:r>
              <a:rPr lang="en-US" sz="2000" dirty="0">
                <a:latin typeface="Courier New" pitchFamily="49" charset="0"/>
              </a:rPr>
              <a:t>-expression) { </a:t>
            </a:r>
          </a:p>
          <a:p>
            <a:pPr>
              <a:lnSpc>
                <a:spcPct val="90000"/>
              </a:lnSpc>
              <a:buFont typeface="Monotype Sorts" pitchFamily="2" charset="2"/>
              <a:buNone/>
            </a:pPr>
            <a:r>
              <a:rPr lang="en-US" sz="2000" dirty="0">
                <a:latin typeface="Courier New" pitchFamily="49" charset="0"/>
              </a:rPr>
              <a:t>  statement(s)-for-the-true-case;</a:t>
            </a:r>
          </a:p>
          <a:p>
            <a:pPr>
              <a:lnSpc>
                <a:spcPct val="90000"/>
              </a:lnSpc>
              <a:buFont typeface="Monotype Sorts" pitchFamily="2" charset="2"/>
              <a:buNone/>
            </a:pPr>
            <a:r>
              <a:rPr lang="en-US" sz="2000" dirty="0">
                <a:latin typeface="Courier New" pitchFamily="49" charset="0"/>
              </a:rPr>
              <a:t>}</a:t>
            </a:r>
          </a:p>
          <a:p>
            <a:pPr>
              <a:lnSpc>
                <a:spcPct val="90000"/>
              </a:lnSpc>
              <a:buFont typeface="Monotype Sorts" pitchFamily="2" charset="2"/>
              <a:buNone/>
            </a:pPr>
            <a:r>
              <a:rPr lang="en-US" sz="2000" dirty="0">
                <a:latin typeface="Courier New" pitchFamily="49" charset="0"/>
              </a:rPr>
              <a:t>else {</a:t>
            </a:r>
          </a:p>
          <a:p>
            <a:pPr>
              <a:lnSpc>
                <a:spcPct val="90000"/>
              </a:lnSpc>
              <a:buFont typeface="Monotype Sorts" pitchFamily="2" charset="2"/>
              <a:buNone/>
            </a:pPr>
            <a:r>
              <a:rPr lang="en-US" sz="2000" dirty="0">
                <a:latin typeface="Courier New" pitchFamily="49" charset="0"/>
              </a:rPr>
              <a:t>  statement(s)-for-the-false-case;</a:t>
            </a:r>
          </a:p>
          <a:p>
            <a:pPr>
              <a:lnSpc>
                <a:spcPct val="90000"/>
              </a:lnSpc>
              <a:buFont typeface="Monotype Sorts" pitchFamily="2" charset="2"/>
              <a:buNone/>
            </a:pPr>
            <a:r>
              <a:rPr lang="en-US" sz="2000" dirty="0">
                <a:latin typeface="Courier New" pitchFamily="49" charset="0"/>
              </a:rPr>
              <a:t>}</a:t>
            </a:r>
            <a:endParaRPr lang="en-US" sz="2800" dirty="0"/>
          </a:p>
        </p:txBody>
      </p:sp>
      <p:sp>
        <p:nvSpPr>
          <p:cNvPr id="6" name="Slide Number Placeholder 4"/>
          <p:cNvSpPr>
            <a:spLocks noGrp="1"/>
          </p:cNvSpPr>
          <p:nvPr>
            <p:ph type="sldNum" sz="quarter" idx="12"/>
          </p:nvPr>
        </p:nvSpPr>
        <p:spPr/>
        <p:txBody>
          <a:bodyPr/>
          <a:lstStyle/>
          <a:p>
            <a:fld id="{0092F206-98B1-43A4-BFBC-B40158E6A49F}" type="slidenum">
              <a:rPr lang="en-US"/>
              <a:pPr/>
              <a:t>6</a:t>
            </a:fld>
            <a:endParaRPr lang="en-US"/>
          </a:p>
        </p:txBody>
      </p:sp>
      <p:sp>
        <p:nvSpPr>
          <p:cNvPr id="47110" name="Rectangle 6"/>
          <p:cNvSpPr>
            <a:spLocks noChangeArrowheads="1"/>
          </p:cNvSpPr>
          <p:nvPr/>
        </p:nvSpPr>
        <p:spPr bwMode="auto">
          <a:xfrm>
            <a:off x="2162175" y="2428875"/>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0"/>
            <a:ext cx="7772400" cy="1428750"/>
          </a:xfrm>
        </p:spPr>
        <p:txBody>
          <a:bodyPr/>
          <a:lstStyle/>
          <a:p>
            <a:r>
              <a:rPr lang="en-US" sz="4200">
                <a:latin typeface="Courier New" pitchFamily="49" charset="0"/>
              </a:rPr>
              <a:t>if...else</a:t>
            </a:r>
            <a:r>
              <a:rPr lang="en-US"/>
              <a:t> Example</a:t>
            </a:r>
          </a:p>
        </p:txBody>
      </p:sp>
      <p:sp>
        <p:nvSpPr>
          <p:cNvPr id="48131" name="Rectangle 3"/>
          <p:cNvSpPr>
            <a:spLocks noGrp="1" noChangeArrowheads="1"/>
          </p:cNvSpPr>
          <p:nvPr>
            <p:ph idx="1"/>
          </p:nvPr>
        </p:nvSpPr>
        <p:spPr>
          <a:xfrm>
            <a:off x="914400" y="1371600"/>
            <a:ext cx="7772400" cy="4724400"/>
          </a:xfrm>
        </p:spPr>
        <p:txBody>
          <a:bodyPr/>
          <a:lstStyle/>
          <a:p>
            <a:pPr>
              <a:buFont typeface="Monotype Sorts" pitchFamily="2" charset="2"/>
              <a:buNone/>
            </a:pPr>
            <a:r>
              <a:rPr lang="en-US" sz="2400">
                <a:latin typeface="Courier New" pitchFamily="49" charset="0"/>
              </a:rPr>
              <a:t>if (radius &gt;= 0) {   </a:t>
            </a:r>
          </a:p>
          <a:p>
            <a:pPr>
              <a:spcBef>
                <a:spcPct val="0"/>
              </a:spcBef>
              <a:buFont typeface="Monotype Sorts" pitchFamily="2" charset="2"/>
              <a:buNone/>
            </a:pPr>
            <a:r>
              <a:rPr lang="en-US" sz="2400">
                <a:latin typeface="Courier New" pitchFamily="49" charset="0"/>
              </a:rPr>
              <a:t>  area = radius * radius * 3.14159;</a:t>
            </a:r>
          </a:p>
          <a:p>
            <a:pPr>
              <a:spcBef>
                <a:spcPct val="0"/>
              </a:spcBef>
              <a:buFont typeface="Monotype Sorts" pitchFamily="2" charset="2"/>
              <a:buNone/>
            </a:pPr>
            <a:endParaRPr lang="en-US" sz="2400">
              <a:latin typeface="Courier New" pitchFamily="49" charset="0"/>
            </a:endParaRPr>
          </a:p>
          <a:p>
            <a:pPr>
              <a:spcBef>
                <a:spcPct val="0"/>
              </a:spcBef>
              <a:buFont typeface="Monotype Sorts" pitchFamily="2" charset="2"/>
              <a:buNone/>
            </a:pPr>
            <a:r>
              <a:rPr lang="en-US" sz="2400">
                <a:latin typeface="Courier New" pitchFamily="49" charset="0"/>
              </a:rPr>
              <a:t> 	System.out.println("The area for the “  </a:t>
            </a:r>
          </a:p>
          <a:p>
            <a:pPr>
              <a:spcBef>
                <a:spcPct val="0"/>
              </a:spcBef>
              <a:buFont typeface="Monotype Sorts" pitchFamily="2" charset="2"/>
              <a:buNone/>
            </a:pPr>
            <a:r>
              <a:rPr lang="en-US" sz="2400">
                <a:latin typeface="Courier New" pitchFamily="49" charset="0"/>
              </a:rPr>
              <a:t>    + “circle of radius " + radius + </a:t>
            </a:r>
          </a:p>
          <a:p>
            <a:pPr>
              <a:spcBef>
                <a:spcPct val="0"/>
              </a:spcBef>
              <a:buFont typeface="Monotype Sorts" pitchFamily="2" charset="2"/>
              <a:buNone/>
            </a:pPr>
            <a:r>
              <a:rPr lang="en-US" sz="2400">
                <a:latin typeface="Courier New" pitchFamily="49" charset="0"/>
              </a:rPr>
              <a:t>    " is " + area);</a:t>
            </a:r>
          </a:p>
          <a:p>
            <a:pPr>
              <a:spcBef>
                <a:spcPct val="0"/>
              </a:spcBef>
              <a:buFont typeface="Monotype Sorts" pitchFamily="2" charset="2"/>
              <a:buNone/>
            </a:pPr>
            <a:r>
              <a:rPr lang="en-US" sz="2400">
                <a:latin typeface="Courier New" pitchFamily="49" charset="0"/>
              </a:rPr>
              <a:t>}</a:t>
            </a:r>
          </a:p>
          <a:p>
            <a:pPr>
              <a:spcBef>
                <a:spcPct val="0"/>
              </a:spcBef>
              <a:buFont typeface="Monotype Sorts" pitchFamily="2" charset="2"/>
              <a:buNone/>
            </a:pPr>
            <a:r>
              <a:rPr lang="en-US" sz="2400">
                <a:latin typeface="Courier New" pitchFamily="49" charset="0"/>
              </a:rPr>
              <a:t>else {</a:t>
            </a:r>
          </a:p>
          <a:p>
            <a:pPr>
              <a:spcBef>
                <a:spcPct val="0"/>
              </a:spcBef>
              <a:buFont typeface="Monotype Sorts" pitchFamily="2" charset="2"/>
              <a:buNone/>
            </a:pPr>
            <a:r>
              <a:rPr lang="en-US" sz="2400">
                <a:latin typeface="Courier New" pitchFamily="49" charset="0"/>
              </a:rPr>
              <a:t>  System.out.println("Negative input");</a:t>
            </a:r>
          </a:p>
          <a:p>
            <a:pPr>
              <a:spcBef>
                <a:spcPct val="0"/>
              </a:spcBef>
              <a:buFont typeface="Monotype Sorts" pitchFamily="2" charset="2"/>
              <a:buNone/>
            </a:pPr>
            <a:r>
              <a:rPr lang="en-US" sz="2400">
                <a:latin typeface="Courier New" pitchFamily="49" charset="0"/>
              </a:rPr>
              <a:t>}</a:t>
            </a:r>
          </a:p>
        </p:txBody>
      </p:sp>
      <p:sp>
        <p:nvSpPr>
          <p:cNvPr id="4" name="Slide Number Placeholder 4"/>
          <p:cNvSpPr>
            <a:spLocks noGrp="1"/>
          </p:cNvSpPr>
          <p:nvPr>
            <p:ph type="sldNum" sz="quarter" idx="12"/>
          </p:nvPr>
        </p:nvSpPr>
        <p:spPr/>
        <p:txBody>
          <a:bodyPr/>
          <a:lstStyle/>
          <a:p>
            <a:fld id="{F572B1D5-83D5-4FED-B23F-A5F376905EF9}"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85800" y="0"/>
            <a:ext cx="8001000" cy="914400"/>
          </a:xfrm>
        </p:spPr>
        <p:txBody>
          <a:bodyPr/>
          <a:lstStyle/>
          <a:p>
            <a:r>
              <a:rPr lang="en-US"/>
              <a:t>Multiple Alternative if Statements</a:t>
            </a:r>
          </a:p>
        </p:txBody>
      </p:sp>
      <p:sp>
        <p:nvSpPr>
          <p:cNvPr id="5" name="Slide Number Placeholder 4"/>
          <p:cNvSpPr>
            <a:spLocks noGrp="1"/>
          </p:cNvSpPr>
          <p:nvPr>
            <p:ph type="sldNum" sz="quarter" idx="12"/>
          </p:nvPr>
        </p:nvSpPr>
        <p:spPr/>
        <p:txBody>
          <a:bodyPr/>
          <a:lstStyle/>
          <a:p>
            <a:fld id="{D90027D0-E631-4E0A-B4B3-2F110E2B5293}" type="slidenum">
              <a:rPr lang="en-US"/>
              <a:pPr/>
              <a:t>8</a:t>
            </a:fld>
            <a:endParaRPr lang="en-US"/>
          </a:p>
        </p:txBody>
      </p:sp>
      <p:sp>
        <p:nvSpPr>
          <p:cNvPr id="117767" name="Rectangle 7"/>
          <p:cNvSpPr>
            <a:spLocks noChangeArrowheads="1"/>
          </p:cNvSpPr>
          <p:nvPr/>
        </p:nvSpPr>
        <p:spPr bwMode="auto">
          <a:xfrm>
            <a:off x="2705100" y="2619375"/>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17766" name="Object 6"/>
          <p:cNvGraphicFramePr>
            <a:graphicFrameLocks noChangeAspect="1"/>
          </p:cNvGraphicFramePr>
          <p:nvPr/>
        </p:nvGraphicFramePr>
        <p:xfrm>
          <a:off x="-1588" y="1676400"/>
          <a:ext cx="9147176" cy="3965575"/>
        </p:xfrm>
        <a:graphic>
          <a:graphicData uri="http://schemas.openxmlformats.org/presentationml/2006/ole">
            <mc:AlternateContent xmlns:mc="http://schemas.openxmlformats.org/markup-compatibility/2006">
              <mc:Choice xmlns:v="urn:schemas-microsoft-com:vml" Requires="v">
                <p:oleObj spid="_x0000_s117771" name="Picture" r:id="rId4" imgW="3869436" imgH="1679448" progId="Word.Picture.8">
                  <p:embed/>
                </p:oleObj>
              </mc:Choice>
              <mc:Fallback>
                <p:oleObj name="Picture" r:id="rId4" imgW="3869436" imgH="1679448" progId="Word.Picture.8">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676400"/>
                        <a:ext cx="9147176" cy="396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0"/>
            <a:ext cx="8001000" cy="914400"/>
          </a:xfrm>
        </p:spPr>
        <p:txBody>
          <a:bodyPr/>
          <a:lstStyle/>
          <a:p>
            <a:r>
              <a:rPr lang="en-US"/>
              <a:t>Note</a:t>
            </a:r>
          </a:p>
        </p:txBody>
      </p:sp>
      <p:sp>
        <p:nvSpPr>
          <p:cNvPr id="93187" name="Rectangle 3"/>
          <p:cNvSpPr>
            <a:spLocks noGrp="1" noChangeArrowheads="1"/>
          </p:cNvSpPr>
          <p:nvPr>
            <p:ph idx="1"/>
          </p:nvPr>
        </p:nvSpPr>
        <p:spPr>
          <a:xfrm>
            <a:off x="381000" y="914400"/>
            <a:ext cx="8534400" cy="838200"/>
          </a:xfrm>
        </p:spPr>
        <p:txBody>
          <a:bodyPr>
            <a:normAutofit lnSpcReduction="10000"/>
          </a:bodyPr>
          <a:lstStyle/>
          <a:p>
            <a:pPr marL="0" indent="0">
              <a:lnSpc>
                <a:spcPct val="90000"/>
              </a:lnSpc>
              <a:buFont typeface="Monotype Sorts" pitchFamily="2" charset="2"/>
              <a:buNone/>
            </a:pPr>
            <a:r>
              <a:rPr lang="en-US" sz="2800">
                <a:cs typeface="Times New Roman" pitchFamily="18" charset="0"/>
              </a:rPr>
              <a:t>The </a:t>
            </a:r>
            <a:r>
              <a:rPr lang="en-US" sz="2800" u="sng">
                <a:cs typeface="Times New Roman" pitchFamily="18" charset="0"/>
              </a:rPr>
              <a:t>else</a:t>
            </a:r>
            <a:r>
              <a:rPr lang="en-US" sz="2800">
                <a:cs typeface="Times New Roman" pitchFamily="18" charset="0"/>
              </a:rPr>
              <a:t> clause matches the most recent </a:t>
            </a:r>
            <a:r>
              <a:rPr lang="en-US" sz="2800" u="sng">
                <a:cs typeface="Times New Roman" pitchFamily="18" charset="0"/>
              </a:rPr>
              <a:t>if</a:t>
            </a:r>
            <a:r>
              <a:rPr lang="en-US" sz="2800">
                <a:cs typeface="Times New Roman" pitchFamily="18" charset="0"/>
              </a:rPr>
              <a:t> clause in the same block. </a:t>
            </a:r>
            <a:endParaRPr lang="en-US" sz="2800">
              <a:latin typeface="Courier" charset="0"/>
              <a:cs typeface="Times New Roman" pitchFamily="18" charset="0"/>
            </a:endParaRPr>
          </a:p>
        </p:txBody>
      </p:sp>
      <p:sp>
        <p:nvSpPr>
          <p:cNvPr id="6" name="Slide Number Placeholder 4"/>
          <p:cNvSpPr>
            <a:spLocks noGrp="1"/>
          </p:cNvSpPr>
          <p:nvPr>
            <p:ph type="sldNum" sz="quarter" idx="12"/>
          </p:nvPr>
        </p:nvSpPr>
        <p:spPr/>
        <p:txBody>
          <a:bodyPr/>
          <a:lstStyle/>
          <a:p>
            <a:fld id="{957BCE15-E492-4D7F-8CBA-A22A4A267435}" type="slidenum">
              <a:rPr lang="en-US"/>
              <a:pPr/>
              <a:t>9</a:t>
            </a:fld>
            <a:endParaRPr lang="en-US"/>
          </a:p>
        </p:txBody>
      </p:sp>
      <p:sp>
        <p:nvSpPr>
          <p:cNvPr id="93189" name="Rectangle 5"/>
          <p:cNvSpPr>
            <a:spLocks noChangeArrowheads="1"/>
          </p:cNvSpPr>
          <p:nvPr/>
        </p:nvSpPr>
        <p:spPr bwMode="auto">
          <a:xfrm>
            <a:off x="2466975" y="2824163"/>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93188" name="Object 4"/>
          <p:cNvGraphicFramePr>
            <a:graphicFrameLocks noChangeAspect="1"/>
          </p:cNvGraphicFramePr>
          <p:nvPr/>
        </p:nvGraphicFramePr>
        <p:xfrm>
          <a:off x="381000" y="1825625"/>
          <a:ext cx="8763000" cy="2678113"/>
        </p:xfrm>
        <a:graphic>
          <a:graphicData uri="http://schemas.openxmlformats.org/presentationml/2006/ole">
            <mc:AlternateContent xmlns:mc="http://schemas.openxmlformats.org/markup-compatibility/2006">
              <mc:Choice xmlns:v="urn:schemas-microsoft-com:vml" Requires="v">
                <p:oleObj spid="_x0000_s93193" name="Picture" r:id="rId4" imgW="4361688" imgH="1331976" progId="Word.Picture.8">
                  <p:embed/>
                </p:oleObj>
              </mc:Choice>
              <mc:Fallback>
                <p:oleObj name="Picture" r:id="rId4" imgW="4361688" imgH="1331976" progId="Word.Picture.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825625"/>
                        <a:ext cx="8763000" cy="2678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7615</TotalTime>
  <Words>1134</Words>
  <Application>Microsoft Office PowerPoint</Application>
  <PresentationFormat>On-screen Show (4:3)</PresentationFormat>
  <Paragraphs>182</Paragraphs>
  <Slides>26</Slides>
  <Notes>24</Notes>
  <HiddenSlides>0</HiddenSlides>
  <MMClips>0</MMClips>
  <ScaleCrop>false</ScaleCrop>
  <HeadingPairs>
    <vt:vector size="8" baseType="variant">
      <vt:variant>
        <vt:lpstr>Theme</vt:lpstr>
      </vt:variant>
      <vt:variant>
        <vt:i4>1</vt:i4>
      </vt:variant>
      <vt:variant>
        <vt:lpstr>Embedded OLE Servers</vt:lpstr>
      </vt:variant>
      <vt:variant>
        <vt:i4>2</vt:i4>
      </vt:variant>
      <vt:variant>
        <vt:lpstr>Slide Titles</vt:lpstr>
      </vt:variant>
      <vt:variant>
        <vt:i4>26</vt:i4>
      </vt:variant>
      <vt:variant>
        <vt:lpstr>Custom Shows</vt:lpstr>
      </vt:variant>
      <vt:variant>
        <vt:i4>1</vt:i4>
      </vt:variant>
    </vt:vector>
  </HeadingPairs>
  <TitlesOfParts>
    <vt:vector size="30" baseType="lpstr">
      <vt:lpstr>Office Theme</vt:lpstr>
      <vt:lpstr>Picture</vt:lpstr>
      <vt:lpstr>Microsoft Word Picture</vt:lpstr>
      <vt:lpstr>PowerPoint Presentation</vt:lpstr>
      <vt:lpstr>The boolean Type and Operators</vt:lpstr>
      <vt:lpstr>Comparison Operators</vt:lpstr>
      <vt:lpstr>One-way if Statements</vt:lpstr>
      <vt:lpstr>Simple if Demo</vt:lpstr>
      <vt:lpstr>The Two-way if Statement</vt:lpstr>
      <vt:lpstr>if...else Example</vt:lpstr>
      <vt:lpstr>Multiple Alternative if Statements</vt:lpstr>
      <vt:lpstr>Note</vt:lpstr>
      <vt:lpstr>Note, cont.</vt:lpstr>
      <vt:lpstr>Common Errors</vt:lpstr>
      <vt:lpstr>Problem: Body Mass Index </vt:lpstr>
      <vt:lpstr>Logical Operators</vt:lpstr>
      <vt:lpstr>Truth Table for Operator !</vt:lpstr>
      <vt:lpstr>Truth Table for Operator ||</vt:lpstr>
      <vt:lpstr>Truth Table for Operator &amp;&amp;</vt:lpstr>
      <vt:lpstr>Truth Table for Operator ||</vt:lpstr>
      <vt:lpstr>Problem: Determining Leap Year?</vt:lpstr>
      <vt:lpstr>switch Statements</vt:lpstr>
      <vt:lpstr>switch Statement Rules</vt:lpstr>
      <vt:lpstr>switch Statement Rules</vt:lpstr>
      <vt:lpstr>Conditional Operator</vt:lpstr>
      <vt:lpstr>Operator Precedence and Associativity</vt:lpstr>
      <vt:lpstr>Operator Associativity</vt:lpstr>
      <vt:lpstr>Precedence and Associativity Table</vt:lpstr>
      <vt:lpstr>Example</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Rajesh</cp:lastModifiedBy>
  <cp:revision>245</cp:revision>
  <cp:lastPrinted>1998-02-04T21:16:15Z</cp:lastPrinted>
  <dcterms:created xsi:type="dcterms:W3CDTF">1995-06-10T17:31:50Z</dcterms:created>
  <dcterms:modified xsi:type="dcterms:W3CDTF">2015-01-11T17:22:55Z</dcterms:modified>
</cp:coreProperties>
</file>