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34"/>
  </p:notesMasterIdLst>
  <p:sldIdLst>
    <p:sldId id="401" r:id="rId2"/>
    <p:sldId id="326" r:id="rId3"/>
    <p:sldId id="399" r:id="rId4"/>
    <p:sldId id="400" r:id="rId5"/>
    <p:sldId id="374" r:id="rId6"/>
    <p:sldId id="375" r:id="rId7"/>
    <p:sldId id="376" r:id="rId8"/>
    <p:sldId id="377" r:id="rId9"/>
    <p:sldId id="378" r:id="rId10"/>
    <p:sldId id="379" r:id="rId11"/>
    <p:sldId id="380" r:id="rId12"/>
    <p:sldId id="381" r:id="rId13"/>
    <p:sldId id="382" r:id="rId14"/>
    <p:sldId id="310" r:id="rId15"/>
    <p:sldId id="327" r:id="rId16"/>
    <p:sldId id="383" r:id="rId17"/>
    <p:sldId id="384" r:id="rId18"/>
    <p:sldId id="385" r:id="rId19"/>
    <p:sldId id="386" r:id="rId20"/>
    <p:sldId id="387" r:id="rId21"/>
    <p:sldId id="388" r:id="rId22"/>
    <p:sldId id="389" r:id="rId23"/>
    <p:sldId id="391" r:id="rId24"/>
    <p:sldId id="392" r:id="rId25"/>
    <p:sldId id="390" r:id="rId26"/>
    <p:sldId id="361" r:id="rId27"/>
    <p:sldId id="362" r:id="rId28"/>
    <p:sldId id="340" r:id="rId29"/>
    <p:sldId id="341" r:id="rId30"/>
    <p:sldId id="364" r:id="rId31"/>
    <p:sldId id="342" r:id="rId32"/>
    <p:sldId id="344" r:id="rId33"/>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86772" autoAdjust="0"/>
  </p:normalViewPr>
  <p:slideViewPr>
    <p:cSldViewPr>
      <p:cViewPr>
        <p:scale>
          <a:sx n="60" d="100"/>
          <a:sy n="60" d="100"/>
        </p:scale>
        <p:origin x="-1644" y="-18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4337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44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450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5A26431-3F97-4812-B101-CF671BBCB14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17D76FB4-2CFE-4B71-8F39-86DC2334ACA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E4AF964D-B3A9-4C65-8FE6-8F977E7A400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204DC4F4-E164-4A79-9CB5-A8998A2136CB}"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F12CEF4C-AD97-4722-8920-5300AE0A2D46}"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FFC2DEE-6EC2-400F-AB7F-5C581F10E7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B83B526D-027E-4888-B11D-DA03BC003E7E}"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ED1993CA-45F2-4E20-BB78-73CB7B19D41B}"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C8F7A2A-0126-4103-8A6F-9F1424E71C05}"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2C069202-92AB-4014-88BC-3D3B80D0CE9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B8FC013E-D139-4513-959E-1952F603BD4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B473F60-847A-45A6-A0A5-18874CA7F185}" type="slidenum">
              <a:rPr lang="en-US" smtClean="0"/>
              <a:pPr>
                <a:defRPr/>
              </a:pPr>
              <a:t>‹#›</a:t>
            </a:fld>
            <a:endParaRPr lang="en-US"/>
          </a:p>
        </p:txBody>
      </p:sp>
      <p:pic>
        <p:nvPicPr>
          <p:cNvPr id="7" name="Picture 2" descr="C:\Users\Sadat\Desktop\x.png"/>
          <p:cNvPicPr>
            <a:picLocks noChangeAspect="1" noChangeArrowheads="1"/>
          </p:cNvPicPr>
          <p:nvPr userDrawn="1"/>
        </p:nvPicPr>
        <p:blipFill>
          <a:blip r:embed="rId13"/>
          <a:srcRect/>
          <a:stretch>
            <a:fillRect/>
          </a:stretch>
        </p:blipFill>
        <p:spPr bwMode="auto">
          <a:xfrm>
            <a:off x="8229600" y="228600"/>
            <a:ext cx="638175" cy="638175"/>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4260" y="1124700"/>
            <a:ext cx="8382000" cy="2438400"/>
          </a:xfrm>
        </p:spPr>
        <p:txBody>
          <a:bodyPr>
            <a:normAutofit/>
          </a:bodyPr>
          <a:lstStyle/>
          <a:p>
            <a:r>
              <a:rPr lang="en-US" sz="4000" b="1" dirty="0" smtClean="0">
                <a:solidFill>
                  <a:schemeClr val="accent3">
                    <a:lumMod val="50000"/>
                  </a:schemeClr>
                </a:solidFill>
              </a:rPr>
              <a:t>National Mobile Application Trainer </a:t>
            </a:r>
            <a:br>
              <a:rPr lang="en-US" sz="4000" b="1" dirty="0" smtClean="0">
                <a:solidFill>
                  <a:schemeClr val="accent3">
                    <a:lumMod val="50000"/>
                  </a:schemeClr>
                </a:solidFill>
              </a:rPr>
            </a:br>
            <a:r>
              <a:rPr lang="en-US" sz="4000" b="1" dirty="0" smtClean="0">
                <a:solidFill>
                  <a:schemeClr val="accent3">
                    <a:lumMod val="50000"/>
                  </a:schemeClr>
                </a:solidFill>
              </a:rPr>
              <a:t>and Innovative Application Development Program</a:t>
            </a:r>
          </a:p>
        </p:txBody>
      </p:sp>
      <p:sp>
        <p:nvSpPr>
          <p:cNvPr id="4" name="TextBox 3"/>
          <p:cNvSpPr txBox="1"/>
          <p:nvPr/>
        </p:nvSpPr>
        <p:spPr>
          <a:xfrm>
            <a:off x="1514299" y="3733800"/>
            <a:ext cx="6077048" cy="954107"/>
          </a:xfrm>
          <a:prstGeom prst="rect">
            <a:avLst/>
          </a:prstGeom>
          <a:noFill/>
        </p:spPr>
        <p:txBody>
          <a:bodyPr wrap="none" rtlCol="0">
            <a:spAutoFit/>
          </a:bodyPr>
          <a:lstStyle/>
          <a:p>
            <a:pPr algn="ctr"/>
            <a:r>
              <a:rPr lang="en-US" sz="2800" b="1" dirty="0" smtClean="0"/>
              <a:t>Mobile Application Training Program</a:t>
            </a:r>
          </a:p>
          <a:p>
            <a:pPr algn="ctr"/>
            <a:r>
              <a:rPr lang="en-US" sz="2800" b="1" dirty="0" smtClean="0"/>
              <a:t>Topic</a:t>
            </a:r>
            <a:r>
              <a:rPr lang="en-US" sz="2800" b="1" dirty="0" smtClean="0"/>
              <a:t>: Iteration Statements / Loops</a:t>
            </a:r>
            <a:endParaRPr lang="en-US" sz="2800" b="1"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228600" y="1447800"/>
            <a:ext cx="5334000" cy="2492990"/>
          </a:xfrm>
          <a:prstGeom prst="rect">
            <a:avLst/>
          </a:prstGeom>
          <a:solidFill>
            <a:schemeClr val="bg1">
              <a:lumMod val="95000"/>
            </a:schemeClr>
          </a:solid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dirty="0" err="1">
                <a:cs typeface="Courier New" pitchFamily="49" charset="0"/>
              </a:rPr>
              <a:t>int</a:t>
            </a:r>
            <a:r>
              <a:rPr lang="en-US" dirty="0">
                <a:cs typeface="Courier New" pitchFamily="49" charset="0"/>
              </a:rPr>
              <a:t> count = 0;</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while (count &lt; 2) {</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a:t>
            </a:r>
            <a:r>
              <a:rPr lang="en-US" dirty="0" err="1">
                <a:cs typeface="Courier New" pitchFamily="49" charset="0"/>
              </a:rPr>
              <a:t>System.out.println</a:t>
            </a:r>
            <a:r>
              <a:rPr lang="en-US" dirty="0">
                <a:cs typeface="Courier New" pitchFamily="49" charset="0"/>
              </a:rPr>
              <a:t>("Welcome to Java!");</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count++;</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a:t>
            </a:r>
          </a:p>
        </p:txBody>
      </p:sp>
      <p:sp>
        <p:nvSpPr>
          <p:cNvPr id="16387" name="Rectangle 2"/>
          <p:cNvSpPr>
            <a:spLocks noGrp="1" noChangeArrowheads="1"/>
          </p:cNvSpPr>
          <p:nvPr>
            <p:ph type="title"/>
          </p:nvPr>
        </p:nvSpPr>
        <p:spPr>
          <a:xfrm>
            <a:off x="685800" y="228600"/>
            <a:ext cx="7772400" cy="762000"/>
          </a:xfrm>
        </p:spPr>
        <p:txBody>
          <a:bodyPr/>
          <a:lstStyle/>
          <a:p>
            <a:r>
              <a:rPr lang="en-US" smtClean="0"/>
              <a:t>Trace while Loop, cont.</a:t>
            </a:r>
          </a:p>
        </p:txBody>
      </p:sp>
      <p:sp>
        <p:nvSpPr>
          <p:cNvPr id="16386" name="Slide Number Placeholder 4"/>
          <p:cNvSpPr>
            <a:spLocks noGrp="1"/>
          </p:cNvSpPr>
          <p:nvPr>
            <p:ph type="sldNum" sz="quarter" idx="12"/>
          </p:nvPr>
        </p:nvSpPr>
        <p:spPr>
          <a:noFill/>
        </p:spPr>
        <p:txBody>
          <a:bodyPr/>
          <a:lstStyle/>
          <a:p>
            <a:fld id="{2FA977E1-546A-4967-9B39-5E16BF38EBD5}" type="slidenum">
              <a:rPr lang="en-US"/>
              <a:pPr/>
              <a:t>10</a:t>
            </a:fld>
            <a:endParaRPr lang="en-US"/>
          </a:p>
        </p:txBody>
      </p:sp>
      <p:sp>
        <p:nvSpPr>
          <p:cNvPr id="16388"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6390"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6391" name="AutoShape 6"/>
          <p:cNvSpPr>
            <a:spLocks noChangeArrowheads="1"/>
          </p:cNvSpPr>
          <p:nvPr/>
        </p:nvSpPr>
        <p:spPr bwMode="auto">
          <a:xfrm>
            <a:off x="5257800" y="1219200"/>
            <a:ext cx="3538538" cy="635000"/>
          </a:xfrm>
          <a:prstGeom prst="wedgeRoundRectCallout">
            <a:avLst>
              <a:gd name="adj1" fmla="val -59333"/>
              <a:gd name="adj2" fmla="val 165250"/>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Print Welcome to Java</a:t>
            </a:r>
          </a:p>
        </p:txBody>
      </p:sp>
      <p:sp>
        <p:nvSpPr>
          <p:cNvPr id="16392" name="Rectangle 7"/>
          <p:cNvSpPr>
            <a:spLocks noChangeArrowheads="1"/>
          </p:cNvSpPr>
          <p:nvPr/>
        </p:nvSpPr>
        <p:spPr bwMode="auto">
          <a:xfrm>
            <a:off x="309563" y="2506663"/>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228600" y="1447800"/>
            <a:ext cx="5334000" cy="2492990"/>
          </a:xfrm>
          <a:prstGeom prst="rect">
            <a:avLst/>
          </a:prstGeom>
          <a:solidFill>
            <a:schemeClr val="bg1">
              <a:lumMod val="95000"/>
            </a:schemeClr>
          </a:solid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dirty="0" err="1">
                <a:cs typeface="Courier New" pitchFamily="49" charset="0"/>
              </a:rPr>
              <a:t>int</a:t>
            </a:r>
            <a:r>
              <a:rPr lang="en-US" dirty="0">
                <a:cs typeface="Courier New" pitchFamily="49" charset="0"/>
              </a:rPr>
              <a:t> count = 0;</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while (count &lt; 2) {</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a:t>
            </a:r>
            <a:r>
              <a:rPr lang="en-US" dirty="0" err="1">
                <a:cs typeface="Courier New" pitchFamily="49" charset="0"/>
              </a:rPr>
              <a:t>System.out.println</a:t>
            </a:r>
            <a:r>
              <a:rPr lang="en-US" dirty="0">
                <a:cs typeface="Courier New" pitchFamily="49" charset="0"/>
              </a:rPr>
              <a:t>("Welcome to Java!");</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count++;</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a:t>
            </a:r>
          </a:p>
        </p:txBody>
      </p:sp>
      <p:sp>
        <p:nvSpPr>
          <p:cNvPr id="17411" name="Rectangle 2"/>
          <p:cNvSpPr>
            <a:spLocks noGrp="1" noChangeArrowheads="1"/>
          </p:cNvSpPr>
          <p:nvPr>
            <p:ph type="title"/>
          </p:nvPr>
        </p:nvSpPr>
        <p:spPr>
          <a:xfrm>
            <a:off x="685800" y="228600"/>
            <a:ext cx="7772400" cy="762000"/>
          </a:xfrm>
        </p:spPr>
        <p:txBody>
          <a:bodyPr/>
          <a:lstStyle/>
          <a:p>
            <a:r>
              <a:rPr lang="en-US" smtClean="0"/>
              <a:t>Trace while Loop, cont.</a:t>
            </a:r>
          </a:p>
        </p:txBody>
      </p:sp>
      <p:sp>
        <p:nvSpPr>
          <p:cNvPr id="17410" name="Slide Number Placeholder 4"/>
          <p:cNvSpPr>
            <a:spLocks noGrp="1"/>
          </p:cNvSpPr>
          <p:nvPr>
            <p:ph type="sldNum" sz="quarter" idx="12"/>
          </p:nvPr>
        </p:nvSpPr>
        <p:spPr>
          <a:noFill/>
        </p:spPr>
        <p:txBody>
          <a:bodyPr/>
          <a:lstStyle/>
          <a:p>
            <a:fld id="{1B382D84-F2B5-4C3B-BF97-A5BF21EBB5C9}" type="slidenum">
              <a:rPr lang="en-US"/>
              <a:pPr/>
              <a:t>11</a:t>
            </a:fld>
            <a:endParaRPr lang="en-US"/>
          </a:p>
        </p:txBody>
      </p:sp>
      <p:sp>
        <p:nvSpPr>
          <p:cNvPr id="17412"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7414"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7415" name="AutoShape 6"/>
          <p:cNvSpPr>
            <a:spLocks noChangeArrowheads="1"/>
          </p:cNvSpPr>
          <p:nvPr/>
        </p:nvSpPr>
        <p:spPr bwMode="auto">
          <a:xfrm>
            <a:off x="5257800" y="1219200"/>
            <a:ext cx="3538538" cy="635000"/>
          </a:xfrm>
          <a:prstGeom prst="wedgeRoundRectCallout">
            <a:avLst>
              <a:gd name="adj1" fmla="val -59333"/>
              <a:gd name="adj2" fmla="val 242000"/>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Increase count by 1</a:t>
            </a:r>
          </a:p>
          <a:p>
            <a:pPr algn="ctr"/>
            <a:r>
              <a:rPr lang="en-US" sz="1800"/>
              <a:t>count is 2 now</a:t>
            </a:r>
          </a:p>
        </p:txBody>
      </p:sp>
      <p:sp>
        <p:nvSpPr>
          <p:cNvPr id="17416" name="Rectangle 8"/>
          <p:cNvSpPr>
            <a:spLocks noChangeArrowheads="1"/>
          </p:cNvSpPr>
          <p:nvPr/>
        </p:nvSpPr>
        <p:spPr bwMode="auto">
          <a:xfrm>
            <a:off x="269875" y="2968625"/>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228600" y="1447800"/>
            <a:ext cx="5334000" cy="2492990"/>
          </a:xfrm>
          <a:prstGeom prst="rect">
            <a:avLst/>
          </a:prstGeom>
          <a:solidFill>
            <a:schemeClr val="bg1">
              <a:lumMod val="95000"/>
            </a:schemeClr>
          </a:solid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dirty="0" err="1">
                <a:cs typeface="Courier New" pitchFamily="49" charset="0"/>
              </a:rPr>
              <a:t>int</a:t>
            </a:r>
            <a:r>
              <a:rPr lang="en-US" dirty="0">
                <a:cs typeface="Courier New" pitchFamily="49" charset="0"/>
              </a:rPr>
              <a:t> count = 0;</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while (count &lt; 2) {</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a:t>
            </a:r>
            <a:r>
              <a:rPr lang="en-US" dirty="0" err="1">
                <a:cs typeface="Courier New" pitchFamily="49" charset="0"/>
              </a:rPr>
              <a:t>System.out.println</a:t>
            </a:r>
            <a:r>
              <a:rPr lang="en-US" dirty="0">
                <a:cs typeface="Courier New" pitchFamily="49" charset="0"/>
              </a:rPr>
              <a:t>("Welcome to Java!");</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count++;</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a:t>
            </a:r>
          </a:p>
        </p:txBody>
      </p:sp>
      <p:sp>
        <p:nvSpPr>
          <p:cNvPr id="18435" name="Rectangle 2"/>
          <p:cNvSpPr>
            <a:spLocks noGrp="1" noChangeArrowheads="1"/>
          </p:cNvSpPr>
          <p:nvPr>
            <p:ph type="title"/>
          </p:nvPr>
        </p:nvSpPr>
        <p:spPr>
          <a:xfrm>
            <a:off x="685800" y="228600"/>
            <a:ext cx="7772400" cy="762000"/>
          </a:xfrm>
        </p:spPr>
        <p:txBody>
          <a:bodyPr/>
          <a:lstStyle/>
          <a:p>
            <a:r>
              <a:rPr lang="en-US" smtClean="0"/>
              <a:t>Trace while Loop, cont.</a:t>
            </a:r>
          </a:p>
        </p:txBody>
      </p:sp>
      <p:sp>
        <p:nvSpPr>
          <p:cNvPr id="18434" name="Slide Number Placeholder 4"/>
          <p:cNvSpPr>
            <a:spLocks noGrp="1"/>
          </p:cNvSpPr>
          <p:nvPr>
            <p:ph type="sldNum" sz="quarter" idx="12"/>
          </p:nvPr>
        </p:nvSpPr>
        <p:spPr>
          <a:noFill/>
        </p:spPr>
        <p:txBody>
          <a:bodyPr/>
          <a:lstStyle/>
          <a:p>
            <a:fld id="{43614DCC-85CD-4F41-82D3-9B2AC70B1C0F}" type="slidenum">
              <a:rPr lang="en-US"/>
              <a:pPr/>
              <a:t>12</a:t>
            </a:fld>
            <a:endParaRPr lang="en-US"/>
          </a:p>
        </p:txBody>
      </p:sp>
      <p:sp>
        <p:nvSpPr>
          <p:cNvPr id="18436"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8438"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8439" name="AutoShape 6"/>
          <p:cNvSpPr>
            <a:spLocks noChangeArrowheads="1"/>
          </p:cNvSpPr>
          <p:nvPr/>
        </p:nvSpPr>
        <p:spPr bwMode="auto">
          <a:xfrm>
            <a:off x="5262563" y="1201738"/>
            <a:ext cx="3538537" cy="635000"/>
          </a:xfrm>
          <a:prstGeom prst="wedgeRoundRectCallout">
            <a:avLst>
              <a:gd name="adj1" fmla="val -63639"/>
              <a:gd name="adj2" fmla="val 110750"/>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(count &lt; 2) is false since count is 2 now</a:t>
            </a:r>
          </a:p>
        </p:txBody>
      </p:sp>
      <p:sp>
        <p:nvSpPr>
          <p:cNvPr id="18440" name="Rectangle 7"/>
          <p:cNvSpPr>
            <a:spLocks noChangeArrowheads="1"/>
          </p:cNvSpPr>
          <p:nvPr/>
        </p:nvSpPr>
        <p:spPr bwMode="auto">
          <a:xfrm>
            <a:off x="309563" y="2008188"/>
            <a:ext cx="51435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228600" y="1447800"/>
            <a:ext cx="5334000" cy="3010055"/>
          </a:xfrm>
          <a:prstGeom prst="rect">
            <a:avLst/>
          </a:prstGeom>
          <a:solidFill>
            <a:schemeClr val="bg1">
              <a:lumMod val="95000"/>
            </a:schemeClr>
          </a:solidFill>
          <a:ln w="12700">
            <a:noFill/>
            <a:miter lim="800000"/>
            <a:headEnd type="none" w="sm" len="sm"/>
            <a:tailEnd type="none" w="sm" len="sm"/>
          </a:ln>
        </p:spPr>
        <p:txBody>
          <a:bodyPr wrap="square">
            <a:spAutoFit/>
          </a:bodyPr>
          <a:lstStyle/>
          <a:p>
            <a:pPr>
              <a:lnSpc>
                <a:spcPct val="90000"/>
              </a:lnSpc>
              <a:spcBef>
                <a:spcPct val="50000"/>
              </a:spcBef>
              <a:buClr>
                <a:schemeClr val="tx2"/>
              </a:buClr>
              <a:buSzPct val="75000"/>
              <a:buFont typeface="Monotype Sorts" pitchFamily="2" charset="2"/>
              <a:buNone/>
            </a:pPr>
            <a:r>
              <a:rPr lang="en-US" dirty="0" err="1">
                <a:cs typeface="Courier New" pitchFamily="49" charset="0"/>
              </a:rPr>
              <a:t>int</a:t>
            </a:r>
            <a:r>
              <a:rPr lang="en-US" dirty="0">
                <a:cs typeface="Courier New" pitchFamily="49" charset="0"/>
              </a:rPr>
              <a:t> count = 0;</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while (count &lt; 2) {</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a:t>
            </a:r>
            <a:r>
              <a:rPr lang="en-US" dirty="0" err="1">
                <a:cs typeface="Courier New" pitchFamily="49" charset="0"/>
              </a:rPr>
              <a:t>System.out.println</a:t>
            </a:r>
            <a:r>
              <a:rPr lang="en-US" dirty="0">
                <a:cs typeface="Courier New" pitchFamily="49" charset="0"/>
              </a:rPr>
              <a:t>("Welcome to Java!");</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count++;</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smtClean="0">
                <a:cs typeface="Courier New" pitchFamily="49" charset="0"/>
              </a:rPr>
              <a:t>}</a:t>
            </a:r>
          </a:p>
          <a:p>
            <a:pPr>
              <a:lnSpc>
                <a:spcPct val="90000"/>
              </a:lnSpc>
              <a:spcBef>
                <a:spcPct val="50000"/>
              </a:spcBef>
              <a:buClr>
                <a:schemeClr val="tx2"/>
              </a:buClr>
              <a:buSzPct val="75000"/>
              <a:buFont typeface="Monotype Sorts" pitchFamily="2" charset="2"/>
              <a:buNone/>
            </a:pPr>
            <a:endParaRPr lang="en-US" dirty="0">
              <a:cs typeface="Courier New" pitchFamily="49" charset="0"/>
            </a:endParaRPr>
          </a:p>
        </p:txBody>
      </p:sp>
      <p:sp>
        <p:nvSpPr>
          <p:cNvPr id="19459" name="Rectangle 2"/>
          <p:cNvSpPr>
            <a:spLocks noGrp="1" noChangeArrowheads="1"/>
          </p:cNvSpPr>
          <p:nvPr>
            <p:ph type="title"/>
          </p:nvPr>
        </p:nvSpPr>
        <p:spPr>
          <a:xfrm>
            <a:off x="685800" y="228600"/>
            <a:ext cx="7772400" cy="762000"/>
          </a:xfrm>
        </p:spPr>
        <p:txBody>
          <a:bodyPr/>
          <a:lstStyle/>
          <a:p>
            <a:r>
              <a:rPr lang="en-US" smtClean="0"/>
              <a:t>Trace while Loop</a:t>
            </a:r>
          </a:p>
        </p:txBody>
      </p:sp>
      <p:sp>
        <p:nvSpPr>
          <p:cNvPr id="19458" name="Slide Number Placeholder 4"/>
          <p:cNvSpPr>
            <a:spLocks noGrp="1"/>
          </p:cNvSpPr>
          <p:nvPr>
            <p:ph type="sldNum" sz="quarter" idx="12"/>
          </p:nvPr>
        </p:nvSpPr>
        <p:spPr>
          <a:noFill/>
        </p:spPr>
        <p:txBody>
          <a:bodyPr/>
          <a:lstStyle/>
          <a:p>
            <a:fld id="{D67494F2-275E-43D2-ADC2-E509DA20A0D7}" type="slidenum">
              <a:rPr lang="en-US"/>
              <a:pPr/>
              <a:t>13</a:t>
            </a:fld>
            <a:endParaRPr lang="en-US"/>
          </a:p>
        </p:txBody>
      </p:sp>
      <p:sp>
        <p:nvSpPr>
          <p:cNvPr id="19460"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9462"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9463" name="AutoShape 6"/>
          <p:cNvSpPr>
            <a:spLocks noChangeArrowheads="1"/>
          </p:cNvSpPr>
          <p:nvPr/>
        </p:nvSpPr>
        <p:spPr bwMode="auto">
          <a:xfrm>
            <a:off x="5262563" y="1201738"/>
            <a:ext cx="3538537" cy="635000"/>
          </a:xfrm>
          <a:prstGeom prst="wedgeRoundRectCallout">
            <a:avLst>
              <a:gd name="adj1" fmla="val -64222"/>
              <a:gd name="adj2" fmla="val 411500"/>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The loop exits. Execute the next statement after the loop.</a:t>
            </a:r>
          </a:p>
        </p:txBody>
      </p:sp>
      <p:sp>
        <p:nvSpPr>
          <p:cNvPr id="19464" name="Rectangle 8"/>
          <p:cNvSpPr>
            <a:spLocks noChangeArrowheads="1"/>
          </p:cNvSpPr>
          <p:nvPr/>
        </p:nvSpPr>
        <p:spPr bwMode="auto">
          <a:xfrm>
            <a:off x="309563" y="3967163"/>
            <a:ext cx="51435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685800" y="0"/>
            <a:ext cx="7772400" cy="1428750"/>
          </a:xfrm>
        </p:spPr>
        <p:txBody>
          <a:bodyPr/>
          <a:lstStyle/>
          <a:p>
            <a:r>
              <a:rPr lang="en-US" sz="4200" smtClean="0">
                <a:latin typeface="Courier New" pitchFamily="49" charset="0"/>
              </a:rPr>
              <a:t>do-while</a:t>
            </a:r>
            <a:r>
              <a:rPr lang="en-US" smtClean="0"/>
              <a:t> Loop</a:t>
            </a:r>
            <a:endParaRPr lang="en-US" smtClean="0">
              <a:solidFill>
                <a:schemeClr val="tx1"/>
              </a:solidFill>
            </a:endParaRPr>
          </a:p>
        </p:txBody>
      </p:sp>
      <p:sp>
        <p:nvSpPr>
          <p:cNvPr id="2051" name="Slide Number Placeholder 4"/>
          <p:cNvSpPr>
            <a:spLocks noGrp="1"/>
          </p:cNvSpPr>
          <p:nvPr>
            <p:ph type="sldNum" sz="quarter" idx="12"/>
          </p:nvPr>
        </p:nvSpPr>
        <p:spPr>
          <a:noFill/>
        </p:spPr>
        <p:txBody>
          <a:bodyPr/>
          <a:lstStyle/>
          <a:p>
            <a:fld id="{EBF5DA2A-82EE-402D-A194-3AAD4DE9BAA0}" type="slidenum">
              <a:rPr lang="en-US"/>
              <a:pPr/>
              <a:t>14</a:t>
            </a:fld>
            <a:endParaRPr lang="en-US"/>
          </a:p>
        </p:txBody>
      </p:sp>
      <p:sp>
        <p:nvSpPr>
          <p:cNvPr id="2053" name="Rectangle 12"/>
          <p:cNvSpPr>
            <a:spLocks noChangeArrowheads="1"/>
          </p:cNvSpPr>
          <p:nvPr/>
        </p:nvSpPr>
        <p:spPr bwMode="auto">
          <a:xfrm>
            <a:off x="3455988" y="2228850"/>
            <a:ext cx="9144000" cy="0"/>
          </a:xfrm>
          <a:prstGeom prst="rect">
            <a:avLst/>
          </a:prstGeom>
          <a:noFill/>
          <a:ln w="12700">
            <a:noFill/>
            <a:miter lim="800000"/>
            <a:headEnd type="none" w="sm" len="sm"/>
            <a:tailEnd type="none" w="sm" len="sm"/>
          </a:ln>
        </p:spPr>
        <p:txBody>
          <a:bodyPr>
            <a:spAutoFit/>
          </a:bodyPr>
          <a:lstStyle/>
          <a:p>
            <a:endParaRPr lang="en-US"/>
          </a:p>
        </p:txBody>
      </p:sp>
      <p:sp>
        <p:nvSpPr>
          <p:cNvPr id="2054" name="Rectangle 13"/>
          <p:cNvSpPr>
            <a:spLocks noChangeArrowheads="1"/>
          </p:cNvSpPr>
          <p:nvPr/>
        </p:nvSpPr>
        <p:spPr bwMode="auto">
          <a:xfrm>
            <a:off x="952500" y="1828800"/>
            <a:ext cx="7315200" cy="2100263"/>
          </a:xfrm>
          <a:prstGeom prst="rect">
            <a:avLst/>
          </a:prstGeom>
          <a:noFill/>
          <a:ln w="12700">
            <a:noFill/>
            <a:miter lim="800000"/>
            <a:headEnd type="none" w="sm" len="sm"/>
            <a:tailEnd type="none" w="sm" len="sm"/>
          </a:ln>
        </p:spPr>
        <p:txBody>
          <a:bodyPr>
            <a:spAutoFit/>
          </a:bodyPr>
          <a:lstStyle/>
          <a:p>
            <a:pPr>
              <a:spcBef>
                <a:spcPct val="50000"/>
              </a:spcBef>
              <a:buClr>
                <a:schemeClr val="tx2"/>
              </a:buClr>
              <a:buSzPct val="75000"/>
              <a:buFont typeface="Monotype Sorts" pitchFamily="2" charset="2"/>
              <a:buNone/>
            </a:pPr>
            <a:r>
              <a:rPr lang="en-US" dirty="0">
                <a:latin typeface="Courier New" pitchFamily="49" charset="0"/>
              </a:rPr>
              <a:t>do {</a:t>
            </a:r>
          </a:p>
          <a:p>
            <a:pPr>
              <a:spcBef>
                <a:spcPct val="50000"/>
              </a:spcBef>
              <a:buClr>
                <a:schemeClr val="tx2"/>
              </a:buClr>
              <a:buSzPct val="75000"/>
              <a:buFont typeface="Monotype Sorts" pitchFamily="2" charset="2"/>
              <a:buNone/>
            </a:pPr>
            <a:r>
              <a:rPr lang="en-US" dirty="0">
                <a:latin typeface="Courier New" pitchFamily="49" charset="0"/>
              </a:rPr>
              <a:t>  // Loop body;</a:t>
            </a:r>
          </a:p>
          <a:p>
            <a:pPr>
              <a:spcBef>
                <a:spcPct val="50000"/>
              </a:spcBef>
              <a:buClr>
                <a:schemeClr val="tx2"/>
              </a:buClr>
              <a:buSzPct val="75000"/>
              <a:buFont typeface="Monotype Sorts" pitchFamily="2" charset="2"/>
              <a:buNone/>
            </a:pPr>
            <a:r>
              <a:rPr lang="en-US" dirty="0">
                <a:latin typeface="Courier New" pitchFamily="49" charset="0"/>
              </a:rPr>
              <a:t>  Statement(s);</a:t>
            </a:r>
          </a:p>
          <a:p>
            <a:pPr>
              <a:spcBef>
                <a:spcPct val="50000"/>
              </a:spcBef>
              <a:buClr>
                <a:schemeClr val="tx2"/>
              </a:buClr>
              <a:buSzPct val="75000"/>
              <a:buFont typeface="Monotype Sorts" pitchFamily="2" charset="2"/>
              <a:buNone/>
            </a:pPr>
            <a:r>
              <a:rPr lang="en-US" dirty="0">
                <a:latin typeface="Courier New" pitchFamily="49" charset="0"/>
              </a:rPr>
              <a:t>} while (loop-continuation-condition);</a:t>
            </a:r>
          </a:p>
        </p:txBody>
      </p:sp>
      <p:sp>
        <p:nvSpPr>
          <p:cNvPr id="2055" name="Rectangle 15"/>
          <p:cNvSpPr>
            <a:spLocks noChangeArrowheads="1"/>
          </p:cNvSpPr>
          <p:nvPr/>
        </p:nvSpPr>
        <p:spPr bwMode="auto">
          <a:xfrm>
            <a:off x="3667125" y="2300288"/>
            <a:ext cx="9144000" cy="0"/>
          </a:xfrm>
          <a:prstGeom prst="rect">
            <a:avLst/>
          </a:prstGeom>
          <a:noFill/>
          <a:ln w="12700">
            <a:noFill/>
            <a:miter lim="800000"/>
            <a:headEnd type="none" w="sm" len="sm"/>
            <a:tailEnd type="none" w="sm" len="sm"/>
          </a:ln>
        </p:spPr>
        <p:txBody>
          <a:bodyPr>
            <a:spAutoFit/>
          </a:bodyPr>
          <a:lstStyle/>
          <a:p>
            <a:endParaRPr lang="en-US"/>
          </a:p>
        </p:txBody>
      </p:sp>
      <p:sp>
        <p:nvSpPr>
          <p:cNvPr id="2056" name="Rectangle 19"/>
          <p:cNvSpPr>
            <a:spLocks noChangeArrowheads="1"/>
          </p:cNvSpPr>
          <p:nvPr/>
        </p:nvSpPr>
        <p:spPr bwMode="auto">
          <a:xfrm>
            <a:off x="3667125" y="2419350"/>
            <a:ext cx="9144000" cy="0"/>
          </a:xfrm>
          <a:prstGeom prst="rect">
            <a:avLst/>
          </a:prstGeom>
          <a:noFill/>
          <a:ln w="12700">
            <a:noFill/>
            <a:miter lim="800000"/>
            <a:headEnd type="none" w="sm" len="sm"/>
            <a:tailEnd type="none" w="sm" len="sm"/>
          </a:ln>
        </p:spPr>
        <p:txBody>
          <a:bodyPr>
            <a:spAutoFit/>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685800" y="152400"/>
            <a:ext cx="7772400" cy="685800"/>
          </a:xfrm>
        </p:spPr>
        <p:txBody>
          <a:bodyPr>
            <a:normAutofit fontScale="90000"/>
          </a:bodyPr>
          <a:lstStyle/>
          <a:p>
            <a:r>
              <a:rPr lang="en-US" sz="4200" smtClean="0">
                <a:latin typeface="Courier New" pitchFamily="49" charset="0"/>
              </a:rPr>
              <a:t>for</a:t>
            </a:r>
            <a:r>
              <a:rPr lang="en-US" smtClean="0"/>
              <a:t> Loops</a:t>
            </a:r>
            <a:endParaRPr lang="en-US" b="1" smtClean="0">
              <a:latin typeface="Book Antiqua" pitchFamily="18" charset="0"/>
            </a:endParaRPr>
          </a:p>
        </p:txBody>
      </p:sp>
      <p:sp>
        <p:nvSpPr>
          <p:cNvPr id="3077" name="Rectangle 3"/>
          <p:cNvSpPr>
            <a:spLocks noGrp="1" noChangeArrowheads="1"/>
          </p:cNvSpPr>
          <p:nvPr>
            <p:ph idx="1"/>
          </p:nvPr>
        </p:nvSpPr>
        <p:spPr>
          <a:xfrm>
            <a:off x="1066800" y="1295400"/>
            <a:ext cx="7353300" cy="1866900"/>
          </a:xfrm>
        </p:spPr>
        <p:txBody>
          <a:bodyPr>
            <a:normAutofit/>
          </a:bodyPr>
          <a:lstStyle/>
          <a:p>
            <a:pPr>
              <a:lnSpc>
                <a:spcPct val="90000"/>
              </a:lnSpc>
              <a:spcBef>
                <a:spcPct val="0"/>
              </a:spcBef>
              <a:buFont typeface="Monotype Sorts" pitchFamily="2" charset="2"/>
              <a:buNone/>
            </a:pPr>
            <a:r>
              <a:rPr lang="en-US" sz="2400" dirty="0" smtClean="0"/>
              <a:t>for (initial-action; loop-continuation-condition; action-after-each-iteration) {</a:t>
            </a:r>
          </a:p>
          <a:p>
            <a:pPr>
              <a:lnSpc>
                <a:spcPct val="90000"/>
              </a:lnSpc>
              <a:spcBef>
                <a:spcPct val="0"/>
              </a:spcBef>
              <a:buFont typeface="Monotype Sorts" pitchFamily="2" charset="2"/>
              <a:buNone/>
            </a:pPr>
            <a:r>
              <a:rPr lang="en-US" sz="2400" dirty="0" smtClean="0"/>
              <a:t>   // loop body;</a:t>
            </a:r>
          </a:p>
          <a:p>
            <a:pPr>
              <a:lnSpc>
                <a:spcPct val="90000"/>
              </a:lnSpc>
              <a:spcBef>
                <a:spcPct val="0"/>
              </a:spcBef>
              <a:buFont typeface="Monotype Sorts" pitchFamily="2" charset="2"/>
              <a:buNone/>
            </a:pPr>
            <a:r>
              <a:rPr lang="en-US" sz="2400" dirty="0" smtClean="0"/>
              <a:t>   Statement(s);</a:t>
            </a:r>
          </a:p>
          <a:p>
            <a:pPr>
              <a:lnSpc>
                <a:spcPct val="90000"/>
              </a:lnSpc>
              <a:spcBef>
                <a:spcPct val="0"/>
              </a:spcBef>
              <a:buFont typeface="Monotype Sorts" pitchFamily="2" charset="2"/>
              <a:buNone/>
            </a:pPr>
            <a:r>
              <a:rPr lang="en-US" sz="2400" dirty="0" smtClean="0"/>
              <a:t>}</a:t>
            </a:r>
          </a:p>
        </p:txBody>
      </p:sp>
      <p:sp>
        <p:nvSpPr>
          <p:cNvPr id="3075" name="Slide Number Placeholder 4"/>
          <p:cNvSpPr>
            <a:spLocks noGrp="1"/>
          </p:cNvSpPr>
          <p:nvPr>
            <p:ph type="sldNum" sz="quarter" idx="12"/>
          </p:nvPr>
        </p:nvSpPr>
        <p:spPr>
          <a:noFill/>
        </p:spPr>
        <p:txBody>
          <a:bodyPr/>
          <a:lstStyle/>
          <a:p>
            <a:fld id="{62AC6F6A-3528-44EE-AA23-08A60359CA1D}" type="slidenum">
              <a:rPr lang="en-US"/>
              <a:pPr/>
              <a:t>15</a:t>
            </a:fld>
            <a:endParaRPr lang="en-US"/>
          </a:p>
        </p:txBody>
      </p:sp>
      <p:sp>
        <p:nvSpPr>
          <p:cNvPr id="3078" name="Rectangle 5"/>
          <p:cNvSpPr>
            <a:spLocks noChangeArrowheads="1"/>
          </p:cNvSpPr>
          <p:nvPr/>
        </p:nvSpPr>
        <p:spPr bwMode="auto">
          <a:xfrm>
            <a:off x="2243138" y="1933575"/>
            <a:ext cx="9144000" cy="0"/>
          </a:xfrm>
          <a:prstGeom prst="rect">
            <a:avLst/>
          </a:prstGeom>
          <a:noFill/>
          <a:ln w="12700">
            <a:noFill/>
            <a:miter lim="800000"/>
            <a:headEnd type="none" w="sm" len="sm"/>
            <a:tailEnd type="none" w="sm" len="sm"/>
          </a:ln>
        </p:spPr>
        <p:txBody>
          <a:bodyPr>
            <a:spAutoFit/>
          </a:bodyPr>
          <a:lstStyle/>
          <a:p>
            <a:endParaRPr lang="en-US"/>
          </a:p>
        </p:txBody>
      </p:sp>
      <p:sp>
        <p:nvSpPr>
          <p:cNvPr id="3080" name="Rectangle 7"/>
          <p:cNvSpPr>
            <a:spLocks noChangeArrowheads="1"/>
          </p:cNvSpPr>
          <p:nvPr/>
        </p:nvSpPr>
        <p:spPr bwMode="auto">
          <a:xfrm>
            <a:off x="1066800" y="3619500"/>
            <a:ext cx="7048500" cy="2133600"/>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None/>
            </a:pPr>
            <a:r>
              <a:rPr lang="en-US" dirty="0" err="1"/>
              <a:t>int</a:t>
            </a:r>
            <a:r>
              <a:rPr lang="en-US" dirty="0"/>
              <a:t> </a:t>
            </a:r>
            <a:r>
              <a:rPr lang="en-US" dirty="0" err="1"/>
              <a:t>i</a:t>
            </a:r>
            <a:r>
              <a:rPr lang="en-US" dirty="0"/>
              <a:t>;</a:t>
            </a:r>
          </a:p>
          <a:p>
            <a:pPr marL="342900" indent="-342900">
              <a:buClr>
                <a:schemeClr val="tx2"/>
              </a:buClr>
              <a:buSzPct val="75000"/>
              <a:buFont typeface="Monotype Sorts" pitchFamily="2" charset="2"/>
              <a:buNone/>
            </a:pPr>
            <a:r>
              <a:rPr lang="en-US" dirty="0"/>
              <a:t>for (</a:t>
            </a:r>
            <a:r>
              <a:rPr lang="en-US" dirty="0" err="1"/>
              <a:t>i</a:t>
            </a:r>
            <a:r>
              <a:rPr lang="en-US" dirty="0"/>
              <a:t> = 0; </a:t>
            </a:r>
            <a:r>
              <a:rPr lang="en-US" dirty="0" err="1"/>
              <a:t>i</a:t>
            </a:r>
            <a:r>
              <a:rPr lang="en-US" dirty="0"/>
              <a:t> &lt; 100; </a:t>
            </a:r>
            <a:r>
              <a:rPr lang="en-US" dirty="0" err="1"/>
              <a:t>i</a:t>
            </a:r>
            <a:r>
              <a:rPr lang="en-US" dirty="0"/>
              <a:t>++) {	 </a:t>
            </a:r>
          </a:p>
          <a:p>
            <a:pPr marL="342900" indent="-342900">
              <a:buClr>
                <a:schemeClr val="tx2"/>
              </a:buClr>
              <a:buSzPct val="75000"/>
              <a:buFont typeface="Monotype Sorts" pitchFamily="2" charset="2"/>
              <a:buNone/>
            </a:pPr>
            <a:r>
              <a:rPr lang="en-US" dirty="0"/>
              <a:t>  </a:t>
            </a:r>
            <a:r>
              <a:rPr lang="en-US" dirty="0" err="1"/>
              <a:t>System.out.println</a:t>
            </a:r>
            <a:r>
              <a:rPr lang="en-US" dirty="0" smtClean="0"/>
              <a:t>("</a:t>
            </a:r>
            <a:r>
              <a:rPr lang="en-US" dirty="0"/>
              <a:t>Welcome to Java!"); </a:t>
            </a:r>
          </a:p>
          <a:p>
            <a:pPr marL="342900" indent="-342900">
              <a:buClr>
                <a:schemeClr val="tx2"/>
              </a:buClr>
              <a:buSzPct val="75000"/>
              <a:buFont typeface="Monotype Sorts" pitchFamily="2" charset="2"/>
              <a:buNone/>
            </a:pPr>
            <a:r>
              <a:rPr lang="en-US" dirty="0"/>
              <a:t>}</a:t>
            </a:r>
          </a:p>
        </p:txBody>
      </p:sp>
      <p:sp>
        <p:nvSpPr>
          <p:cNvPr id="3082" name="Rectangle 10"/>
          <p:cNvSpPr>
            <a:spLocks noChangeArrowheads="1"/>
          </p:cNvSpPr>
          <p:nvPr/>
        </p:nvSpPr>
        <p:spPr bwMode="auto">
          <a:xfrm>
            <a:off x="2243138" y="1933575"/>
            <a:ext cx="9144000" cy="0"/>
          </a:xfrm>
          <a:prstGeom prst="rect">
            <a:avLst/>
          </a:prstGeom>
          <a:noFill/>
          <a:ln w="12700">
            <a:noFill/>
            <a:miter lim="800000"/>
            <a:headEnd type="none" w="sm" len="sm"/>
            <a:tailEnd type="none" w="sm" len="sm"/>
          </a:ln>
        </p:spPr>
        <p:txBody>
          <a:bodyPr>
            <a:spAutoFit/>
          </a:bodyPr>
          <a:lstStyle/>
          <a:p>
            <a:endParaRPr lang="en-US"/>
          </a:p>
        </p:txBody>
      </p:sp>
      <p:sp>
        <p:nvSpPr>
          <p:cNvPr id="3083" name="Rectangle 12"/>
          <p:cNvSpPr>
            <a:spLocks noChangeArrowheads="1"/>
          </p:cNvSpPr>
          <p:nvPr/>
        </p:nvSpPr>
        <p:spPr bwMode="auto">
          <a:xfrm>
            <a:off x="2243138" y="1933575"/>
            <a:ext cx="9144000" cy="0"/>
          </a:xfrm>
          <a:prstGeom prst="rect">
            <a:avLst/>
          </a:prstGeom>
          <a:noFill/>
          <a:ln w="12700">
            <a:noFill/>
            <a:miter lim="800000"/>
            <a:headEnd type="none" w="sm" len="sm"/>
            <a:tailEnd type="none" w="sm" len="sm"/>
          </a:ln>
        </p:spPr>
        <p:txBody>
          <a:bodyPr>
            <a:spAutoFit/>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85800" y="228600"/>
            <a:ext cx="7772400" cy="762000"/>
          </a:xfrm>
        </p:spPr>
        <p:txBody>
          <a:bodyPr/>
          <a:lstStyle/>
          <a:p>
            <a:r>
              <a:rPr lang="en-US" smtClean="0"/>
              <a:t>Trace for Loop</a:t>
            </a:r>
          </a:p>
        </p:txBody>
      </p:sp>
      <p:sp>
        <p:nvSpPr>
          <p:cNvPr id="23554" name="Slide Number Placeholder 4"/>
          <p:cNvSpPr>
            <a:spLocks noGrp="1"/>
          </p:cNvSpPr>
          <p:nvPr>
            <p:ph type="sldNum" sz="quarter" idx="12"/>
          </p:nvPr>
        </p:nvSpPr>
        <p:spPr>
          <a:noFill/>
        </p:spPr>
        <p:txBody>
          <a:bodyPr/>
          <a:lstStyle/>
          <a:p>
            <a:fld id="{2809B2E7-7536-49D0-B8DA-47DB5B990919}" type="slidenum">
              <a:rPr lang="en-US"/>
              <a:pPr/>
              <a:t>16</a:t>
            </a:fld>
            <a:endParaRPr lang="en-US"/>
          </a:p>
        </p:txBody>
      </p:sp>
      <p:sp>
        <p:nvSpPr>
          <p:cNvPr id="23556"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3557" name="Rectangle 4"/>
          <p:cNvSpPr>
            <a:spLocks noChangeArrowheads="1"/>
          </p:cNvSpPr>
          <p:nvPr/>
        </p:nvSpPr>
        <p:spPr bwMode="auto">
          <a:xfrm>
            <a:off x="228600" y="1478340"/>
            <a:ext cx="6819900" cy="1569660"/>
          </a:xfrm>
          <a:prstGeom prst="rect">
            <a:avLst/>
          </a:prstGeom>
          <a:solidFill>
            <a:schemeClr val="bg1">
              <a:lumMod val="95000"/>
            </a:schemeClr>
          </a:solidFill>
          <a:ln w="12700">
            <a:noFill/>
            <a:miter lim="800000"/>
            <a:headEnd type="none" w="sm" len="sm"/>
            <a:tailEnd type="none" w="sm" len="sm"/>
          </a:ln>
        </p:spPr>
        <p:txBody>
          <a:bodyPr wrap="square">
            <a:spAutoFit/>
          </a:bodyPr>
          <a:lstStyle/>
          <a:p>
            <a:r>
              <a:rPr lang="en-US" dirty="0" err="1"/>
              <a:t>int</a:t>
            </a:r>
            <a:r>
              <a:rPr lang="en-US" dirty="0"/>
              <a:t> </a:t>
            </a:r>
            <a:r>
              <a:rPr lang="en-US" dirty="0" err="1"/>
              <a:t>i</a:t>
            </a:r>
            <a:r>
              <a:rPr lang="en-US" dirty="0"/>
              <a:t>;</a:t>
            </a:r>
          </a:p>
          <a:p>
            <a:r>
              <a:rPr lang="en-US" dirty="0"/>
              <a:t>for (</a:t>
            </a:r>
            <a:r>
              <a:rPr lang="en-US" dirty="0" err="1"/>
              <a:t>i</a:t>
            </a:r>
            <a:r>
              <a:rPr lang="en-US" dirty="0"/>
              <a:t> = 0; </a:t>
            </a:r>
            <a:r>
              <a:rPr lang="en-US" dirty="0" err="1"/>
              <a:t>i</a:t>
            </a:r>
            <a:r>
              <a:rPr lang="en-US" dirty="0"/>
              <a:t> &lt; 2; </a:t>
            </a:r>
            <a:r>
              <a:rPr lang="en-US" dirty="0" err="1"/>
              <a:t>i</a:t>
            </a:r>
            <a:r>
              <a:rPr lang="en-US" dirty="0"/>
              <a:t>++) {	 </a:t>
            </a:r>
          </a:p>
          <a:p>
            <a:r>
              <a:rPr lang="en-US" dirty="0"/>
              <a:t>  </a:t>
            </a:r>
            <a:r>
              <a:rPr lang="en-US" dirty="0" err="1"/>
              <a:t>System.out.println</a:t>
            </a:r>
            <a:r>
              <a:rPr lang="en-US" dirty="0" smtClean="0"/>
              <a:t>("</a:t>
            </a:r>
            <a:r>
              <a:rPr lang="en-US" dirty="0"/>
              <a:t>Welcome to Java!"); </a:t>
            </a:r>
          </a:p>
          <a:p>
            <a:r>
              <a:rPr lang="en-US" dirty="0"/>
              <a:t>}</a:t>
            </a:r>
          </a:p>
        </p:txBody>
      </p:sp>
      <p:sp>
        <p:nvSpPr>
          <p:cNvPr id="23558"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3559" name="Rectangle 6"/>
          <p:cNvSpPr>
            <a:spLocks noChangeArrowheads="1"/>
          </p:cNvSpPr>
          <p:nvPr/>
        </p:nvSpPr>
        <p:spPr bwMode="auto">
          <a:xfrm>
            <a:off x="304800" y="1470025"/>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23560" name="AutoShape 7"/>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Declare i</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228600" y="1478340"/>
            <a:ext cx="6819900" cy="1569660"/>
          </a:xfrm>
          <a:prstGeom prst="rect">
            <a:avLst/>
          </a:prstGeom>
          <a:solidFill>
            <a:schemeClr val="bg1">
              <a:lumMod val="95000"/>
            </a:schemeClr>
          </a:solidFill>
          <a:ln w="12700">
            <a:noFill/>
            <a:miter lim="800000"/>
            <a:headEnd type="none" w="sm" len="sm"/>
            <a:tailEnd type="none" w="sm" len="sm"/>
          </a:ln>
        </p:spPr>
        <p:txBody>
          <a:bodyPr wrap="square">
            <a:spAutoFit/>
          </a:bodyPr>
          <a:lstStyle/>
          <a:p>
            <a:r>
              <a:rPr lang="en-US" dirty="0" err="1"/>
              <a:t>int</a:t>
            </a:r>
            <a:r>
              <a:rPr lang="en-US" dirty="0"/>
              <a:t> </a:t>
            </a:r>
            <a:r>
              <a:rPr lang="en-US" dirty="0" err="1"/>
              <a:t>i</a:t>
            </a:r>
            <a:r>
              <a:rPr lang="en-US" dirty="0"/>
              <a:t>;</a:t>
            </a:r>
          </a:p>
          <a:p>
            <a:r>
              <a:rPr lang="en-US" dirty="0"/>
              <a:t>for (</a:t>
            </a:r>
            <a:r>
              <a:rPr lang="en-US" dirty="0" err="1"/>
              <a:t>i</a:t>
            </a:r>
            <a:r>
              <a:rPr lang="en-US" dirty="0"/>
              <a:t> = 0; </a:t>
            </a:r>
            <a:r>
              <a:rPr lang="en-US" dirty="0" err="1"/>
              <a:t>i</a:t>
            </a:r>
            <a:r>
              <a:rPr lang="en-US" dirty="0"/>
              <a:t> &lt; 2; </a:t>
            </a:r>
            <a:r>
              <a:rPr lang="en-US" dirty="0" err="1"/>
              <a:t>i</a:t>
            </a:r>
            <a:r>
              <a:rPr lang="en-US" dirty="0"/>
              <a:t>++) {	 </a:t>
            </a:r>
          </a:p>
          <a:p>
            <a:r>
              <a:rPr lang="en-US" dirty="0"/>
              <a:t>  </a:t>
            </a:r>
            <a:r>
              <a:rPr lang="en-US" dirty="0" err="1"/>
              <a:t>System.out.println</a:t>
            </a:r>
            <a:r>
              <a:rPr lang="en-US" dirty="0" smtClean="0"/>
              <a:t>("</a:t>
            </a:r>
            <a:r>
              <a:rPr lang="en-US" dirty="0"/>
              <a:t>Welcome to Java!"); </a:t>
            </a:r>
          </a:p>
          <a:p>
            <a:r>
              <a:rPr lang="en-US" dirty="0"/>
              <a:t>}</a:t>
            </a:r>
          </a:p>
        </p:txBody>
      </p:sp>
      <p:sp>
        <p:nvSpPr>
          <p:cNvPr id="24579"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24578" name="Slide Number Placeholder 4"/>
          <p:cNvSpPr>
            <a:spLocks noGrp="1"/>
          </p:cNvSpPr>
          <p:nvPr>
            <p:ph type="sldNum" sz="quarter" idx="12"/>
          </p:nvPr>
        </p:nvSpPr>
        <p:spPr>
          <a:noFill/>
        </p:spPr>
        <p:txBody>
          <a:bodyPr/>
          <a:lstStyle/>
          <a:p>
            <a:fld id="{A8886B2A-F02B-40AD-99A6-1BD39CDB4903}" type="slidenum">
              <a:rPr lang="en-US"/>
              <a:pPr/>
              <a:t>17</a:t>
            </a:fld>
            <a:endParaRPr lang="en-US"/>
          </a:p>
        </p:txBody>
      </p:sp>
      <p:sp>
        <p:nvSpPr>
          <p:cNvPr id="24580"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4582"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4583" name="Rectangle 6"/>
          <p:cNvSpPr>
            <a:spLocks noChangeArrowheads="1"/>
          </p:cNvSpPr>
          <p:nvPr/>
        </p:nvSpPr>
        <p:spPr bwMode="auto">
          <a:xfrm>
            <a:off x="846138" y="1930400"/>
            <a:ext cx="654050"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24584" name="AutoShape 7"/>
          <p:cNvSpPr>
            <a:spLocks noChangeArrowheads="1"/>
          </p:cNvSpPr>
          <p:nvPr/>
        </p:nvSpPr>
        <p:spPr bwMode="auto">
          <a:xfrm>
            <a:off x="5257800" y="1219200"/>
            <a:ext cx="3533775" cy="635000"/>
          </a:xfrm>
          <a:prstGeom prst="wedgeRoundRectCallout">
            <a:avLst>
              <a:gd name="adj1" fmla="val -160019"/>
              <a:gd name="adj2" fmla="val 58500"/>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Execute initializer</a:t>
            </a:r>
          </a:p>
          <a:p>
            <a:pPr algn="ctr"/>
            <a:r>
              <a:rPr lang="en-US" sz="1800"/>
              <a:t>i is now 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228600" y="1478340"/>
            <a:ext cx="6819900" cy="1569660"/>
          </a:xfrm>
          <a:prstGeom prst="rect">
            <a:avLst/>
          </a:prstGeom>
          <a:solidFill>
            <a:schemeClr val="bg1">
              <a:lumMod val="95000"/>
            </a:schemeClr>
          </a:solidFill>
          <a:ln w="12700">
            <a:noFill/>
            <a:miter lim="800000"/>
            <a:headEnd type="none" w="sm" len="sm"/>
            <a:tailEnd type="none" w="sm" len="sm"/>
          </a:ln>
        </p:spPr>
        <p:txBody>
          <a:bodyPr wrap="square">
            <a:spAutoFit/>
          </a:bodyPr>
          <a:lstStyle/>
          <a:p>
            <a:r>
              <a:rPr lang="en-US" dirty="0" err="1"/>
              <a:t>int</a:t>
            </a:r>
            <a:r>
              <a:rPr lang="en-US" dirty="0"/>
              <a:t> </a:t>
            </a:r>
            <a:r>
              <a:rPr lang="en-US" dirty="0" err="1"/>
              <a:t>i</a:t>
            </a:r>
            <a:r>
              <a:rPr lang="en-US" dirty="0"/>
              <a:t>;</a:t>
            </a:r>
          </a:p>
          <a:p>
            <a:r>
              <a:rPr lang="en-US" dirty="0"/>
              <a:t>for (</a:t>
            </a:r>
            <a:r>
              <a:rPr lang="en-US" dirty="0" err="1"/>
              <a:t>i</a:t>
            </a:r>
            <a:r>
              <a:rPr lang="en-US" dirty="0"/>
              <a:t> = 0; </a:t>
            </a:r>
            <a:r>
              <a:rPr lang="en-US" dirty="0" err="1"/>
              <a:t>i</a:t>
            </a:r>
            <a:r>
              <a:rPr lang="en-US" dirty="0"/>
              <a:t> &lt; 2; </a:t>
            </a:r>
            <a:r>
              <a:rPr lang="en-US" dirty="0" err="1"/>
              <a:t>i</a:t>
            </a:r>
            <a:r>
              <a:rPr lang="en-US" dirty="0"/>
              <a:t>++) {	 </a:t>
            </a:r>
          </a:p>
          <a:p>
            <a:r>
              <a:rPr lang="en-US" dirty="0"/>
              <a:t>  </a:t>
            </a:r>
            <a:r>
              <a:rPr lang="en-US" dirty="0" err="1"/>
              <a:t>System.out.println</a:t>
            </a:r>
            <a:r>
              <a:rPr lang="en-US" dirty="0" smtClean="0"/>
              <a:t>("</a:t>
            </a:r>
            <a:r>
              <a:rPr lang="en-US" dirty="0"/>
              <a:t>Welcome to Java!"); </a:t>
            </a:r>
          </a:p>
          <a:p>
            <a:r>
              <a:rPr lang="en-US" dirty="0"/>
              <a:t>}</a:t>
            </a:r>
          </a:p>
        </p:txBody>
      </p:sp>
      <p:sp>
        <p:nvSpPr>
          <p:cNvPr id="25603"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25602" name="Slide Number Placeholder 4"/>
          <p:cNvSpPr>
            <a:spLocks noGrp="1"/>
          </p:cNvSpPr>
          <p:nvPr>
            <p:ph type="sldNum" sz="quarter" idx="12"/>
          </p:nvPr>
        </p:nvSpPr>
        <p:spPr>
          <a:noFill/>
        </p:spPr>
        <p:txBody>
          <a:bodyPr/>
          <a:lstStyle/>
          <a:p>
            <a:fld id="{5D928314-5161-4A32-A0AC-FDE762E64ACA}" type="slidenum">
              <a:rPr lang="en-US"/>
              <a:pPr/>
              <a:t>18</a:t>
            </a:fld>
            <a:endParaRPr lang="en-US"/>
          </a:p>
        </p:txBody>
      </p:sp>
      <p:sp>
        <p:nvSpPr>
          <p:cNvPr id="25604"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5606"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5607" name="Rectangle 6"/>
          <p:cNvSpPr>
            <a:spLocks noChangeArrowheads="1"/>
          </p:cNvSpPr>
          <p:nvPr/>
        </p:nvSpPr>
        <p:spPr bwMode="auto">
          <a:xfrm>
            <a:off x="1576388" y="1930400"/>
            <a:ext cx="654050"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25608" name="AutoShape 7"/>
          <p:cNvSpPr>
            <a:spLocks noChangeArrowheads="1"/>
          </p:cNvSpPr>
          <p:nvPr/>
        </p:nvSpPr>
        <p:spPr bwMode="auto">
          <a:xfrm>
            <a:off x="5110163" y="1163638"/>
            <a:ext cx="3533775" cy="728662"/>
          </a:xfrm>
          <a:prstGeom prst="wedgeRoundRectCallout">
            <a:avLst>
              <a:gd name="adj1" fmla="val -137199"/>
              <a:gd name="adj2" fmla="val 60241"/>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(i &lt; 2) is true </a:t>
            </a:r>
          </a:p>
          <a:p>
            <a:pPr algn="ctr"/>
            <a:r>
              <a:rPr lang="en-US" sz="1800"/>
              <a:t>since i is 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228600" y="1478340"/>
            <a:ext cx="6819900" cy="1569660"/>
          </a:xfrm>
          <a:prstGeom prst="rect">
            <a:avLst/>
          </a:prstGeom>
          <a:solidFill>
            <a:schemeClr val="bg1">
              <a:lumMod val="95000"/>
            </a:schemeClr>
          </a:solidFill>
          <a:ln w="12700">
            <a:noFill/>
            <a:miter lim="800000"/>
            <a:headEnd type="none" w="sm" len="sm"/>
            <a:tailEnd type="none" w="sm" len="sm"/>
          </a:ln>
        </p:spPr>
        <p:txBody>
          <a:bodyPr wrap="square">
            <a:spAutoFit/>
          </a:bodyPr>
          <a:lstStyle/>
          <a:p>
            <a:r>
              <a:rPr lang="en-US" dirty="0" err="1"/>
              <a:t>int</a:t>
            </a:r>
            <a:r>
              <a:rPr lang="en-US" dirty="0"/>
              <a:t> </a:t>
            </a:r>
            <a:r>
              <a:rPr lang="en-US" dirty="0" err="1"/>
              <a:t>i</a:t>
            </a:r>
            <a:r>
              <a:rPr lang="en-US" dirty="0"/>
              <a:t>;</a:t>
            </a:r>
          </a:p>
          <a:p>
            <a:r>
              <a:rPr lang="en-US" dirty="0"/>
              <a:t>for (</a:t>
            </a:r>
            <a:r>
              <a:rPr lang="en-US" dirty="0" err="1"/>
              <a:t>i</a:t>
            </a:r>
            <a:r>
              <a:rPr lang="en-US" dirty="0"/>
              <a:t> = 0; </a:t>
            </a:r>
            <a:r>
              <a:rPr lang="en-US" dirty="0" err="1"/>
              <a:t>i</a:t>
            </a:r>
            <a:r>
              <a:rPr lang="en-US" dirty="0"/>
              <a:t> &lt; 2; </a:t>
            </a:r>
            <a:r>
              <a:rPr lang="en-US" dirty="0" err="1"/>
              <a:t>i</a:t>
            </a:r>
            <a:r>
              <a:rPr lang="en-US" dirty="0"/>
              <a:t>++) {	 </a:t>
            </a:r>
          </a:p>
          <a:p>
            <a:r>
              <a:rPr lang="en-US" dirty="0"/>
              <a:t>  </a:t>
            </a:r>
            <a:r>
              <a:rPr lang="en-US" dirty="0" err="1"/>
              <a:t>System.out.println</a:t>
            </a:r>
            <a:r>
              <a:rPr lang="en-US" dirty="0" smtClean="0"/>
              <a:t>("</a:t>
            </a:r>
            <a:r>
              <a:rPr lang="en-US" dirty="0"/>
              <a:t>Welcome to Java!"); </a:t>
            </a:r>
          </a:p>
          <a:p>
            <a:r>
              <a:rPr lang="en-US" dirty="0"/>
              <a:t>}</a:t>
            </a:r>
          </a:p>
        </p:txBody>
      </p:sp>
      <p:sp>
        <p:nvSpPr>
          <p:cNvPr id="26627"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26626" name="Slide Number Placeholder 4"/>
          <p:cNvSpPr>
            <a:spLocks noGrp="1"/>
          </p:cNvSpPr>
          <p:nvPr>
            <p:ph type="sldNum" sz="quarter" idx="12"/>
          </p:nvPr>
        </p:nvSpPr>
        <p:spPr>
          <a:noFill/>
        </p:spPr>
        <p:txBody>
          <a:bodyPr/>
          <a:lstStyle/>
          <a:p>
            <a:fld id="{36C5B569-A231-4815-8D75-6F0C77DACE5B}" type="slidenum">
              <a:rPr lang="en-US"/>
              <a:pPr/>
              <a:t>19</a:t>
            </a:fld>
            <a:endParaRPr lang="en-US"/>
          </a:p>
        </p:txBody>
      </p:sp>
      <p:sp>
        <p:nvSpPr>
          <p:cNvPr id="26628"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6630"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6631" name="Rectangle 6"/>
          <p:cNvSpPr>
            <a:spLocks noChangeArrowheads="1"/>
          </p:cNvSpPr>
          <p:nvPr/>
        </p:nvSpPr>
        <p:spPr bwMode="auto">
          <a:xfrm>
            <a:off x="423863" y="2276475"/>
            <a:ext cx="5030787"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26632" name="AutoShape 7"/>
          <p:cNvSpPr>
            <a:spLocks noChangeArrowheads="1"/>
          </p:cNvSpPr>
          <p:nvPr/>
        </p:nvSpPr>
        <p:spPr bwMode="auto">
          <a:xfrm>
            <a:off x="5110163" y="1163638"/>
            <a:ext cx="3533775" cy="384175"/>
          </a:xfrm>
          <a:prstGeom prst="wedgeRoundRectCallout">
            <a:avLst>
              <a:gd name="adj1" fmla="val -69046"/>
              <a:gd name="adj2" fmla="val 246282"/>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Print Welcome to Java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p:cNvSpPr>
            <a:spLocks noGrp="1" noChangeArrowheads="1"/>
          </p:cNvSpPr>
          <p:nvPr>
            <p:ph type="ctrTitle"/>
          </p:nvPr>
        </p:nvSpPr>
        <p:spPr>
          <a:xfrm>
            <a:off x="347663" y="855663"/>
            <a:ext cx="8334375" cy="1152525"/>
          </a:xfrm>
        </p:spPr>
        <p:txBody>
          <a:bodyPr/>
          <a:lstStyle/>
          <a:p>
            <a:r>
              <a:rPr lang="en-US" sz="4000" dirty="0" smtClean="0"/>
              <a:t>Loops</a:t>
            </a:r>
            <a:endParaRPr lang="en-US" dirty="0" smtClean="0"/>
          </a:p>
        </p:txBody>
      </p:sp>
      <p:sp>
        <p:nvSpPr>
          <p:cNvPr id="8195" name="Rectangle 36"/>
          <p:cNvSpPr>
            <a:spLocks noGrp="1" noChangeArrowheads="1"/>
          </p:cNvSpPr>
          <p:nvPr>
            <p:ph type="sldNum" sz="quarter" idx="12"/>
          </p:nvPr>
        </p:nvSpPr>
        <p:spPr>
          <a:noFill/>
        </p:spPr>
        <p:txBody>
          <a:bodyPr/>
          <a:lstStyle/>
          <a:p>
            <a:fld id="{1D69B542-6248-4889-B036-BBA88EF5C035}" type="slidenum">
              <a:rPr lang="en-US"/>
              <a:pPr/>
              <a:t>2</a:t>
            </a:fld>
            <a:endParaRPr lang="en-US"/>
          </a:p>
        </p:txBody>
      </p:sp>
      <p:sp>
        <p:nvSpPr>
          <p:cNvPr id="5" name="Rectangle 3"/>
          <p:cNvSpPr txBox="1">
            <a:spLocks noChangeArrowheads="1"/>
          </p:cNvSpPr>
          <p:nvPr/>
        </p:nvSpPr>
        <p:spPr bwMode="auto">
          <a:xfrm>
            <a:off x="228600" y="2133600"/>
            <a:ext cx="8683625" cy="4114800"/>
          </a:xfrm>
          <a:prstGeom prst="rect">
            <a:avLst/>
          </a:prstGeom>
          <a:noFill/>
          <a:ln w="9525">
            <a:noFill/>
            <a:miter lim="800000"/>
            <a:headEnd/>
            <a:tailEnd/>
          </a:ln>
          <a:effectLst/>
        </p:spPr>
        <p:txBody>
          <a:bodyPr lIns="92075" tIns="46038" rIns="92075" bIns="46038" anchor="ctr"/>
          <a:lstStyle/>
          <a:p>
            <a:pPr algn="ctr">
              <a:lnSpc>
                <a:spcPct val="90000"/>
              </a:lnSpc>
              <a:spcBef>
                <a:spcPct val="20000"/>
              </a:spcBef>
              <a:buClr>
                <a:schemeClr val="tx2"/>
              </a:buClr>
              <a:buSzPct val="75000"/>
              <a:buFont typeface="Monotype Sorts" pitchFamily="2" charset="2"/>
              <a:buNone/>
              <a:defRPr/>
            </a:pPr>
            <a:r>
              <a:rPr lang="en-US" sz="2800" kern="0">
                <a:latin typeface="+mn-lt"/>
              </a:rPr>
              <a:t>Suppose that you need to print a string (e.g., </a:t>
            </a:r>
            <a:r>
              <a:rPr lang="en-US" sz="2800" u="sng" kern="0">
                <a:latin typeface="+mn-lt"/>
              </a:rPr>
              <a:t>"Welcome to Java!"</a:t>
            </a:r>
            <a:r>
              <a:rPr lang="en-US" sz="2800" kern="0">
                <a:latin typeface="+mn-lt"/>
              </a:rPr>
              <a:t>) a hundred times. It would be tedious to have to write the following statement a hundred times:</a:t>
            </a:r>
          </a:p>
          <a:p>
            <a:pPr algn="ctr">
              <a:lnSpc>
                <a:spcPct val="90000"/>
              </a:lnSpc>
              <a:spcBef>
                <a:spcPct val="20000"/>
              </a:spcBef>
              <a:buClr>
                <a:schemeClr val="tx2"/>
              </a:buClr>
              <a:buSzPct val="75000"/>
              <a:buFont typeface="Monotype Sorts" pitchFamily="2" charset="2"/>
              <a:buNone/>
              <a:defRPr/>
            </a:pPr>
            <a:endParaRPr lang="en-US" sz="2800" u="sng" kern="0">
              <a:latin typeface="+mn-lt"/>
            </a:endParaRPr>
          </a:p>
          <a:p>
            <a:pPr algn="ctr">
              <a:lnSpc>
                <a:spcPct val="90000"/>
              </a:lnSpc>
              <a:spcBef>
                <a:spcPct val="20000"/>
              </a:spcBef>
              <a:buClr>
                <a:schemeClr val="tx2"/>
              </a:buClr>
              <a:buSzPct val="75000"/>
              <a:buFont typeface="Monotype Sorts" pitchFamily="2" charset="2"/>
              <a:buNone/>
              <a:defRPr/>
            </a:pPr>
            <a:r>
              <a:rPr lang="en-US" sz="2800" u="sng" kern="0">
                <a:latin typeface="+mn-lt"/>
              </a:rPr>
              <a:t>System.out.println("Welcome to Java!");</a:t>
            </a:r>
          </a:p>
          <a:p>
            <a:pPr algn="ctr">
              <a:lnSpc>
                <a:spcPct val="90000"/>
              </a:lnSpc>
              <a:spcBef>
                <a:spcPct val="20000"/>
              </a:spcBef>
              <a:buClr>
                <a:schemeClr val="tx2"/>
              </a:buClr>
              <a:buSzPct val="75000"/>
              <a:buFont typeface="Monotype Sorts" pitchFamily="2" charset="2"/>
              <a:buNone/>
              <a:defRPr/>
            </a:pPr>
            <a:endParaRPr lang="en-US" sz="2800" kern="0">
              <a:latin typeface="+mn-lt"/>
            </a:endParaRPr>
          </a:p>
          <a:p>
            <a:pPr algn="ctr">
              <a:lnSpc>
                <a:spcPct val="90000"/>
              </a:lnSpc>
              <a:spcBef>
                <a:spcPct val="20000"/>
              </a:spcBef>
              <a:buClr>
                <a:schemeClr val="tx2"/>
              </a:buClr>
              <a:buSzPct val="75000"/>
              <a:buFont typeface="Monotype Sorts" pitchFamily="2" charset="2"/>
              <a:buNone/>
              <a:defRPr/>
            </a:pPr>
            <a:r>
              <a:rPr lang="en-US" sz="2800" kern="0">
                <a:latin typeface="+mn-lt"/>
              </a:rPr>
              <a:t>So, how do you solve this problem?</a:t>
            </a:r>
            <a:endParaRPr lang="en-US" sz="2800" kern="0"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228600" y="1478340"/>
            <a:ext cx="6819900" cy="1569660"/>
          </a:xfrm>
          <a:prstGeom prst="rect">
            <a:avLst/>
          </a:prstGeom>
          <a:solidFill>
            <a:schemeClr val="bg1">
              <a:lumMod val="95000"/>
            </a:schemeClr>
          </a:solidFill>
          <a:ln w="12700">
            <a:noFill/>
            <a:miter lim="800000"/>
            <a:headEnd type="none" w="sm" len="sm"/>
            <a:tailEnd type="none" w="sm" len="sm"/>
          </a:ln>
        </p:spPr>
        <p:txBody>
          <a:bodyPr wrap="square">
            <a:spAutoFit/>
          </a:bodyPr>
          <a:lstStyle/>
          <a:p>
            <a:r>
              <a:rPr lang="en-US" dirty="0" err="1"/>
              <a:t>int</a:t>
            </a:r>
            <a:r>
              <a:rPr lang="en-US" dirty="0"/>
              <a:t> </a:t>
            </a:r>
            <a:r>
              <a:rPr lang="en-US" dirty="0" err="1"/>
              <a:t>i</a:t>
            </a:r>
            <a:r>
              <a:rPr lang="en-US" dirty="0"/>
              <a:t>;</a:t>
            </a:r>
          </a:p>
          <a:p>
            <a:r>
              <a:rPr lang="en-US" dirty="0"/>
              <a:t>for (</a:t>
            </a:r>
            <a:r>
              <a:rPr lang="en-US" dirty="0" err="1"/>
              <a:t>i</a:t>
            </a:r>
            <a:r>
              <a:rPr lang="en-US" dirty="0"/>
              <a:t> = 0; </a:t>
            </a:r>
            <a:r>
              <a:rPr lang="en-US" dirty="0" err="1"/>
              <a:t>i</a:t>
            </a:r>
            <a:r>
              <a:rPr lang="en-US" dirty="0"/>
              <a:t> &lt; 2; </a:t>
            </a:r>
            <a:r>
              <a:rPr lang="en-US" dirty="0" err="1"/>
              <a:t>i</a:t>
            </a:r>
            <a:r>
              <a:rPr lang="en-US" dirty="0"/>
              <a:t>++) {	 </a:t>
            </a:r>
          </a:p>
          <a:p>
            <a:r>
              <a:rPr lang="en-US" dirty="0"/>
              <a:t>  </a:t>
            </a:r>
            <a:r>
              <a:rPr lang="en-US" dirty="0" err="1"/>
              <a:t>System.out.println</a:t>
            </a:r>
            <a:r>
              <a:rPr lang="en-US" dirty="0" smtClean="0"/>
              <a:t>("</a:t>
            </a:r>
            <a:r>
              <a:rPr lang="en-US" dirty="0"/>
              <a:t>Welcome to Java!"); </a:t>
            </a:r>
          </a:p>
          <a:p>
            <a:r>
              <a:rPr lang="en-US" dirty="0"/>
              <a:t>}</a:t>
            </a:r>
          </a:p>
        </p:txBody>
      </p:sp>
      <p:sp>
        <p:nvSpPr>
          <p:cNvPr id="27651"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27650" name="Slide Number Placeholder 4"/>
          <p:cNvSpPr>
            <a:spLocks noGrp="1"/>
          </p:cNvSpPr>
          <p:nvPr>
            <p:ph type="sldNum" sz="quarter" idx="12"/>
          </p:nvPr>
        </p:nvSpPr>
        <p:spPr>
          <a:noFill/>
        </p:spPr>
        <p:txBody>
          <a:bodyPr/>
          <a:lstStyle/>
          <a:p>
            <a:fld id="{F1C45EF2-CA14-4BD5-8B44-C078FB32E1ED}" type="slidenum">
              <a:rPr lang="en-US"/>
              <a:pPr/>
              <a:t>20</a:t>
            </a:fld>
            <a:endParaRPr lang="en-US"/>
          </a:p>
        </p:txBody>
      </p:sp>
      <p:sp>
        <p:nvSpPr>
          <p:cNvPr id="27652"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7654"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7655" name="Rectangle 6"/>
          <p:cNvSpPr>
            <a:spLocks noChangeArrowheads="1"/>
          </p:cNvSpPr>
          <p:nvPr/>
        </p:nvSpPr>
        <p:spPr bwMode="auto">
          <a:xfrm>
            <a:off x="2266950" y="1892300"/>
            <a:ext cx="461963"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27656" name="AutoShape 7"/>
          <p:cNvSpPr>
            <a:spLocks noChangeArrowheads="1"/>
          </p:cNvSpPr>
          <p:nvPr/>
        </p:nvSpPr>
        <p:spPr bwMode="auto">
          <a:xfrm>
            <a:off x="5110163" y="1163638"/>
            <a:ext cx="3533775" cy="728662"/>
          </a:xfrm>
          <a:prstGeom prst="wedgeRoundRectCallout">
            <a:avLst>
              <a:gd name="adj1" fmla="val -116171"/>
              <a:gd name="adj2" fmla="val 51963"/>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Execute adjustment statement </a:t>
            </a:r>
          </a:p>
          <a:p>
            <a:pPr algn="ctr"/>
            <a:r>
              <a:rPr lang="en-US" sz="1800"/>
              <a:t>i now is 1</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228600" y="1478340"/>
            <a:ext cx="6819900" cy="1569660"/>
          </a:xfrm>
          <a:prstGeom prst="rect">
            <a:avLst/>
          </a:prstGeom>
          <a:solidFill>
            <a:schemeClr val="bg1">
              <a:lumMod val="95000"/>
            </a:schemeClr>
          </a:solidFill>
          <a:ln w="12700">
            <a:noFill/>
            <a:miter lim="800000"/>
            <a:headEnd type="none" w="sm" len="sm"/>
            <a:tailEnd type="none" w="sm" len="sm"/>
          </a:ln>
        </p:spPr>
        <p:txBody>
          <a:bodyPr wrap="square">
            <a:spAutoFit/>
          </a:bodyPr>
          <a:lstStyle/>
          <a:p>
            <a:r>
              <a:rPr lang="en-US" dirty="0" err="1"/>
              <a:t>int</a:t>
            </a:r>
            <a:r>
              <a:rPr lang="en-US" dirty="0"/>
              <a:t> </a:t>
            </a:r>
            <a:r>
              <a:rPr lang="en-US" dirty="0" err="1"/>
              <a:t>i</a:t>
            </a:r>
            <a:r>
              <a:rPr lang="en-US" dirty="0"/>
              <a:t>;</a:t>
            </a:r>
          </a:p>
          <a:p>
            <a:r>
              <a:rPr lang="en-US" dirty="0"/>
              <a:t>for (</a:t>
            </a:r>
            <a:r>
              <a:rPr lang="en-US" dirty="0" err="1"/>
              <a:t>i</a:t>
            </a:r>
            <a:r>
              <a:rPr lang="en-US" dirty="0"/>
              <a:t> = 0; </a:t>
            </a:r>
            <a:r>
              <a:rPr lang="en-US" dirty="0" err="1"/>
              <a:t>i</a:t>
            </a:r>
            <a:r>
              <a:rPr lang="en-US" dirty="0"/>
              <a:t> &lt; 2; </a:t>
            </a:r>
            <a:r>
              <a:rPr lang="en-US" dirty="0" err="1"/>
              <a:t>i</a:t>
            </a:r>
            <a:r>
              <a:rPr lang="en-US" dirty="0"/>
              <a:t>++) {	 </a:t>
            </a:r>
          </a:p>
          <a:p>
            <a:r>
              <a:rPr lang="en-US" dirty="0"/>
              <a:t>  </a:t>
            </a:r>
            <a:r>
              <a:rPr lang="en-US" dirty="0" err="1"/>
              <a:t>System.out.println</a:t>
            </a:r>
            <a:r>
              <a:rPr lang="en-US" dirty="0" smtClean="0"/>
              <a:t>("</a:t>
            </a:r>
            <a:r>
              <a:rPr lang="en-US" dirty="0"/>
              <a:t>Welcome to Java!"); </a:t>
            </a:r>
          </a:p>
          <a:p>
            <a:r>
              <a:rPr lang="en-US" dirty="0"/>
              <a:t>}</a:t>
            </a:r>
          </a:p>
        </p:txBody>
      </p:sp>
      <p:sp>
        <p:nvSpPr>
          <p:cNvPr id="28675"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28674" name="Slide Number Placeholder 4"/>
          <p:cNvSpPr>
            <a:spLocks noGrp="1"/>
          </p:cNvSpPr>
          <p:nvPr>
            <p:ph type="sldNum" sz="quarter" idx="12"/>
          </p:nvPr>
        </p:nvSpPr>
        <p:spPr>
          <a:noFill/>
        </p:spPr>
        <p:txBody>
          <a:bodyPr/>
          <a:lstStyle/>
          <a:p>
            <a:fld id="{10656B81-06D7-4F27-BF3A-2409FF5A280D}" type="slidenum">
              <a:rPr lang="en-US"/>
              <a:pPr/>
              <a:t>21</a:t>
            </a:fld>
            <a:endParaRPr lang="en-US"/>
          </a:p>
        </p:txBody>
      </p:sp>
      <p:sp>
        <p:nvSpPr>
          <p:cNvPr id="28676"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8678"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8679" name="Rectangle 6"/>
          <p:cNvSpPr>
            <a:spLocks noChangeArrowheads="1"/>
          </p:cNvSpPr>
          <p:nvPr/>
        </p:nvSpPr>
        <p:spPr bwMode="auto">
          <a:xfrm>
            <a:off x="1538288" y="1892300"/>
            <a:ext cx="728662"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28680" name="AutoShape 7"/>
          <p:cNvSpPr>
            <a:spLocks noChangeArrowheads="1"/>
          </p:cNvSpPr>
          <p:nvPr/>
        </p:nvSpPr>
        <p:spPr bwMode="auto">
          <a:xfrm>
            <a:off x="5110163" y="1163638"/>
            <a:ext cx="3533775" cy="728662"/>
          </a:xfrm>
          <a:prstGeom prst="wedgeRoundRectCallout">
            <a:avLst>
              <a:gd name="adj1" fmla="val -132255"/>
              <a:gd name="adj2" fmla="val 51963"/>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(i &lt; 2) is still true  </a:t>
            </a:r>
          </a:p>
          <a:p>
            <a:pPr algn="ctr"/>
            <a:r>
              <a:rPr lang="en-US" sz="1800"/>
              <a:t>since i is 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228600" y="1478340"/>
            <a:ext cx="6819900" cy="1569660"/>
          </a:xfrm>
          <a:prstGeom prst="rect">
            <a:avLst/>
          </a:prstGeom>
          <a:solidFill>
            <a:schemeClr val="bg1">
              <a:lumMod val="95000"/>
            </a:schemeClr>
          </a:solidFill>
          <a:ln w="12700">
            <a:noFill/>
            <a:miter lim="800000"/>
            <a:headEnd type="none" w="sm" len="sm"/>
            <a:tailEnd type="none" w="sm" len="sm"/>
          </a:ln>
        </p:spPr>
        <p:txBody>
          <a:bodyPr wrap="square">
            <a:spAutoFit/>
          </a:bodyPr>
          <a:lstStyle/>
          <a:p>
            <a:r>
              <a:rPr lang="en-US" dirty="0" err="1"/>
              <a:t>int</a:t>
            </a:r>
            <a:r>
              <a:rPr lang="en-US" dirty="0"/>
              <a:t> </a:t>
            </a:r>
            <a:r>
              <a:rPr lang="en-US" dirty="0" err="1"/>
              <a:t>i</a:t>
            </a:r>
            <a:r>
              <a:rPr lang="en-US" dirty="0"/>
              <a:t>;</a:t>
            </a:r>
          </a:p>
          <a:p>
            <a:r>
              <a:rPr lang="en-US" dirty="0"/>
              <a:t>for (</a:t>
            </a:r>
            <a:r>
              <a:rPr lang="en-US" dirty="0" err="1"/>
              <a:t>i</a:t>
            </a:r>
            <a:r>
              <a:rPr lang="en-US" dirty="0"/>
              <a:t> = 0; </a:t>
            </a:r>
            <a:r>
              <a:rPr lang="en-US" dirty="0" err="1"/>
              <a:t>i</a:t>
            </a:r>
            <a:r>
              <a:rPr lang="en-US" dirty="0"/>
              <a:t> &lt; 2; </a:t>
            </a:r>
            <a:r>
              <a:rPr lang="en-US" dirty="0" err="1"/>
              <a:t>i</a:t>
            </a:r>
            <a:r>
              <a:rPr lang="en-US" dirty="0"/>
              <a:t>++) {	 </a:t>
            </a:r>
          </a:p>
          <a:p>
            <a:r>
              <a:rPr lang="en-US" dirty="0"/>
              <a:t>  </a:t>
            </a:r>
            <a:r>
              <a:rPr lang="en-US" dirty="0" err="1"/>
              <a:t>System.out.println</a:t>
            </a:r>
            <a:r>
              <a:rPr lang="en-US" dirty="0" smtClean="0"/>
              <a:t>("</a:t>
            </a:r>
            <a:r>
              <a:rPr lang="en-US" dirty="0"/>
              <a:t>Welcome to Java!"); </a:t>
            </a:r>
          </a:p>
          <a:p>
            <a:r>
              <a:rPr lang="en-US" dirty="0"/>
              <a:t>}</a:t>
            </a:r>
          </a:p>
        </p:txBody>
      </p:sp>
      <p:sp>
        <p:nvSpPr>
          <p:cNvPr id="29699"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29698" name="Slide Number Placeholder 4"/>
          <p:cNvSpPr>
            <a:spLocks noGrp="1"/>
          </p:cNvSpPr>
          <p:nvPr>
            <p:ph type="sldNum" sz="quarter" idx="12"/>
          </p:nvPr>
        </p:nvSpPr>
        <p:spPr>
          <a:noFill/>
        </p:spPr>
        <p:txBody>
          <a:bodyPr/>
          <a:lstStyle/>
          <a:p>
            <a:fld id="{56A582A7-D625-4BAF-A917-754C4C83CA02}" type="slidenum">
              <a:rPr lang="en-US"/>
              <a:pPr/>
              <a:t>22</a:t>
            </a:fld>
            <a:endParaRPr lang="en-US"/>
          </a:p>
        </p:txBody>
      </p:sp>
      <p:sp>
        <p:nvSpPr>
          <p:cNvPr id="29700"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9702"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9703" name="Rectangle 6"/>
          <p:cNvSpPr>
            <a:spLocks noChangeArrowheads="1"/>
          </p:cNvSpPr>
          <p:nvPr/>
        </p:nvSpPr>
        <p:spPr bwMode="auto">
          <a:xfrm>
            <a:off x="461963" y="2276475"/>
            <a:ext cx="4992687"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29704" name="AutoShape 7"/>
          <p:cNvSpPr>
            <a:spLocks noChangeArrowheads="1"/>
          </p:cNvSpPr>
          <p:nvPr/>
        </p:nvSpPr>
        <p:spPr bwMode="auto">
          <a:xfrm>
            <a:off x="5110163" y="1163638"/>
            <a:ext cx="3533775" cy="728662"/>
          </a:xfrm>
          <a:prstGeom prst="wedgeRoundRectCallout">
            <a:avLst>
              <a:gd name="adj1" fmla="val -77944"/>
              <a:gd name="adj2" fmla="val 111875"/>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Print Welcome to Java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228600" y="1478340"/>
            <a:ext cx="6819900" cy="1569660"/>
          </a:xfrm>
          <a:prstGeom prst="rect">
            <a:avLst/>
          </a:prstGeom>
          <a:solidFill>
            <a:schemeClr val="bg1">
              <a:lumMod val="95000"/>
            </a:schemeClr>
          </a:solidFill>
          <a:ln w="12700">
            <a:noFill/>
            <a:miter lim="800000"/>
            <a:headEnd type="none" w="sm" len="sm"/>
            <a:tailEnd type="none" w="sm" len="sm"/>
          </a:ln>
        </p:spPr>
        <p:txBody>
          <a:bodyPr wrap="square">
            <a:spAutoFit/>
          </a:bodyPr>
          <a:lstStyle/>
          <a:p>
            <a:r>
              <a:rPr lang="en-US" dirty="0" err="1"/>
              <a:t>int</a:t>
            </a:r>
            <a:r>
              <a:rPr lang="en-US" dirty="0"/>
              <a:t> </a:t>
            </a:r>
            <a:r>
              <a:rPr lang="en-US" dirty="0" err="1"/>
              <a:t>i</a:t>
            </a:r>
            <a:r>
              <a:rPr lang="en-US" dirty="0"/>
              <a:t>;</a:t>
            </a:r>
          </a:p>
          <a:p>
            <a:r>
              <a:rPr lang="en-US" dirty="0"/>
              <a:t>for (</a:t>
            </a:r>
            <a:r>
              <a:rPr lang="en-US" dirty="0" err="1"/>
              <a:t>i</a:t>
            </a:r>
            <a:r>
              <a:rPr lang="en-US" dirty="0"/>
              <a:t> = 0; </a:t>
            </a:r>
            <a:r>
              <a:rPr lang="en-US" dirty="0" err="1"/>
              <a:t>i</a:t>
            </a:r>
            <a:r>
              <a:rPr lang="en-US" dirty="0"/>
              <a:t> &lt; 2; </a:t>
            </a:r>
            <a:r>
              <a:rPr lang="en-US" dirty="0" err="1"/>
              <a:t>i</a:t>
            </a:r>
            <a:r>
              <a:rPr lang="en-US" dirty="0"/>
              <a:t>++) {	 </a:t>
            </a:r>
          </a:p>
          <a:p>
            <a:r>
              <a:rPr lang="en-US" dirty="0"/>
              <a:t>  </a:t>
            </a:r>
            <a:r>
              <a:rPr lang="en-US" dirty="0" err="1"/>
              <a:t>System.out.println</a:t>
            </a:r>
            <a:r>
              <a:rPr lang="en-US" dirty="0" smtClean="0"/>
              <a:t>("</a:t>
            </a:r>
            <a:r>
              <a:rPr lang="en-US" dirty="0"/>
              <a:t>Welcome to Java!"); </a:t>
            </a:r>
          </a:p>
          <a:p>
            <a:r>
              <a:rPr lang="en-US" dirty="0"/>
              <a:t>}</a:t>
            </a:r>
          </a:p>
        </p:txBody>
      </p:sp>
      <p:sp>
        <p:nvSpPr>
          <p:cNvPr id="30723"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30722" name="Slide Number Placeholder 4"/>
          <p:cNvSpPr>
            <a:spLocks noGrp="1"/>
          </p:cNvSpPr>
          <p:nvPr>
            <p:ph type="sldNum" sz="quarter" idx="12"/>
          </p:nvPr>
        </p:nvSpPr>
        <p:spPr>
          <a:noFill/>
        </p:spPr>
        <p:txBody>
          <a:bodyPr/>
          <a:lstStyle/>
          <a:p>
            <a:fld id="{7B4A83A9-B590-453E-B7EC-197EC3DBEC8C}" type="slidenum">
              <a:rPr lang="en-US"/>
              <a:pPr/>
              <a:t>23</a:t>
            </a:fld>
            <a:endParaRPr lang="en-US"/>
          </a:p>
        </p:txBody>
      </p:sp>
      <p:sp>
        <p:nvSpPr>
          <p:cNvPr id="30724"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30726"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30727" name="Rectangle 6"/>
          <p:cNvSpPr>
            <a:spLocks noChangeArrowheads="1"/>
          </p:cNvSpPr>
          <p:nvPr/>
        </p:nvSpPr>
        <p:spPr bwMode="auto">
          <a:xfrm>
            <a:off x="2266950" y="1892300"/>
            <a:ext cx="461963"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30728" name="AutoShape 7"/>
          <p:cNvSpPr>
            <a:spLocks noChangeArrowheads="1"/>
          </p:cNvSpPr>
          <p:nvPr/>
        </p:nvSpPr>
        <p:spPr bwMode="auto">
          <a:xfrm>
            <a:off x="5110163" y="1163638"/>
            <a:ext cx="3533775" cy="728662"/>
          </a:xfrm>
          <a:prstGeom prst="wedgeRoundRectCallout">
            <a:avLst>
              <a:gd name="adj1" fmla="val -116171"/>
              <a:gd name="adj2" fmla="val 51963"/>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Execute adjustment statement </a:t>
            </a:r>
          </a:p>
          <a:p>
            <a:pPr algn="ctr"/>
            <a:r>
              <a:rPr lang="en-US" sz="1800"/>
              <a:t>i now is 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228600" y="1478340"/>
            <a:ext cx="6819900" cy="1569660"/>
          </a:xfrm>
          <a:prstGeom prst="rect">
            <a:avLst/>
          </a:prstGeom>
          <a:solidFill>
            <a:schemeClr val="bg1">
              <a:lumMod val="95000"/>
            </a:schemeClr>
          </a:solidFill>
          <a:ln w="12700">
            <a:noFill/>
            <a:miter lim="800000"/>
            <a:headEnd type="none" w="sm" len="sm"/>
            <a:tailEnd type="none" w="sm" len="sm"/>
          </a:ln>
        </p:spPr>
        <p:txBody>
          <a:bodyPr wrap="square">
            <a:spAutoFit/>
          </a:bodyPr>
          <a:lstStyle/>
          <a:p>
            <a:r>
              <a:rPr lang="en-US" dirty="0" err="1"/>
              <a:t>int</a:t>
            </a:r>
            <a:r>
              <a:rPr lang="en-US" dirty="0"/>
              <a:t> </a:t>
            </a:r>
            <a:r>
              <a:rPr lang="en-US" dirty="0" err="1"/>
              <a:t>i</a:t>
            </a:r>
            <a:r>
              <a:rPr lang="en-US" dirty="0"/>
              <a:t>;</a:t>
            </a:r>
          </a:p>
          <a:p>
            <a:r>
              <a:rPr lang="en-US" dirty="0"/>
              <a:t>for (</a:t>
            </a:r>
            <a:r>
              <a:rPr lang="en-US" dirty="0" err="1"/>
              <a:t>i</a:t>
            </a:r>
            <a:r>
              <a:rPr lang="en-US" dirty="0"/>
              <a:t> = 0; </a:t>
            </a:r>
            <a:r>
              <a:rPr lang="en-US" dirty="0" err="1"/>
              <a:t>i</a:t>
            </a:r>
            <a:r>
              <a:rPr lang="en-US" dirty="0"/>
              <a:t> &lt; 2; </a:t>
            </a:r>
            <a:r>
              <a:rPr lang="en-US" dirty="0" err="1"/>
              <a:t>i</a:t>
            </a:r>
            <a:r>
              <a:rPr lang="en-US" dirty="0"/>
              <a:t>++) {	 </a:t>
            </a:r>
          </a:p>
          <a:p>
            <a:r>
              <a:rPr lang="en-US" dirty="0"/>
              <a:t>  </a:t>
            </a:r>
            <a:r>
              <a:rPr lang="en-US" dirty="0" err="1"/>
              <a:t>System.out.println</a:t>
            </a:r>
            <a:r>
              <a:rPr lang="en-US" dirty="0" smtClean="0"/>
              <a:t>("</a:t>
            </a:r>
            <a:r>
              <a:rPr lang="en-US" dirty="0"/>
              <a:t>Welcome to Java!"); </a:t>
            </a:r>
          </a:p>
          <a:p>
            <a:r>
              <a:rPr lang="en-US" dirty="0"/>
              <a:t>}</a:t>
            </a:r>
          </a:p>
        </p:txBody>
      </p:sp>
      <p:sp>
        <p:nvSpPr>
          <p:cNvPr id="31747"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31746" name="Slide Number Placeholder 4"/>
          <p:cNvSpPr>
            <a:spLocks noGrp="1"/>
          </p:cNvSpPr>
          <p:nvPr>
            <p:ph type="sldNum" sz="quarter" idx="12"/>
          </p:nvPr>
        </p:nvSpPr>
        <p:spPr>
          <a:noFill/>
        </p:spPr>
        <p:txBody>
          <a:bodyPr/>
          <a:lstStyle/>
          <a:p>
            <a:fld id="{1A9175C1-FC28-4837-A88C-C7D766A562D3}" type="slidenum">
              <a:rPr lang="en-US"/>
              <a:pPr/>
              <a:t>24</a:t>
            </a:fld>
            <a:endParaRPr lang="en-US"/>
          </a:p>
        </p:txBody>
      </p:sp>
      <p:sp>
        <p:nvSpPr>
          <p:cNvPr id="31748"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31750"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31751" name="Rectangle 6"/>
          <p:cNvSpPr>
            <a:spLocks noChangeArrowheads="1"/>
          </p:cNvSpPr>
          <p:nvPr/>
        </p:nvSpPr>
        <p:spPr bwMode="auto">
          <a:xfrm>
            <a:off x="1538288" y="1892300"/>
            <a:ext cx="728662"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31752" name="AutoShape 7"/>
          <p:cNvSpPr>
            <a:spLocks noChangeArrowheads="1"/>
          </p:cNvSpPr>
          <p:nvPr/>
        </p:nvSpPr>
        <p:spPr bwMode="auto">
          <a:xfrm>
            <a:off x="5110163" y="1163638"/>
            <a:ext cx="3533775" cy="728662"/>
          </a:xfrm>
          <a:prstGeom prst="wedgeRoundRectCallout">
            <a:avLst>
              <a:gd name="adj1" fmla="val -132255"/>
              <a:gd name="adj2" fmla="val 51963"/>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(i &lt; 2) is false  </a:t>
            </a:r>
          </a:p>
          <a:p>
            <a:pPr algn="ctr"/>
            <a:r>
              <a:rPr lang="en-US" sz="1800"/>
              <a:t>since i is 2</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228600" y="1478340"/>
            <a:ext cx="6819900" cy="1569660"/>
          </a:xfrm>
          <a:prstGeom prst="rect">
            <a:avLst/>
          </a:prstGeom>
          <a:solidFill>
            <a:schemeClr val="bg1">
              <a:lumMod val="95000"/>
            </a:schemeClr>
          </a:solidFill>
          <a:ln w="12700">
            <a:noFill/>
            <a:miter lim="800000"/>
            <a:headEnd type="none" w="sm" len="sm"/>
            <a:tailEnd type="none" w="sm" len="sm"/>
          </a:ln>
        </p:spPr>
        <p:txBody>
          <a:bodyPr wrap="square">
            <a:spAutoFit/>
          </a:bodyPr>
          <a:lstStyle/>
          <a:p>
            <a:r>
              <a:rPr lang="en-US" dirty="0" err="1"/>
              <a:t>int</a:t>
            </a:r>
            <a:r>
              <a:rPr lang="en-US" dirty="0"/>
              <a:t> </a:t>
            </a:r>
            <a:r>
              <a:rPr lang="en-US" dirty="0" err="1"/>
              <a:t>i</a:t>
            </a:r>
            <a:r>
              <a:rPr lang="en-US" dirty="0"/>
              <a:t>;</a:t>
            </a:r>
          </a:p>
          <a:p>
            <a:r>
              <a:rPr lang="en-US" dirty="0"/>
              <a:t>for (</a:t>
            </a:r>
            <a:r>
              <a:rPr lang="en-US" dirty="0" err="1"/>
              <a:t>i</a:t>
            </a:r>
            <a:r>
              <a:rPr lang="en-US" dirty="0"/>
              <a:t> = 0; </a:t>
            </a:r>
            <a:r>
              <a:rPr lang="en-US" dirty="0" err="1"/>
              <a:t>i</a:t>
            </a:r>
            <a:r>
              <a:rPr lang="en-US" dirty="0"/>
              <a:t> &lt; 2; </a:t>
            </a:r>
            <a:r>
              <a:rPr lang="en-US" dirty="0" err="1"/>
              <a:t>i</a:t>
            </a:r>
            <a:r>
              <a:rPr lang="en-US" dirty="0"/>
              <a:t>++) {	 </a:t>
            </a:r>
          </a:p>
          <a:p>
            <a:r>
              <a:rPr lang="en-US" dirty="0"/>
              <a:t>  </a:t>
            </a:r>
            <a:r>
              <a:rPr lang="en-US" dirty="0" err="1"/>
              <a:t>System.out.println</a:t>
            </a:r>
            <a:r>
              <a:rPr lang="en-US" dirty="0" smtClean="0"/>
              <a:t>("</a:t>
            </a:r>
            <a:r>
              <a:rPr lang="en-US" dirty="0"/>
              <a:t>Welcome to Java!"); </a:t>
            </a:r>
          </a:p>
          <a:p>
            <a:r>
              <a:rPr lang="en-US" dirty="0"/>
              <a:t>}</a:t>
            </a:r>
          </a:p>
        </p:txBody>
      </p:sp>
      <p:sp>
        <p:nvSpPr>
          <p:cNvPr id="32771"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32770" name="Slide Number Placeholder 4"/>
          <p:cNvSpPr>
            <a:spLocks noGrp="1"/>
          </p:cNvSpPr>
          <p:nvPr>
            <p:ph type="sldNum" sz="quarter" idx="12"/>
          </p:nvPr>
        </p:nvSpPr>
        <p:spPr>
          <a:noFill/>
        </p:spPr>
        <p:txBody>
          <a:bodyPr/>
          <a:lstStyle/>
          <a:p>
            <a:fld id="{FF4FA2E7-1B77-48DB-99AA-25D5A8ACB063}" type="slidenum">
              <a:rPr lang="en-US"/>
              <a:pPr/>
              <a:t>25</a:t>
            </a:fld>
            <a:endParaRPr lang="en-US"/>
          </a:p>
        </p:txBody>
      </p:sp>
      <p:sp>
        <p:nvSpPr>
          <p:cNvPr id="32772"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32774"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32775" name="Rectangle 6"/>
          <p:cNvSpPr>
            <a:spLocks noChangeArrowheads="1"/>
          </p:cNvSpPr>
          <p:nvPr/>
        </p:nvSpPr>
        <p:spPr bwMode="auto">
          <a:xfrm>
            <a:off x="347663" y="2628900"/>
            <a:ext cx="4992687"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32776" name="AutoShape 7"/>
          <p:cNvSpPr>
            <a:spLocks noChangeArrowheads="1"/>
          </p:cNvSpPr>
          <p:nvPr/>
        </p:nvSpPr>
        <p:spPr bwMode="auto">
          <a:xfrm>
            <a:off x="5305425" y="914400"/>
            <a:ext cx="3533775" cy="728662"/>
          </a:xfrm>
          <a:prstGeom prst="wedgeRoundRectCallout">
            <a:avLst>
              <a:gd name="adj1" fmla="val -75069"/>
              <a:gd name="adj2" fmla="val 216449"/>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Exit the loop. Execute the next statement after the loop</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85800" y="228600"/>
            <a:ext cx="7772400" cy="609600"/>
          </a:xfrm>
        </p:spPr>
        <p:txBody>
          <a:bodyPr>
            <a:normAutofit fontScale="90000"/>
          </a:bodyPr>
          <a:lstStyle/>
          <a:p>
            <a:r>
              <a:rPr lang="en-US" smtClean="0"/>
              <a:t>Note</a:t>
            </a:r>
          </a:p>
        </p:txBody>
      </p:sp>
      <p:sp>
        <p:nvSpPr>
          <p:cNvPr id="33794" name="Slide Number Placeholder 4"/>
          <p:cNvSpPr>
            <a:spLocks noGrp="1"/>
          </p:cNvSpPr>
          <p:nvPr>
            <p:ph type="sldNum" sz="quarter" idx="12"/>
          </p:nvPr>
        </p:nvSpPr>
        <p:spPr>
          <a:noFill/>
        </p:spPr>
        <p:txBody>
          <a:bodyPr/>
          <a:lstStyle/>
          <a:p>
            <a:fld id="{71FEF114-09D4-4AB6-BBA9-4D793A473E97}" type="slidenum">
              <a:rPr lang="en-US"/>
              <a:pPr/>
              <a:t>26</a:t>
            </a:fld>
            <a:endParaRPr lang="en-US"/>
          </a:p>
        </p:txBody>
      </p:sp>
      <p:sp>
        <p:nvSpPr>
          <p:cNvPr id="33796" name="Text Box 3"/>
          <p:cNvSpPr txBox="1">
            <a:spLocks noChangeArrowheads="1"/>
          </p:cNvSpPr>
          <p:nvPr/>
        </p:nvSpPr>
        <p:spPr bwMode="auto">
          <a:xfrm>
            <a:off x="304800" y="990600"/>
            <a:ext cx="8610600" cy="5486400"/>
          </a:xfrm>
          <a:prstGeom prst="rect">
            <a:avLst/>
          </a:prstGeom>
          <a:noFill/>
          <a:ln w="12700">
            <a:noFill/>
            <a:miter lim="800000"/>
            <a:headEnd type="none" w="sm" len="sm"/>
            <a:tailEnd type="none" w="sm" len="sm"/>
          </a:ln>
        </p:spPr>
        <p:txBody>
          <a:bodyPr>
            <a:spAutoFit/>
          </a:bodyPr>
          <a:lstStyle/>
          <a:p>
            <a:pPr>
              <a:spcBef>
                <a:spcPct val="50000"/>
              </a:spcBef>
            </a:pPr>
            <a:r>
              <a:rPr lang="en-US" sz="2800">
                <a:cs typeface="Courier New" pitchFamily="49" charset="0"/>
              </a:rPr>
              <a:t>The </a:t>
            </a:r>
            <a:r>
              <a:rPr lang="en-US" sz="2800" u="sng">
                <a:cs typeface="Courier New" pitchFamily="49" charset="0"/>
              </a:rPr>
              <a:t>initial-action</a:t>
            </a:r>
            <a:r>
              <a:rPr lang="en-US" sz="2800">
                <a:cs typeface="Courier New" pitchFamily="49" charset="0"/>
              </a:rPr>
              <a:t> in a </a:t>
            </a:r>
            <a:r>
              <a:rPr lang="en-US" sz="2800" u="sng">
                <a:cs typeface="Courier New" pitchFamily="49" charset="0"/>
              </a:rPr>
              <a:t>for</a:t>
            </a:r>
            <a:r>
              <a:rPr lang="en-US" sz="2800">
                <a:cs typeface="Courier New" pitchFamily="49" charset="0"/>
              </a:rPr>
              <a:t> loop can be a list of zero or more comma-separated expressions. The </a:t>
            </a:r>
            <a:r>
              <a:rPr lang="en-US" sz="2800" u="sng">
                <a:cs typeface="Courier New" pitchFamily="49" charset="0"/>
              </a:rPr>
              <a:t>action-after-each-iteration</a:t>
            </a:r>
            <a:r>
              <a:rPr lang="en-US" sz="2800">
                <a:cs typeface="Courier New" pitchFamily="49" charset="0"/>
              </a:rPr>
              <a:t> in a </a:t>
            </a:r>
            <a:r>
              <a:rPr lang="en-US" sz="2800" u="sng">
                <a:cs typeface="Courier New" pitchFamily="49" charset="0"/>
              </a:rPr>
              <a:t>for</a:t>
            </a:r>
            <a:r>
              <a:rPr lang="en-US" sz="2800">
                <a:cs typeface="Courier New" pitchFamily="49" charset="0"/>
              </a:rPr>
              <a:t> loop can be a list of zero or more comma-separated statements. Therefore, the following two </a:t>
            </a:r>
            <a:r>
              <a:rPr lang="en-US" sz="2800" u="sng">
                <a:cs typeface="Courier New" pitchFamily="49" charset="0"/>
              </a:rPr>
              <a:t>for</a:t>
            </a:r>
            <a:r>
              <a:rPr lang="en-US" sz="2800">
                <a:cs typeface="Courier New" pitchFamily="49" charset="0"/>
              </a:rPr>
              <a:t> loops are correct. They are rarely used in practice, however.</a:t>
            </a:r>
          </a:p>
          <a:p>
            <a:pPr lvl="1">
              <a:spcBef>
                <a:spcPct val="50000"/>
              </a:spcBef>
            </a:pPr>
            <a:r>
              <a:rPr lang="en-US">
                <a:cs typeface="Courier New" pitchFamily="49" charset="0"/>
              </a:rPr>
              <a:t>for (int i = 1; i &lt; 100; System.out.println(i++));</a:t>
            </a:r>
            <a:endParaRPr lang="en-US">
              <a:cs typeface="Times New Roman" pitchFamily="18" charset="0"/>
            </a:endParaRPr>
          </a:p>
          <a:p>
            <a:pPr lvl="1">
              <a:spcBef>
                <a:spcPct val="50000"/>
              </a:spcBef>
            </a:pPr>
            <a:r>
              <a:rPr lang="en-US">
                <a:cs typeface="Courier New" pitchFamily="49" charset="0"/>
              </a:rPr>
              <a:t> </a:t>
            </a:r>
            <a:endParaRPr lang="en-US">
              <a:cs typeface="Times New Roman" pitchFamily="18" charset="0"/>
            </a:endParaRPr>
          </a:p>
          <a:p>
            <a:pPr lvl="1">
              <a:spcBef>
                <a:spcPct val="50000"/>
              </a:spcBef>
            </a:pPr>
            <a:r>
              <a:rPr lang="en-US">
                <a:cs typeface="Courier New" pitchFamily="49" charset="0"/>
              </a:rPr>
              <a:t>for (int i = 0, j = 0; (i + j &lt; 10); i++, j++) {</a:t>
            </a:r>
            <a:endParaRPr lang="en-US">
              <a:cs typeface="Times New Roman" pitchFamily="18" charset="0"/>
            </a:endParaRPr>
          </a:p>
          <a:p>
            <a:pPr lvl="1">
              <a:spcBef>
                <a:spcPct val="50000"/>
              </a:spcBef>
            </a:pPr>
            <a:r>
              <a:rPr lang="en-US">
                <a:cs typeface="Courier New" pitchFamily="49" charset="0"/>
              </a:rPr>
              <a:t>  // Do something</a:t>
            </a:r>
            <a:endParaRPr lang="en-US">
              <a:cs typeface="Times New Roman" pitchFamily="18" charset="0"/>
            </a:endParaRPr>
          </a:p>
          <a:p>
            <a:pPr lvl="1">
              <a:spcBef>
                <a:spcPct val="50000"/>
              </a:spcBef>
            </a:pPr>
            <a:r>
              <a:rPr lang="en-US">
                <a:cs typeface="Courier New" pitchFamily="49" charset="0"/>
              </a:rPr>
              <a:t>}</a:t>
            </a:r>
            <a:r>
              <a:rPr lang="en-US" sz="2800" u="sng">
                <a:latin typeface="Courier New" pitchFamily="49" charset="0"/>
                <a:cs typeface="Courier New" pitchFamily="49" charset="0"/>
              </a:rPr>
              <a:t>     </a:t>
            </a:r>
            <a:endParaRPr lang="en-US" sz="280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685800" y="228600"/>
            <a:ext cx="7772400" cy="609600"/>
          </a:xfrm>
        </p:spPr>
        <p:txBody>
          <a:bodyPr>
            <a:normAutofit fontScale="90000"/>
          </a:bodyPr>
          <a:lstStyle/>
          <a:p>
            <a:r>
              <a:rPr lang="en-US" smtClean="0"/>
              <a:t>Note</a:t>
            </a:r>
          </a:p>
        </p:txBody>
      </p:sp>
      <p:sp>
        <p:nvSpPr>
          <p:cNvPr id="4099" name="Slide Number Placeholder 4"/>
          <p:cNvSpPr>
            <a:spLocks noGrp="1"/>
          </p:cNvSpPr>
          <p:nvPr>
            <p:ph type="sldNum" sz="quarter" idx="12"/>
          </p:nvPr>
        </p:nvSpPr>
        <p:spPr>
          <a:noFill/>
        </p:spPr>
        <p:txBody>
          <a:bodyPr/>
          <a:lstStyle/>
          <a:p>
            <a:fld id="{F69DBEA4-554C-4470-956F-1B9F76D1A9B3}" type="slidenum">
              <a:rPr lang="en-US"/>
              <a:pPr/>
              <a:t>27</a:t>
            </a:fld>
            <a:endParaRPr lang="en-US"/>
          </a:p>
        </p:txBody>
      </p:sp>
      <p:sp>
        <p:nvSpPr>
          <p:cNvPr id="4101" name="Text Box 3"/>
          <p:cNvSpPr txBox="1">
            <a:spLocks noChangeArrowheads="1"/>
          </p:cNvSpPr>
          <p:nvPr/>
        </p:nvSpPr>
        <p:spPr bwMode="auto">
          <a:xfrm>
            <a:off x="304800" y="990600"/>
            <a:ext cx="8610600" cy="1800225"/>
          </a:xfrm>
          <a:prstGeom prst="rect">
            <a:avLst/>
          </a:prstGeom>
          <a:noFill/>
          <a:ln w="12700">
            <a:noFill/>
            <a:miter lim="800000"/>
            <a:headEnd type="none" w="sm" len="sm"/>
            <a:tailEnd type="none" w="sm" len="sm"/>
          </a:ln>
        </p:spPr>
        <p:txBody>
          <a:bodyPr>
            <a:spAutoFit/>
          </a:bodyPr>
          <a:lstStyle/>
          <a:p>
            <a:pPr>
              <a:spcBef>
                <a:spcPct val="50000"/>
              </a:spcBef>
            </a:pPr>
            <a:r>
              <a:rPr lang="en-US" sz="2800">
                <a:cs typeface="Courier New" pitchFamily="49" charset="0"/>
              </a:rPr>
              <a:t>If the </a:t>
            </a:r>
            <a:r>
              <a:rPr lang="en-US" sz="2800" u="sng">
                <a:cs typeface="Courier New" pitchFamily="49" charset="0"/>
              </a:rPr>
              <a:t>loop-continuation-condition</a:t>
            </a:r>
            <a:r>
              <a:rPr lang="en-US" sz="2800">
                <a:cs typeface="Courier New" pitchFamily="49" charset="0"/>
              </a:rPr>
              <a:t> in a </a:t>
            </a:r>
            <a:r>
              <a:rPr lang="en-US" sz="2800" u="sng">
                <a:cs typeface="Courier New" pitchFamily="49" charset="0"/>
              </a:rPr>
              <a:t>for</a:t>
            </a:r>
            <a:r>
              <a:rPr lang="en-US" sz="2800">
                <a:cs typeface="Courier New" pitchFamily="49" charset="0"/>
              </a:rPr>
              <a:t> loop is omitted, it is implicitly true. Thus the statement given below in (a), which is an infinite loop, is correct. Nevertheless, it is better to use the equivalent loop in (b) to avoid confusion:</a:t>
            </a:r>
            <a:endParaRPr lang="en-US" sz="2800">
              <a:cs typeface="Times New Roman" pitchFamily="18" charset="0"/>
            </a:endParaRPr>
          </a:p>
        </p:txBody>
      </p:sp>
      <p:sp>
        <p:nvSpPr>
          <p:cNvPr id="4102" name="Rectangle 5"/>
          <p:cNvSpPr>
            <a:spLocks noChangeArrowheads="1"/>
          </p:cNvSpPr>
          <p:nvPr/>
        </p:nvSpPr>
        <p:spPr bwMode="auto">
          <a:xfrm>
            <a:off x="3024188" y="3133725"/>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4098" name="Object 4"/>
          <p:cNvGraphicFramePr>
            <a:graphicFrameLocks noChangeAspect="1"/>
          </p:cNvGraphicFramePr>
          <p:nvPr/>
        </p:nvGraphicFramePr>
        <p:xfrm>
          <a:off x="304800" y="3733800"/>
          <a:ext cx="8458200" cy="1612900"/>
        </p:xfrm>
        <a:graphic>
          <a:graphicData uri="http://schemas.openxmlformats.org/presentationml/2006/ole">
            <mc:AlternateContent xmlns:mc="http://schemas.openxmlformats.org/markup-compatibility/2006">
              <mc:Choice xmlns:v="urn:schemas-microsoft-com:vml" Requires="v">
                <p:oleObj spid="_x0000_s4100" name="Picture" r:id="rId3" imgW="3202920" imgH="612000" progId="Word.Picture.8">
                  <p:embed/>
                </p:oleObj>
              </mc:Choice>
              <mc:Fallback>
                <p:oleObj name="Picture" r:id="rId3" imgW="3202920" imgH="6120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733800"/>
                        <a:ext cx="8458200" cy="1612900"/>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693738" y="317500"/>
            <a:ext cx="7772400" cy="685800"/>
          </a:xfrm>
        </p:spPr>
        <p:txBody>
          <a:bodyPr>
            <a:normAutofit fontScale="90000"/>
          </a:bodyPr>
          <a:lstStyle/>
          <a:p>
            <a:r>
              <a:rPr lang="en-US" smtClean="0"/>
              <a:t>Caution</a:t>
            </a:r>
            <a:endParaRPr lang="en-US" smtClean="0">
              <a:solidFill>
                <a:schemeClr val="tx1"/>
              </a:solidFill>
            </a:endParaRPr>
          </a:p>
        </p:txBody>
      </p:sp>
      <p:sp>
        <p:nvSpPr>
          <p:cNvPr id="34820" name="Rectangle 3"/>
          <p:cNvSpPr>
            <a:spLocks noGrp="1" noChangeArrowheads="1"/>
          </p:cNvSpPr>
          <p:nvPr>
            <p:ph idx="1"/>
          </p:nvPr>
        </p:nvSpPr>
        <p:spPr>
          <a:xfrm>
            <a:off x="304800" y="1316038"/>
            <a:ext cx="8645525" cy="1055687"/>
          </a:xfrm>
        </p:spPr>
        <p:txBody>
          <a:bodyPr/>
          <a:lstStyle/>
          <a:p>
            <a:pPr marL="0" indent="0">
              <a:buFont typeface="Monotype Sorts" pitchFamily="2" charset="2"/>
              <a:buNone/>
            </a:pPr>
            <a:r>
              <a:rPr lang="en-US" sz="3000" smtClean="0">
                <a:cs typeface="Times New Roman" pitchFamily="18" charset="0"/>
              </a:rPr>
              <a:t>Adding a semicolon at the end of the </a:t>
            </a:r>
            <a:r>
              <a:rPr lang="en-US" sz="3000" u="sng" smtClean="0">
                <a:cs typeface="Times New Roman" pitchFamily="18" charset="0"/>
              </a:rPr>
              <a:t>for</a:t>
            </a:r>
            <a:r>
              <a:rPr lang="en-US" sz="3000" smtClean="0">
                <a:cs typeface="Times New Roman" pitchFamily="18" charset="0"/>
              </a:rPr>
              <a:t> clause before the loop body is a common mistake, as shown below:</a:t>
            </a:r>
          </a:p>
        </p:txBody>
      </p:sp>
      <p:sp>
        <p:nvSpPr>
          <p:cNvPr id="34818" name="Slide Number Placeholder 4"/>
          <p:cNvSpPr>
            <a:spLocks noGrp="1"/>
          </p:cNvSpPr>
          <p:nvPr>
            <p:ph type="sldNum" sz="quarter" idx="12"/>
          </p:nvPr>
        </p:nvSpPr>
        <p:spPr>
          <a:noFill/>
        </p:spPr>
        <p:txBody>
          <a:bodyPr/>
          <a:lstStyle/>
          <a:p>
            <a:fld id="{07B0C34D-714A-4B1A-B10B-B3644D0191B0}" type="slidenum">
              <a:rPr lang="en-US"/>
              <a:pPr/>
              <a:t>28</a:t>
            </a:fld>
            <a:endParaRPr lang="en-US"/>
          </a:p>
        </p:txBody>
      </p:sp>
      <p:sp>
        <p:nvSpPr>
          <p:cNvPr id="34821" name="Text Box 4"/>
          <p:cNvSpPr txBox="1">
            <a:spLocks noChangeArrowheads="1"/>
          </p:cNvSpPr>
          <p:nvPr/>
        </p:nvSpPr>
        <p:spPr bwMode="auto">
          <a:xfrm>
            <a:off x="6415088" y="2430463"/>
            <a:ext cx="1295400" cy="822325"/>
          </a:xfrm>
          <a:prstGeom prst="rect">
            <a:avLst/>
          </a:prstGeom>
          <a:noFill/>
          <a:ln w="12700">
            <a:noFill/>
            <a:miter lim="800000"/>
            <a:headEnd type="none" w="sm" len="sm"/>
            <a:tailEnd type="none" w="sm" len="sm"/>
          </a:ln>
        </p:spPr>
        <p:txBody>
          <a:bodyPr>
            <a:spAutoFit/>
          </a:bodyPr>
          <a:lstStyle/>
          <a:p>
            <a:pPr>
              <a:spcBef>
                <a:spcPct val="50000"/>
              </a:spcBef>
            </a:pPr>
            <a:r>
              <a:rPr lang="en-US"/>
              <a:t>Logic Error</a:t>
            </a:r>
          </a:p>
        </p:txBody>
      </p:sp>
      <p:sp>
        <p:nvSpPr>
          <p:cNvPr id="34822" name="Rectangle 6"/>
          <p:cNvSpPr>
            <a:spLocks noChangeArrowheads="1"/>
          </p:cNvSpPr>
          <p:nvPr/>
        </p:nvSpPr>
        <p:spPr bwMode="auto">
          <a:xfrm>
            <a:off x="501650" y="3544888"/>
            <a:ext cx="7181850" cy="1919287"/>
          </a:xfrm>
          <a:prstGeom prst="rect">
            <a:avLst/>
          </a:prstGeom>
          <a:solidFill>
            <a:schemeClr val="bg1">
              <a:lumMod val="95000"/>
            </a:schemeClr>
          </a:solidFill>
          <a:ln w="9525">
            <a:noFill/>
            <a:miter lim="800000"/>
            <a:headEnd/>
            <a:tailEnd/>
          </a:ln>
        </p:spPr>
        <p:txBody>
          <a:bodyPr lIns="92075" tIns="46038" rIns="92075" bIns="46038"/>
          <a:lstStyle/>
          <a:p>
            <a:pPr>
              <a:spcBef>
                <a:spcPct val="20000"/>
              </a:spcBef>
              <a:buClr>
                <a:schemeClr val="tx2"/>
              </a:buClr>
              <a:buSzPct val="75000"/>
              <a:buFont typeface="Monotype Sorts" pitchFamily="2" charset="2"/>
              <a:buNone/>
            </a:pPr>
            <a:r>
              <a:rPr lang="en-US" sz="2600" dirty="0">
                <a:latin typeface="Courier New" pitchFamily="49" charset="0"/>
              </a:rPr>
              <a:t>for (</a:t>
            </a:r>
            <a:r>
              <a:rPr lang="en-US" sz="2600" dirty="0" err="1">
                <a:latin typeface="Courier New" pitchFamily="49" charset="0"/>
              </a:rPr>
              <a:t>int</a:t>
            </a:r>
            <a:r>
              <a:rPr lang="en-US" sz="2600" dirty="0">
                <a:latin typeface="Courier New" pitchFamily="49" charset="0"/>
              </a:rPr>
              <a:t> </a:t>
            </a:r>
            <a:r>
              <a:rPr lang="en-US" sz="2600" dirty="0" err="1">
                <a:latin typeface="Courier New" pitchFamily="49" charset="0"/>
              </a:rPr>
              <a:t>i</a:t>
            </a:r>
            <a:r>
              <a:rPr lang="en-US" sz="2600" dirty="0">
                <a:latin typeface="Courier New" pitchFamily="49" charset="0"/>
              </a:rPr>
              <a:t>=0; </a:t>
            </a:r>
            <a:r>
              <a:rPr lang="en-US" sz="2600" dirty="0" err="1">
                <a:latin typeface="Courier New" pitchFamily="49" charset="0"/>
              </a:rPr>
              <a:t>i</a:t>
            </a:r>
            <a:r>
              <a:rPr lang="en-US" sz="2600" dirty="0">
                <a:latin typeface="Courier New" pitchFamily="49" charset="0"/>
              </a:rPr>
              <a:t>&lt;10; </a:t>
            </a:r>
            <a:r>
              <a:rPr lang="en-US" sz="2600" dirty="0" err="1">
                <a:latin typeface="Courier New" pitchFamily="49" charset="0"/>
              </a:rPr>
              <a:t>i</a:t>
            </a:r>
            <a:r>
              <a:rPr lang="en-US" sz="2600" dirty="0">
                <a:latin typeface="Courier New" pitchFamily="49" charset="0"/>
              </a:rPr>
              <a:t>++);</a:t>
            </a:r>
          </a:p>
          <a:p>
            <a:pPr>
              <a:spcBef>
                <a:spcPct val="20000"/>
              </a:spcBef>
              <a:buClr>
                <a:schemeClr val="tx2"/>
              </a:buClr>
              <a:buSzPct val="75000"/>
              <a:buFont typeface="Monotype Sorts" pitchFamily="2" charset="2"/>
              <a:buNone/>
            </a:pPr>
            <a:r>
              <a:rPr lang="en-US" sz="2600" dirty="0">
                <a:latin typeface="Courier New" pitchFamily="49" charset="0"/>
              </a:rPr>
              <a:t>{</a:t>
            </a:r>
          </a:p>
          <a:p>
            <a:pPr>
              <a:spcBef>
                <a:spcPct val="20000"/>
              </a:spcBef>
              <a:buClr>
                <a:schemeClr val="tx2"/>
              </a:buClr>
              <a:buSzPct val="75000"/>
              <a:buFont typeface="Monotype Sorts" pitchFamily="2" charset="2"/>
              <a:buNone/>
            </a:pPr>
            <a:r>
              <a:rPr lang="en-US" sz="2600" dirty="0">
                <a:latin typeface="Courier New" pitchFamily="49" charset="0"/>
              </a:rPr>
              <a:t>  </a:t>
            </a:r>
            <a:r>
              <a:rPr lang="en-US" sz="2600" dirty="0" err="1">
                <a:latin typeface="Courier New" pitchFamily="49" charset="0"/>
              </a:rPr>
              <a:t>System.out.println</a:t>
            </a:r>
            <a:r>
              <a:rPr lang="en-US" sz="2600" dirty="0">
                <a:latin typeface="Courier New" pitchFamily="49" charset="0"/>
              </a:rPr>
              <a:t>("</a:t>
            </a:r>
            <a:r>
              <a:rPr lang="en-US" sz="2600" dirty="0" err="1">
                <a:latin typeface="Courier New" pitchFamily="49" charset="0"/>
              </a:rPr>
              <a:t>i</a:t>
            </a:r>
            <a:r>
              <a:rPr lang="en-US" sz="2600" dirty="0">
                <a:latin typeface="Courier New" pitchFamily="49" charset="0"/>
              </a:rPr>
              <a:t> is " + </a:t>
            </a:r>
            <a:r>
              <a:rPr lang="en-US" sz="2600" dirty="0" err="1">
                <a:latin typeface="Courier New" pitchFamily="49" charset="0"/>
              </a:rPr>
              <a:t>i</a:t>
            </a:r>
            <a:r>
              <a:rPr lang="en-US" sz="2600" dirty="0">
                <a:latin typeface="Courier New" pitchFamily="49" charset="0"/>
              </a:rPr>
              <a:t>);</a:t>
            </a:r>
          </a:p>
          <a:p>
            <a:pPr>
              <a:spcBef>
                <a:spcPct val="20000"/>
              </a:spcBef>
              <a:buClr>
                <a:schemeClr val="tx2"/>
              </a:buClr>
              <a:buSzPct val="75000"/>
              <a:buFont typeface="Monotype Sorts" pitchFamily="2" charset="2"/>
              <a:buNone/>
            </a:pPr>
            <a:r>
              <a:rPr lang="en-US" sz="2600" dirty="0">
                <a:latin typeface="Courier New" pitchFamily="49" charset="0"/>
              </a:rPr>
              <a:t>}</a:t>
            </a:r>
          </a:p>
        </p:txBody>
      </p:sp>
      <p:sp>
        <p:nvSpPr>
          <p:cNvPr id="34823" name="Line 5"/>
          <p:cNvSpPr>
            <a:spLocks noChangeShapeType="1"/>
          </p:cNvSpPr>
          <p:nvPr/>
        </p:nvSpPr>
        <p:spPr bwMode="auto">
          <a:xfrm flipH="1">
            <a:off x="5532438" y="3198813"/>
            <a:ext cx="882650" cy="458787"/>
          </a:xfrm>
          <a:prstGeom prst="line">
            <a:avLst/>
          </a:prstGeom>
          <a:noFill/>
          <a:ln w="12700">
            <a:solidFill>
              <a:srgbClr val="FF0000"/>
            </a:solidFill>
            <a:round/>
            <a:headEnd type="none" w="sm" len="sm"/>
            <a:tailEnd type="triangle" w="sm" len="sm"/>
          </a:ln>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685800" y="76200"/>
            <a:ext cx="7772400" cy="685800"/>
          </a:xfrm>
        </p:spPr>
        <p:txBody>
          <a:bodyPr>
            <a:normAutofit fontScale="90000"/>
          </a:bodyPr>
          <a:lstStyle/>
          <a:p>
            <a:r>
              <a:rPr lang="en-US" smtClean="0"/>
              <a:t>Caution, cont.</a:t>
            </a:r>
            <a:endParaRPr lang="en-US" smtClean="0">
              <a:solidFill>
                <a:schemeClr val="tx1"/>
              </a:solidFill>
            </a:endParaRPr>
          </a:p>
        </p:txBody>
      </p:sp>
      <p:sp>
        <p:nvSpPr>
          <p:cNvPr id="35844" name="Rectangle 3"/>
          <p:cNvSpPr>
            <a:spLocks noGrp="1" noChangeArrowheads="1"/>
          </p:cNvSpPr>
          <p:nvPr>
            <p:ph idx="1"/>
          </p:nvPr>
        </p:nvSpPr>
        <p:spPr>
          <a:xfrm>
            <a:off x="152400" y="838200"/>
            <a:ext cx="8839200" cy="5867400"/>
          </a:xfrm>
        </p:spPr>
        <p:txBody>
          <a:bodyPr/>
          <a:lstStyle/>
          <a:p>
            <a:pPr marL="0" indent="0">
              <a:lnSpc>
                <a:spcPct val="90000"/>
              </a:lnSpc>
              <a:buFont typeface="Monotype Sorts" pitchFamily="2" charset="2"/>
              <a:buNone/>
            </a:pPr>
            <a:r>
              <a:rPr lang="en-US" sz="3000" smtClean="0">
                <a:cs typeface="Times New Roman" pitchFamily="18" charset="0"/>
              </a:rPr>
              <a:t>Similarly, the following loop is also wrong:</a:t>
            </a:r>
          </a:p>
          <a:p>
            <a:pPr marL="0" indent="0">
              <a:lnSpc>
                <a:spcPct val="90000"/>
              </a:lnSpc>
              <a:spcBef>
                <a:spcPct val="0"/>
              </a:spcBef>
              <a:buFont typeface="Monotype Sorts" pitchFamily="2" charset="2"/>
              <a:buNone/>
            </a:pPr>
            <a:r>
              <a:rPr lang="en-US" sz="2600" smtClean="0"/>
              <a:t>int i=0; </a:t>
            </a:r>
          </a:p>
          <a:p>
            <a:pPr marL="0" indent="0">
              <a:lnSpc>
                <a:spcPct val="90000"/>
              </a:lnSpc>
              <a:spcBef>
                <a:spcPct val="0"/>
              </a:spcBef>
              <a:buFont typeface="Monotype Sorts" pitchFamily="2" charset="2"/>
              <a:buNone/>
            </a:pPr>
            <a:r>
              <a:rPr lang="en-US" sz="2600" smtClean="0"/>
              <a:t>while (i &lt; 10);</a:t>
            </a:r>
          </a:p>
          <a:p>
            <a:pPr marL="0" indent="0">
              <a:lnSpc>
                <a:spcPct val="90000"/>
              </a:lnSpc>
              <a:spcBef>
                <a:spcPct val="0"/>
              </a:spcBef>
              <a:buFont typeface="Monotype Sorts" pitchFamily="2" charset="2"/>
              <a:buNone/>
            </a:pPr>
            <a:r>
              <a:rPr lang="en-US" sz="2600" smtClean="0"/>
              <a:t>{</a:t>
            </a:r>
          </a:p>
          <a:p>
            <a:pPr marL="0" indent="0">
              <a:lnSpc>
                <a:spcPct val="90000"/>
              </a:lnSpc>
              <a:spcBef>
                <a:spcPct val="0"/>
              </a:spcBef>
              <a:buFont typeface="Monotype Sorts" pitchFamily="2" charset="2"/>
              <a:buNone/>
            </a:pPr>
            <a:r>
              <a:rPr lang="en-US" sz="2600" smtClean="0"/>
              <a:t>  System.out.println("i is " + i);</a:t>
            </a:r>
          </a:p>
          <a:p>
            <a:pPr marL="0" indent="0">
              <a:lnSpc>
                <a:spcPct val="90000"/>
              </a:lnSpc>
              <a:spcBef>
                <a:spcPct val="0"/>
              </a:spcBef>
              <a:buFont typeface="Monotype Sorts" pitchFamily="2" charset="2"/>
              <a:buNone/>
            </a:pPr>
            <a:r>
              <a:rPr lang="en-US" sz="2600" smtClean="0"/>
              <a:t>  i++;</a:t>
            </a:r>
          </a:p>
          <a:p>
            <a:pPr marL="0" indent="0">
              <a:lnSpc>
                <a:spcPct val="90000"/>
              </a:lnSpc>
              <a:spcBef>
                <a:spcPct val="0"/>
              </a:spcBef>
              <a:buFont typeface="Monotype Sorts" pitchFamily="2" charset="2"/>
              <a:buNone/>
            </a:pPr>
            <a:r>
              <a:rPr lang="en-US" sz="2600" smtClean="0"/>
              <a:t>}</a:t>
            </a:r>
            <a:endParaRPr lang="en-US" sz="3000" smtClean="0">
              <a:cs typeface="Times New Roman" pitchFamily="18" charset="0"/>
            </a:endParaRPr>
          </a:p>
          <a:p>
            <a:pPr marL="0" indent="0">
              <a:lnSpc>
                <a:spcPct val="90000"/>
              </a:lnSpc>
              <a:buFont typeface="Monotype Sorts" pitchFamily="2" charset="2"/>
              <a:buNone/>
            </a:pPr>
            <a:r>
              <a:rPr lang="en-US" sz="3000" smtClean="0">
                <a:cs typeface="Times New Roman" pitchFamily="18" charset="0"/>
              </a:rPr>
              <a:t>In the case of the </a:t>
            </a:r>
            <a:r>
              <a:rPr lang="en-US" sz="3000" u="sng" smtClean="0">
                <a:cs typeface="Times New Roman" pitchFamily="18" charset="0"/>
              </a:rPr>
              <a:t>do</a:t>
            </a:r>
            <a:r>
              <a:rPr lang="en-US" sz="3000" smtClean="0">
                <a:cs typeface="Times New Roman" pitchFamily="18" charset="0"/>
              </a:rPr>
              <a:t> loop, the following semicolon is needed to end the loop.</a:t>
            </a:r>
          </a:p>
          <a:p>
            <a:pPr marL="0" indent="0">
              <a:lnSpc>
                <a:spcPct val="90000"/>
              </a:lnSpc>
              <a:spcBef>
                <a:spcPct val="0"/>
              </a:spcBef>
              <a:buFont typeface="Monotype Sorts" pitchFamily="2" charset="2"/>
              <a:buNone/>
            </a:pPr>
            <a:r>
              <a:rPr lang="en-US" sz="2600" smtClean="0"/>
              <a:t>int i=0; </a:t>
            </a:r>
          </a:p>
          <a:p>
            <a:pPr marL="0" indent="0">
              <a:lnSpc>
                <a:spcPct val="90000"/>
              </a:lnSpc>
              <a:spcBef>
                <a:spcPct val="0"/>
              </a:spcBef>
              <a:buFont typeface="Monotype Sorts" pitchFamily="2" charset="2"/>
              <a:buNone/>
            </a:pPr>
            <a:r>
              <a:rPr lang="en-US" sz="2600" smtClean="0"/>
              <a:t>do {</a:t>
            </a:r>
          </a:p>
          <a:p>
            <a:pPr marL="0" indent="0">
              <a:lnSpc>
                <a:spcPct val="90000"/>
              </a:lnSpc>
              <a:spcBef>
                <a:spcPct val="0"/>
              </a:spcBef>
              <a:buFont typeface="Monotype Sorts" pitchFamily="2" charset="2"/>
              <a:buNone/>
            </a:pPr>
            <a:r>
              <a:rPr lang="en-US" sz="2600" smtClean="0"/>
              <a:t>  System.out.println("i is " + i);</a:t>
            </a:r>
          </a:p>
          <a:p>
            <a:pPr marL="0" indent="0">
              <a:lnSpc>
                <a:spcPct val="90000"/>
              </a:lnSpc>
              <a:spcBef>
                <a:spcPct val="0"/>
              </a:spcBef>
              <a:buFont typeface="Monotype Sorts" pitchFamily="2" charset="2"/>
              <a:buNone/>
            </a:pPr>
            <a:r>
              <a:rPr lang="en-US" sz="2600" smtClean="0"/>
              <a:t>  i++;</a:t>
            </a:r>
          </a:p>
          <a:p>
            <a:pPr marL="0" indent="0">
              <a:lnSpc>
                <a:spcPct val="90000"/>
              </a:lnSpc>
              <a:spcBef>
                <a:spcPct val="0"/>
              </a:spcBef>
              <a:buFont typeface="Monotype Sorts" pitchFamily="2" charset="2"/>
              <a:buNone/>
            </a:pPr>
            <a:r>
              <a:rPr lang="en-US" sz="2600" smtClean="0"/>
              <a:t>} while (i&lt;10);</a:t>
            </a:r>
          </a:p>
        </p:txBody>
      </p:sp>
      <p:sp>
        <p:nvSpPr>
          <p:cNvPr id="35842" name="Slide Number Placeholder 4"/>
          <p:cNvSpPr>
            <a:spLocks noGrp="1"/>
          </p:cNvSpPr>
          <p:nvPr>
            <p:ph type="sldNum" sz="quarter" idx="12"/>
          </p:nvPr>
        </p:nvSpPr>
        <p:spPr>
          <a:noFill/>
        </p:spPr>
        <p:txBody>
          <a:bodyPr/>
          <a:lstStyle/>
          <a:p>
            <a:fld id="{BD247557-2D6C-4BAB-AA85-4B6B95789533}" type="slidenum">
              <a:rPr lang="en-US"/>
              <a:pPr/>
              <a:t>29</a:t>
            </a:fld>
            <a:endParaRPr lang="en-US"/>
          </a:p>
        </p:txBody>
      </p:sp>
      <p:sp>
        <p:nvSpPr>
          <p:cNvPr id="35845" name="Text Box 4"/>
          <p:cNvSpPr txBox="1">
            <a:spLocks noChangeArrowheads="1"/>
          </p:cNvSpPr>
          <p:nvPr/>
        </p:nvSpPr>
        <p:spPr bwMode="auto">
          <a:xfrm>
            <a:off x="2971800" y="1524000"/>
            <a:ext cx="1828800" cy="457200"/>
          </a:xfrm>
          <a:prstGeom prst="rect">
            <a:avLst/>
          </a:prstGeom>
          <a:noFill/>
          <a:ln w="12700">
            <a:noFill/>
            <a:miter lim="800000"/>
            <a:headEnd type="none" w="sm" len="sm"/>
            <a:tailEnd type="none" w="sm" len="sm"/>
          </a:ln>
        </p:spPr>
        <p:txBody>
          <a:bodyPr>
            <a:spAutoFit/>
          </a:bodyPr>
          <a:lstStyle/>
          <a:p>
            <a:pPr>
              <a:spcBef>
                <a:spcPct val="50000"/>
              </a:spcBef>
            </a:pPr>
            <a:r>
              <a:rPr lang="en-US"/>
              <a:t>Logic Error</a:t>
            </a:r>
          </a:p>
        </p:txBody>
      </p:sp>
      <p:sp>
        <p:nvSpPr>
          <p:cNvPr id="35846" name="Line 5"/>
          <p:cNvSpPr>
            <a:spLocks noChangeShapeType="1"/>
          </p:cNvSpPr>
          <p:nvPr/>
        </p:nvSpPr>
        <p:spPr bwMode="auto">
          <a:xfrm flipH="1">
            <a:off x="2286000" y="1676400"/>
            <a:ext cx="762000" cy="152400"/>
          </a:xfrm>
          <a:prstGeom prst="line">
            <a:avLst/>
          </a:prstGeom>
          <a:noFill/>
          <a:ln w="12700">
            <a:solidFill>
              <a:srgbClr val="FF0000"/>
            </a:solidFill>
            <a:round/>
            <a:headEnd type="none" w="sm" len="sm"/>
            <a:tailEnd type="triangle" w="sm" len="sm"/>
          </a:ln>
        </p:spPr>
        <p:txBody>
          <a:bodyPr/>
          <a:lstStyle/>
          <a:p>
            <a:endParaRPr lang="en-US"/>
          </a:p>
        </p:txBody>
      </p:sp>
      <p:sp>
        <p:nvSpPr>
          <p:cNvPr id="35847" name="Text Box 6"/>
          <p:cNvSpPr txBox="1">
            <a:spLocks noChangeArrowheads="1"/>
          </p:cNvSpPr>
          <p:nvPr/>
        </p:nvSpPr>
        <p:spPr bwMode="auto">
          <a:xfrm>
            <a:off x="3200400" y="5638800"/>
            <a:ext cx="1295400" cy="457200"/>
          </a:xfrm>
          <a:prstGeom prst="rect">
            <a:avLst/>
          </a:prstGeom>
          <a:noFill/>
          <a:ln w="12700">
            <a:noFill/>
            <a:miter lim="800000"/>
            <a:headEnd type="none" w="sm" len="sm"/>
            <a:tailEnd type="none" w="sm" len="sm"/>
          </a:ln>
        </p:spPr>
        <p:txBody>
          <a:bodyPr>
            <a:spAutoFit/>
          </a:bodyPr>
          <a:lstStyle/>
          <a:p>
            <a:pPr>
              <a:spcBef>
                <a:spcPct val="50000"/>
              </a:spcBef>
            </a:pPr>
            <a:r>
              <a:rPr lang="en-US"/>
              <a:t>Correct</a:t>
            </a:r>
          </a:p>
        </p:txBody>
      </p:sp>
      <p:sp>
        <p:nvSpPr>
          <p:cNvPr id="35848" name="Line 7"/>
          <p:cNvSpPr>
            <a:spLocks noChangeShapeType="1"/>
          </p:cNvSpPr>
          <p:nvPr/>
        </p:nvSpPr>
        <p:spPr bwMode="auto">
          <a:xfrm flipH="1">
            <a:off x="2286000" y="5867400"/>
            <a:ext cx="914400" cy="152400"/>
          </a:xfrm>
          <a:prstGeom prst="line">
            <a:avLst/>
          </a:prstGeom>
          <a:noFill/>
          <a:ln w="12700">
            <a:solidFill>
              <a:srgbClr val="FF0000"/>
            </a:solidFill>
            <a:round/>
            <a:headEnd type="none" w="sm" len="sm"/>
            <a:tailEnd type="triangle" w="sm" len="sm"/>
          </a:ln>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85800" y="228600"/>
            <a:ext cx="7772400" cy="857250"/>
          </a:xfrm>
        </p:spPr>
        <p:txBody>
          <a:bodyPr/>
          <a:lstStyle/>
          <a:p>
            <a:r>
              <a:rPr lang="en-US" smtClean="0"/>
              <a:t>Opening Problem</a:t>
            </a:r>
          </a:p>
        </p:txBody>
      </p:sp>
      <p:sp>
        <p:nvSpPr>
          <p:cNvPr id="9224" name="Rectangle 7"/>
          <p:cNvSpPr>
            <a:spLocks noGrp="1" noChangeArrowheads="1"/>
          </p:cNvSpPr>
          <p:nvPr>
            <p:ph idx="1"/>
          </p:nvPr>
        </p:nvSpPr>
        <p:spPr>
          <a:xfrm>
            <a:off x="193675" y="1085850"/>
            <a:ext cx="8718550" cy="500063"/>
          </a:xfrm>
          <a:noFill/>
        </p:spPr>
        <p:txBody>
          <a:bodyPr>
            <a:normAutofit fontScale="92500" lnSpcReduction="20000"/>
          </a:bodyPr>
          <a:lstStyle/>
          <a:p>
            <a:pPr marL="0" indent="0">
              <a:buFont typeface="Monotype Sorts" pitchFamily="2" charset="2"/>
              <a:buNone/>
            </a:pPr>
            <a:r>
              <a:rPr lang="en-US" smtClean="0"/>
              <a:t>Problem:</a:t>
            </a:r>
          </a:p>
        </p:txBody>
      </p:sp>
      <p:sp>
        <p:nvSpPr>
          <p:cNvPr id="9218" name="Slide Number Placeholder 4"/>
          <p:cNvSpPr>
            <a:spLocks noGrp="1"/>
          </p:cNvSpPr>
          <p:nvPr>
            <p:ph type="sldNum" sz="quarter" idx="12"/>
          </p:nvPr>
        </p:nvSpPr>
        <p:spPr>
          <a:noFill/>
        </p:spPr>
        <p:txBody>
          <a:bodyPr/>
          <a:lstStyle/>
          <a:p>
            <a:fld id="{A2109A68-CF29-4F10-9787-462FF18A5DF0}" type="slidenum">
              <a:rPr lang="en-US"/>
              <a:pPr/>
              <a:t>3</a:t>
            </a:fld>
            <a:endParaRPr lang="en-US"/>
          </a:p>
        </p:txBody>
      </p:sp>
      <p:sp>
        <p:nvSpPr>
          <p:cNvPr id="9220" name="Rectangle 3"/>
          <p:cNvSpPr>
            <a:spLocks noChangeArrowheads="1"/>
          </p:cNvSpPr>
          <p:nvPr/>
        </p:nvSpPr>
        <p:spPr bwMode="auto">
          <a:xfrm>
            <a:off x="0" y="237013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9221" name="Rectangle 4"/>
          <p:cNvSpPr>
            <a:spLocks noChangeArrowheads="1"/>
          </p:cNvSpPr>
          <p:nvPr/>
        </p:nvSpPr>
        <p:spPr bwMode="auto">
          <a:xfrm>
            <a:off x="0" y="44878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9222" name="Rectangle 5"/>
          <p:cNvSpPr>
            <a:spLocks noChangeArrowheads="1"/>
          </p:cNvSpPr>
          <p:nvPr/>
        </p:nvSpPr>
        <p:spPr bwMode="auto">
          <a:xfrm>
            <a:off x="0" y="218281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9223" name="Text Box 6"/>
          <p:cNvSpPr txBox="1">
            <a:spLocks noChangeArrowheads="1"/>
          </p:cNvSpPr>
          <p:nvPr/>
        </p:nvSpPr>
        <p:spPr bwMode="auto">
          <a:xfrm>
            <a:off x="2074863" y="1892300"/>
            <a:ext cx="6223000" cy="4421188"/>
          </a:xfrm>
          <a:prstGeom prst="rect">
            <a:avLst/>
          </a:prstGeom>
          <a:solidFill>
            <a:schemeClr val="bg1">
              <a:lumMod val="95000"/>
            </a:schemeClr>
          </a:solidFill>
          <a:ln w="12700">
            <a:noFill/>
            <a:miter lim="800000"/>
            <a:headEnd type="none" w="sm" len="sm"/>
            <a:tailEnd type="none" w="sm" len="sm"/>
          </a:ln>
        </p:spPr>
        <p:txBody>
          <a:bodyPr>
            <a:spAutoFit/>
          </a:bodyPr>
          <a:lstStyle/>
          <a:p>
            <a:r>
              <a:rPr lang="en-US" sz="2000" dirty="0" err="1">
                <a:latin typeface="Courier New" pitchFamily="49" charset="0"/>
              </a:rPr>
              <a:t>System.out.println</a:t>
            </a:r>
            <a:r>
              <a:rPr lang="en-US" sz="2000" dirty="0">
                <a:latin typeface="Courier New" pitchFamily="49" charset="0"/>
              </a:rPr>
              <a:t>("Welcome to Java!");</a:t>
            </a:r>
          </a:p>
          <a:p>
            <a:r>
              <a:rPr lang="en-US" sz="2000" dirty="0" err="1">
                <a:latin typeface="Courier New" pitchFamily="49" charset="0"/>
              </a:rPr>
              <a:t>System.out.println</a:t>
            </a:r>
            <a:r>
              <a:rPr lang="en-US" sz="2000" dirty="0">
                <a:latin typeface="Courier New" pitchFamily="49" charset="0"/>
              </a:rPr>
              <a:t>("Welcome to Java!");</a:t>
            </a:r>
          </a:p>
          <a:p>
            <a:r>
              <a:rPr lang="en-US" sz="2000" dirty="0" err="1">
                <a:latin typeface="Courier New" pitchFamily="49" charset="0"/>
              </a:rPr>
              <a:t>System.out.println</a:t>
            </a:r>
            <a:r>
              <a:rPr lang="en-US" sz="2000" dirty="0">
                <a:latin typeface="Courier New" pitchFamily="49" charset="0"/>
              </a:rPr>
              <a:t>("Welcome to Java!");</a:t>
            </a:r>
          </a:p>
          <a:p>
            <a:r>
              <a:rPr lang="en-US" sz="2000" dirty="0" err="1">
                <a:latin typeface="Courier New" pitchFamily="49" charset="0"/>
              </a:rPr>
              <a:t>System.out.println</a:t>
            </a:r>
            <a:r>
              <a:rPr lang="en-US" sz="2000" dirty="0">
                <a:latin typeface="Courier New" pitchFamily="49" charset="0"/>
              </a:rPr>
              <a:t>("Welcome to Java!");</a:t>
            </a:r>
          </a:p>
          <a:p>
            <a:r>
              <a:rPr lang="en-US" sz="2000" dirty="0" err="1">
                <a:latin typeface="Courier New" pitchFamily="49" charset="0"/>
              </a:rPr>
              <a:t>System.out.println</a:t>
            </a:r>
            <a:r>
              <a:rPr lang="en-US" sz="2000" dirty="0">
                <a:latin typeface="Courier New" pitchFamily="49" charset="0"/>
              </a:rPr>
              <a:t>("Welcome to Java!");</a:t>
            </a:r>
          </a:p>
          <a:p>
            <a:r>
              <a:rPr lang="en-US" sz="2000" dirty="0" err="1">
                <a:latin typeface="Courier New" pitchFamily="49" charset="0"/>
              </a:rPr>
              <a:t>System.out.println</a:t>
            </a:r>
            <a:r>
              <a:rPr lang="en-US" sz="2000" dirty="0">
                <a:latin typeface="Courier New" pitchFamily="49" charset="0"/>
              </a:rPr>
              <a:t>("Welcome to Java!");</a:t>
            </a:r>
          </a:p>
          <a:p>
            <a:endParaRPr lang="en-US" sz="2000" dirty="0">
              <a:latin typeface="Courier New" pitchFamily="49" charset="0"/>
            </a:endParaRPr>
          </a:p>
          <a:p>
            <a:r>
              <a:rPr lang="en-US" sz="2800" dirty="0"/>
              <a:t>… </a:t>
            </a:r>
          </a:p>
          <a:p>
            <a:r>
              <a:rPr lang="en-US" sz="2800" dirty="0"/>
              <a:t>… </a:t>
            </a:r>
          </a:p>
          <a:p>
            <a:r>
              <a:rPr lang="en-US" sz="2800" dirty="0"/>
              <a:t>… </a:t>
            </a:r>
          </a:p>
          <a:p>
            <a:r>
              <a:rPr lang="en-US" sz="2000" dirty="0" err="1">
                <a:latin typeface="Courier New" pitchFamily="49" charset="0"/>
              </a:rPr>
              <a:t>System.out.println</a:t>
            </a:r>
            <a:r>
              <a:rPr lang="en-US" sz="2000" dirty="0">
                <a:latin typeface="Courier New" pitchFamily="49" charset="0"/>
              </a:rPr>
              <a:t>("Welcome to Java!");</a:t>
            </a:r>
          </a:p>
          <a:p>
            <a:r>
              <a:rPr lang="en-US" sz="2000" dirty="0" err="1">
                <a:latin typeface="Courier New" pitchFamily="49" charset="0"/>
              </a:rPr>
              <a:t>System.out.println</a:t>
            </a:r>
            <a:r>
              <a:rPr lang="en-US" sz="2000" dirty="0">
                <a:latin typeface="Courier New" pitchFamily="49" charset="0"/>
              </a:rPr>
              <a:t>("Welcome to Java!");</a:t>
            </a:r>
          </a:p>
          <a:p>
            <a:r>
              <a:rPr lang="en-US" sz="2000" dirty="0" err="1">
                <a:latin typeface="Courier New" pitchFamily="49" charset="0"/>
              </a:rPr>
              <a:t>System.out.println</a:t>
            </a:r>
            <a:r>
              <a:rPr lang="en-US" sz="2000" dirty="0">
                <a:latin typeface="Courier New" pitchFamily="49" charset="0"/>
              </a:rPr>
              <a:t>("Welcome to Java!");</a:t>
            </a:r>
            <a:endParaRPr lang="en-US" dirty="0"/>
          </a:p>
        </p:txBody>
      </p:sp>
      <p:sp>
        <p:nvSpPr>
          <p:cNvPr id="9225" name="AutoShape 8"/>
          <p:cNvSpPr>
            <a:spLocks/>
          </p:cNvSpPr>
          <p:nvPr/>
        </p:nvSpPr>
        <p:spPr bwMode="auto">
          <a:xfrm>
            <a:off x="1730375" y="2008188"/>
            <a:ext cx="344488" cy="4186237"/>
          </a:xfrm>
          <a:prstGeom prst="leftBrace">
            <a:avLst>
              <a:gd name="adj1" fmla="val 101267"/>
              <a:gd name="adj2" fmla="val 50000"/>
            </a:avLst>
          </a:prstGeom>
          <a:noFill/>
          <a:ln w="12700">
            <a:solidFill>
              <a:schemeClr val="tx1"/>
            </a:solidFill>
            <a:round/>
            <a:headEnd type="none" w="sm" len="sm"/>
            <a:tailEnd type="none" w="sm" len="sm"/>
          </a:ln>
        </p:spPr>
        <p:txBody>
          <a:bodyPr wrap="none" anchor="ctr"/>
          <a:lstStyle/>
          <a:p>
            <a:endParaRPr lang="en-US"/>
          </a:p>
        </p:txBody>
      </p:sp>
      <p:sp>
        <p:nvSpPr>
          <p:cNvPr id="9226" name="Text Box 9"/>
          <p:cNvSpPr txBox="1">
            <a:spLocks noChangeArrowheads="1"/>
          </p:cNvSpPr>
          <p:nvPr/>
        </p:nvSpPr>
        <p:spPr bwMode="auto">
          <a:xfrm>
            <a:off x="693738" y="3697288"/>
            <a:ext cx="958850" cy="701675"/>
          </a:xfrm>
          <a:prstGeom prst="rect">
            <a:avLst/>
          </a:prstGeom>
          <a:solidFill>
            <a:schemeClr val="tx1"/>
          </a:solidFill>
          <a:ln w="12700">
            <a:noFill/>
            <a:miter lim="800000"/>
            <a:headEnd type="none" w="sm" len="sm"/>
            <a:tailEnd type="none" w="sm" len="sm"/>
          </a:ln>
        </p:spPr>
        <p:txBody>
          <a:bodyPr>
            <a:spAutoFit/>
          </a:bodyPr>
          <a:lstStyle/>
          <a:p>
            <a:r>
              <a:rPr lang="en-US" sz="2000">
                <a:solidFill>
                  <a:schemeClr val="bg2"/>
                </a:solidFill>
                <a:latin typeface="Courier New" pitchFamily="49" charset="0"/>
              </a:rPr>
              <a:t>100 times</a:t>
            </a:r>
            <a:endParaRPr lang="en-US">
              <a:solidFill>
                <a:schemeClr val="bg2"/>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228600" y="228600"/>
            <a:ext cx="8534400" cy="1143000"/>
          </a:xfrm>
        </p:spPr>
        <p:txBody>
          <a:bodyPr/>
          <a:lstStyle/>
          <a:p>
            <a:r>
              <a:rPr lang="en-US" smtClean="0"/>
              <a:t>Nested Loops </a:t>
            </a:r>
          </a:p>
        </p:txBody>
      </p:sp>
      <p:sp>
        <p:nvSpPr>
          <p:cNvPr id="37892" name="Rectangle 3"/>
          <p:cNvSpPr>
            <a:spLocks noGrp="1" noChangeArrowheads="1"/>
          </p:cNvSpPr>
          <p:nvPr>
            <p:ph idx="1"/>
          </p:nvPr>
        </p:nvSpPr>
        <p:spPr>
          <a:xfrm>
            <a:off x="228600" y="1600200"/>
            <a:ext cx="8686800" cy="1444625"/>
          </a:xfrm>
        </p:spPr>
        <p:txBody>
          <a:bodyPr/>
          <a:lstStyle/>
          <a:p>
            <a:pPr marL="0" indent="0">
              <a:buFont typeface="Monotype Sorts" pitchFamily="2" charset="2"/>
              <a:buNone/>
            </a:pPr>
            <a:r>
              <a:rPr lang="en-US" sz="3400" smtClean="0">
                <a:cs typeface="Courier New" pitchFamily="49" charset="0"/>
              </a:rPr>
              <a:t>Problem: Write a program that uses nested for loops to print a multiplication table.</a:t>
            </a:r>
          </a:p>
        </p:txBody>
      </p:sp>
      <p:sp>
        <p:nvSpPr>
          <p:cNvPr id="37890" name="Slide Number Placeholder 4"/>
          <p:cNvSpPr>
            <a:spLocks noGrp="1"/>
          </p:cNvSpPr>
          <p:nvPr>
            <p:ph type="sldNum" sz="quarter" idx="12"/>
          </p:nvPr>
        </p:nvSpPr>
        <p:spPr>
          <a:noFill/>
        </p:spPr>
        <p:txBody>
          <a:bodyPr/>
          <a:lstStyle/>
          <a:p>
            <a:fld id="{E97737AE-147B-4EDD-93B2-D2848EE442A6}" type="slidenum">
              <a:rPr lang="en-US"/>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228600" y="0"/>
            <a:ext cx="8763000" cy="1428750"/>
          </a:xfrm>
        </p:spPr>
        <p:txBody>
          <a:bodyPr/>
          <a:lstStyle/>
          <a:p>
            <a:r>
              <a:rPr lang="en-US" sz="4000" smtClean="0"/>
              <a:t>Problem:</a:t>
            </a:r>
            <a:br>
              <a:rPr lang="en-US" sz="4000" smtClean="0"/>
            </a:br>
            <a:r>
              <a:rPr lang="en-US" sz="4000" smtClean="0">
                <a:cs typeface="Courier New" pitchFamily="49" charset="0"/>
              </a:rPr>
              <a:t>Finding the Greatest Common Divisor</a:t>
            </a:r>
            <a:r>
              <a:rPr lang="en-US" smtClean="0"/>
              <a:t> </a:t>
            </a:r>
          </a:p>
        </p:txBody>
      </p:sp>
      <p:sp>
        <p:nvSpPr>
          <p:cNvPr id="38914" name="Slide Number Placeholder 4"/>
          <p:cNvSpPr>
            <a:spLocks noGrp="1"/>
          </p:cNvSpPr>
          <p:nvPr>
            <p:ph type="sldNum" sz="quarter" idx="12"/>
          </p:nvPr>
        </p:nvSpPr>
        <p:spPr>
          <a:noFill/>
        </p:spPr>
        <p:txBody>
          <a:bodyPr/>
          <a:lstStyle/>
          <a:p>
            <a:fld id="{AD86946A-BA5E-42A7-839F-AD4C4DC437F1}" type="slidenum">
              <a:rPr lang="en-US"/>
              <a:pPr/>
              <a:t>31</a:t>
            </a:fld>
            <a:endParaRPr lang="en-US"/>
          </a:p>
        </p:txBody>
      </p:sp>
      <p:sp>
        <p:nvSpPr>
          <p:cNvPr id="38916" name="Text Box 3"/>
          <p:cNvSpPr txBox="1">
            <a:spLocks noChangeArrowheads="1"/>
          </p:cNvSpPr>
          <p:nvPr/>
        </p:nvSpPr>
        <p:spPr bwMode="auto">
          <a:xfrm>
            <a:off x="914400" y="1524000"/>
            <a:ext cx="7543800" cy="457200"/>
          </a:xfrm>
          <a:prstGeom prst="rect">
            <a:avLst/>
          </a:prstGeom>
          <a:noFill/>
          <a:ln w="12700">
            <a:noFill/>
            <a:miter lim="800000"/>
            <a:headEnd type="none" w="sm" len="sm"/>
            <a:tailEnd type="none" w="sm" len="sm"/>
          </a:ln>
        </p:spPr>
        <p:txBody>
          <a:bodyPr>
            <a:spAutoFit/>
          </a:bodyPr>
          <a:lstStyle/>
          <a:p>
            <a:pPr>
              <a:spcBef>
                <a:spcPct val="50000"/>
              </a:spcBef>
            </a:pPr>
            <a:endParaRPr lang="en-US"/>
          </a:p>
        </p:txBody>
      </p:sp>
      <p:sp>
        <p:nvSpPr>
          <p:cNvPr id="38917" name="Text Box 4"/>
          <p:cNvSpPr txBox="1">
            <a:spLocks noChangeArrowheads="1"/>
          </p:cNvSpPr>
          <p:nvPr/>
        </p:nvSpPr>
        <p:spPr bwMode="auto">
          <a:xfrm>
            <a:off x="228600" y="1524000"/>
            <a:ext cx="8915400" cy="3560763"/>
          </a:xfrm>
          <a:prstGeom prst="rect">
            <a:avLst/>
          </a:prstGeom>
          <a:noFill/>
          <a:ln w="12700">
            <a:noFill/>
            <a:miter lim="800000"/>
            <a:headEnd type="none" w="sm" len="sm"/>
            <a:tailEnd type="none" w="sm" len="sm"/>
          </a:ln>
        </p:spPr>
        <p:txBody>
          <a:bodyPr>
            <a:spAutoFit/>
          </a:bodyPr>
          <a:lstStyle/>
          <a:p>
            <a:pPr>
              <a:spcBef>
                <a:spcPct val="50000"/>
              </a:spcBef>
            </a:pPr>
            <a:r>
              <a:rPr lang="en-US">
                <a:cs typeface="Times New Roman" pitchFamily="18" charset="0"/>
              </a:rPr>
              <a:t>Problem: </a:t>
            </a:r>
            <a:r>
              <a:rPr lang="en-US">
                <a:cs typeface="Courier New" pitchFamily="49" charset="0"/>
              </a:rPr>
              <a:t>Write a program that prompts the user to enter two positive integers and finds their greatest common divisor.</a:t>
            </a:r>
            <a:r>
              <a:rPr lang="en-US">
                <a:cs typeface="Times New Roman" pitchFamily="18" charset="0"/>
              </a:rPr>
              <a:t> </a:t>
            </a:r>
          </a:p>
          <a:p>
            <a:pPr>
              <a:spcBef>
                <a:spcPct val="50000"/>
              </a:spcBef>
            </a:pPr>
            <a:r>
              <a:rPr lang="en-US">
                <a:cs typeface="Times New Roman" pitchFamily="18" charset="0"/>
              </a:rPr>
              <a:t>Solution:  </a:t>
            </a:r>
            <a:r>
              <a:rPr lang="en-US">
                <a:cs typeface="Courier New" pitchFamily="49" charset="0"/>
              </a:rPr>
              <a:t>Suppose you enter two integers 4 and 2, their greatest common divisor is 2. Suppose you enter two integers 16 and 24, their greatest common divisor is 8. So, how do you find the greatest common divisor? Let the two input integers be </a:t>
            </a:r>
            <a:r>
              <a:rPr lang="en-US" u="sng">
                <a:cs typeface="Courier New" pitchFamily="49" charset="0"/>
              </a:rPr>
              <a:t>n1</a:t>
            </a:r>
            <a:r>
              <a:rPr lang="en-US">
                <a:cs typeface="Courier New" pitchFamily="49" charset="0"/>
              </a:rPr>
              <a:t> and </a:t>
            </a:r>
            <a:r>
              <a:rPr lang="en-US" u="sng">
                <a:cs typeface="Courier New" pitchFamily="49" charset="0"/>
              </a:rPr>
              <a:t>n2</a:t>
            </a:r>
            <a:r>
              <a:rPr lang="en-US">
                <a:cs typeface="Courier New" pitchFamily="49" charset="0"/>
              </a:rPr>
              <a:t>. You know number 1 is a common divisor, but it may not be the greatest commons divisor. So you can check whether </a:t>
            </a:r>
            <a:r>
              <a:rPr lang="en-US" u="sng">
                <a:cs typeface="Courier New" pitchFamily="49" charset="0"/>
              </a:rPr>
              <a:t>k</a:t>
            </a:r>
            <a:r>
              <a:rPr lang="en-US">
                <a:cs typeface="Courier New" pitchFamily="49" charset="0"/>
              </a:rPr>
              <a:t> (for </a:t>
            </a:r>
            <a:r>
              <a:rPr lang="en-US" u="sng">
                <a:cs typeface="Courier New" pitchFamily="49" charset="0"/>
              </a:rPr>
              <a:t>k</a:t>
            </a:r>
            <a:r>
              <a:rPr lang="en-US">
                <a:cs typeface="Courier New" pitchFamily="49" charset="0"/>
              </a:rPr>
              <a:t> = 2, 3, 4, and so on) is a common divisor for </a:t>
            </a:r>
            <a:r>
              <a:rPr lang="en-US" u="sng">
                <a:cs typeface="Courier New" pitchFamily="49" charset="0"/>
              </a:rPr>
              <a:t>n1</a:t>
            </a:r>
            <a:r>
              <a:rPr lang="en-US">
                <a:cs typeface="Courier New" pitchFamily="49" charset="0"/>
              </a:rPr>
              <a:t> and </a:t>
            </a:r>
            <a:r>
              <a:rPr lang="en-US" u="sng">
                <a:cs typeface="Courier New" pitchFamily="49" charset="0"/>
              </a:rPr>
              <a:t>n2</a:t>
            </a:r>
            <a:r>
              <a:rPr lang="en-US">
                <a:cs typeface="Courier New" pitchFamily="49" charset="0"/>
              </a:rPr>
              <a:t>, until </a:t>
            </a:r>
            <a:r>
              <a:rPr lang="en-US" u="sng">
                <a:cs typeface="Courier New" pitchFamily="49" charset="0"/>
              </a:rPr>
              <a:t>k</a:t>
            </a:r>
            <a:r>
              <a:rPr lang="en-US">
                <a:cs typeface="Courier New" pitchFamily="49" charset="0"/>
              </a:rPr>
              <a:t> is greater than </a:t>
            </a:r>
            <a:r>
              <a:rPr lang="en-US" u="sng">
                <a:cs typeface="Courier New" pitchFamily="49" charset="0"/>
              </a:rPr>
              <a:t>n1</a:t>
            </a:r>
            <a:r>
              <a:rPr lang="en-US">
                <a:cs typeface="Courier New" pitchFamily="49" charset="0"/>
              </a:rPr>
              <a:t> or </a:t>
            </a:r>
            <a:r>
              <a:rPr lang="en-US" u="sng">
                <a:cs typeface="Courier New" pitchFamily="49" charset="0"/>
              </a:rPr>
              <a:t>n2</a:t>
            </a:r>
            <a:r>
              <a:rPr lang="en-US">
                <a:cs typeface="Courier New" pitchFamily="49" charset="0"/>
              </a:rPr>
              <a:t>.</a:t>
            </a:r>
            <a:r>
              <a:rPr lang="en-US">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76200" y="381000"/>
            <a:ext cx="8915400" cy="762000"/>
          </a:xfrm>
        </p:spPr>
        <p:txBody>
          <a:bodyPr/>
          <a:lstStyle/>
          <a:p>
            <a:r>
              <a:rPr lang="en-US" smtClean="0"/>
              <a:t>Problem: Displaying Prime Numbers</a:t>
            </a:r>
            <a:endParaRPr lang="en-US" sz="5400" smtClean="0"/>
          </a:p>
        </p:txBody>
      </p:sp>
      <p:sp>
        <p:nvSpPr>
          <p:cNvPr id="41986" name="Slide Number Placeholder 4"/>
          <p:cNvSpPr>
            <a:spLocks noGrp="1"/>
          </p:cNvSpPr>
          <p:nvPr>
            <p:ph type="sldNum" sz="quarter" idx="12"/>
          </p:nvPr>
        </p:nvSpPr>
        <p:spPr>
          <a:noFill/>
        </p:spPr>
        <p:txBody>
          <a:bodyPr/>
          <a:lstStyle/>
          <a:p>
            <a:fld id="{DF8F939D-0804-4D5D-8AFA-2B6ACE685A01}" type="slidenum">
              <a:rPr lang="en-US"/>
              <a:pPr/>
              <a:t>32</a:t>
            </a:fld>
            <a:endParaRPr lang="en-US"/>
          </a:p>
        </p:txBody>
      </p:sp>
      <p:sp>
        <p:nvSpPr>
          <p:cNvPr id="41988" name="Text Box 3"/>
          <p:cNvSpPr txBox="1">
            <a:spLocks noChangeArrowheads="1"/>
          </p:cNvSpPr>
          <p:nvPr/>
        </p:nvSpPr>
        <p:spPr bwMode="auto">
          <a:xfrm>
            <a:off x="914400" y="1524000"/>
            <a:ext cx="7543800" cy="457200"/>
          </a:xfrm>
          <a:prstGeom prst="rect">
            <a:avLst/>
          </a:prstGeom>
          <a:noFill/>
          <a:ln w="12700">
            <a:noFill/>
            <a:miter lim="800000"/>
            <a:headEnd type="none" w="sm" len="sm"/>
            <a:tailEnd type="none" w="sm" len="sm"/>
          </a:ln>
        </p:spPr>
        <p:txBody>
          <a:bodyPr>
            <a:spAutoFit/>
          </a:bodyPr>
          <a:lstStyle/>
          <a:p>
            <a:pPr>
              <a:spcBef>
                <a:spcPct val="50000"/>
              </a:spcBef>
            </a:pPr>
            <a:endParaRPr lang="en-US"/>
          </a:p>
        </p:txBody>
      </p:sp>
      <p:sp>
        <p:nvSpPr>
          <p:cNvPr id="41989" name="Text Box 4"/>
          <p:cNvSpPr txBox="1">
            <a:spLocks noChangeArrowheads="1"/>
          </p:cNvSpPr>
          <p:nvPr/>
        </p:nvSpPr>
        <p:spPr bwMode="auto">
          <a:xfrm>
            <a:off x="193675" y="1508125"/>
            <a:ext cx="8721725" cy="3560763"/>
          </a:xfrm>
          <a:prstGeom prst="rect">
            <a:avLst/>
          </a:prstGeom>
          <a:noFill/>
          <a:ln w="12700">
            <a:noFill/>
            <a:miter lim="800000"/>
            <a:headEnd type="none" w="sm" len="sm"/>
            <a:tailEnd type="none" w="sm" len="sm"/>
          </a:ln>
        </p:spPr>
        <p:txBody>
          <a:bodyPr>
            <a:spAutoFit/>
          </a:bodyPr>
          <a:lstStyle/>
          <a:p>
            <a:pPr>
              <a:spcBef>
                <a:spcPct val="50000"/>
              </a:spcBef>
            </a:pPr>
            <a:r>
              <a:rPr lang="en-US">
                <a:cs typeface="Times New Roman" pitchFamily="18" charset="0"/>
              </a:rPr>
              <a:t>Problem: Write a program that displays the first 50 prime numbers in five lines, each of which contains 10 numbers. An integer greater than 1 is </a:t>
            </a:r>
            <a:r>
              <a:rPr lang="en-US" i="1">
                <a:cs typeface="Times New Roman" pitchFamily="18" charset="0"/>
              </a:rPr>
              <a:t>prime</a:t>
            </a:r>
            <a:r>
              <a:rPr lang="en-US">
                <a:cs typeface="Times New Roman" pitchFamily="18" charset="0"/>
              </a:rPr>
              <a:t> if its only positive divisor is 1 or itself. For example, 2, 3, 5, and 7 are prime numbers, but 4, 6, 8, and 9 are not.</a:t>
            </a:r>
          </a:p>
          <a:p>
            <a:pPr>
              <a:spcBef>
                <a:spcPct val="50000"/>
              </a:spcBef>
            </a:pPr>
            <a:r>
              <a:rPr lang="en-US">
                <a:cs typeface="Times New Roman" pitchFamily="18" charset="0"/>
              </a:rPr>
              <a:t>Solution: The problem can be broken into the following tasks:</a:t>
            </a:r>
          </a:p>
          <a:p>
            <a:pPr lvl="1">
              <a:buFontTx/>
              <a:buChar char="•"/>
            </a:pPr>
            <a:r>
              <a:rPr lang="en-US">
                <a:cs typeface="Times New Roman" pitchFamily="18" charset="0"/>
              </a:rPr>
              <a:t>For number = 2, 3, 4, 5, 6, ..., test whether the number is prime.</a:t>
            </a:r>
          </a:p>
          <a:p>
            <a:pPr lvl="1">
              <a:buFontTx/>
              <a:buChar char="•"/>
            </a:pPr>
            <a:r>
              <a:rPr lang="en-US">
                <a:cs typeface="Times New Roman" pitchFamily="18" charset="0"/>
              </a:rPr>
              <a:t>Determine whether a given number is prime.</a:t>
            </a:r>
          </a:p>
          <a:p>
            <a:pPr lvl="1">
              <a:buFontTx/>
              <a:buChar char="•"/>
            </a:pPr>
            <a:r>
              <a:rPr lang="en-US">
                <a:cs typeface="Times New Roman" pitchFamily="18" charset="0"/>
              </a:rPr>
              <a:t>Count the prime numbers.</a:t>
            </a:r>
          </a:p>
          <a:p>
            <a:pPr lvl="1">
              <a:buFontTx/>
              <a:buChar char="•"/>
            </a:pPr>
            <a:r>
              <a:rPr lang="en-US">
                <a:cs typeface="Times New Roman" pitchFamily="18" charset="0"/>
              </a:rPr>
              <a:t>Print each prime number, and print 10 numbers per line.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9750" y="228600"/>
            <a:ext cx="8142288" cy="665163"/>
          </a:xfrm>
        </p:spPr>
        <p:txBody>
          <a:bodyPr>
            <a:normAutofit fontScale="90000"/>
          </a:bodyPr>
          <a:lstStyle/>
          <a:p>
            <a:r>
              <a:rPr lang="en-US" sz="4000" smtClean="0"/>
              <a:t>Introducing while Loops</a:t>
            </a:r>
          </a:p>
        </p:txBody>
      </p:sp>
      <p:sp>
        <p:nvSpPr>
          <p:cNvPr id="10242" name="Slide Number Placeholder 4"/>
          <p:cNvSpPr>
            <a:spLocks noGrp="1"/>
          </p:cNvSpPr>
          <p:nvPr>
            <p:ph type="sldNum" sz="quarter" idx="12"/>
          </p:nvPr>
        </p:nvSpPr>
        <p:spPr>
          <a:noFill/>
        </p:spPr>
        <p:txBody>
          <a:bodyPr/>
          <a:lstStyle/>
          <a:p>
            <a:fld id="{ACCF2FB0-5188-4199-94BC-5E71A7E36B30}" type="slidenum">
              <a:rPr lang="en-US"/>
              <a:pPr/>
              <a:t>4</a:t>
            </a:fld>
            <a:endParaRPr lang="en-US"/>
          </a:p>
        </p:txBody>
      </p:sp>
      <p:sp>
        <p:nvSpPr>
          <p:cNvPr id="10244" name="Rectangle 3"/>
          <p:cNvSpPr>
            <a:spLocks noChangeArrowheads="1"/>
          </p:cNvSpPr>
          <p:nvPr/>
        </p:nvSpPr>
        <p:spPr bwMode="auto">
          <a:xfrm>
            <a:off x="0" y="237013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0245" name="Rectangle 4"/>
          <p:cNvSpPr>
            <a:spLocks noChangeArrowheads="1"/>
          </p:cNvSpPr>
          <p:nvPr/>
        </p:nvSpPr>
        <p:spPr bwMode="auto">
          <a:xfrm>
            <a:off x="0" y="44878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0246" name="Rectangle 5"/>
          <p:cNvSpPr>
            <a:spLocks noChangeArrowheads="1"/>
          </p:cNvSpPr>
          <p:nvPr/>
        </p:nvSpPr>
        <p:spPr bwMode="auto">
          <a:xfrm>
            <a:off x="0" y="218281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0247" name="Text Box 6"/>
          <p:cNvSpPr txBox="1">
            <a:spLocks noChangeArrowheads="1"/>
          </p:cNvSpPr>
          <p:nvPr/>
        </p:nvSpPr>
        <p:spPr bwMode="auto">
          <a:xfrm>
            <a:off x="347663" y="1085850"/>
            <a:ext cx="8564562" cy="1938992"/>
          </a:xfrm>
          <a:prstGeom prst="rect">
            <a:avLst/>
          </a:prstGeom>
          <a:solidFill>
            <a:schemeClr val="bg1">
              <a:lumMod val="95000"/>
            </a:schemeClr>
          </a:solidFill>
          <a:ln w="12700">
            <a:noFill/>
            <a:miter lim="800000"/>
            <a:headEnd type="none" w="sm" len="sm"/>
            <a:tailEnd type="none" w="sm" len="sm"/>
          </a:ln>
        </p:spPr>
        <p:txBody>
          <a:bodyPr>
            <a:spAutoFit/>
          </a:bodyPr>
          <a:lstStyle/>
          <a:p>
            <a:r>
              <a:rPr lang="en-US" b="1" dirty="0" err="1">
                <a:latin typeface="Courier New" pitchFamily="49" charset="0"/>
              </a:rPr>
              <a:t>int</a:t>
            </a:r>
            <a:r>
              <a:rPr lang="en-US" dirty="0">
                <a:latin typeface="Courier New" pitchFamily="49" charset="0"/>
              </a:rPr>
              <a:t> count = 0;</a:t>
            </a:r>
            <a:endParaRPr lang="en-US" b="1" dirty="0">
              <a:latin typeface="Courier New" pitchFamily="49" charset="0"/>
            </a:endParaRPr>
          </a:p>
          <a:p>
            <a:r>
              <a:rPr lang="en-US" b="1" dirty="0">
                <a:latin typeface="Courier New" pitchFamily="49" charset="0"/>
              </a:rPr>
              <a:t>while</a:t>
            </a:r>
            <a:r>
              <a:rPr lang="en-US" dirty="0">
                <a:latin typeface="Courier New" pitchFamily="49" charset="0"/>
              </a:rPr>
              <a:t> (count &lt; 100) {</a:t>
            </a:r>
          </a:p>
          <a:p>
            <a:r>
              <a:rPr lang="en-US" dirty="0">
                <a:latin typeface="Courier New" pitchFamily="49" charset="0"/>
              </a:rPr>
              <a:t>  </a:t>
            </a:r>
            <a:r>
              <a:rPr lang="en-US" dirty="0" err="1">
                <a:latin typeface="Courier New" pitchFamily="49" charset="0"/>
              </a:rPr>
              <a:t>System.out.println</a:t>
            </a:r>
            <a:r>
              <a:rPr lang="en-US" dirty="0">
                <a:latin typeface="Courier New" pitchFamily="49" charset="0"/>
              </a:rPr>
              <a:t>("Welcome to Java");</a:t>
            </a:r>
          </a:p>
          <a:p>
            <a:r>
              <a:rPr lang="en-US" dirty="0">
                <a:latin typeface="Courier New" pitchFamily="49" charset="0"/>
              </a:rPr>
              <a:t>  count++;</a:t>
            </a:r>
          </a:p>
          <a:p>
            <a:r>
              <a:rPr lang="en-US" dirty="0">
                <a:latin typeface="Courier New"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85800" y="228600"/>
            <a:ext cx="7772400" cy="762000"/>
          </a:xfrm>
        </p:spPr>
        <p:txBody>
          <a:bodyPr/>
          <a:lstStyle/>
          <a:p>
            <a:r>
              <a:rPr lang="en-US" smtClean="0"/>
              <a:t>Trace while Loop</a:t>
            </a:r>
          </a:p>
        </p:txBody>
      </p:sp>
      <p:sp>
        <p:nvSpPr>
          <p:cNvPr id="11266" name="Slide Number Placeholder 4"/>
          <p:cNvSpPr>
            <a:spLocks noGrp="1"/>
          </p:cNvSpPr>
          <p:nvPr>
            <p:ph type="sldNum" sz="quarter" idx="12"/>
          </p:nvPr>
        </p:nvSpPr>
        <p:spPr>
          <a:noFill/>
        </p:spPr>
        <p:txBody>
          <a:bodyPr/>
          <a:lstStyle/>
          <a:p>
            <a:fld id="{49DD9EF9-7ADF-455F-BF58-FDAADDCA9396}" type="slidenum">
              <a:rPr lang="en-US"/>
              <a:pPr/>
              <a:t>5</a:t>
            </a:fld>
            <a:endParaRPr lang="en-US"/>
          </a:p>
        </p:txBody>
      </p:sp>
      <p:sp>
        <p:nvSpPr>
          <p:cNvPr id="11268" name="Rectangle 4"/>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1269" name="Rectangle 5"/>
          <p:cNvSpPr>
            <a:spLocks noChangeArrowheads="1"/>
          </p:cNvSpPr>
          <p:nvPr/>
        </p:nvSpPr>
        <p:spPr bwMode="auto">
          <a:xfrm>
            <a:off x="228600" y="1447800"/>
            <a:ext cx="5334000" cy="2492990"/>
          </a:xfrm>
          <a:prstGeom prst="rect">
            <a:avLst/>
          </a:prstGeom>
          <a:solidFill>
            <a:schemeClr val="bg1">
              <a:lumMod val="95000"/>
            </a:schemeClr>
          </a:solid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dirty="0" err="1">
                <a:cs typeface="Courier New" pitchFamily="49" charset="0"/>
              </a:rPr>
              <a:t>int</a:t>
            </a:r>
            <a:r>
              <a:rPr lang="en-US" dirty="0">
                <a:cs typeface="Courier New" pitchFamily="49" charset="0"/>
              </a:rPr>
              <a:t> count = 0;</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while (count &lt; 2) {</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a:t>
            </a:r>
            <a:r>
              <a:rPr lang="en-US" dirty="0" err="1">
                <a:cs typeface="Courier New" pitchFamily="49" charset="0"/>
              </a:rPr>
              <a:t>System.out.println</a:t>
            </a:r>
            <a:r>
              <a:rPr lang="en-US" dirty="0">
                <a:cs typeface="Courier New" pitchFamily="49" charset="0"/>
              </a:rPr>
              <a:t>("Welcome to Java!");</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count++;</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a:t>
            </a:r>
          </a:p>
        </p:txBody>
      </p:sp>
      <p:sp>
        <p:nvSpPr>
          <p:cNvPr id="11270" name="Rectangle 8"/>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1271" name="Rectangle 10"/>
          <p:cNvSpPr>
            <a:spLocks noChangeArrowheads="1"/>
          </p:cNvSpPr>
          <p:nvPr/>
        </p:nvSpPr>
        <p:spPr bwMode="auto">
          <a:xfrm>
            <a:off x="304800" y="1470025"/>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11272" name="AutoShape 11"/>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Initialize count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228600" y="1447800"/>
            <a:ext cx="5334000" cy="2492990"/>
          </a:xfrm>
          <a:prstGeom prst="rect">
            <a:avLst/>
          </a:prstGeom>
          <a:solidFill>
            <a:schemeClr val="bg1">
              <a:lumMod val="95000"/>
            </a:schemeClr>
          </a:solid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dirty="0" err="1">
                <a:cs typeface="Courier New" pitchFamily="49" charset="0"/>
              </a:rPr>
              <a:t>int</a:t>
            </a:r>
            <a:r>
              <a:rPr lang="en-US" dirty="0">
                <a:cs typeface="Courier New" pitchFamily="49" charset="0"/>
              </a:rPr>
              <a:t> count = 0;</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while (count &lt; 2) {</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a:t>
            </a:r>
            <a:r>
              <a:rPr lang="en-US" dirty="0" err="1">
                <a:cs typeface="Courier New" pitchFamily="49" charset="0"/>
              </a:rPr>
              <a:t>System.out.println</a:t>
            </a:r>
            <a:r>
              <a:rPr lang="en-US" dirty="0">
                <a:cs typeface="Courier New" pitchFamily="49" charset="0"/>
              </a:rPr>
              <a:t>("Welcome to Java!");</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count++;</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a:t>
            </a:r>
          </a:p>
        </p:txBody>
      </p:sp>
      <p:sp>
        <p:nvSpPr>
          <p:cNvPr id="12291" name="Rectangle 2"/>
          <p:cNvSpPr>
            <a:spLocks noGrp="1" noChangeArrowheads="1"/>
          </p:cNvSpPr>
          <p:nvPr>
            <p:ph type="title"/>
          </p:nvPr>
        </p:nvSpPr>
        <p:spPr>
          <a:xfrm>
            <a:off x="685800" y="228600"/>
            <a:ext cx="7772400" cy="762000"/>
          </a:xfrm>
        </p:spPr>
        <p:txBody>
          <a:bodyPr/>
          <a:lstStyle/>
          <a:p>
            <a:r>
              <a:rPr lang="en-US" smtClean="0"/>
              <a:t>Trace while Loop, cont.</a:t>
            </a:r>
          </a:p>
        </p:txBody>
      </p:sp>
      <p:sp>
        <p:nvSpPr>
          <p:cNvPr id="12290" name="Slide Number Placeholder 4"/>
          <p:cNvSpPr>
            <a:spLocks noGrp="1"/>
          </p:cNvSpPr>
          <p:nvPr>
            <p:ph type="sldNum" sz="quarter" idx="12"/>
          </p:nvPr>
        </p:nvSpPr>
        <p:spPr>
          <a:noFill/>
        </p:spPr>
        <p:txBody>
          <a:bodyPr/>
          <a:lstStyle/>
          <a:p>
            <a:fld id="{F15A23CB-EFCB-40A6-A891-2C70B06FE275}" type="slidenum">
              <a:rPr lang="en-US"/>
              <a:pPr/>
              <a:t>6</a:t>
            </a:fld>
            <a:endParaRPr lang="en-US"/>
          </a:p>
        </p:txBody>
      </p:sp>
      <p:sp>
        <p:nvSpPr>
          <p:cNvPr id="12292"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2294"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2295" name="AutoShape 7"/>
          <p:cNvSpPr>
            <a:spLocks noChangeArrowheads="1"/>
          </p:cNvSpPr>
          <p:nvPr/>
        </p:nvSpPr>
        <p:spPr bwMode="auto">
          <a:xfrm>
            <a:off x="5257800" y="1219200"/>
            <a:ext cx="3533775" cy="384175"/>
          </a:xfrm>
          <a:prstGeom prst="wedgeRoundRectCallout">
            <a:avLst>
              <a:gd name="adj1" fmla="val -114556"/>
              <a:gd name="adj2" fmla="val 208264"/>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(count &lt; 2) is true</a:t>
            </a:r>
          </a:p>
        </p:txBody>
      </p:sp>
      <p:sp>
        <p:nvSpPr>
          <p:cNvPr id="12296" name="Rectangle 8"/>
          <p:cNvSpPr>
            <a:spLocks noChangeArrowheads="1"/>
          </p:cNvSpPr>
          <p:nvPr/>
        </p:nvSpPr>
        <p:spPr bwMode="auto">
          <a:xfrm>
            <a:off x="309563" y="2008188"/>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228600" y="1447800"/>
            <a:ext cx="5334000" cy="2492990"/>
          </a:xfrm>
          <a:prstGeom prst="rect">
            <a:avLst/>
          </a:prstGeom>
          <a:solidFill>
            <a:schemeClr val="bg1">
              <a:lumMod val="95000"/>
            </a:schemeClr>
          </a:solid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dirty="0" err="1">
                <a:cs typeface="Courier New" pitchFamily="49" charset="0"/>
              </a:rPr>
              <a:t>int</a:t>
            </a:r>
            <a:r>
              <a:rPr lang="en-US" dirty="0">
                <a:cs typeface="Courier New" pitchFamily="49" charset="0"/>
              </a:rPr>
              <a:t> count = 0;</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while (count &lt; 2) {</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a:t>
            </a:r>
            <a:r>
              <a:rPr lang="en-US" dirty="0" err="1">
                <a:cs typeface="Courier New" pitchFamily="49" charset="0"/>
              </a:rPr>
              <a:t>System.out.println</a:t>
            </a:r>
            <a:r>
              <a:rPr lang="en-US" dirty="0">
                <a:cs typeface="Courier New" pitchFamily="49" charset="0"/>
              </a:rPr>
              <a:t>("Welcome to Java!");</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count++;</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a:t>
            </a:r>
          </a:p>
        </p:txBody>
      </p:sp>
      <p:sp>
        <p:nvSpPr>
          <p:cNvPr id="13315" name="Rectangle 2"/>
          <p:cNvSpPr>
            <a:spLocks noGrp="1" noChangeArrowheads="1"/>
          </p:cNvSpPr>
          <p:nvPr>
            <p:ph type="title"/>
          </p:nvPr>
        </p:nvSpPr>
        <p:spPr>
          <a:xfrm>
            <a:off x="685800" y="228600"/>
            <a:ext cx="7772400" cy="762000"/>
          </a:xfrm>
        </p:spPr>
        <p:txBody>
          <a:bodyPr/>
          <a:lstStyle/>
          <a:p>
            <a:r>
              <a:rPr lang="en-US" smtClean="0"/>
              <a:t>Trace while Loop, cont.</a:t>
            </a:r>
          </a:p>
        </p:txBody>
      </p:sp>
      <p:sp>
        <p:nvSpPr>
          <p:cNvPr id="13314" name="Slide Number Placeholder 4"/>
          <p:cNvSpPr>
            <a:spLocks noGrp="1"/>
          </p:cNvSpPr>
          <p:nvPr>
            <p:ph type="sldNum" sz="quarter" idx="12"/>
          </p:nvPr>
        </p:nvSpPr>
        <p:spPr>
          <a:noFill/>
        </p:spPr>
        <p:txBody>
          <a:bodyPr/>
          <a:lstStyle/>
          <a:p>
            <a:fld id="{76CAF0AC-F001-47BD-A3AF-C328E3E6761F}" type="slidenum">
              <a:rPr lang="en-US"/>
              <a:pPr/>
              <a:t>7</a:t>
            </a:fld>
            <a:endParaRPr lang="en-US"/>
          </a:p>
        </p:txBody>
      </p:sp>
      <p:sp>
        <p:nvSpPr>
          <p:cNvPr id="13316"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3318"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3319" name="AutoShape 6"/>
          <p:cNvSpPr>
            <a:spLocks noChangeArrowheads="1"/>
          </p:cNvSpPr>
          <p:nvPr/>
        </p:nvSpPr>
        <p:spPr bwMode="auto">
          <a:xfrm>
            <a:off x="5257800" y="1219200"/>
            <a:ext cx="3533775" cy="384175"/>
          </a:xfrm>
          <a:prstGeom prst="wedgeRoundRectCallout">
            <a:avLst>
              <a:gd name="adj1" fmla="val -46676"/>
              <a:gd name="adj2" fmla="val 290083"/>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Print Welcome to Java</a:t>
            </a:r>
          </a:p>
        </p:txBody>
      </p:sp>
      <p:sp>
        <p:nvSpPr>
          <p:cNvPr id="13320" name="Rectangle 8"/>
          <p:cNvSpPr>
            <a:spLocks noChangeArrowheads="1"/>
          </p:cNvSpPr>
          <p:nvPr/>
        </p:nvSpPr>
        <p:spPr bwMode="auto">
          <a:xfrm>
            <a:off x="309563" y="2506663"/>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228600" y="1447800"/>
            <a:ext cx="5334000" cy="2492990"/>
          </a:xfrm>
          <a:prstGeom prst="rect">
            <a:avLst/>
          </a:prstGeom>
          <a:solidFill>
            <a:schemeClr val="bg1">
              <a:lumMod val="95000"/>
            </a:schemeClr>
          </a:solid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dirty="0" err="1">
                <a:cs typeface="Courier New" pitchFamily="49" charset="0"/>
              </a:rPr>
              <a:t>int</a:t>
            </a:r>
            <a:r>
              <a:rPr lang="en-US" dirty="0">
                <a:cs typeface="Courier New" pitchFamily="49" charset="0"/>
              </a:rPr>
              <a:t> count = 0;</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while (count &lt; 2) {</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a:t>
            </a:r>
            <a:r>
              <a:rPr lang="en-US" dirty="0" err="1">
                <a:cs typeface="Courier New" pitchFamily="49" charset="0"/>
              </a:rPr>
              <a:t>System.out.println</a:t>
            </a:r>
            <a:r>
              <a:rPr lang="en-US" dirty="0">
                <a:cs typeface="Courier New" pitchFamily="49" charset="0"/>
              </a:rPr>
              <a:t>("Welcome to Java!");</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count++;</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a:t>
            </a:r>
          </a:p>
        </p:txBody>
      </p:sp>
      <p:sp>
        <p:nvSpPr>
          <p:cNvPr id="14339" name="Rectangle 2"/>
          <p:cNvSpPr>
            <a:spLocks noGrp="1" noChangeArrowheads="1"/>
          </p:cNvSpPr>
          <p:nvPr>
            <p:ph type="title"/>
          </p:nvPr>
        </p:nvSpPr>
        <p:spPr>
          <a:xfrm>
            <a:off x="685800" y="228600"/>
            <a:ext cx="7772400" cy="762000"/>
          </a:xfrm>
        </p:spPr>
        <p:txBody>
          <a:bodyPr/>
          <a:lstStyle/>
          <a:p>
            <a:r>
              <a:rPr lang="en-US" smtClean="0"/>
              <a:t>Trace while Loop, cont.</a:t>
            </a:r>
          </a:p>
        </p:txBody>
      </p:sp>
      <p:sp>
        <p:nvSpPr>
          <p:cNvPr id="14338" name="Slide Number Placeholder 4"/>
          <p:cNvSpPr>
            <a:spLocks noGrp="1"/>
          </p:cNvSpPr>
          <p:nvPr>
            <p:ph type="sldNum" sz="quarter" idx="12"/>
          </p:nvPr>
        </p:nvSpPr>
        <p:spPr>
          <a:noFill/>
        </p:spPr>
        <p:txBody>
          <a:bodyPr/>
          <a:lstStyle/>
          <a:p>
            <a:fld id="{0F0B7338-1563-441C-BC14-DD728DB87E30}" type="slidenum">
              <a:rPr lang="en-US"/>
              <a:pPr/>
              <a:t>8</a:t>
            </a:fld>
            <a:endParaRPr lang="en-US"/>
          </a:p>
        </p:txBody>
      </p:sp>
      <p:sp>
        <p:nvSpPr>
          <p:cNvPr id="14340"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4342"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4343" name="AutoShape 6"/>
          <p:cNvSpPr>
            <a:spLocks noChangeArrowheads="1"/>
          </p:cNvSpPr>
          <p:nvPr/>
        </p:nvSpPr>
        <p:spPr bwMode="auto">
          <a:xfrm>
            <a:off x="5257800" y="1219200"/>
            <a:ext cx="3538538" cy="635000"/>
          </a:xfrm>
          <a:prstGeom prst="wedgeRoundRectCallout">
            <a:avLst>
              <a:gd name="adj1" fmla="val -61037"/>
              <a:gd name="adj2" fmla="val 255000"/>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Increase count by 1</a:t>
            </a:r>
          </a:p>
          <a:p>
            <a:pPr algn="ctr"/>
            <a:r>
              <a:rPr lang="en-US" sz="1800"/>
              <a:t>count is 1 now</a:t>
            </a:r>
          </a:p>
        </p:txBody>
      </p:sp>
      <p:sp>
        <p:nvSpPr>
          <p:cNvPr id="14344" name="Rectangle 7"/>
          <p:cNvSpPr>
            <a:spLocks noChangeArrowheads="1"/>
          </p:cNvSpPr>
          <p:nvPr/>
        </p:nvSpPr>
        <p:spPr bwMode="auto">
          <a:xfrm>
            <a:off x="309563" y="2968625"/>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228600" y="1447800"/>
            <a:ext cx="5334000" cy="2492990"/>
          </a:xfrm>
          <a:prstGeom prst="rect">
            <a:avLst/>
          </a:prstGeom>
          <a:solidFill>
            <a:schemeClr val="bg1">
              <a:lumMod val="95000"/>
            </a:schemeClr>
          </a:solid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dirty="0" err="1">
                <a:cs typeface="Courier New" pitchFamily="49" charset="0"/>
              </a:rPr>
              <a:t>int</a:t>
            </a:r>
            <a:r>
              <a:rPr lang="en-US" dirty="0">
                <a:cs typeface="Courier New" pitchFamily="49" charset="0"/>
              </a:rPr>
              <a:t> count = 0;</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while (count &lt; 2) {</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a:t>
            </a:r>
            <a:r>
              <a:rPr lang="en-US" dirty="0" err="1">
                <a:cs typeface="Courier New" pitchFamily="49" charset="0"/>
              </a:rPr>
              <a:t>System.out.println</a:t>
            </a:r>
            <a:r>
              <a:rPr lang="en-US" dirty="0">
                <a:cs typeface="Courier New" pitchFamily="49" charset="0"/>
              </a:rPr>
              <a:t>("Welcome to Java!");</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  count++;</a:t>
            </a:r>
            <a:endParaRPr lang="en-US" dirty="0">
              <a:cs typeface="Times New Roman" pitchFamily="18" charset="0"/>
            </a:endParaRPr>
          </a:p>
          <a:p>
            <a:pPr>
              <a:lnSpc>
                <a:spcPct val="90000"/>
              </a:lnSpc>
              <a:spcBef>
                <a:spcPct val="50000"/>
              </a:spcBef>
              <a:buClr>
                <a:schemeClr val="tx2"/>
              </a:buClr>
              <a:buSzPct val="75000"/>
              <a:buFont typeface="Monotype Sorts" pitchFamily="2" charset="2"/>
              <a:buNone/>
            </a:pPr>
            <a:r>
              <a:rPr lang="en-US" dirty="0">
                <a:cs typeface="Courier New" pitchFamily="49" charset="0"/>
              </a:rPr>
              <a:t>}</a:t>
            </a:r>
          </a:p>
        </p:txBody>
      </p:sp>
      <p:sp>
        <p:nvSpPr>
          <p:cNvPr id="15363" name="Rectangle 2"/>
          <p:cNvSpPr>
            <a:spLocks noGrp="1" noChangeArrowheads="1"/>
          </p:cNvSpPr>
          <p:nvPr>
            <p:ph type="title"/>
          </p:nvPr>
        </p:nvSpPr>
        <p:spPr>
          <a:xfrm>
            <a:off x="685800" y="228600"/>
            <a:ext cx="7772400" cy="762000"/>
          </a:xfrm>
        </p:spPr>
        <p:txBody>
          <a:bodyPr/>
          <a:lstStyle/>
          <a:p>
            <a:r>
              <a:rPr lang="en-US" smtClean="0"/>
              <a:t>Trace while Loop, cont.</a:t>
            </a:r>
          </a:p>
        </p:txBody>
      </p:sp>
      <p:sp>
        <p:nvSpPr>
          <p:cNvPr id="15362" name="Slide Number Placeholder 4"/>
          <p:cNvSpPr>
            <a:spLocks noGrp="1"/>
          </p:cNvSpPr>
          <p:nvPr>
            <p:ph type="sldNum" sz="quarter" idx="12"/>
          </p:nvPr>
        </p:nvSpPr>
        <p:spPr>
          <a:noFill/>
        </p:spPr>
        <p:txBody>
          <a:bodyPr/>
          <a:lstStyle/>
          <a:p>
            <a:fld id="{A4A5FB25-E47C-4AFE-82C4-443F2C51460F}" type="slidenum">
              <a:rPr lang="en-US"/>
              <a:pPr/>
              <a:t>9</a:t>
            </a:fld>
            <a:endParaRPr lang="en-US"/>
          </a:p>
        </p:txBody>
      </p:sp>
      <p:sp>
        <p:nvSpPr>
          <p:cNvPr id="15364"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5366"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5367" name="AutoShape 6"/>
          <p:cNvSpPr>
            <a:spLocks noChangeArrowheads="1"/>
          </p:cNvSpPr>
          <p:nvPr/>
        </p:nvSpPr>
        <p:spPr bwMode="auto">
          <a:xfrm>
            <a:off x="5257800" y="1219200"/>
            <a:ext cx="3538538" cy="635000"/>
          </a:xfrm>
          <a:prstGeom prst="wedgeRoundRectCallout">
            <a:avLst>
              <a:gd name="adj1" fmla="val -60454"/>
              <a:gd name="adj2" fmla="val 109250"/>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(count &lt; 2) is still true since count is 1</a:t>
            </a:r>
          </a:p>
        </p:txBody>
      </p:sp>
      <p:sp>
        <p:nvSpPr>
          <p:cNvPr id="15368" name="Rectangle 7"/>
          <p:cNvSpPr>
            <a:spLocks noChangeArrowheads="1"/>
          </p:cNvSpPr>
          <p:nvPr/>
        </p:nvSpPr>
        <p:spPr bwMode="auto">
          <a:xfrm>
            <a:off x="309563" y="2008188"/>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5118</TotalTime>
  <Words>1381</Words>
  <Application>Microsoft Office PowerPoint</Application>
  <PresentationFormat>On-screen Show (4:3)</PresentationFormat>
  <Paragraphs>251</Paragraphs>
  <Slides>32</Slides>
  <Notes>2</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32</vt:i4>
      </vt:variant>
      <vt:variant>
        <vt:lpstr>Custom Shows</vt:lpstr>
      </vt:variant>
      <vt:variant>
        <vt:i4>1</vt:i4>
      </vt:variant>
    </vt:vector>
  </HeadingPairs>
  <TitlesOfParts>
    <vt:vector size="35" baseType="lpstr">
      <vt:lpstr>Office Theme</vt:lpstr>
      <vt:lpstr>Picture</vt:lpstr>
      <vt:lpstr>PowerPoint Presentation</vt:lpstr>
      <vt:lpstr>Loops</vt:lpstr>
      <vt:lpstr>Opening Problem</vt:lpstr>
      <vt:lpstr>Introducing while Loops</vt:lpstr>
      <vt:lpstr>Trace while Loop</vt:lpstr>
      <vt:lpstr>Trace while Loop, cont.</vt:lpstr>
      <vt:lpstr>Trace while Loop, cont.</vt:lpstr>
      <vt:lpstr>Trace while Loop, cont.</vt:lpstr>
      <vt:lpstr>Trace while Loop, cont.</vt:lpstr>
      <vt:lpstr>Trace while Loop, cont.</vt:lpstr>
      <vt:lpstr>Trace while Loop, cont.</vt:lpstr>
      <vt:lpstr>Trace while Loop, cont.</vt:lpstr>
      <vt:lpstr>Trace while Loop</vt:lpstr>
      <vt:lpstr>do-while Loop</vt:lpstr>
      <vt:lpstr>for Loops</vt:lpstr>
      <vt:lpstr>Trace for Loop</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Note</vt:lpstr>
      <vt:lpstr>Note</vt:lpstr>
      <vt:lpstr>Caution</vt:lpstr>
      <vt:lpstr>Caution, cont.</vt:lpstr>
      <vt:lpstr>Nested Loops </vt:lpstr>
      <vt:lpstr>Problem: Finding the Greatest Common Divisor </vt:lpstr>
      <vt:lpstr>Problem: Displaying Prime Numbers</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Rajesh</cp:lastModifiedBy>
  <cp:revision>220</cp:revision>
  <cp:lastPrinted>1998-02-04T21:16:15Z</cp:lastPrinted>
  <dcterms:created xsi:type="dcterms:W3CDTF">1995-06-10T17:31:50Z</dcterms:created>
  <dcterms:modified xsi:type="dcterms:W3CDTF">2015-01-11T17:24:06Z</dcterms:modified>
</cp:coreProperties>
</file>