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5" r:id="rId7"/>
    <p:sldId id="266" r:id="rId8"/>
    <p:sldId id="267" r:id="rId9"/>
    <p:sldId id="268" r:id="rId10"/>
    <p:sldId id="260" r:id="rId11"/>
    <p:sldId id="261" r:id="rId12"/>
    <p:sldId id="263" r:id="rId13"/>
    <p:sldId id="264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A17A8-951E-4A05-8007-6F66B0CDE91E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4B880-54A9-4724-BC67-29BF9D4502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5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F63-E46D-4D78-B972-017227444C86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BC96-39AF-431B-B2EC-63797C17B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F63-E46D-4D78-B972-017227444C86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BC96-39AF-431B-B2EC-63797C17B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F63-E46D-4D78-B972-017227444C86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BC96-39AF-431B-B2EC-63797C17B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F63-E46D-4D78-B972-017227444C86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BC96-39AF-431B-B2EC-63797C17B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F63-E46D-4D78-B972-017227444C86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BC96-39AF-431B-B2EC-63797C17B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F63-E46D-4D78-B972-017227444C86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BC96-39AF-431B-B2EC-63797C17B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F63-E46D-4D78-B972-017227444C86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BC96-39AF-431B-B2EC-63797C17B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F63-E46D-4D78-B972-017227444C86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BC96-39AF-431B-B2EC-63797C17B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F63-E46D-4D78-B972-017227444C86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BC96-39AF-431B-B2EC-63797C17B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F63-E46D-4D78-B972-017227444C86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BC96-39AF-431B-B2EC-63797C17B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F63-E46D-4D78-B972-017227444C86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3BC96-39AF-431B-B2EC-63797C17B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D6F63-E46D-4D78-B972-017227444C86}" type="datetimeFigureOut">
              <a:rPr lang="en-US" smtClean="0"/>
              <a:pPr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3BC96-39AF-431B-B2EC-63797C17BAC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Sadat\Desktop\x.pn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229600" y="228600"/>
            <a:ext cx="638175" cy="6381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382000" cy="24384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National Mobile Application Trainer </a:t>
            </a:r>
            <a:b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</a:rPr>
              <a:t>and Innovative Application Development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4299" y="3733800"/>
            <a:ext cx="6077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Mobile Application Training Program</a:t>
            </a:r>
          </a:p>
          <a:p>
            <a:pPr algn="ctr"/>
            <a:r>
              <a:rPr lang="en-US" sz="2800" b="1" dirty="0" smtClean="0"/>
              <a:t>Topic</a:t>
            </a:r>
            <a:r>
              <a:rPr lang="en-US" sz="2800" b="1" dirty="0" smtClean="0"/>
              <a:t>: Computer Programming and Java</a:t>
            </a:r>
            <a:endParaRPr lang="en-US" sz="2800" b="1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Program and Operating Systems (OS)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800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operating system(OS) is the most important program that runs on a computer, which manages and controls a computer’s activities</a:t>
            </a:r>
          </a:p>
          <a:p>
            <a:r>
              <a:rPr lang="en-US" sz="2400" dirty="0" smtClean="0"/>
              <a:t>OS abstracts the hardware from the users</a:t>
            </a:r>
          </a:p>
          <a:p>
            <a:r>
              <a:rPr lang="en-US" sz="2400" dirty="0" smtClean="0"/>
              <a:t>Users do not need to know the details of the HW</a:t>
            </a:r>
          </a:p>
          <a:p>
            <a:r>
              <a:rPr lang="en-US" sz="2400" dirty="0" smtClean="0"/>
              <a:t>Using application programs such as a web browser or a word processor, users utilize hardware components through OS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905000"/>
            <a:ext cx="3807092" cy="4173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Program Execution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19200"/>
            <a:ext cx="7062751" cy="519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Bytecode</a:t>
            </a:r>
            <a:r>
              <a:rPr lang="en-US" dirty="0" smtClean="0"/>
              <a:t> and JVM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79581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276600"/>
            <a:ext cx="3053921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2514600"/>
            <a:ext cx="502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/>
              <a:t>Java source file using any text editor such as Eclipse, </a:t>
            </a:r>
            <a:r>
              <a:rPr lang="en-US" sz="2400" dirty="0" err="1" smtClean="0"/>
              <a:t>NetBeans</a:t>
            </a:r>
            <a:r>
              <a:rPr lang="en-US" sz="2400" dirty="0" smtClean="0"/>
              <a:t>, </a:t>
            </a:r>
            <a:r>
              <a:rPr lang="en-US" sz="2400" dirty="0" err="1" smtClean="0"/>
              <a:t>TextPad</a:t>
            </a:r>
            <a:r>
              <a:rPr lang="en-US" sz="2400" dirty="0" smtClean="0"/>
              <a:t> or Notepad++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/>
              <a:t>Compile the source codes </a:t>
            </a:r>
            <a:r>
              <a:rPr lang="en-US" sz="2400" dirty="0" err="1" smtClean="0"/>
              <a:t>javac</a:t>
            </a:r>
            <a:r>
              <a:rPr lang="en-US" sz="2400" dirty="0" smtClean="0"/>
              <a:t> source.java, and execute java source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/>
              <a:t>Integrated Development Environment (IDE): </a:t>
            </a:r>
            <a:r>
              <a:rPr lang="en-US" sz="2400" dirty="0" err="1" smtClean="0"/>
              <a:t>Netbeans</a:t>
            </a:r>
            <a:r>
              <a:rPr lang="en-US" sz="2400" dirty="0" smtClean="0"/>
              <a:t> / Eclipse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/>
              <a:t>JVM for every platform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/>
              <a:t>Compile once, run anywhere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Java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name of the source file must be Welcome.java</a:t>
            </a:r>
          </a:p>
          <a:p>
            <a:r>
              <a:rPr lang="en-US" dirty="0" smtClean="0"/>
              <a:t>This program prints: Welcome to Java!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524000"/>
            <a:ext cx="8305800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//This program prints Welcome to Java!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public class Welcome {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public static void main(String[]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args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 {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System.out.println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("Welcome to Java!");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Java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Comments</a:t>
            </a:r>
          </a:p>
          <a:p>
            <a:r>
              <a:rPr lang="en-US" dirty="0" smtClean="0"/>
              <a:t>Reserved words</a:t>
            </a:r>
          </a:p>
          <a:p>
            <a:r>
              <a:rPr lang="en-US" dirty="0" smtClean="0"/>
              <a:t>Modifiers</a:t>
            </a:r>
          </a:p>
          <a:p>
            <a:r>
              <a:rPr lang="en-US" dirty="0" smtClean="0"/>
              <a:t>Statements</a:t>
            </a:r>
          </a:p>
          <a:p>
            <a:r>
              <a:rPr lang="en-US" dirty="0" smtClean="0"/>
              <a:t>Blocks</a:t>
            </a:r>
          </a:p>
          <a:p>
            <a:r>
              <a:rPr lang="en-US" dirty="0" smtClean="0"/>
              <a:t>Classes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The main method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Smallest Java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  class Smallest </a:t>
            </a:r>
          </a:p>
          <a:p>
            <a:pPr>
              <a:buNone/>
            </a:pPr>
            <a:r>
              <a:rPr lang="en-US" dirty="0" smtClean="0"/>
              <a:t>{	</a:t>
            </a:r>
          </a:p>
          <a:p>
            <a:pPr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</a:p>
          <a:p>
            <a:r>
              <a:rPr lang="en-US" dirty="0" smtClean="0"/>
              <a:t>Command Prompt</a:t>
            </a:r>
          </a:p>
          <a:p>
            <a:pPr lvl="1"/>
            <a:r>
              <a:rPr lang="en-US" dirty="0" err="1" smtClean="0"/>
              <a:t>javac</a:t>
            </a:r>
            <a:r>
              <a:rPr lang="en-US" dirty="0" smtClean="0"/>
              <a:t> program_name.java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program_name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4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A computer program is a set of instructions to the computer telling it what to do. Programming is the creation of a program executable by a computer and performs the required tasks</a:t>
            </a:r>
          </a:p>
          <a:p>
            <a:r>
              <a:rPr lang="en-US" sz="2400" dirty="0" smtClean="0"/>
              <a:t>Computers do not understand human languages, so we need to use computer languages in computer programs</a:t>
            </a:r>
          </a:p>
          <a:p>
            <a:r>
              <a:rPr lang="en-US" sz="2400" dirty="0" smtClean="0"/>
              <a:t>A computer’s native language is a set of built-in primitive instructions. The instruction set is in the form of binary code and differs among different types of computers</a:t>
            </a:r>
          </a:p>
          <a:p>
            <a:r>
              <a:rPr lang="en-US" sz="2400" dirty="0" smtClean="0"/>
              <a:t>Programming in machine language is a tedious process. Moreover, the programs are highly difficult to read and modify</a:t>
            </a:r>
          </a:p>
          <a:p>
            <a:r>
              <a:rPr lang="en-US" sz="2400" dirty="0" smtClean="0"/>
              <a:t>To add two numbers, we might have to write an instruction in binary like this 1101101010011010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Assembly language is a low-level programming language in which a mnemonic is used to represent each of the machine language instructions. For example, to add two numbers, we might write an instruction in assembly code like this: ADDF3 R1, R2, R3</a:t>
            </a:r>
          </a:p>
          <a:p>
            <a:r>
              <a:rPr lang="en-US" sz="2400" dirty="0" smtClean="0"/>
              <a:t>Since the computers cannot understand assembly language, a program called an assembler is used to convert assembly-language programs into machine code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876800"/>
            <a:ext cx="46291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Level Programming Languages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program size grows, assembly program becomes unmanageable </a:t>
            </a:r>
          </a:p>
          <a:p>
            <a:r>
              <a:rPr lang="en-US" sz="2400" dirty="0" smtClean="0"/>
              <a:t>The high-level languages are English-like and easy to learn and program. Here, for example, is a high-level language statement that computes the area of a circle with radius 5: 		area = 5 * 5 * 3.1415;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495800"/>
            <a:ext cx="91440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Prominent High Level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953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COBOL (</a:t>
            </a:r>
            <a:r>
              <a:rPr lang="en-US" sz="2400" dirty="0" err="1" smtClean="0"/>
              <a:t>COmmon</a:t>
            </a:r>
            <a:r>
              <a:rPr lang="en-US" sz="2400" dirty="0" smtClean="0"/>
              <a:t> Business Oriented Language)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FORTRAN (</a:t>
            </a:r>
            <a:r>
              <a:rPr lang="en-US" sz="2400" dirty="0" err="1" smtClean="0"/>
              <a:t>FORmula</a:t>
            </a:r>
            <a:r>
              <a:rPr lang="en-US" sz="2400" dirty="0" smtClean="0"/>
              <a:t> </a:t>
            </a:r>
            <a:r>
              <a:rPr lang="en-US" sz="2400" dirty="0" err="1" smtClean="0"/>
              <a:t>TRANslation</a:t>
            </a:r>
            <a:r>
              <a:rPr lang="en-US" sz="2400" dirty="0" smtClean="0"/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BASIC (Beginner’s All-purpose Symbolic Instruction Code)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Pascal (named for </a:t>
            </a:r>
            <a:r>
              <a:rPr lang="en-US" sz="2400" dirty="0" err="1" smtClean="0"/>
              <a:t>Blaise</a:t>
            </a:r>
            <a:r>
              <a:rPr lang="en-US" sz="2400" dirty="0" smtClean="0"/>
              <a:t> Pascal)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err="1" smtClean="0"/>
              <a:t>Ada</a:t>
            </a:r>
            <a:r>
              <a:rPr lang="en-US" sz="2400" dirty="0" smtClean="0"/>
              <a:t> (named for </a:t>
            </a:r>
            <a:r>
              <a:rPr lang="en-US" sz="2400" dirty="0" err="1" smtClean="0"/>
              <a:t>Ada</a:t>
            </a:r>
            <a:r>
              <a:rPr lang="en-US" sz="2400" dirty="0" smtClean="0"/>
              <a:t> Lovelace)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C (developed by the designer of B)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Visual Basic (Basic-like visual language by Microsoft)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Delphi (Pascal-like visual language developed by Borland)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C++ (an object-oriented language, based on C)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C# (a Java-like language developed by Microsoft)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Java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Why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400" dirty="0" smtClean="0"/>
              <a:t>The answer is that Java enables users to develop and deploy applications on the Internet for servers, desktop computers, and small hand-held devices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sz="2400" dirty="0" smtClean="0"/>
              <a:t>The future of computing is being profoundly influenced by the Internet, and Java promises to remain a big part of that future. Java is the Internet programming language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sz="2400" dirty="0" smtClean="0"/>
              <a:t>Java is a general purpose programming language as well as the Internet programming language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sz="2400" dirty="0" smtClean="0"/>
              <a:t>Java is purely Object Oriented Programming Language</a:t>
            </a:r>
          </a:p>
          <a:p>
            <a:pPr marL="514350" indent="-514350">
              <a:buFont typeface="Wingdings" pitchFamily="2" charset="2"/>
              <a:buChar char="q"/>
            </a:pPr>
            <a:endParaRPr lang="en-US" sz="2400" dirty="0" smtClean="0"/>
          </a:p>
          <a:p>
            <a:pPr marL="514350" indent="-514350">
              <a:buFont typeface="Wingdings" pitchFamily="2" charset="2"/>
              <a:buChar char="q"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James Gosling, Mike Sheridan, and Patrick </a:t>
            </a:r>
            <a:r>
              <a:rPr lang="en-US" sz="2400" dirty="0" err="1" smtClean="0"/>
              <a:t>Naughton</a:t>
            </a:r>
            <a:r>
              <a:rPr lang="en-US" sz="2400" dirty="0" smtClean="0"/>
              <a:t> initiated the Java language project in June 1991 in Sun </a:t>
            </a:r>
            <a:r>
              <a:rPr lang="en-US" sz="2400" dirty="0" err="1" smtClean="0"/>
              <a:t>Microsystem</a:t>
            </a:r>
            <a:endParaRPr lang="en-US" sz="2400" dirty="0" smtClean="0"/>
          </a:p>
          <a:p>
            <a:r>
              <a:rPr lang="en-US" sz="2400" dirty="0" smtClean="0"/>
              <a:t>Java was originally designed for interactive television, but it was too advanced for the digital cable television industry at the time</a:t>
            </a:r>
          </a:p>
          <a:p>
            <a:r>
              <a:rPr lang="en-US" sz="2400" dirty="0" smtClean="0"/>
              <a:t>The language was initially called Oak after an oak tree that stood outside Gosling's office</a:t>
            </a:r>
          </a:p>
          <a:p>
            <a:r>
              <a:rPr lang="en-US" sz="2400" dirty="0" smtClean="0"/>
              <a:t>It went by the name Green later, and was later renamed Java, from Java coffee said to be consumed in large quantities by the language's creators</a:t>
            </a:r>
          </a:p>
          <a:p>
            <a:r>
              <a:rPr lang="en-US" sz="2400" dirty="0" smtClean="0"/>
              <a:t>Public in Sun World: May 20, 1995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Development Kit (JDK)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JDK 1.02 (1995)</a:t>
            </a:r>
          </a:p>
          <a:p>
            <a:r>
              <a:rPr lang="en-US" dirty="0" smtClean="0"/>
              <a:t>JDK 1.1 (1996)</a:t>
            </a:r>
          </a:p>
          <a:p>
            <a:r>
              <a:rPr lang="en-US" dirty="0" smtClean="0"/>
              <a:t>JDK 1.2 (1998)</a:t>
            </a:r>
          </a:p>
          <a:p>
            <a:r>
              <a:rPr lang="en-US" dirty="0" smtClean="0"/>
              <a:t>JDK 1.3 (2000)</a:t>
            </a:r>
          </a:p>
          <a:p>
            <a:r>
              <a:rPr lang="en-US" dirty="0" smtClean="0"/>
              <a:t>JDK 1.4 (2002)</a:t>
            </a:r>
          </a:p>
          <a:p>
            <a:r>
              <a:rPr lang="en-US" dirty="0" smtClean="0"/>
              <a:t>JDK 1.5 (2004) a. k. a. JDK 5 or Java 5</a:t>
            </a:r>
          </a:p>
          <a:p>
            <a:r>
              <a:rPr lang="en-US" dirty="0" smtClean="0"/>
              <a:t>JDK 1.6 (2006) a. k. a. JDK 6 or Java 6</a:t>
            </a:r>
          </a:p>
          <a:p>
            <a:r>
              <a:rPr lang="en-US" dirty="0" smtClean="0"/>
              <a:t>JDK 1.7 (2011) a. k. a. JDK 7 or Java 7</a:t>
            </a:r>
          </a:p>
          <a:p>
            <a:r>
              <a:rPr lang="en-US" dirty="0" smtClean="0"/>
              <a:t>JDK 1.8 (2014) a. k. a. JDK 8 or Java 8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 Editions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Java Standard Edition (J2SE)</a:t>
            </a:r>
          </a:p>
          <a:p>
            <a:r>
              <a:rPr lang="en-US" sz="2400" dirty="0" smtClean="0"/>
              <a:t>J2SE can be used to develop client-side standalone applications or applets.</a:t>
            </a:r>
          </a:p>
          <a:p>
            <a:r>
              <a:rPr lang="en-US" sz="2400" dirty="0" smtClean="0"/>
              <a:t>Java Enterprise Edition (J2EE)</a:t>
            </a:r>
          </a:p>
          <a:p>
            <a:r>
              <a:rPr lang="en-US" sz="2400" dirty="0" smtClean="0"/>
              <a:t>J2EE can be used to develop server-side applications such as Java </a:t>
            </a:r>
            <a:r>
              <a:rPr lang="en-US" sz="2400" dirty="0" err="1" smtClean="0"/>
              <a:t>servlets</a:t>
            </a:r>
            <a:r>
              <a:rPr lang="en-US" sz="2400" dirty="0" smtClean="0"/>
              <a:t> and Java </a:t>
            </a:r>
            <a:r>
              <a:rPr lang="en-US" sz="2400" dirty="0" err="1" smtClean="0"/>
              <a:t>ServerPages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Java Micro Edition (J2ME). </a:t>
            </a:r>
          </a:p>
          <a:p>
            <a:r>
              <a:rPr lang="en-US" sz="2400" dirty="0" smtClean="0"/>
              <a:t>J2ME can be used to develop applications for mobile devices such as cell phones. </a:t>
            </a:r>
          </a:p>
          <a:p>
            <a:r>
              <a:rPr lang="en-US" sz="2400" dirty="0" smtClean="0"/>
              <a:t>This book uses J2SE to introduce Java programming.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865</Words>
  <Application>Microsoft Office PowerPoint</Application>
  <PresentationFormat>On-screen Show (4:3)</PresentationFormat>
  <Paragraphs>100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Computer Programming</vt:lpstr>
      <vt:lpstr>Assembly Language</vt:lpstr>
      <vt:lpstr>High Level Programming Languages</vt:lpstr>
      <vt:lpstr>Prominent High Level Programming Languages</vt:lpstr>
      <vt:lpstr>Why Java?</vt:lpstr>
      <vt:lpstr>History of Java</vt:lpstr>
      <vt:lpstr>Java Development Kit (JDK) Versions</vt:lpstr>
      <vt:lpstr>JDK Editions</vt:lpstr>
      <vt:lpstr>Application Program and Operating Systems (OS)</vt:lpstr>
      <vt:lpstr>Java Program Execution</vt:lpstr>
      <vt:lpstr>Java Bytecode and JVM</vt:lpstr>
      <vt:lpstr>A Sample Java Program</vt:lpstr>
      <vt:lpstr>Anatomy of a Java Program</vt:lpstr>
      <vt:lpstr>Smallest Java Program</vt:lpstr>
      <vt:lpstr>IDE</vt:lpstr>
    </vt:vector>
  </TitlesOfParts>
  <Company>NSU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rpalit</dc:creator>
  <cp:lastModifiedBy>Rajesh</cp:lastModifiedBy>
  <cp:revision>49</cp:revision>
  <dcterms:created xsi:type="dcterms:W3CDTF">2014-02-02T10:36:24Z</dcterms:created>
  <dcterms:modified xsi:type="dcterms:W3CDTF">2015-01-11T17:19:54Z</dcterms:modified>
</cp:coreProperties>
</file>