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3"/>
  </p:notesMasterIdLst>
  <p:sldIdLst>
    <p:sldId id="431" r:id="rId2"/>
    <p:sldId id="407" r:id="rId3"/>
    <p:sldId id="398" r:id="rId4"/>
    <p:sldId id="329" r:id="rId5"/>
    <p:sldId id="270" r:id="rId6"/>
    <p:sldId id="271" r:id="rId7"/>
    <p:sldId id="272" r:id="rId8"/>
    <p:sldId id="273" r:id="rId9"/>
    <p:sldId id="274" r:id="rId10"/>
    <p:sldId id="275" r:id="rId11"/>
    <p:sldId id="421" r:id="rId12"/>
    <p:sldId id="338" r:id="rId13"/>
    <p:sldId id="401" r:id="rId14"/>
    <p:sldId id="276" r:id="rId15"/>
    <p:sldId id="364" r:id="rId16"/>
    <p:sldId id="365" r:id="rId17"/>
    <p:sldId id="343" r:id="rId18"/>
    <p:sldId id="422" r:id="rId19"/>
    <p:sldId id="418" r:id="rId20"/>
    <p:sldId id="425" r:id="rId21"/>
    <p:sldId id="277" r:id="rId22"/>
    <p:sldId id="327" r:id="rId23"/>
    <p:sldId id="366" r:id="rId24"/>
    <p:sldId id="367" r:id="rId25"/>
    <p:sldId id="340" r:id="rId26"/>
    <p:sldId id="278" r:id="rId27"/>
    <p:sldId id="369" r:id="rId28"/>
    <p:sldId id="280" r:id="rId29"/>
    <p:sldId id="281" r:id="rId30"/>
    <p:sldId id="294" r:id="rId31"/>
    <p:sldId id="389" r:id="rId32"/>
    <p:sldId id="345" r:id="rId33"/>
    <p:sldId id="330" r:id="rId34"/>
    <p:sldId id="412" r:id="rId35"/>
    <p:sldId id="430" r:id="rId36"/>
    <p:sldId id="393" r:id="rId37"/>
    <p:sldId id="394" r:id="rId38"/>
    <p:sldId id="328" r:id="rId39"/>
    <p:sldId id="334" r:id="rId40"/>
    <p:sldId id="333" r:id="rId41"/>
    <p:sldId id="285" r:id="rId42"/>
    <p:sldId id="335" r:id="rId43"/>
    <p:sldId id="402" r:id="rId44"/>
    <p:sldId id="424" r:id="rId45"/>
    <p:sldId id="354" r:id="rId46"/>
    <p:sldId id="397" r:id="rId47"/>
    <p:sldId id="356" r:id="rId48"/>
    <p:sldId id="357" r:id="rId49"/>
    <p:sldId id="427" r:id="rId50"/>
    <p:sldId id="428" r:id="rId51"/>
    <p:sldId id="429" r:id="rId5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71" d="100"/>
          <a:sy n="71" d="100"/>
        </p:scale>
        <p:origin x="-1344" y="-9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552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29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31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Liang, Introduction to Java Programming, Eighth Edition, (c) 2011 Pearson Education, Inc. All rights reserved. 0132130807</a:t>
            </a:r>
            <a:endParaRPr lang="en-US"/>
          </a:p>
        </p:txBody>
      </p:sp>
      <p:sp>
        <p:nvSpPr>
          <p:cNvPr id="6" name="Slide Number Placeholder 5"/>
          <p:cNvSpPr>
            <a:spLocks noGrp="1"/>
          </p:cNvSpPr>
          <p:nvPr>
            <p:ph type="sldNum" sz="quarter" idx="12"/>
          </p:nvPr>
        </p:nvSpPr>
        <p:spPr/>
        <p:txBody>
          <a:bodyPr/>
          <a:lstStyle/>
          <a:p>
            <a:fld id="{85CB9A32-2970-43C7-B3F3-033888D8C0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49C4B-109F-4D85-A4C3-537051CA28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7E99E-CF16-4BC4-A6AB-FC52588544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54A91-EA6D-4A83-89C2-E5B109A310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4B31-717B-469A-97BF-81B208567D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A9277-F8DE-4A04-99C4-9E61678B07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97BA0-95AD-4BE5-B546-B8B157F26F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67A18-A522-4413-A97B-3155ABB9BC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B0023-3AD7-4CD8-B4CE-58BF5ADCCC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66C99-403B-4C9E-9C8E-A3BFB91A1D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D2A02-E3C1-44AC-85AD-A9D55EB058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C43B2-33B8-47DE-B75C-41C552596DE0}" type="slidenum">
              <a:rPr lang="en-US" smtClean="0"/>
              <a:pPr/>
              <a:t>‹#›</a:t>
            </a:fld>
            <a:endParaRPr lang="en-US"/>
          </a:p>
        </p:txBody>
      </p:sp>
      <p:pic>
        <p:nvPicPr>
          <p:cNvPr id="8"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7450" y="1239915"/>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493814" y="3733800"/>
            <a:ext cx="6118020"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Java Programming Review</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17500"/>
            <a:ext cx="7772400" cy="538163"/>
          </a:xfrm>
          <a:noFill/>
          <a:ln/>
        </p:spPr>
        <p:txBody>
          <a:bodyPr>
            <a:normAutofit fontScale="90000"/>
          </a:bodyPr>
          <a:lstStyle/>
          <a:p>
            <a:r>
              <a:rPr lang="en-US" sz="4000"/>
              <a:t>Numerical Data Types</a:t>
            </a:r>
          </a:p>
        </p:txBody>
      </p:sp>
      <p:sp>
        <p:nvSpPr>
          <p:cNvPr id="5" name="Slide Number Placeholder 4"/>
          <p:cNvSpPr>
            <a:spLocks noGrp="1"/>
          </p:cNvSpPr>
          <p:nvPr>
            <p:ph type="sldNum" sz="quarter" idx="12"/>
          </p:nvPr>
        </p:nvSpPr>
        <p:spPr/>
        <p:txBody>
          <a:bodyPr/>
          <a:lstStyle/>
          <a:p>
            <a:fld id="{9652601F-C35F-4B47-AE11-5220ED24A794}" type="slidenum">
              <a:rPr lang="en-US"/>
              <a:pPr/>
              <a:t>10</a:t>
            </a:fld>
            <a:endParaRPr lang="en-US"/>
          </a:p>
        </p:txBody>
      </p:sp>
      <p:sp>
        <p:nvSpPr>
          <p:cNvPr id="23559" name="Rectangle 7"/>
          <p:cNvSpPr>
            <a:spLocks noChangeArrowheads="1"/>
          </p:cNvSpPr>
          <p:nvPr/>
        </p:nvSpPr>
        <p:spPr bwMode="auto">
          <a:xfrm>
            <a:off x="0" y="20875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3558" name="Object 6"/>
          <p:cNvGraphicFramePr>
            <a:graphicFrameLocks noChangeAspect="1"/>
          </p:cNvGraphicFramePr>
          <p:nvPr/>
        </p:nvGraphicFramePr>
        <p:xfrm>
          <a:off x="157163" y="1311275"/>
          <a:ext cx="8870950" cy="4868863"/>
        </p:xfrm>
        <a:graphic>
          <a:graphicData uri="http://schemas.openxmlformats.org/presentationml/2006/ole">
            <mc:AlternateContent xmlns:mc="http://schemas.openxmlformats.org/markup-compatibility/2006">
              <mc:Choice xmlns:v="urn:schemas-microsoft-com:vml" Requires="v">
                <p:oleObj spid="_x0000_s23559" name="Picture" r:id="rId3" imgW="4902120" imgH="2679840" progId="Word.Picture.8">
                  <p:embed/>
                </p:oleObj>
              </mc:Choice>
              <mc:Fallback>
                <p:oleObj name="Picture" r:id="rId3" imgW="4902120" imgH="267984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311275"/>
                        <a:ext cx="8870950" cy="4868863"/>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93738" y="241300"/>
            <a:ext cx="7772400" cy="611188"/>
          </a:xfrm>
          <a:noFill/>
          <a:ln/>
        </p:spPr>
        <p:txBody>
          <a:bodyPr>
            <a:normAutofit fontScale="90000"/>
          </a:bodyPr>
          <a:lstStyle/>
          <a:p>
            <a:r>
              <a:rPr lang="en-US" sz="4000" dirty="0" smtClean="0"/>
              <a:t>Arithmetic/Numeric </a:t>
            </a:r>
            <a:r>
              <a:rPr lang="en-US" sz="4000" dirty="0"/>
              <a:t>Operators</a:t>
            </a:r>
          </a:p>
        </p:txBody>
      </p:sp>
      <p:sp>
        <p:nvSpPr>
          <p:cNvPr id="5" name="Slide Number Placeholder 4"/>
          <p:cNvSpPr>
            <a:spLocks noGrp="1"/>
          </p:cNvSpPr>
          <p:nvPr>
            <p:ph type="sldNum" sz="quarter" idx="12"/>
          </p:nvPr>
        </p:nvSpPr>
        <p:spPr/>
        <p:txBody>
          <a:bodyPr/>
          <a:lstStyle/>
          <a:p>
            <a:fld id="{AC40CC28-9209-49C4-B4C4-2082AA096BE7}" type="slidenum">
              <a:rPr lang="en-US"/>
              <a:pPr/>
              <a:t>11</a:t>
            </a:fld>
            <a:endParaRPr lang="en-US"/>
          </a:p>
        </p:txBody>
      </p:sp>
      <p:sp>
        <p:nvSpPr>
          <p:cNvPr id="251910" name="Rectangle 6"/>
          <p:cNvSpPr>
            <a:spLocks noChangeArrowheads="1"/>
          </p:cNvSpPr>
          <p:nvPr/>
        </p:nvSpPr>
        <p:spPr bwMode="auto">
          <a:xfrm>
            <a:off x="0" y="2674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51910" name="Picture" r:id="rId3" imgW="3416400" imgH="1511280" progId="Word.Picture.8">
                  <p:embed/>
                </p:oleObj>
              </mc:Choice>
              <mc:Fallback>
                <p:oleObj name="Picture" r:id="rId3" imgW="3416400" imgH="151128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93738" y="241300"/>
            <a:ext cx="7772400" cy="611188"/>
          </a:xfrm>
          <a:noFill/>
          <a:ln/>
        </p:spPr>
        <p:txBody>
          <a:bodyPr>
            <a:normAutofit fontScale="90000"/>
          </a:bodyPr>
          <a:lstStyle/>
          <a:p>
            <a:r>
              <a:rPr lang="en-US" sz="4000"/>
              <a:t>Integer Division</a:t>
            </a:r>
          </a:p>
        </p:txBody>
      </p:sp>
      <p:sp>
        <p:nvSpPr>
          <p:cNvPr id="97283" name="Rectangle 3"/>
          <p:cNvSpPr>
            <a:spLocks noGrp="1" noChangeArrowheads="1"/>
          </p:cNvSpPr>
          <p:nvPr>
            <p:ph idx="1"/>
          </p:nvPr>
        </p:nvSpPr>
        <p:spPr>
          <a:xfrm>
            <a:off x="685800" y="1371600"/>
            <a:ext cx="7772400" cy="4114800"/>
          </a:xfrm>
          <a:noFill/>
          <a:ln/>
        </p:spPr>
        <p:txBody>
          <a:bodyPr/>
          <a:lstStyle/>
          <a:p>
            <a:pPr algn="just">
              <a:spcAft>
                <a:spcPct val="25000"/>
              </a:spcAft>
              <a:buFont typeface="Monotype Sorts" pitchFamily="2" charset="2"/>
              <a:buNone/>
            </a:pPr>
            <a:r>
              <a:rPr lang="en-US" sz="3000"/>
              <a:t>+, -, *, /, and %</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an integer 2.</a:t>
            </a:r>
          </a:p>
          <a:p>
            <a:pPr algn="just">
              <a:spcAft>
                <a:spcPct val="25000"/>
              </a:spcAft>
              <a:buFont typeface="Monotype Sorts" pitchFamily="2" charset="2"/>
              <a:buNone/>
            </a:pPr>
            <a:r>
              <a:rPr lang="en-US" sz="3000"/>
              <a:t>5.0 / 2 yields a double value 2.5</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1 (the remainder of the division)</a:t>
            </a:r>
            <a:r>
              <a:rPr lang="en-US" sz="3000">
                <a:latin typeface="Book Antiqua" pitchFamily="18" charset="0"/>
              </a:rPr>
              <a:t> </a:t>
            </a:r>
          </a:p>
        </p:txBody>
      </p:sp>
      <p:sp>
        <p:nvSpPr>
          <p:cNvPr id="4" name="Slide Number Placeholder 4"/>
          <p:cNvSpPr>
            <a:spLocks noGrp="1"/>
          </p:cNvSpPr>
          <p:nvPr>
            <p:ph type="sldNum" sz="quarter" idx="12"/>
          </p:nvPr>
        </p:nvSpPr>
        <p:spPr/>
        <p:txBody>
          <a:bodyPr/>
          <a:lstStyle/>
          <a:p>
            <a:fld id="{71FC799A-F7B7-433A-A19E-B276341CB0FE}" type="slidenum">
              <a:rPr lang="en-US"/>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5800" y="152400"/>
            <a:ext cx="7772400" cy="762000"/>
          </a:xfrm>
          <a:noFill/>
          <a:ln/>
        </p:spPr>
        <p:txBody>
          <a:bodyPr/>
          <a:lstStyle/>
          <a:p>
            <a:r>
              <a:rPr lang="en-US"/>
              <a:t>Remainder Operator</a:t>
            </a:r>
          </a:p>
        </p:txBody>
      </p:sp>
      <p:sp>
        <p:nvSpPr>
          <p:cNvPr id="180227" name="Rectangle 3"/>
          <p:cNvSpPr>
            <a:spLocks noGrp="1" noChangeArrowheads="1"/>
          </p:cNvSpPr>
          <p:nvPr>
            <p:ph idx="1"/>
          </p:nvPr>
        </p:nvSpPr>
        <p:spPr>
          <a:xfrm>
            <a:off x="228600" y="1085850"/>
            <a:ext cx="8686800" cy="2876550"/>
          </a:xfrm>
          <a:noFill/>
          <a:ln/>
        </p:spPr>
        <p:txBody>
          <a:bodyPr/>
          <a:lstStyle/>
          <a:p>
            <a:pPr marL="0" indent="0">
              <a:lnSpc>
                <a:spcPct val="90000"/>
              </a:lnSpc>
              <a:spcBef>
                <a:spcPct val="0"/>
              </a:spcBef>
              <a:buFont typeface="Monotype Sorts" pitchFamily="2" charset="2"/>
              <a:buNone/>
            </a:pPr>
            <a:r>
              <a:rPr lang="en-US" sz="2600"/>
              <a:t>Remainder is very useful in programming. For example, an even number % 2 is always 0 and an odd number % 2 is always 1. So you can use this property to determine whether a number is even or odd. </a:t>
            </a:r>
            <a:r>
              <a:rPr lang="en-US" sz="2800"/>
              <a:t>Suppose today is Saturday and you and your friends are going to meet in 10 days. What day is in 10 days? You can find that day is Tuesday using the following expression: </a:t>
            </a:r>
          </a:p>
        </p:txBody>
      </p:sp>
      <p:sp>
        <p:nvSpPr>
          <p:cNvPr id="7" name="Slide Number Placeholder 4"/>
          <p:cNvSpPr>
            <a:spLocks noGrp="1"/>
          </p:cNvSpPr>
          <p:nvPr>
            <p:ph type="sldNum" sz="quarter" idx="12"/>
          </p:nvPr>
        </p:nvSpPr>
        <p:spPr/>
        <p:txBody>
          <a:bodyPr/>
          <a:lstStyle/>
          <a:p>
            <a:fld id="{1D268B26-2771-466A-9DFC-395DA5A47C02}" type="slidenum">
              <a:rPr lang="en-US"/>
              <a:pPr/>
              <a:t>13</a:t>
            </a:fld>
            <a:endParaRPr lang="en-US"/>
          </a:p>
        </p:txBody>
      </p:sp>
      <p:sp>
        <p:nvSpPr>
          <p:cNvPr id="180229" name="Rectangle 5"/>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0231" name="Rectangle 7"/>
          <p:cNvSpPr>
            <a:spLocks noChangeArrowheads="1"/>
          </p:cNvSpPr>
          <p:nvPr/>
        </p:nvSpPr>
        <p:spPr bwMode="auto">
          <a:xfrm>
            <a:off x="0" y="2884488"/>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180231" name="Picture" r:id="rId3" imgW="4762500" imgH="1091184" progId="Word.Picture.8">
                  <p:embed/>
                </p:oleObj>
              </mc:Choice>
              <mc:Fallback>
                <p:oleObj name="Picture" r:id="rId3" imgW="4762500" imgH="1091184"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428750"/>
          </a:xfrm>
          <a:noFill/>
          <a:ln/>
        </p:spPr>
        <p:txBody>
          <a:bodyPr/>
          <a:lstStyle/>
          <a:p>
            <a:r>
              <a:rPr lang="en-US"/>
              <a:t>Number Literals</a:t>
            </a:r>
          </a:p>
        </p:txBody>
      </p:sp>
      <p:sp>
        <p:nvSpPr>
          <p:cNvPr id="24579" name="Rectangle 3"/>
          <p:cNvSpPr>
            <a:spLocks noGrp="1" noChangeArrowheads="1"/>
          </p:cNvSpPr>
          <p:nvPr>
            <p:ph idx="1"/>
          </p:nvPr>
        </p:nvSpPr>
        <p:spPr>
          <a:xfrm>
            <a:off x="685800" y="1371600"/>
            <a:ext cx="7772400" cy="4114800"/>
          </a:xfrm>
          <a:noFill/>
          <a:ln/>
        </p:spPr>
        <p:txBody>
          <a:bodyPr/>
          <a:lstStyle/>
          <a:p>
            <a:pPr marL="0" indent="0">
              <a:lnSpc>
                <a:spcPct val="90000"/>
              </a:lnSpc>
              <a:spcAft>
                <a:spcPct val="25000"/>
              </a:spcAft>
              <a:buFont typeface="Monotype Sorts" pitchFamily="2" charset="2"/>
              <a:buNone/>
            </a:pPr>
            <a:r>
              <a:rPr lang="en-US" sz="3000">
                <a:cs typeface="Times New Roman" pitchFamily="18" charset="0"/>
              </a:rPr>
              <a:t>A </a:t>
            </a:r>
            <a:r>
              <a:rPr lang="en-US" sz="3000" i="1">
                <a:cs typeface="Times New Roman" pitchFamily="18" charset="0"/>
              </a:rPr>
              <a:t>literal</a:t>
            </a:r>
            <a:r>
              <a:rPr lang="en-US" sz="3000">
                <a:cs typeface="Times New Roman"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sz="3000">
                <a:cs typeface="Times New Roman" pitchFamily="18" charset="0"/>
              </a:rPr>
              <a:t> </a:t>
            </a:r>
          </a:p>
          <a:p>
            <a:pPr marL="0" indent="0" algn="just">
              <a:lnSpc>
                <a:spcPct val="90000"/>
              </a:lnSpc>
              <a:spcAft>
                <a:spcPct val="25000"/>
              </a:spcAft>
              <a:buFont typeface="Monotype Sorts" pitchFamily="2" charset="2"/>
              <a:buNone/>
            </a:pPr>
            <a:r>
              <a:rPr lang="en-US" sz="3000">
                <a:cs typeface="Times New Roman" pitchFamily="18" charset="0"/>
              </a:rPr>
              <a:t>int i = 34;</a:t>
            </a:r>
          </a:p>
          <a:p>
            <a:pPr marL="0" indent="0" algn="just">
              <a:lnSpc>
                <a:spcPct val="90000"/>
              </a:lnSpc>
              <a:spcAft>
                <a:spcPct val="25000"/>
              </a:spcAft>
              <a:buFont typeface="Monotype Sorts" pitchFamily="2" charset="2"/>
              <a:buNone/>
            </a:pPr>
            <a:r>
              <a:rPr lang="en-US" sz="3000">
                <a:cs typeface="Times New Roman" pitchFamily="18" charset="0"/>
              </a:rPr>
              <a:t>long x = 1000000;</a:t>
            </a:r>
          </a:p>
          <a:p>
            <a:pPr marL="0" indent="0" algn="just">
              <a:lnSpc>
                <a:spcPct val="90000"/>
              </a:lnSpc>
              <a:spcAft>
                <a:spcPct val="25000"/>
              </a:spcAft>
              <a:buFont typeface="Monotype Sorts" pitchFamily="2" charset="2"/>
              <a:buNone/>
            </a:pPr>
            <a:r>
              <a:rPr lang="en-US" sz="3000">
                <a:cs typeface="Times New Roman" pitchFamily="18" charset="0"/>
              </a:rPr>
              <a:t>double d = 5.0;</a:t>
            </a:r>
            <a:r>
              <a:rPr lang="en-US" sz="3000">
                <a:latin typeface="Courier New" pitchFamily="49" charset="0"/>
              </a:rPr>
              <a:t> </a:t>
            </a:r>
          </a:p>
        </p:txBody>
      </p:sp>
      <p:sp>
        <p:nvSpPr>
          <p:cNvPr id="4" name="Slide Number Placeholder 4"/>
          <p:cNvSpPr>
            <a:spLocks noGrp="1"/>
          </p:cNvSpPr>
          <p:nvPr>
            <p:ph type="sldNum" sz="quarter" idx="12"/>
          </p:nvPr>
        </p:nvSpPr>
        <p:spPr/>
        <p:txBody>
          <a:bodyPr/>
          <a:lstStyle/>
          <a:p>
            <a:fld id="{8D86DC3E-1723-4B43-B5A1-2ABBA2AE3862}"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152400"/>
            <a:ext cx="7772400" cy="762000"/>
          </a:xfrm>
          <a:noFill/>
          <a:ln/>
        </p:spPr>
        <p:txBody>
          <a:bodyPr/>
          <a:lstStyle/>
          <a:p>
            <a:r>
              <a:rPr lang="en-US"/>
              <a:t>Integer Literals</a:t>
            </a:r>
          </a:p>
        </p:txBody>
      </p:sp>
      <p:sp>
        <p:nvSpPr>
          <p:cNvPr id="133123" name="Rectangle 3"/>
          <p:cNvSpPr>
            <a:spLocks noGrp="1" noChangeArrowheads="1"/>
          </p:cNvSpPr>
          <p:nvPr>
            <p:ph idx="1"/>
          </p:nvPr>
        </p:nvSpPr>
        <p:spPr>
          <a:xfrm>
            <a:off x="228600" y="914400"/>
            <a:ext cx="8610600" cy="5715000"/>
          </a:xfrm>
          <a:noFill/>
          <a:ln/>
        </p:spPr>
        <p:txBody>
          <a:bodyPr/>
          <a:lstStyle/>
          <a:p>
            <a:pPr marL="0" indent="0" algn="just">
              <a:spcAft>
                <a:spcPct val="25000"/>
              </a:spcAft>
              <a:buFont typeface="Monotype Sorts" pitchFamily="2" charset="2"/>
              <a:buNone/>
            </a:pPr>
            <a:r>
              <a:rPr lang="en-US" sz="2800">
                <a:cs typeface="Times New Roman" pitchFamily="18" charset="0"/>
              </a:rPr>
              <a:t>An integer literal can be assigned to an integer variable as long as it can fit into the variable. A compilation error would occur if the literal were too large for the variable to hold. For example, the statement </a:t>
            </a:r>
            <a:r>
              <a:rPr lang="en-US" sz="2800" u="sng">
                <a:cs typeface="Times New Roman" pitchFamily="18" charset="0"/>
              </a:rPr>
              <a:t>byte b = 1000</a:t>
            </a:r>
            <a:r>
              <a:rPr lang="en-US" sz="2800">
                <a:cs typeface="Times New Roman" pitchFamily="18" charset="0"/>
              </a:rPr>
              <a:t> would cause a compilation error, because 1000 cannot be stored in a variable of the </a:t>
            </a:r>
            <a:r>
              <a:rPr lang="en-US" sz="2800" u="sng">
                <a:cs typeface="Times New Roman" pitchFamily="18" charset="0"/>
              </a:rPr>
              <a:t>byte</a:t>
            </a:r>
            <a:r>
              <a:rPr lang="en-US" sz="2800">
                <a:cs typeface="Times New Roman" pitchFamily="18" charset="0"/>
              </a:rPr>
              <a:t> type.</a:t>
            </a:r>
          </a:p>
          <a:p>
            <a:pPr marL="0" indent="0" algn="just">
              <a:spcAft>
                <a:spcPct val="25000"/>
              </a:spcAft>
              <a:buFont typeface="Monotype Sorts" pitchFamily="2" charset="2"/>
              <a:buNone/>
            </a:pPr>
            <a:r>
              <a:rPr lang="en-US" sz="2800">
                <a:cs typeface="Times New Roman" pitchFamily="18" charset="0"/>
              </a:rPr>
              <a:t>An integer literal is assumed to be of the </a:t>
            </a:r>
            <a:r>
              <a:rPr lang="en-US" sz="2800" u="sng">
                <a:cs typeface="Times New Roman" pitchFamily="18" charset="0"/>
              </a:rPr>
              <a:t>int</a:t>
            </a:r>
            <a:r>
              <a:rPr lang="en-US" sz="2800">
                <a:cs typeface="Times New Roman" pitchFamily="18" charset="0"/>
              </a:rPr>
              <a:t> type, whose value is between -2</a:t>
            </a:r>
            <a:r>
              <a:rPr lang="en-US" sz="2800" baseline="30000">
                <a:cs typeface="Times New Roman" pitchFamily="18" charset="0"/>
              </a:rPr>
              <a:t>31</a:t>
            </a:r>
            <a:r>
              <a:rPr lang="en-US" sz="2800">
                <a:cs typeface="Times New Roman" pitchFamily="18" charset="0"/>
              </a:rPr>
              <a:t> (-2147483648) to 2</a:t>
            </a:r>
            <a:r>
              <a:rPr lang="en-US" sz="2800" baseline="30000">
                <a:cs typeface="Times New Roman" pitchFamily="18" charset="0"/>
              </a:rPr>
              <a:t>31</a:t>
            </a:r>
            <a:r>
              <a:rPr lang="en-US" sz="2800">
                <a:cs typeface="Times New Roman" pitchFamily="18" charset="0"/>
              </a:rPr>
              <a:t>–1 (2147483647). To denote an integer literal of the </a:t>
            </a:r>
            <a:r>
              <a:rPr lang="en-US" sz="2800" u="sng">
                <a:cs typeface="Times New Roman" pitchFamily="18" charset="0"/>
              </a:rPr>
              <a:t>long</a:t>
            </a:r>
            <a:r>
              <a:rPr lang="en-US" sz="2800">
                <a:cs typeface="Times New Roman" pitchFamily="18" charset="0"/>
              </a:rPr>
              <a:t> type, append it with the letter </a:t>
            </a:r>
            <a:r>
              <a:rPr lang="en-US" sz="2800" u="sng">
                <a:cs typeface="Times New Roman" pitchFamily="18" charset="0"/>
              </a:rPr>
              <a:t>L</a:t>
            </a:r>
            <a:r>
              <a:rPr lang="en-US" sz="2800">
                <a:cs typeface="Times New Roman" pitchFamily="18" charset="0"/>
              </a:rPr>
              <a:t> or </a:t>
            </a:r>
            <a:r>
              <a:rPr lang="en-US" sz="2800" u="sng">
                <a:cs typeface="Times New Roman" pitchFamily="18" charset="0"/>
              </a:rPr>
              <a:t>l</a:t>
            </a:r>
            <a:r>
              <a:rPr lang="en-US" sz="2800">
                <a:cs typeface="Times New Roman" pitchFamily="18" charset="0"/>
              </a:rPr>
              <a:t>. L is preferred because l (lowercase L) can easily be confused with 1 (the digit one).</a:t>
            </a:r>
            <a:r>
              <a:rPr lang="en-US" sz="2600">
                <a:cs typeface="Times New Roman" pitchFamily="18" charset="0"/>
              </a:rPr>
              <a:t> </a:t>
            </a:r>
          </a:p>
        </p:txBody>
      </p:sp>
      <p:sp>
        <p:nvSpPr>
          <p:cNvPr id="4" name="Slide Number Placeholder 4"/>
          <p:cNvSpPr>
            <a:spLocks noGrp="1"/>
          </p:cNvSpPr>
          <p:nvPr>
            <p:ph type="sldNum" sz="quarter" idx="12"/>
          </p:nvPr>
        </p:nvSpPr>
        <p:spPr/>
        <p:txBody>
          <a:bodyPr/>
          <a:lstStyle/>
          <a:p>
            <a:fld id="{F5A5969F-38C0-40CF-88E2-270270DA755F}"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152400"/>
            <a:ext cx="7772400" cy="762000"/>
          </a:xfrm>
          <a:noFill/>
          <a:ln/>
        </p:spPr>
        <p:txBody>
          <a:bodyPr/>
          <a:lstStyle/>
          <a:p>
            <a:r>
              <a:rPr lang="en-US"/>
              <a:t>Floating-Point Literals</a:t>
            </a:r>
          </a:p>
        </p:txBody>
      </p:sp>
      <p:sp>
        <p:nvSpPr>
          <p:cNvPr id="134147" name="Rectangle 3"/>
          <p:cNvSpPr>
            <a:spLocks noGrp="1" noChangeArrowheads="1"/>
          </p:cNvSpPr>
          <p:nvPr>
            <p:ph idx="1"/>
          </p:nvPr>
        </p:nvSpPr>
        <p:spPr>
          <a:xfrm>
            <a:off x="228600" y="1143000"/>
            <a:ext cx="8610600" cy="5486400"/>
          </a:xfrm>
          <a:noFill/>
          <a:ln/>
        </p:spPr>
        <p:txBody>
          <a:bodyPr/>
          <a:lstStyle/>
          <a:p>
            <a:pPr marL="0" indent="0" algn="just">
              <a:spcAft>
                <a:spcPct val="25000"/>
              </a:spcAft>
              <a:buFont typeface="Monotype Sorts" pitchFamily="2" charset="2"/>
              <a:buNone/>
            </a:pPr>
            <a:r>
              <a:rPr lang="en-US">
                <a:cs typeface="Times New Roman" pitchFamily="18" charset="0"/>
              </a:rPr>
              <a:t>Floating-point literals are written with a decimal point. By default, a floating-point literal is treated as a </a:t>
            </a:r>
            <a:r>
              <a:rPr lang="en-US" u="sng">
                <a:cs typeface="Times New Roman" pitchFamily="18" charset="0"/>
              </a:rPr>
              <a:t>double</a:t>
            </a:r>
            <a:r>
              <a:rPr lang="en-US">
                <a:cs typeface="Times New Roman" pitchFamily="18" charset="0"/>
              </a:rPr>
              <a:t> type value. For example, 5.0 is considered a </a:t>
            </a:r>
            <a:r>
              <a:rPr lang="en-US" u="sng">
                <a:cs typeface="Times New Roman" pitchFamily="18" charset="0"/>
              </a:rPr>
              <a:t>double</a:t>
            </a:r>
            <a:r>
              <a:rPr lang="en-US">
                <a:cs typeface="Times New Roman" pitchFamily="18" charset="0"/>
              </a:rPr>
              <a:t> value, not a </a:t>
            </a:r>
            <a:r>
              <a:rPr lang="en-US" u="sng">
                <a:cs typeface="Times New Roman" pitchFamily="18" charset="0"/>
              </a:rPr>
              <a:t>float</a:t>
            </a:r>
            <a:r>
              <a:rPr lang="en-US">
                <a:cs typeface="Times New Roman" pitchFamily="18" charset="0"/>
              </a:rPr>
              <a:t> value. You can make a number a </a:t>
            </a:r>
            <a:r>
              <a:rPr lang="en-US" u="sng">
                <a:cs typeface="Times New Roman" pitchFamily="18" charset="0"/>
              </a:rPr>
              <a:t>float</a:t>
            </a:r>
            <a:r>
              <a:rPr lang="en-US">
                <a:cs typeface="Times New Roman" pitchFamily="18" charset="0"/>
              </a:rPr>
              <a:t> by appending the letter </a:t>
            </a:r>
            <a:r>
              <a:rPr lang="en-US" u="sng">
                <a:cs typeface="Times New Roman" pitchFamily="18" charset="0"/>
              </a:rPr>
              <a:t>f</a:t>
            </a:r>
            <a:r>
              <a:rPr lang="en-US">
                <a:cs typeface="Times New Roman" pitchFamily="18" charset="0"/>
              </a:rPr>
              <a:t> or </a:t>
            </a:r>
            <a:r>
              <a:rPr lang="en-US" u="sng">
                <a:cs typeface="Times New Roman" pitchFamily="18" charset="0"/>
              </a:rPr>
              <a:t>F</a:t>
            </a:r>
            <a:r>
              <a:rPr lang="en-US">
                <a:cs typeface="Times New Roman" pitchFamily="18" charset="0"/>
              </a:rPr>
              <a:t>, and make a number a </a:t>
            </a:r>
            <a:r>
              <a:rPr lang="en-US" u="sng">
                <a:cs typeface="Times New Roman" pitchFamily="18" charset="0"/>
              </a:rPr>
              <a:t>double</a:t>
            </a:r>
            <a:r>
              <a:rPr lang="en-US">
                <a:cs typeface="Times New Roman" pitchFamily="18" charset="0"/>
              </a:rPr>
              <a:t> by appending the letter </a:t>
            </a:r>
            <a:r>
              <a:rPr lang="en-US" u="sng">
                <a:cs typeface="Times New Roman" pitchFamily="18" charset="0"/>
              </a:rPr>
              <a:t>d</a:t>
            </a:r>
            <a:r>
              <a:rPr lang="en-US">
                <a:cs typeface="Times New Roman" pitchFamily="18" charset="0"/>
              </a:rPr>
              <a:t> or </a:t>
            </a:r>
            <a:r>
              <a:rPr lang="en-US" u="sng">
                <a:cs typeface="Times New Roman" pitchFamily="18" charset="0"/>
              </a:rPr>
              <a:t>D</a:t>
            </a:r>
            <a:r>
              <a:rPr lang="en-US">
                <a:cs typeface="Times New Roman" pitchFamily="18" charset="0"/>
              </a:rPr>
              <a:t>. For example, you can use </a:t>
            </a:r>
            <a:r>
              <a:rPr lang="en-US" u="sng">
                <a:cs typeface="Times New Roman" pitchFamily="18" charset="0"/>
              </a:rPr>
              <a:t>100.2f</a:t>
            </a:r>
            <a:r>
              <a:rPr lang="en-US">
                <a:cs typeface="Times New Roman" pitchFamily="18" charset="0"/>
              </a:rPr>
              <a:t> or </a:t>
            </a:r>
            <a:r>
              <a:rPr lang="en-US" u="sng">
                <a:cs typeface="Times New Roman" pitchFamily="18" charset="0"/>
              </a:rPr>
              <a:t>100.2F</a:t>
            </a:r>
            <a:r>
              <a:rPr lang="en-US">
                <a:cs typeface="Times New Roman" pitchFamily="18" charset="0"/>
              </a:rPr>
              <a:t> for a </a:t>
            </a:r>
            <a:r>
              <a:rPr lang="en-US" u="sng">
                <a:cs typeface="Times New Roman" pitchFamily="18" charset="0"/>
              </a:rPr>
              <a:t>float</a:t>
            </a:r>
            <a:r>
              <a:rPr lang="en-US">
                <a:cs typeface="Times New Roman" pitchFamily="18" charset="0"/>
              </a:rPr>
              <a:t> number, and </a:t>
            </a:r>
            <a:r>
              <a:rPr lang="en-US" u="sng">
                <a:cs typeface="Times New Roman" pitchFamily="18" charset="0"/>
              </a:rPr>
              <a:t>100.2d</a:t>
            </a:r>
            <a:r>
              <a:rPr lang="en-US">
                <a:cs typeface="Times New Roman" pitchFamily="18" charset="0"/>
              </a:rPr>
              <a:t> or </a:t>
            </a:r>
            <a:r>
              <a:rPr lang="en-US" u="sng">
                <a:cs typeface="Times New Roman" pitchFamily="18" charset="0"/>
              </a:rPr>
              <a:t>100.2D</a:t>
            </a:r>
            <a:r>
              <a:rPr lang="en-US">
                <a:cs typeface="Times New Roman" pitchFamily="18" charset="0"/>
              </a:rPr>
              <a:t> for a </a:t>
            </a:r>
            <a:r>
              <a:rPr lang="en-US" u="sng">
                <a:cs typeface="Times New Roman" pitchFamily="18" charset="0"/>
              </a:rPr>
              <a:t>double</a:t>
            </a:r>
            <a:r>
              <a:rPr lang="en-US">
                <a:cs typeface="Times New Roman" pitchFamily="18" charset="0"/>
              </a:rPr>
              <a:t> number.</a:t>
            </a:r>
            <a:r>
              <a:rPr lang="en-US">
                <a:latin typeface="Courier" charset="0"/>
                <a:cs typeface="Times New Roman" pitchFamily="18" charset="0"/>
              </a:rPr>
              <a:t> </a:t>
            </a:r>
          </a:p>
        </p:txBody>
      </p:sp>
      <p:sp>
        <p:nvSpPr>
          <p:cNvPr id="4" name="Slide Number Placeholder 4"/>
          <p:cNvSpPr>
            <a:spLocks noGrp="1"/>
          </p:cNvSpPr>
          <p:nvPr>
            <p:ph type="sldNum" sz="quarter" idx="12"/>
          </p:nvPr>
        </p:nvSpPr>
        <p:spPr/>
        <p:txBody>
          <a:bodyPr/>
          <a:lstStyle/>
          <a:p>
            <a:fld id="{832915F9-DE61-45F4-85A7-9A333DC72D34}" type="slidenum">
              <a:rPr lang="en-US"/>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0"/>
            <a:ext cx="7772400" cy="1428750"/>
          </a:xfrm>
          <a:noFill/>
          <a:ln/>
        </p:spPr>
        <p:txBody>
          <a:bodyPr/>
          <a:lstStyle/>
          <a:p>
            <a:r>
              <a:rPr lang="en-US"/>
              <a:t>Scientific Notation</a:t>
            </a:r>
          </a:p>
        </p:txBody>
      </p:sp>
      <p:sp>
        <p:nvSpPr>
          <p:cNvPr id="103427" name="Rectangle 3"/>
          <p:cNvSpPr>
            <a:spLocks noGrp="1" noChangeArrowheads="1"/>
          </p:cNvSpPr>
          <p:nvPr>
            <p:ph idx="1"/>
          </p:nvPr>
        </p:nvSpPr>
        <p:spPr>
          <a:xfrm>
            <a:off x="685800" y="1371600"/>
            <a:ext cx="7772400" cy="4114800"/>
          </a:xfrm>
          <a:noFill/>
          <a:ln/>
        </p:spPr>
        <p:txBody>
          <a:bodyPr/>
          <a:lstStyle/>
          <a:p>
            <a:pPr marL="0" indent="0" algn="just">
              <a:spcAft>
                <a:spcPct val="25000"/>
              </a:spcAft>
              <a:buFont typeface="Monotype Sorts" pitchFamily="2" charset="2"/>
              <a:buNone/>
            </a:pPr>
            <a:r>
              <a:rPr lang="en-US" sz="3000">
                <a:cs typeface="Times New Roman"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
        <p:nvSpPr>
          <p:cNvPr id="4" name="Slide Number Placeholder 4"/>
          <p:cNvSpPr>
            <a:spLocks noGrp="1"/>
          </p:cNvSpPr>
          <p:nvPr>
            <p:ph type="sldNum" sz="quarter" idx="12"/>
          </p:nvPr>
        </p:nvSpPr>
        <p:spPr/>
        <p:txBody>
          <a:bodyPr/>
          <a:lstStyle/>
          <a:p>
            <a:fld id="{BCAFBC03-4DFB-4865-90E5-690E80D54EE5}" type="slidenum">
              <a:rPr lang="en-US"/>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0"/>
            <a:ext cx="7772400" cy="1428750"/>
          </a:xfrm>
          <a:noFill/>
          <a:ln/>
        </p:spPr>
        <p:txBody>
          <a:bodyPr/>
          <a:lstStyle/>
          <a:p>
            <a:r>
              <a:rPr lang="en-US"/>
              <a:t>How to Evaluate an Expression</a:t>
            </a:r>
          </a:p>
        </p:txBody>
      </p:sp>
      <p:sp>
        <p:nvSpPr>
          <p:cNvPr id="7" name="Slide Number Placeholder 4"/>
          <p:cNvSpPr>
            <a:spLocks noGrp="1"/>
          </p:cNvSpPr>
          <p:nvPr>
            <p:ph type="sldNum" sz="quarter" idx="12"/>
          </p:nvPr>
        </p:nvSpPr>
        <p:spPr/>
        <p:txBody>
          <a:bodyPr/>
          <a:lstStyle/>
          <a:p>
            <a:fld id="{7A9C9001-60A6-43FC-979B-F38C734C2F9A}" type="slidenum">
              <a:rPr lang="en-US"/>
              <a:pPr/>
              <a:t>18</a:t>
            </a:fld>
            <a:endParaRPr lang="en-US"/>
          </a:p>
        </p:txBody>
      </p:sp>
      <p:sp>
        <p:nvSpPr>
          <p:cNvPr id="252931" name="Rectangle 3"/>
          <p:cNvSpPr>
            <a:spLocks noChangeArrowheads="1"/>
          </p:cNvSpPr>
          <p:nvPr/>
        </p:nvSpPr>
        <p:spPr bwMode="auto">
          <a:xfrm>
            <a:off x="3219450" y="3219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3" name="Text Box 5"/>
          <p:cNvSpPr txBox="1">
            <a:spLocks noChangeArrowheads="1"/>
          </p:cNvSpPr>
          <p:nvPr/>
        </p:nvSpPr>
        <p:spPr bwMode="auto">
          <a:xfrm>
            <a:off x="0" y="1123950"/>
            <a:ext cx="91440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252935" name="Rectangle 7"/>
          <p:cNvSpPr>
            <a:spLocks noChangeArrowheads="1"/>
          </p:cNvSpPr>
          <p:nvPr/>
        </p:nvSpPr>
        <p:spPr bwMode="auto">
          <a:xfrm>
            <a:off x="0" y="25225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4" name="Object 6"/>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spid="_x0000_s252935" name="Picture" r:id="rId3" imgW="3383280" imgH="2033016" progId="Word.Picture.8">
                  <p:embed/>
                </p:oleObj>
              </mc:Choice>
              <mc:Fallback>
                <p:oleObj name="Picture" r:id="rId3" imgW="3383280" imgH="20330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152400"/>
            <a:ext cx="7772400" cy="762000"/>
          </a:xfrm>
          <a:noFill/>
          <a:ln/>
        </p:spPr>
        <p:txBody>
          <a:bodyPr/>
          <a:lstStyle/>
          <a:p>
            <a:r>
              <a:rPr lang="en-US" sz="4000" dirty="0"/>
              <a:t>Problem: Converting Temperatures</a:t>
            </a:r>
          </a:p>
        </p:txBody>
      </p:sp>
      <p:sp>
        <p:nvSpPr>
          <p:cNvPr id="248835" name="Rectangle 3"/>
          <p:cNvSpPr>
            <a:spLocks noGrp="1" noChangeArrowheads="1"/>
          </p:cNvSpPr>
          <p:nvPr>
            <p:ph idx="1"/>
          </p:nvPr>
        </p:nvSpPr>
        <p:spPr>
          <a:xfrm>
            <a:off x="228600" y="990600"/>
            <a:ext cx="8686800" cy="2971800"/>
          </a:xfrm>
          <a:noFill/>
          <a:ln/>
        </p:spPr>
        <p:txBody>
          <a:bodyPr/>
          <a:lstStyle/>
          <a:p>
            <a:pPr marL="0" indent="0">
              <a:spcBef>
                <a:spcPct val="0"/>
              </a:spcBef>
              <a:buFont typeface="Monotype Sorts" pitchFamily="2" charset="2"/>
              <a:buNone/>
            </a:pPr>
            <a:r>
              <a:rPr lang="en-US" dirty="0"/>
              <a:t>Write a program that converts a Fahrenheit degree to Celsius using the formula:</a:t>
            </a:r>
          </a:p>
        </p:txBody>
      </p:sp>
      <p:sp>
        <p:nvSpPr>
          <p:cNvPr id="9" name="Slide Number Placeholder 4"/>
          <p:cNvSpPr>
            <a:spLocks noGrp="1"/>
          </p:cNvSpPr>
          <p:nvPr>
            <p:ph type="sldNum" sz="quarter" idx="12"/>
          </p:nvPr>
        </p:nvSpPr>
        <p:spPr/>
        <p:txBody>
          <a:bodyPr/>
          <a:lstStyle/>
          <a:p>
            <a:fld id="{2B70F61B-741D-4690-B1BE-BFBD3DF1FF3A}" type="slidenum">
              <a:rPr lang="en-US"/>
              <a:pPr/>
              <a:t>19</a:t>
            </a:fld>
            <a:endParaRPr lang="en-US"/>
          </a:p>
        </p:txBody>
      </p:sp>
      <p:sp>
        <p:nvSpPr>
          <p:cNvPr id="248836" name="Rectangle 4"/>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8840" name="Rectangle 8"/>
          <p:cNvSpPr>
            <a:spLocks noChangeArrowheads="1"/>
          </p:cNvSpPr>
          <p:nvPr/>
        </p:nvSpPr>
        <p:spPr bwMode="auto">
          <a:xfrm>
            <a:off x="0" y="3314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48839" name="Object 7"/>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248840" name="Equation" r:id="rId3" imgW="1879997" imgH="228997" progId="Equation.3">
                  <p:embed/>
                </p:oleObj>
              </mc:Choice>
              <mc:Fallback>
                <p:oleObj name="Equation" r:id="rId3" imgW="1879997" imgH="228997"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solidFill>
                        <a:schemeClr val="bg2"/>
                      </a:solidFill>
                    </p:spPr>
                  </p:pic>
                </p:oleObj>
              </mc:Fallback>
            </mc:AlternateContent>
          </a:graphicData>
        </a:graphic>
      </p:graphicFrame>
      <p:sp>
        <p:nvSpPr>
          <p:cNvPr id="10" name="Rectangle 9"/>
          <p:cNvSpPr/>
          <p:nvPr/>
        </p:nvSpPr>
        <p:spPr>
          <a:xfrm>
            <a:off x="342900" y="3352800"/>
            <a:ext cx="8420100" cy="3170099"/>
          </a:xfrm>
          <a:prstGeom prst="rect">
            <a:avLst/>
          </a:prstGeom>
        </p:spPr>
        <p:txBody>
          <a:bodyPr wrap="square">
            <a:spAutoFit/>
          </a:bodyPr>
          <a:lstStyle/>
          <a:p>
            <a:pPr algn="ctr"/>
            <a:r>
              <a:rPr lang="en-US" sz="4000" dirty="0" smtClean="0">
                <a:solidFill>
                  <a:schemeClr val="tx2">
                    <a:lumMod val="90000"/>
                  </a:schemeClr>
                </a:solidFill>
              </a:rPr>
              <a:t>Problem: </a:t>
            </a:r>
            <a:r>
              <a:rPr lang="en-US" sz="4000" dirty="0" smtClean="0">
                <a:solidFill>
                  <a:schemeClr val="tx2">
                    <a:lumMod val="90000"/>
                  </a:schemeClr>
                </a:solidFill>
                <a:cs typeface="Times New Roman" pitchFamily="18" charset="0"/>
              </a:rPr>
              <a:t>Displaying Current Time</a:t>
            </a:r>
          </a:p>
          <a:p>
            <a:endParaRPr lang="en-US" sz="3200" dirty="0" smtClean="0">
              <a:solidFill>
                <a:schemeClr val="tx2">
                  <a:lumMod val="90000"/>
                </a:schemeClr>
              </a:solidFill>
              <a:cs typeface="Times New Roman" pitchFamily="18" charset="0"/>
            </a:endParaRPr>
          </a:p>
          <a:p>
            <a:r>
              <a:rPr lang="en-US" sz="3200" dirty="0" smtClean="0">
                <a:cs typeface="Times New Roman" pitchFamily="18" charset="0"/>
              </a:rPr>
              <a:t>Write a program that displays current time in GMT in the format </a:t>
            </a:r>
            <a:r>
              <a:rPr lang="en-US" sz="3200" dirty="0" err="1" smtClean="0">
                <a:cs typeface="Times New Roman" pitchFamily="18" charset="0"/>
              </a:rPr>
              <a:t>hour:minute:second</a:t>
            </a:r>
            <a:r>
              <a:rPr lang="en-US" sz="3200" dirty="0" smtClean="0">
                <a:cs typeface="Times New Roman" pitchFamily="18" charset="0"/>
              </a:rPr>
              <a:t> such as 1:45:19.</a:t>
            </a:r>
          </a:p>
          <a:p>
            <a:endParaRPr lang="en-US" sz="3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304800"/>
            <a:ext cx="7772400" cy="533400"/>
          </a:xfrm>
          <a:noFill/>
          <a:ln/>
        </p:spPr>
        <p:txBody>
          <a:bodyPr>
            <a:normAutofit fontScale="90000"/>
          </a:bodyPr>
          <a:lstStyle/>
          <a:p>
            <a:r>
              <a:rPr lang="en-US" sz="4000" dirty="0" smtClean="0"/>
              <a:t>Computing the Area of a Circle</a:t>
            </a:r>
            <a:endParaRPr lang="en-US" sz="4300" dirty="0"/>
          </a:p>
        </p:txBody>
      </p:sp>
      <p:sp>
        <p:nvSpPr>
          <p:cNvPr id="186371" name="Rectangle 3"/>
          <p:cNvSpPr>
            <a:spLocks noGrp="1" noChangeArrowheads="1"/>
          </p:cNvSpPr>
          <p:nvPr>
            <p:ph idx="1"/>
          </p:nvPr>
        </p:nvSpPr>
        <p:spPr>
          <a:xfrm>
            <a:off x="152400" y="1066800"/>
            <a:ext cx="5562600" cy="5181600"/>
          </a:xfrm>
          <a:solidFill>
            <a:schemeClr val="bg1">
              <a:lumMod val="95000"/>
            </a:schemeClr>
          </a:solidFill>
          <a:ln/>
        </p:spPr>
        <p:txBody>
          <a:bodyPr/>
          <a:lstStyle/>
          <a:p>
            <a:pPr>
              <a:lnSpc>
                <a:spcPct val="80000"/>
              </a:lnSpc>
              <a:buFont typeface="Monotype Sorts" pitchFamily="2" charset="2"/>
              <a:buNone/>
            </a:pPr>
            <a:r>
              <a:rPr lang="en-US" sz="1800" dirty="0"/>
              <a:t>public class </a:t>
            </a:r>
            <a:r>
              <a:rPr lang="en-US" sz="1800" dirty="0" err="1"/>
              <a:t>ComputeArea</a:t>
            </a:r>
            <a:r>
              <a:rPr lang="en-US" sz="1800" dirty="0"/>
              <a:t> {</a:t>
            </a:r>
          </a:p>
          <a:p>
            <a:pPr>
              <a:lnSpc>
                <a:spcPct val="80000"/>
              </a:lnSpc>
              <a:buFont typeface="Monotype Sorts" pitchFamily="2" charset="2"/>
              <a:buNone/>
            </a:pPr>
            <a:r>
              <a:rPr lang="en-US" sz="1800" dirty="0"/>
              <a:t>  /** Main method */</a:t>
            </a:r>
          </a:p>
          <a:p>
            <a:pPr>
              <a:lnSpc>
                <a:spcPct val="80000"/>
              </a:lnSpc>
              <a:buFont typeface="Monotype Sorts" pitchFamily="2" charset="2"/>
              <a:buNone/>
            </a:pPr>
            <a:r>
              <a:rPr lang="en-US" sz="1800" dirty="0"/>
              <a:t>  public static void main(String[] </a:t>
            </a:r>
            <a:r>
              <a:rPr lang="en-US" sz="1800" dirty="0" err="1"/>
              <a:t>args</a:t>
            </a:r>
            <a:r>
              <a:rPr lang="en-US" sz="1800" dirty="0"/>
              <a:t>) {</a:t>
            </a:r>
          </a:p>
          <a:p>
            <a:pPr>
              <a:lnSpc>
                <a:spcPct val="80000"/>
              </a:lnSpc>
              <a:buFont typeface="Monotype Sorts" pitchFamily="2" charset="2"/>
              <a:buNone/>
            </a:pPr>
            <a:r>
              <a:rPr lang="en-US" sz="1800" dirty="0"/>
              <a:t>    double radius;</a:t>
            </a:r>
          </a:p>
          <a:p>
            <a:pPr>
              <a:lnSpc>
                <a:spcPct val="80000"/>
              </a:lnSpc>
              <a:buFont typeface="Monotype Sorts" pitchFamily="2" charset="2"/>
              <a:buNone/>
            </a:pPr>
            <a:r>
              <a:rPr lang="en-US" sz="1800" dirty="0"/>
              <a:t>    double area;</a:t>
            </a:r>
          </a:p>
          <a:p>
            <a:pPr>
              <a:lnSpc>
                <a:spcPct val="80000"/>
              </a:lnSpc>
              <a:buFont typeface="Monotype Sorts" pitchFamily="2" charset="2"/>
              <a:buNone/>
            </a:pPr>
            <a:r>
              <a:rPr lang="en-US" sz="1800" dirty="0"/>
              <a:t>    </a:t>
            </a:r>
          </a:p>
          <a:p>
            <a:pPr>
              <a:lnSpc>
                <a:spcPct val="80000"/>
              </a:lnSpc>
              <a:buFont typeface="Monotype Sorts" pitchFamily="2" charset="2"/>
              <a:buNone/>
            </a:pPr>
            <a:r>
              <a:rPr lang="en-US" sz="1800" dirty="0"/>
              <a:t>    // Assign a radius</a:t>
            </a:r>
          </a:p>
          <a:p>
            <a:pPr>
              <a:lnSpc>
                <a:spcPct val="80000"/>
              </a:lnSpc>
              <a:buFont typeface="Monotype Sorts" pitchFamily="2" charset="2"/>
              <a:buNone/>
            </a:pPr>
            <a:r>
              <a:rPr lang="en-US" sz="1800" dirty="0"/>
              <a:t>    radius = 20;</a:t>
            </a:r>
          </a:p>
          <a:p>
            <a:pPr>
              <a:lnSpc>
                <a:spcPct val="80000"/>
              </a:lnSpc>
              <a:buFont typeface="Monotype Sorts" pitchFamily="2" charset="2"/>
              <a:buNone/>
            </a:pPr>
            <a:r>
              <a:rPr lang="en-US" sz="1800" dirty="0"/>
              <a:t>    </a:t>
            </a:r>
          </a:p>
          <a:p>
            <a:pPr>
              <a:lnSpc>
                <a:spcPct val="80000"/>
              </a:lnSpc>
              <a:buFont typeface="Monotype Sorts" pitchFamily="2" charset="2"/>
              <a:buNone/>
            </a:pPr>
            <a:r>
              <a:rPr lang="en-US" sz="1800" dirty="0"/>
              <a:t>    // Compute area</a:t>
            </a:r>
          </a:p>
          <a:p>
            <a:pPr>
              <a:lnSpc>
                <a:spcPct val="80000"/>
              </a:lnSpc>
              <a:buFont typeface="Monotype Sorts" pitchFamily="2" charset="2"/>
              <a:buNone/>
            </a:pPr>
            <a:r>
              <a:rPr lang="en-US" sz="1800" dirty="0"/>
              <a:t>    area = radius * radius * 3.14159;</a:t>
            </a:r>
          </a:p>
          <a:p>
            <a:pPr>
              <a:lnSpc>
                <a:spcPct val="80000"/>
              </a:lnSpc>
              <a:buFont typeface="Monotype Sorts" pitchFamily="2" charset="2"/>
              <a:buNone/>
            </a:pPr>
            <a:r>
              <a:rPr lang="en-US" sz="1800" dirty="0"/>
              <a:t>    </a:t>
            </a:r>
          </a:p>
          <a:p>
            <a:pPr>
              <a:lnSpc>
                <a:spcPct val="80000"/>
              </a:lnSpc>
              <a:buFont typeface="Monotype Sorts" pitchFamily="2" charset="2"/>
              <a:buNone/>
            </a:pPr>
            <a:r>
              <a:rPr lang="en-US" sz="1800" dirty="0"/>
              <a:t>    // Display results</a:t>
            </a:r>
          </a:p>
          <a:p>
            <a:pPr>
              <a:lnSpc>
                <a:spcPct val="80000"/>
              </a:lnSpc>
              <a:buFont typeface="Monotype Sorts" pitchFamily="2" charset="2"/>
              <a:buNone/>
            </a:pPr>
            <a:r>
              <a:rPr lang="en-US" sz="1800" dirty="0"/>
              <a:t>    </a:t>
            </a:r>
            <a:r>
              <a:rPr lang="en-US" sz="1800" dirty="0" err="1"/>
              <a:t>System.out.println</a:t>
            </a:r>
            <a:r>
              <a:rPr lang="en-US" sz="1800" dirty="0"/>
              <a:t>("The area for the circle of radius " +</a:t>
            </a:r>
          </a:p>
          <a:p>
            <a:pPr>
              <a:lnSpc>
                <a:spcPct val="80000"/>
              </a:lnSpc>
              <a:buFont typeface="Monotype Sorts" pitchFamily="2" charset="2"/>
              <a:buNone/>
            </a:pPr>
            <a:r>
              <a:rPr lang="en-US" sz="1800" dirty="0"/>
              <a:t>      radius + " is " + area);</a:t>
            </a:r>
          </a:p>
          <a:p>
            <a:pPr>
              <a:lnSpc>
                <a:spcPct val="80000"/>
              </a:lnSpc>
              <a:buFont typeface="Monotype Sorts" pitchFamily="2" charset="2"/>
              <a:buNone/>
            </a:pPr>
            <a:r>
              <a:rPr lang="en-US" sz="1800" dirty="0"/>
              <a:t>  }</a:t>
            </a:r>
          </a:p>
          <a:p>
            <a:pPr>
              <a:lnSpc>
                <a:spcPct val="80000"/>
              </a:lnSpc>
              <a:buFont typeface="Monotype Sorts" pitchFamily="2" charset="2"/>
              <a:buNone/>
            </a:pPr>
            <a:r>
              <a:rPr lang="en-US" sz="1800" dirty="0"/>
              <a:t>}</a:t>
            </a:r>
          </a:p>
        </p:txBody>
      </p:sp>
      <p:sp>
        <p:nvSpPr>
          <p:cNvPr id="9" name="Slide Number Placeholder 4"/>
          <p:cNvSpPr>
            <a:spLocks noGrp="1"/>
          </p:cNvSpPr>
          <p:nvPr>
            <p:ph type="sldNum" sz="quarter" idx="12"/>
          </p:nvPr>
        </p:nvSpPr>
        <p:spPr/>
        <p:txBody>
          <a:bodyPr/>
          <a:lstStyle/>
          <a:p>
            <a:fld id="{FA4ADF7E-E88C-4631-8CCF-CEE7F61F34BF}" type="slidenum">
              <a:rPr lang="en-US"/>
              <a:pPr/>
              <a:t>2</a:t>
            </a:fld>
            <a:endParaRPr lang="en-US"/>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radius</a:t>
            </a:r>
          </a:p>
        </p:txBody>
      </p:sp>
      <p:sp>
        <p:nvSpPr>
          <p:cNvPr id="1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1" name="Text Box 9"/>
          <p:cNvSpPr txBox="1">
            <a:spLocks noChangeArrowheads="1"/>
          </p:cNvSpPr>
          <p:nvPr/>
        </p:nvSpPr>
        <p:spPr bwMode="auto">
          <a:xfrm>
            <a:off x="6019800" y="2133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2" name="Rectangle 4"/>
          <p:cNvSpPr>
            <a:spLocks noChangeArrowheads="1"/>
          </p:cNvSpPr>
          <p:nvPr/>
        </p:nvSpPr>
        <p:spPr bwMode="auto">
          <a:xfrm>
            <a:off x="6858000" y="2857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accent2"/>
                </a:solidFill>
              </a:rPr>
              <a:t>20</a:t>
            </a:r>
          </a:p>
        </p:txBody>
      </p:sp>
      <p:sp>
        <p:nvSpPr>
          <p:cNvPr id="13" name="Text Box 5"/>
          <p:cNvSpPr txBox="1">
            <a:spLocks noChangeArrowheads="1"/>
          </p:cNvSpPr>
          <p:nvPr/>
        </p:nvSpPr>
        <p:spPr bwMode="auto">
          <a:xfrm>
            <a:off x="6019800" y="2857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4" name="Rectangle 8"/>
          <p:cNvSpPr>
            <a:spLocks noChangeArrowheads="1"/>
          </p:cNvSpPr>
          <p:nvPr/>
        </p:nvSpPr>
        <p:spPr bwMode="auto">
          <a:xfrm>
            <a:off x="6858000" y="3619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2400">
                <a:solidFill>
                  <a:schemeClr val="bg2"/>
                </a:solidFill>
              </a:rPr>
              <a:t>1256.636</a:t>
            </a:r>
          </a:p>
        </p:txBody>
      </p:sp>
      <p:sp>
        <p:nvSpPr>
          <p:cNvPr id="15" name="Text Box 9"/>
          <p:cNvSpPr txBox="1">
            <a:spLocks noChangeArrowheads="1"/>
          </p:cNvSpPr>
          <p:nvPr/>
        </p:nvSpPr>
        <p:spPr bwMode="auto">
          <a:xfrm>
            <a:off x="6019800" y="3619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dirty="0"/>
              <a:t>area</a:t>
            </a:r>
          </a:p>
        </p:txBody>
      </p:sp>
      <p:pic>
        <p:nvPicPr>
          <p:cNvPr id="16" name="Picture 12"/>
          <p:cNvPicPr>
            <a:picLocks noChangeAspect="1" noChangeArrowheads="1"/>
          </p:cNvPicPr>
          <p:nvPr/>
        </p:nvPicPr>
        <p:blipFill>
          <a:blip r:embed="rId2"/>
          <a:srcRect/>
          <a:stretch>
            <a:fillRect/>
          </a:stretch>
        </p:blipFill>
        <p:spPr bwMode="auto">
          <a:xfrm>
            <a:off x="5753100" y="4457700"/>
            <a:ext cx="3352800" cy="790575"/>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Time Calculation</a:t>
            </a:r>
            <a:endParaRPr lang="en-US" dirty="0"/>
          </a:p>
        </p:txBody>
      </p:sp>
      <p:sp>
        <p:nvSpPr>
          <p:cNvPr id="3" name="Content Placeholder 2"/>
          <p:cNvSpPr>
            <a:spLocks noGrp="1"/>
          </p:cNvSpPr>
          <p:nvPr>
            <p:ph idx="1"/>
          </p:nvPr>
        </p:nvSpPr>
        <p:spPr/>
        <p:txBody>
          <a:bodyPr/>
          <a:lstStyle/>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ShowCurrentTime</a:t>
            </a:r>
            <a:r>
              <a:rPr lang="en-US" sz="1800" dirty="0" smtClean="0"/>
              <a:t> { </a:t>
            </a:r>
          </a:p>
          <a:p>
            <a:pPr>
              <a:buNone/>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lvl="1">
              <a:buNone/>
            </a:pPr>
            <a:r>
              <a:rPr lang="en-US" sz="1100" dirty="0" smtClean="0"/>
              <a:t>	</a:t>
            </a:r>
            <a:r>
              <a:rPr lang="en-US" sz="1600" dirty="0" smtClean="0"/>
              <a:t>// Obtain the total milliseconds since midnight, Jan 1, 1970 </a:t>
            </a:r>
          </a:p>
          <a:p>
            <a:pPr lvl="1">
              <a:buNone/>
            </a:pPr>
            <a:r>
              <a:rPr lang="en-US" sz="1600" b="1" dirty="0" smtClean="0"/>
              <a:t>	long</a:t>
            </a:r>
            <a:r>
              <a:rPr lang="en-US" sz="1600" dirty="0" smtClean="0"/>
              <a:t> </a:t>
            </a:r>
            <a:r>
              <a:rPr lang="en-US" sz="1600" dirty="0" err="1" smtClean="0"/>
              <a:t>totalMilliseconds</a:t>
            </a:r>
            <a:r>
              <a:rPr lang="en-US" sz="1600" dirty="0" smtClean="0"/>
              <a:t> = </a:t>
            </a:r>
            <a:r>
              <a:rPr lang="en-US" sz="1600" dirty="0" err="1" smtClean="0"/>
              <a:t>System.currentTimeMillis</a:t>
            </a:r>
            <a:r>
              <a:rPr lang="en-US" sz="1600" dirty="0" smtClean="0"/>
              <a:t>(); </a:t>
            </a:r>
          </a:p>
          <a:p>
            <a:pPr lvl="1">
              <a:buNone/>
            </a:pPr>
            <a:r>
              <a:rPr lang="en-US" sz="1600" b="1" dirty="0" smtClean="0"/>
              <a:t>	long</a:t>
            </a:r>
            <a:r>
              <a:rPr lang="en-US" sz="1600" dirty="0" smtClean="0"/>
              <a:t> </a:t>
            </a:r>
            <a:r>
              <a:rPr lang="en-US" sz="1600" dirty="0" err="1" smtClean="0"/>
              <a:t>totalSeconds</a:t>
            </a:r>
            <a:r>
              <a:rPr lang="en-US" sz="1600" dirty="0" smtClean="0"/>
              <a:t> = </a:t>
            </a:r>
            <a:r>
              <a:rPr lang="en-US" sz="1600" dirty="0" err="1" smtClean="0"/>
              <a:t>totalMilliseconds</a:t>
            </a:r>
            <a:r>
              <a:rPr lang="en-US" sz="1600" dirty="0" smtClean="0"/>
              <a:t> / 1000; </a:t>
            </a:r>
          </a:p>
          <a:p>
            <a:pPr lvl="1">
              <a:buNone/>
            </a:pPr>
            <a:r>
              <a:rPr lang="en-US" sz="1600" b="1" dirty="0" smtClean="0"/>
              <a:t>	long</a:t>
            </a:r>
            <a:r>
              <a:rPr lang="en-US" sz="1600" dirty="0" smtClean="0"/>
              <a:t> </a:t>
            </a:r>
            <a:r>
              <a:rPr lang="en-US" sz="1600" dirty="0" err="1" smtClean="0"/>
              <a:t>currentSecond</a:t>
            </a:r>
            <a:r>
              <a:rPr lang="en-US" sz="1600" dirty="0" smtClean="0"/>
              <a:t> = (</a:t>
            </a:r>
            <a:r>
              <a:rPr lang="en-US" sz="1600" b="1" dirty="0" err="1" smtClean="0"/>
              <a:t>int</a:t>
            </a:r>
            <a:r>
              <a:rPr lang="en-US" sz="1600" dirty="0" smtClean="0"/>
              <a:t>)(</a:t>
            </a:r>
            <a:r>
              <a:rPr lang="en-US" sz="1600" dirty="0" err="1" smtClean="0"/>
              <a:t>totalSeconds</a:t>
            </a:r>
            <a:r>
              <a:rPr lang="en-US" sz="1600" dirty="0" smtClean="0"/>
              <a:t> % 60); // Obtain the total minutes </a:t>
            </a:r>
          </a:p>
          <a:p>
            <a:pPr lvl="1">
              <a:buNone/>
            </a:pPr>
            <a:r>
              <a:rPr lang="en-US" sz="1600" b="1" dirty="0" smtClean="0"/>
              <a:t>	long</a:t>
            </a:r>
            <a:r>
              <a:rPr lang="en-US" sz="1600" dirty="0" smtClean="0"/>
              <a:t> </a:t>
            </a:r>
            <a:r>
              <a:rPr lang="en-US" sz="1600" dirty="0" err="1" smtClean="0"/>
              <a:t>totalMinutes</a:t>
            </a:r>
            <a:r>
              <a:rPr lang="en-US" sz="1600" dirty="0" smtClean="0"/>
              <a:t> = </a:t>
            </a:r>
            <a:r>
              <a:rPr lang="en-US" sz="1600" dirty="0" err="1" smtClean="0"/>
              <a:t>totalSeconds</a:t>
            </a:r>
            <a:r>
              <a:rPr lang="en-US" sz="1600" dirty="0" smtClean="0"/>
              <a:t> / 60; // Compute the current minute in the hour </a:t>
            </a:r>
          </a:p>
          <a:p>
            <a:pPr lvl="1">
              <a:buNone/>
            </a:pPr>
            <a:r>
              <a:rPr lang="en-US" sz="1600" b="1" dirty="0" smtClean="0"/>
              <a:t>	long</a:t>
            </a:r>
            <a:r>
              <a:rPr lang="en-US" sz="1600" dirty="0" smtClean="0"/>
              <a:t> </a:t>
            </a:r>
            <a:r>
              <a:rPr lang="en-US" sz="1600" dirty="0" err="1" smtClean="0"/>
              <a:t>currentMinute</a:t>
            </a:r>
            <a:r>
              <a:rPr lang="en-US" sz="1600" dirty="0" smtClean="0"/>
              <a:t> = (</a:t>
            </a:r>
            <a:r>
              <a:rPr lang="en-US" sz="1600" b="1" dirty="0" err="1" smtClean="0"/>
              <a:t>int</a:t>
            </a:r>
            <a:r>
              <a:rPr lang="en-US" sz="1600" dirty="0" smtClean="0"/>
              <a:t>)(</a:t>
            </a:r>
            <a:r>
              <a:rPr lang="en-US" sz="1600" dirty="0" err="1" smtClean="0"/>
              <a:t>totalMinutes</a:t>
            </a:r>
            <a:r>
              <a:rPr lang="en-US" sz="1600" dirty="0" smtClean="0"/>
              <a:t> % 60); // Obtain the total hours </a:t>
            </a:r>
          </a:p>
          <a:p>
            <a:pPr lvl="1">
              <a:buNone/>
            </a:pPr>
            <a:r>
              <a:rPr lang="en-US" sz="1600" b="1" dirty="0" smtClean="0"/>
              <a:t>	long</a:t>
            </a:r>
            <a:r>
              <a:rPr lang="en-US" sz="1600" dirty="0" smtClean="0"/>
              <a:t> </a:t>
            </a:r>
            <a:r>
              <a:rPr lang="en-US" sz="1600" dirty="0" err="1" smtClean="0"/>
              <a:t>totalHours</a:t>
            </a:r>
            <a:r>
              <a:rPr lang="en-US" sz="1600" dirty="0" smtClean="0"/>
              <a:t> = </a:t>
            </a:r>
            <a:r>
              <a:rPr lang="en-US" sz="1600" dirty="0" err="1" smtClean="0"/>
              <a:t>totalMinutes</a:t>
            </a:r>
            <a:r>
              <a:rPr lang="en-US" sz="1600" dirty="0" smtClean="0"/>
              <a:t> / 60; // Compute the current hour </a:t>
            </a:r>
          </a:p>
          <a:p>
            <a:pPr lvl="1">
              <a:buNone/>
            </a:pPr>
            <a:r>
              <a:rPr lang="en-US" sz="1600" b="1" dirty="0" smtClean="0"/>
              <a:t>	long</a:t>
            </a:r>
            <a:r>
              <a:rPr lang="en-US" sz="1600" dirty="0" smtClean="0"/>
              <a:t> </a:t>
            </a:r>
            <a:r>
              <a:rPr lang="en-US" sz="1600" dirty="0" err="1" smtClean="0"/>
              <a:t>currentHour</a:t>
            </a:r>
            <a:r>
              <a:rPr lang="en-US" sz="1600" dirty="0" smtClean="0"/>
              <a:t> = (</a:t>
            </a:r>
            <a:r>
              <a:rPr lang="en-US" sz="1600" b="1" dirty="0" err="1" smtClean="0"/>
              <a:t>int</a:t>
            </a:r>
            <a:r>
              <a:rPr lang="en-US" sz="1600" dirty="0" smtClean="0"/>
              <a:t>)(</a:t>
            </a:r>
            <a:r>
              <a:rPr lang="en-US" sz="1600" dirty="0" err="1" smtClean="0"/>
              <a:t>totalHours</a:t>
            </a:r>
            <a:r>
              <a:rPr lang="en-US" sz="1600" dirty="0" smtClean="0"/>
              <a:t> % 24); // Display results </a:t>
            </a:r>
          </a:p>
          <a:p>
            <a:pPr lvl="1">
              <a:buNone/>
            </a:pPr>
            <a:r>
              <a:rPr lang="en-US" sz="1600" dirty="0" smtClean="0"/>
              <a:t>	</a:t>
            </a:r>
            <a:r>
              <a:rPr lang="en-US" sz="1600" dirty="0" err="1" smtClean="0"/>
              <a:t>System.out.println</a:t>
            </a:r>
            <a:r>
              <a:rPr lang="en-US" sz="1600" dirty="0" smtClean="0"/>
              <a:t>("Current time is " + </a:t>
            </a:r>
            <a:r>
              <a:rPr lang="en-US" sz="1600" dirty="0" err="1" smtClean="0"/>
              <a:t>currentHour</a:t>
            </a:r>
            <a:r>
              <a:rPr lang="en-US" sz="1600" dirty="0" smtClean="0"/>
              <a:t> + ":" + </a:t>
            </a:r>
            <a:r>
              <a:rPr lang="en-US" sz="1600" dirty="0" err="1" smtClean="0"/>
              <a:t>currentMinute</a:t>
            </a:r>
            <a:r>
              <a:rPr lang="en-US" sz="1600" dirty="0" smtClean="0"/>
              <a:t> + ":" + </a:t>
            </a:r>
            <a:r>
              <a:rPr lang="en-US" sz="1600" dirty="0" err="1" smtClean="0"/>
              <a:t>currentSecond</a:t>
            </a:r>
            <a:r>
              <a:rPr lang="en-US" sz="1600" dirty="0" smtClean="0"/>
              <a:t> + " GMT"); </a:t>
            </a:r>
          </a:p>
          <a:p>
            <a:pPr>
              <a:buNone/>
            </a:pPr>
            <a:r>
              <a:rPr lang="en-US" sz="1800" dirty="0" smtClean="0"/>
              <a:t>	} </a:t>
            </a:r>
          </a:p>
          <a:p>
            <a:pPr>
              <a:buNone/>
            </a:pP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2C354A91-EA6D-4A83-89C2-E5B109A310A6}"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7772400" cy="1371600"/>
          </a:xfrm>
          <a:noFill/>
          <a:ln/>
        </p:spPr>
        <p:txBody>
          <a:bodyPr/>
          <a:lstStyle/>
          <a:p>
            <a:r>
              <a:rPr lang="en-US"/>
              <a:t>Shortcut Assignment Operators</a:t>
            </a:r>
          </a:p>
        </p:txBody>
      </p:sp>
      <p:sp>
        <p:nvSpPr>
          <p:cNvPr id="4" name="Slide Number Placeholder 4"/>
          <p:cNvSpPr>
            <a:spLocks noGrp="1"/>
          </p:cNvSpPr>
          <p:nvPr>
            <p:ph type="sldNum" sz="quarter" idx="12"/>
          </p:nvPr>
        </p:nvSpPr>
        <p:spPr/>
        <p:txBody>
          <a:bodyPr/>
          <a:lstStyle/>
          <a:p>
            <a:fld id="{D0087FFB-9E88-4B0A-8ECC-1A1A394313FC}" type="slidenum">
              <a:rPr lang="en-US"/>
              <a:pPr/>
              <a:t>21</a:t>
            </a:fld>
            <a:endParaRPr lang="en-US"/>
          </a:p>
        </p:txBody>
      </p:sp>
      <p:sp>
        <p:nvSpPr>
          <p:cNvPr id="25607" name="Text Box 7"/>
          <p:cNvSpPr txBox="1">
            <a:spLocks noChangeArrowheads="1"/>
          </p:cNvSpPr>
          <p:nvPr/>
        </p:nvSpPr>
        <p:spPr bwMode="auto">
          <a:xfrm>
            <a:off x="1600200" y="1371600"/>
            <a:ext cx="6096000" cy="3287713"/>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Example	Equivalent</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f -= 8.0	f = f - 8.0</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81000"/>
            <a:ext cx="7772400" cy="1295400"/>
          </a:xfrm>
        </p:spPr>
        <p:txBody>
          <a:bodyPr>
            <a:normAutofit fontScale="90000"/>
          </a:bodyPr>
          <a:lstStyle/>
          <a:p>
            <a:r>
              <a:rPr lang="en-US"/>
              <a:t>Increment and</a:t>
            </a:r>
            <a:br>
              <a:rPr lang="en-US"/>
            </a:br>
            <a:r>
              <a:rPr lang="en-US"/>
              <a:t>Decrement Operators</a:t>
            </a:r>
          </a:p>
        </p:txBody>
      </p:sp>
      <p:sp>
        <p:nvSpPr>
          <p:cNvPr id="6" name="Slide Number Placeholder 4"/>
          <p:cNvSpPr>
            <a:spLocks noGrp="1"/>
          </p:cNvSpPr>
          <p:nvPr>
            <p:ph type="sldNum" sz="quarter" idx="12"/>
          </p:nvPr>
        </p:nvSpPr>
        <p:spPr/>
        <p:txBody>
          <a:bodyPr/>
          <a:lstStyle/>
          <a:p>
            <a:fld id="{FA58F64D-BA70-497D-AAB9-EBAB3659BF0F}" type="slidenum">
              <a:rPr lang="en-US"/>
              <a:pPr/>
              <a:t>22</a:t>
            </a:fld>
            <a:endParaRPr lang="en-US"/>
          </a:p>
        </p:txBody>
      </p:sp>
      <p:sp>
        <p:nvSpPr>
          <p:cNvPr id="79881" name="Rectangle 9"/>
          <p:cNvSpPr>
            <a:spLocks noChangeArrowheads="1"/>
          </p:cNvSpPr>
          <p:nvPr/>
        </p:nvSpPr>
        <p:spPr bwMode="auto">
          <a:xfrm>
            <a:off x="2933700" y="2667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w="12700">
            <a:noFill/>
            <a:miter lim="800000"/>
            <a:headEnd type="none" w="sm" len="sm"/>
            <a:tailEnd type="none" w="sm" len="sm"/>
          </a:ln>
          <a:effec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981200"/>
            <a:ext cx="8686800" cy="2292350"/>
          </a:xfrm>
          <a:prstGeom prst="rect">
            <a:avLst/>
          </a:prstGeom>
          <a:noFill/>
          <a:ln w="12700">
            <a:noFill/>
            <a:miter lim="800000"/>
            <a:headEnd type="none" w="sm" len="sm"/>
            <a:tailEnd type="none" w="sm" len="sm"/>
          </a:ln>
          <a:effectLst/>
        </p:spPr>
        <p:txBody>
          <a:bodyPr>
            <a:spAutoFit/>
          </a:bodyPr>
          <a:lstStyle/>
          <a:p>
            <a:pPr marL="1371600" indent="-1371600">
              <a:tabLst>
                <a:tab pos="3433763" algn="l"/>
              </a:tabLst>
            </a:pPr>
            <a:r>
              <a:rPr lang="en-US">
                <a:cs typeface="Times New Roman" pitchFamily="18" charset="0"/>
              </a:rPr>
              <a:t>Operator	Name	Description	</a:t>
            </a:r>
          </a:p>
          <a:p>
            <a:pPr marL="1371600" indent="-1371600">
              <a:tabLst>
                <a:tab pos="3433763" algn="l"/>
              </a:tabLst>
            </a:pPr>
            <a:r>
              <a:rPr lang="en-US" u="sng">
                <a:cs typeface="Times New Roman" pitchFamily="18" charset="0"/>
              </a:rPr>
              <a:t>++var</a:t>
            </a:r>
            <a:r>
              <a:rPr lang="en-US">
                <a:cs typeface="Times New Roman" pitchFamily="18" charset="0"/>
              </a:rPr>
              <a:t>	preincrement	The expression (++var) increments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increment.</a:t>
            </a:r>
          </a:p>
          <a:p>
            <a:pPr marL="1371600" indent="-1371600">
              <a:tabLst>
                <a:tab pos="3433763" algn="l"/>
              </a:tabLst>
            </a:pPr>
            <a:r>
              <a:rPr lang="en-US" u="sng">
                <a:cs typeface="Times New Roman" pitchFamily="18" charset="0"/>
              </a:rPr>
              <a:t>var++</a:t>
            </a:r>
            <a:r>
              <a:rPr lang="en-US">
                <a:cs typeface="Times New Roman" pitchFamily="18" charset="0"/>
              </a:rPr>
              <a:t>	postincrement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increments </a:t>
            </a:r>
            <a:r>
              <a:rPr lang="en-US" u="sng">
                <a:cs typeface="Times New Roman" pitchFamily="18" charset="0"/>
              </a:rPr>
              <a:t>var</a:t>
            </a:r>
            <a:r>
              <a:rPr lang="en-US">
                <a:cs typeface="Times New Roman" pitchFamily="18" charset="0"/>
              </a:rPr>
              <a:t> by 1. </a:t>
            </a:r>
          </a:p>
          <a:p>
            <a:pPr marL="1371600" indent="-1371600">
              <a:tabLst>
                <a:tab pos="3433763" algn="l"/>
              </a:tabLst>
            </a:pPr>
            <a:r>
              <a:rPr lang="en-US" u="sng">
                <a:cs typeface="Times New Roman" pitchFamily="18" charset="0"/>
              </a:rPr>
              <a:t>--var</a:t>
            </a:r>
            <a:r>
              <a:rPr lang="en-US">
                <a:cs typeface="Times New Roman" pitchFamily="18" charset="0"/>
              </a:rPr>
              <a:t>	predecrement	The expression (--var) decrements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decrement. </a:t>
            </a:r>
          </a:p>
          <a:p>
            <a:pPr marL="1371600" indent="-1371600">
              <a:tabLst>
                <a:tab pos="3433763" algn="l"/>
              </a:tabLst>
            </a:pPr>
            <a:r>
              <a:rPr lang="en-US" u="sng">
                <a:cs typeface="Times New Roman" pitchFamily="18" charset="0"/>
              </a:rPr>
              <a:t>var--</a:t>
            </a:r>
            <a:r>
              <a:rPr lang="en-US">
                <a:cs typeface="Times New Roman" pitchFamily="18" charset="0"/>
              </a:rPr>
              <a:t>	postdecrement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decrements </a:t>
            </a:r>
            <a:r>
              <a:rPr lang="en-US" u="sng">
                <a:cs typeface="Times New Roman" pitchFamily="18" charset="0"/>
              </a:rPr>
              <a:t>var</a:t>
            </a:r>
            <a:r>
              <a:rPr lang="en-US">
                <a:cs typeface="Times New Roman" pitchFamily="18" charset="0"/>
              </a:rPr>
              <a:t> by 1.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81000"/>
            <a:ext cx="7772400" cy="1295400"/>
          </a:xfrm>
        </p:spPr>
        <p:txBody>
          <a:bodyPr>
            <a:normAutofit fontScale="90000"/>
          </a:bodyPr>
          <a:lstStyle/>
          <a:p>
            <a:r>
              <a:rPr lang="en-US"/>
              <a:t>Increment and</a:t>
            </a:r>
            <a:br>
              <a:rPr lang="en-US"/>
            </a:br>
            <a:r>
              <a:rPr lang="en-US"/>
              <a:t>Decrement Operators, cont.</a:t>
            </a:r>
          </a:p>
        </p:txBody>
      </p:sp>
      <p:sp>
        <p:nvSpPr>
          <p:cNvPr id="11" name="Slide Number Placeholder 4"/>
          <p:cNvSpPr>
            <a:spLocks noGrp="1"/>
          </p:cNvSpPr>
          <p:nvPr>
            <p:ph type="sldNum" sz="quarter" idx="12"/>
          </p:nvPr>
        </p:nvSpPr>
        <p:spPr/>
        <p:txBody>
          <a:bodyPr/>
          <a:lstStyle/>
          <a:p>
            <a:fld id="{765311F9-D5F1-404F-83B1-CBF2F7D4B96A}" type="slidenum">
              <a:rPr lang="en-US"/>
              <a:pPr/>
              <a:t>23</a:t>
            </a:fld>
            <a:endParaRPr lang="en-US"/>
          </a:p>
        </p:txBody>
      </p:sp>
      <p:sp>
        <p:nvSpPr>
          <p:cNvPr id="135177" name="Rectangle 9"/>
          <p:cNvSpPr>
            <a:spLocks noChangeArrowheads="1"/>
          </p:cNvSpPr>
          <p:nvPr/>
        </p:nvSpPr>
        <p:spPr bwMode="auto">
          <a:xfrm>
            <a:off x="24765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4"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135187" name="Picture" r:id="rId4" imgW="4419720" imgH="685800" progId="Word.Picture.8">
                  <p:embed/>
                </p:oleObj>
              </mc:Choice>
              <mc:Fallback>
                <p:oleObj name="Picture" r:id="rId4" imgW="4419720" imgH="685800"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solidFill>
                        <a:schemeClr val="bg2"/>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6"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135188" name="Picture" r:id="rId6" imgW="4572000" imgH="685800" progId="Word.Picture.8">
                  <p:embed/>
                </p:oleObj>
              </mc:Choice>
              <mc:Fallback>
                <p:oleObj name="Picture" r:id="rId6" imgW="4572000" imgH="685800" progId="Word.Picture.8">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81000"/>
            <a:ext cx="7772400" cy="1295400"/>
          </a:xfrm>
        </p:spPr>
        <p:txBody>
          <a:bodyPr>
            <a:normAutofit fontScale="90000"/>
          </a:bodyPr>
          <a:lstStyle/>
          <a:p>
            <a:r>
              <a:rPr lang="en-US"/>
              <a:t>Increment and</a:t>
            </a:r>
            <a:br>
              <a:rPr lang="en-US"/>
            </a:br>
            <a:r>
              <a:rPr lang="en-US"/>
              <a:t>Decrement Operators, cont.</a:t>
            </a:r>
          </a:p>
        </p:txBody>
      </p:sp>
      <p:sp>
        <p:nvSpPr>
          <p:cNvPr id="4" name="Slide Number Placeholder 4"/>
          <p:cNvSpPr>
            <a:spLocks noGrp="1"/>
          </p:cNvSpPr>
          <p:nvPr>
            <p:ph type="sldNum" sz="quarter" idx="12"/>
          </p:nvPr>
        </p:nvSpPr>
        <p:spPr/>
        <p:txBody>
          <a:bodyPr/>
          <a:lstStyle/>
          <a:p>
            <a:fld id="{70CEA924-5436-4B7F-A044-B297C50D6FF7}" type="slidenum">
              <a:rPr lang="en-US"/>
              <a:pPr/>
              <a:t>24</a:t>
            </a:fld>
            <a:endParaRPr lang="en-US"/>
          </a:p>
        </p:txBody>
      </p:sp>
      <p:sp>
        <p:nvSpPr>
          <p:cNvPr id="137220" name="Rectangle 4"/>
          <p:cNvSpPr>
            <a:spLocks noChangeArrowheads="1"/>
          </p:cNvSpPr>
          <p:nvPr/>
        </p:nvSpPr>
        <p:spPr bwMode="auto">
          <a:xfrm>
            <a:off x="533400" y="2057400"/>
            <a:ext cx="7848600" cy="3276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500">
                <a:cs typeface="Times New Roman"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pitchFamily="18" charset="0"/>
              </a:rPr>
              <a:t>int k = ++i + i</a:t>
            </a:r>
            <a:r>
              <a:rPr lang="en-US" sz="2500">
                <a:cs typeface="Times New Roman" pitchFamily="18"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381000"/>
            <a:ext cx="7772400" cy="1295400"/>
          </a:xfrm>
        </p:spPr>
        <p:txBody>
          <a:bodyPr>
            <a:normAutofit fontScale="90000"/>
          </a:bodyPr>
          <a:lstStyle/>
          <a:p>
            <a:r>
              <a:rPr lang="en-US" sz="4000"/>
              <a:t>Assignment Expressions and Assignment Statements</a:t>
            </a:r>
          </a:p>
        </p:txBody>
      </p:sp>
      <p:sp>
        <p:nvSpPr>
          <p:cNvPr id="99332" name="Rectangle 4"/>
          <p:cNvSpPr>
            <a:spLocks noGrp="1" noChangeArrowheads="1"/>
          </p:cNvSpPr>
          <p:nvPr>
            <p:ph idx="1"/>
          </p:nvPr>
        </p:nvSpPr>
        <p:spPr>
          <a:xfrm>
            <a:off x="304800" y="1905000"/>
            <a:ext cx="8686800" cy="4114800"/>
          </a:xfrm>
        </p:spPr>
        <p:txBody>
          <a:bodyPr/>
          <a:lstStyle/>
          <a:p>
            <a:pPr marL="0" indent="0">
              <a:buFont typeface="Monotype Sorts" pitchFamily="2" charset="2"/>
              <a:buNone/>
            </a:pPr>
            <a:r>
              <a:rPr lang="en-US" sz="2800">
                <a:cs typeface="Times New Roman" pitchFamily="18" charset="0"/>
              </a:rPr>
              <a:t>Prior to Java 2, all the expressions can be used as statements. Since Java 2, only the following types of expressions can be statements:</a:t>
            </a:r>
          </a:p>
          <a:p>
            <a:pPr marL="0" indent="0">
              <a:buFont typeface="Monotype Sorts" pitchFamily="2" charset="2"/>
              <a:buNone/>
            </a:pPr>
            <a:r>
              <a:rPr lang="en-US" sz="2800">
                <a:cs typeface="Times New Roman" pitchFamily="18" charset="0"/>
              </a:rPr>
              <a:t>variable op= expression; // Where op is +, -, *, /, or %</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endParaRPr lang="en-US" sz="2800"/>
          </a:p>
        </p:txBody>
      </p:sp>
      <p:sp>
        <p:nvSpPr>
          <p:cNvPr id="4" name="Slide Number Placeholder 4"/>
          <p:cNvSpPr>
            <a:spLocks noGrp="1"/>
          </p:cNvSpPr>
          <p:nvPr>
            <p:ph type="sldNum" sz="quarter" idx="12"/>
          </p:nvPr>
        </p:nvSpPr>
        <p:spPr/>
        <p:txBody>
          <a:bodyPr/>
          <a:lstStyle/>
          <a:p>
            <a:fld id="{551E90DA-3036-49B9-84AC-5155AEB9552F}" type="slidenum">
              <a:rPr lang="en-US"/>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428750"/>
          </a:xfrm>
          <a:noFill/>
          <a:ln/>
        </p:spPr>
        <p:txBody>
          <a:bodyPr/>
          <a:lstStyle/>
          <a:p>
            <a:r>
              <a:rPr lang="en-US"/>
              <a:t>Numeric Type Conversion</a:t>
            </a:r>
          </a:p>
        </p:txBody>
      </p:sp>
      <p:sp>
        <p:nvSpPr>
          <p:cNvPr id="26627" name="Rectangle 3"/>
          <p:cNvSpPr>
            <a:spLocks noGrp="1" noChangeArrowheads="1"/>
          </p:cNvSpPr>
          <p:nvPr>
            <p:ph idx="1"/>
          </p:nvPr>
        </p:nvSpPr>
        <p:spPr>
          <a:xfrm>
            <a:off x="381000" y="1371600"/>
            <a:ext cx="8458200" cy="4495800"/>
          </a:xfrm>
          <a:noFill/>
          <a:ln/>
        </p:spPr>
        <p:txBody>
          <a:bodyPr/>
          <a:lstStyle/>
          <a:p>
            <a:pPr algn="just">
              <a:buFont typeface="Monotype Sorts" pitchFamily="2" charset="2"/>
              <a:buNone/>
            </a:pPr>
            <a:r>
              <a:rPr lang="en-US" sz="3600"/>
              <a:t>Consider the following statements:</a:t>
            </a:r>
          </a:p>
          <a:p>
            <a:pPr algn="just">
              <a:spcBef>
                <a:spcPct val="100000"/>
              </a:spcBef>
              <a:buFont typeface="Monotype Sorts" pitchFamily="2" charset="2"/>
              <a:buNone/>
            </a:pPr>
            <a:r>
              <a:rPr lang="en-US">
                <a:latin typeface="Courier New" pitchFamily="49" charset="0"/>
              </a:rPr>
              <a:t>byte i = 100;</a:t>
            </a:r>
          </a:p>
          <a:p>
            <a:pPr algn="just">
              <a:buFont typeface="Monotype Sorts" pitchFamily="2" charset="2"/>
              <a:buNone/>
            </a:pPr>
            <a:r>
              <a:rPr lang="en-US">
                <a:latin typeface="Courier New" pitchFamily="49" charset="0"/>
              </a:rPr>
              <a:t>long k = i * 3 + 4;</a:t>
            </a:r>
          </a:p>
          <a:p>
            <a:pPr algn="just">
              <a:buFont typeface="Monotype Sorts" pitchFamily="2" charset="2"/>
              <a:buNone/>
            </a:pPr>
            <a:r>
              <a:rPr lang="en-US">
                <a:latin typeface="Courier New" pitchFamily="49" charset="0"/>
              </a:rPr>
              <a:t>double d = i * 3.1 + k / 2;</a:t>
            </a:r>
          </a:p>
          <a:p>
            <a:pPr algn="just">
              <a:buFont typeface="Monotype Sorts" pitchFamily="2" charset="2"/>
              <a:buNone/>
            </a:pPr>
            <a:endParaRPr lang="en-US" sz="3600">
              <a:latin typeface="Book Antiqua" pitchFamily="18" charset="0"/>
            </a:endParaRPr>
          </a:p>
        </p:txBody>
      </p:sp>
      <p:sp>
        <p:nvSpPr>
          <p:cNvPr id="4" name="Slide Number Placeholder 4"/>
          <p:cNvSpPr>
            <a:spLocks noGrp="1"/>
          </p:cNvSpPr>
          <p:nvPr>
            <p:ph type="sldNum" sz="quarter" idx="12"/>
          </p:nvPr>
        </p:nvSpPr>
        <p:spPr/>
        <p:txBody>
          <a:bodyPr/>
          <a:lstStyle/>
          <a:p>
            <a:fld id="{8A7ADEE5-AF92-4893-91F5-E9583F15FBF4}" type="slidenum">
              <a:rPr lang="en-US"/>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228600"/>
            <a:ext cx="7772400" cy="762000"/>
          </a:xfrm>
          <a:noFill/>
          <a:ln/>
        </p:spPr>
        <p:txBody>
          <a:bodyPr/>
          <a:lstStyle/>
          <a:p>
            <a:r>
              <a:rPr lang="en-US"/>
              <a:t>Conversion Rules</a:t>
            </a:r>
          </a:p>
        </p:txBody>
      </p:sp>
      <p:sp>
        <p:nvSpPr>
          <p:cNvPr id="140291" name="Rectangle 3"/>
          <p:cNvSpPr>
            <a:spLocks noGrp="1" noChangeArrowheads="1"/>
          </p:cNvSpPr>
          <p:nvPr>
            <p:ph idx="1"/>
          </p:nvPr>
        </p:nvSpPr>
        <p:spPr>
          <a:xfrm>
            <a:off x="304800" y="1143000"/>
            <a:ext cx="8534400" cy="5181600"/>
          </a:xfrm>
          <a:noFill/>
          <a:ln/>
        </p:spPr>
        <p:txBody>
          <a:bodyPr/>
          <a:lstStyle/>
          <a:p>
            <a:pPr marL="630238" indent="-630238">
              <a:spcBef>
                <a:spcPct val="0"/>
              </a:spcBef>
              <a:buFont typeface="Monotype Sorts" pitchFamily="2" charset="2"/>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
        <p:nvSpPr>
          <p:cNvPr id="4" name="Slide Number Placeholder 4"/>
          <p:cNvSpPr>
            <a:spLocks noGrp="1"/>
          </p:cNvSpPr>
          <p:nvPr>
            <p:ph type="sldNum" sz="quarter" idx="12"/>
          </p:nvPr>
        </p:nvSpPr>
        <p:spPr/>
        <p:txBody>
          <a:bodyPr/>
          <a:lstStyle/>
          <a:p>
            <a:fld id="{1344D5A5-68C5-404F-9BAE-E9951BB67D51}" type="slidenum">
              <a:rPr lang="en-US"/>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03200"/>
            <a:ext cx="7772400" cy="652463"/>
          </a:xfrm>
          <a:noFill/>
          <a:ln/>
        </p:spPr>
        <p:txBody>
          <a:bodyPr>
            <a:normAutofit fontScale="90000"/>
          </a:bodyPr>
          <a:lstStyle/>
          <a:p>
            <a:r>
              <a:rPr lang="en-US" sz="4000"/>
              <a:t>Type Casting</a:t>
            </a:r>
          </a:p>
        </p:txBody>
      </p:sp>
      <p:sp>
        <p:nvSpPr>
          <p:cNvPr id="28675" name="Rectangle 3"/>
          <p:cNvSpPr>
            <a:spLocks noGrp="1" noChangeArrowheads="1"/>
          </p:cNvSpPr>
          <p:nvPr>
            <p:ph idx="1"/>
          </p:nvPr>
        </p:nvSpPr>
        <p:spPr>
          <a:xfrm>
            <a:off x="231775" y="1085850"/>
            <a:ext cx="8610600" cy="3173413"/>
          </a:xfrm>
          <a:noFill/>
          <a:ln/>
        </p:spPr>
        <p:txBody>
          <a:bodyPr/>
          <a:lstStyle/>
          <a:p>
            <a:pPr algn="just">
              <a:lnSpc>
                <a:spcPct val="80000"/>
              </a:lnSpc>
              <a:buFont typeface="Monotype Sorts" pitchFamily="2" charset="2"/>
              <a:buNone/>
            </a:pPr>
            <a:r>
              <a:rPr lang="en-US" sz="2600">
                <a:latin typeface="Courier New" pitchFamily="49" charset="0"/>
              </a:rPr>
              <a:t>Implicit casting</a:t>
            </a:r>
          </a:p>
          <a:p>
            <a:pPr algn="just">
              <a:lnSpc>
                <a:spcPct val="80000"/>
              </a:lnSpc>
              <a:buFont typeface="Monotype Sorts" pitchFamily="2" charset="2"/>
              <a:buNone/>
            </a:pPr>
            <a:r>
              <a:rPr lang="en-US" sz="2600">
                <a:latin typeface="Courier New" pitchFamily="49" charset="0"/>
              </a:rPr>
              <a:t>  double d = 3; (type widening)</a:t>
            </a:r>
          </a:p>
          <a:p>
            <a:pPr algn="just">
              <a:lnSpc>
                <a:spcPct val="80000"/>
              </a:lnSpc>
              <a:buFont typeface="Monotype Sorts" pitchFamily="2" charset="2"/>
              <a:buNone/>
            </a:pPr>
            <a:endParaRPr lang="en-US" sz="2600">
              <a:latin typeface="Courier New" pitchFamily="49" charset="0"/>
            </a:endParaRPr>
          </a:p>
          <a:p>
            <a:pPr algn="just">
              <a:lnSpc>
                <a:spcPct val="80000"/>
              </a:lnSpc>
              <a:buFont typeface="Monotype Sorts" pitchFamily="2" charset="2"/>
              <a:buNone/>
            </a:pPr>
            <a:r>
              <a:rPr lang="en-US" sz="2600">
                <a:latin typeface="Courier New" pitchFamily="49" charset="0"/>
              </a:rPr>
              <a:t>Explicit casting</a:t>
            </a:r>
          </a:p>
          <a:p>
            <a:pPr algn="just">
              <a:lnSpc>
                <a:spcPct val="80000"/>
              </a:lnSpc>
              <a:buFont typeface="Monotype Sorts" pitchFamily="2" charset="2"/>
              <a:buNone/>
            </a:pPr>
            <a:r>
              <a:rPr lang="en-US" sz="2600">
                <a:latin typeface="Courier New" pitchFamily="49" charset="0"/>
              </a:rPr>
              <a:t>  int i = (int)3.0; (type narrowing)</a:t>
            </a:r>
          </a:p>
          <a:p>
            <a:pPr>
              <a:lnSpc>
                <a:spcPct val="80000"/>
              </a:lnSpc>
              <a:buFont typeface="Monotype Sorts" pitchFamily="2" charset="2"/>
              <a:buNone/>
            </a:pPr>
            <a:r>
              <a:rPr lang="en-US" sz="2600">
                <a:latin typeface="Courier New" pitchFamily="49" charset="0"/>
              </a:rPr>
              <a:t>  int i = (int)3.9; (Fraction part is truncated) </a:t>
            </a:r>
          </a:p>
          <a:p>
            <a:pPr algn="just">
              <a:lnSpc>
                <a:spcPct val="80000"/>
              </a:lnSpc>
              <a:buFont typeface="Monotype Sorts" pitchFamily="2" charset="2"/>
              <a:buNone/>
            </a:pPr>
            <a:r>
              <a:rPr lang="en-US" sz="2600"/>
              <a:t>What is wrong?	int x = 5 / 2.0;</a:t>
            </a:r>
          </a:p>
        </p:txBody>
      </p:sp>
      <p:sp>
        <p:nvSpPr>
          <p:cNvPr id="6" name="Slide Number Placeholder 4"/>
          <p:cNvSpPr>
            <a:spLocks noGrp="1"/>
          </p:cNvSpPr>
          <p:nvPr>
            <p:ph type="sldNum" sz="quarter" idx="12"/>
          </p:nvPr>
        </p:nvSpPr>
        <p:spPr/>
        <p:txBody>
          <a:bodyPr/>
          <a:lstStyle/>
          <a:p>
            <a:fld id="{F56AA807-1329-4459-8D35-F3F79369DFF7}" type="slidenum">
              <a:rPr lang="en-US"/>
              <a:pPr/>
              <a:t>28</a:t>
            </a:fld>
            <a:endParaRPr lang="en-US"/>
          </a:p>
        </p:txBody>
      </p:sp>
      <p:sp>
        <p:nvSpPr>
          <p:cNvPr id="28679" name="Rectangle 7"/>
          <p:cNvSpPr>
            <a:spLocks noChangeArrowheads="1"/>
          </p:cNvSpPr>
          <p:nvPr/>
        </p:nvSpPr>
        <p:spPr bwMode="auto">
          <a:xfrm>
            <a:off x="0" y="30591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8678" name="Object 6"/>
          <p:cNvGraphicFramePr>
            <a:graphicFrameLocks noChangeAspect="1"/>
          </p:cNvGraphicFramePr>
          <p:nvPr/>
        </p:nvGraphicFramePr>
        <p:xfrm>
          <a:off x="539750" y="4503738"/>
          <a:ext cx="7872413" cy="1720850"/>
        </p:xfrm>
        <a:graphic>
          <a:graphicData uri="http://schemas.openxmlformats.org/presentationml/2006/ole">
            <mc:AlternateContent xmlns:mc="http://schemas.openxmlformats.org/markup-compatibility/2006">
              <mc:Choice xmlns:v="urn:schemas-microsoft-com:vml" Requires="v">
                <p:oleObj spid="_x0000_s28679" name="Picture" r:id="rId3" imgW="3386328" imgH="737616" progId="Word.Picture.8">
                  <p:embed/>
                </p:oleObj>
              </mc:Choice>
              <mc:Fallback>
                <p:oleObj name="Picture" r:id="rId3" imgW="3386328" imgH="7376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3738"/>
                        <a:ext cx="78724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04800"/>
            <a:ext cx="7772400" cy="533400"/>
          </a:xfrm>
          <a:noFill/>
          <a:ln/>
        </p:spPr>
        <p:txBody>
          <a:bodyPr>
            <a:normAutofit fontScale="90000"/>
          </a:bodyPr>
          <a:lstStyle/>
          <a:p>
            <a:r>
              <a:rPr lang="en-US"/>
              <a:t>Character Data Type</a:t>
            </a:r>
            <a:endParaRPr lang="en-US" b="1"/>
          </a:p>
        </p:txBody>
      </p:sp>
      <p:sp>
        <p:nvSpPr>
          <p:cNvPr id="29699" name="Rectangle 3"/>
          <p:cNvSpPr>
            <a:spLocks noGrp="1" noChangeArrowheads="1"/>
          </p:cNvSpPr>
          <p:nvPr>
            <p:ph idx="1"/>
          </p:nvPr>
        </p:nvSpPr>
        <p:spPr>
          <a:xfrm>
            <a:off x="152400" y="1219200"/>
            <a:ext cx="6477000" cy="2362200"/>
          </a:xfrm>
          <a:noFill/>
          <a:ln/>
        </p:spPr>
        <p:txBody>
          <a:bodyPr/>
          <a:lstStyle/>
          <a:p>
            <a:pPr algn="just">
              <a:buFont typeface="Monotype Sorts" pitchFamily="2" charset="2"/>
              <a:buNone/>
            </a:pPr>
            <a:r>
              <a:rPr lang="en-US" sz="3000"/>
              <a:t>char letter = 'A'; (ASCII)       </a:t>
            </a:r>
          </a:p>
          <a:p>
            <a:pPr algn="just">
              <a:buFont typeface="Monotype Sorts" pitchFamily="2" charset="2"/>
              <a:buNone/>
            </a:pPr>
            <a:r>
              <a:rPr lang="en-US" sz="3000"/>
              <a:t>char numChar = '4'; (ASCII)</a:t>
            </a:r>
          </a:p>
          <a:p>
            <a:pPr>
              <a:lnSpc>
                <a:spcPct val="30000"/>
              </a:lnSpc>
              <a:spcBef>
                <a:spcPct val="100000"/>
              </a:spcBef>
              <a:buFont typeface="Monotype Sorts" pitchFamily="2" charset="2"/>
              <a:buNone/>
            </a:pPr>
            <a:r>
              <a:rPr lang="en-US" sz="3000"/>
              <a:t>char letter = '\u0041'; (Unicode)</a:t>
            </a:r>
          </a:p>
          <a:p>
            <a:pPr>
              <a:lnSpc>
                <a:spcPct val="30000"/>
              </a:lnSpc>
              <a:spcBef>
                <a:spcPct val="100000"/>
              </a:spcBef>
              <a:buFont typeface="Monotype Sorts" pitchFamily="2" charset="2"/>
              <a:buNone/>
            </a:pPr>
            <a:r>
              <a:rPr lang="en-US" sz="3000"/>
              <a:t>char numChar = '\u0034'; (Unicode)</a:t>
            </a:r>
          </a:p>
        </p:txBody>
      </p:sp>
      <p:sp>
        <p:nvSpPr>
          <p:cNvPr id="7" name="Slide Number Placeholder 4"/>
          <p:cNvSpPr>
            <a:spLocks noGrp="1"/>
          </p:cNvSpPr>
          <p:nvPr>
            <p:ph type="sldNum" sz="quarter" idx="12"/>
          </p:nvPr>
        </p:nvSpPr>
        <p:spPr/>
        <p:txBody>
          <a:bodyPr/>
          <a:lstStyle/>
          <a:p>
            <a:fld id="{95A39634-890F-4D3D-8809-A3E0D60EBB0B}" type="slidenum">
              <a:rPr lang="en-US"/>
              <a:pPr/>
              <a:t>29</a:t>
            </a:fld>
            <a:endParaRPr lang="en-US"/>
          </a:p>
        </p:txBody>
      </p:sp>
      <p:sp>
        <p:nvSpPr>
          <p:cNvPr id="29701" name="Rectangle 5"/>
          <p:cNvSpPr>
            <a:spLocks noChangeArrowheads="1"/>
          </p:cNvSpPr>
          <p:nvPr/>
        </p:nvSpPr>
        <p:spPr bwMode="auto">
          <a:xfrm>
            <a:off x="5029200" y="1066800"/>
            <a:ext cx="2743200" cy="4572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a:t>Four hexadecimal digits. </a:t>
            </a:r>
          </a:p>
        </p:txBody>
      </p:sp>
      <p:sp>
        <p:nvSpPr>
          <p:cNvPr id="29702" name="Line 6"/>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9703" name="Rectangle 7"/>
          <p:cNvSpPr>
            <a:spLocks noChangeArrowheads="1"/>
          </p:cNvSpPr>
          <p:nvPr/>
        </p:nvSpPr>
        <p:spPr bwMode="auto">
          <a:xfrm>
            <a:off x="228600" y="3962400"/>
            <a:ext cx="8763000" cy="2286000"/>
          </a:xfrm>
          <a:prstGeom prst="rect">
            <a:avLst/>
          </a:prstGeom>
          <a:noFill/>
          <a:ln w="9525">
            <a:noFill/>
            <a:miter lim="800000"/>
            <a:headEnd/>
            <a:tailEnd/>
          </a:ln>
          <a:effectLst/>
        </p:spPr>
        <p:txBody>
          <a:bodyPr lIns="92075" tIns="46038" rIns="92075" bIns="46038"/>
          <a:lstStyle/>
          <a:p>
            <a:pPr algn="just">
              <a:spcBef>
                <a:spcPct val="20000"/>
              </a:spcBef>
              <a:buClr>
                <a:schemeClr val="tx2"/>
              </a:buClr>
              <a:buSzPct val="75000"/>
              <a:buFont typeface="Monotype Sorts" pitchFamily="2" charset="2"/>
              <a:buNone/>
            </a:pPr>
            <a:r>
              <a:rPr lang="en-US" sz="2600">
                <a:cs typeface="Times New Roman" pitchFamily="18" charset="0"/>
              </a:rPr>
              <a:t>NOTE: The increment and decrement operators can also be used on </a:t>
            </a:r>
            <a:r>
              <a:rPr lang="en-US" sz="2600" u="sng">
                <a:cs typeface="Times New Roman" pitchFamily="18" charset="0"/>
              </a:rPr>
              <a:t>char</a:t>
            </a:r>
            <a:r>
              <a:rPr lang="en-US" sz="2600">
                <a:cs typeface="Times New Roman" pitchFamily="18" charset="0"/>
              </a:rPr>
              <a:t> variables to get the next or preceding Unicode character. For example, the following statements display character </a:t>
            </a:r>
            <a:r>
              <a:rPr lang="en-US" sz="2600" u="sng">
                <a:cs typeface="Times New Roman" pitchFamily="18" charset="0"/>
              </a:rPr>
              <a:t>b</a:t>
            </a:r>
            <a:r>
              <a:rPr lang="en-US" sz="2600">
                <a:cs typeface="Times New Roman" pitchFamily="18" charset="0"/>
              </a:rPr>
              <a:t>.</a:t>
            </a:r>
          </a:p>
          <a:p>
            <a:pPr marL="742950" lvl="1" indent="-285750" algn="just">
              <a:spcBef>
                <a:spcPct val="20000"/>
              </a:spcBef>
              <a:buClr>
                <a:schemeClr val="tx1"/>
              </a:buClr>
            </a:pPr>
            <a:r>
              <a:rPr lang="en-US" sz="2600">
                <a:cs typeface="Times New Roman" pitchFamily="18" charset="0"/>
              </a:rPr>
              <a:t>    char ch = 'a';</a:t>
            </a:r>
          </a:p>
          <a:p>
            <a:pPr marL="742950" lvl="1" indent="-285750" algn="just">
              <a:spcBef>
                <a:spcPct val="20000"/>
              </a:spcBef>
              <a:buClr>
                <a:schemeClr val="tx1"/>
              </a:buClr>
            </a:pPr>
            <a:r>
              <a:rPr lang="en-US" sz="2600">
                <a:cs typeface="Times New Roman" pitchFamily="18" charset="0"/>
              </a:rPr>
              <a:t>    System.out.println(++ch);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23863" y="296863"/>
            <a:ext cx="8334375" cy="417512"/>
          </a:xfrm>
        </p:spPr>
        <p:txBody>
          <a:bodyPr>
            <a:normAutofit fontScale="90000"/>
          </a:bodyPr>
          <a:lstStyle/>
          <a:p>
            <a:r>
              <a:rPr lang="en-US"/>
              <a:t>Reading Input from the Console</a:t>
            </a:r>
            <a:endParaRPr lang="en-US">
              <a:cs typeface="Times New Roman" pitchFamily="18" charset="0"/>
            </a:endParaRPr>
          </a:p>
        </p:txBody>
      </p:sp>
      <p:sp>
        <p:nvSpPr>
          <p:cNvPr id="9" name="Slide Number Placeholder 4"/>
          <p:cNvSpPr>
            <a:spLocks noGrp="1"/>
          </p:cNvSpPr>
          <p:nvPr>
            <p:ph type="sldNum" sz="quarter" idx="12"/>
          </p:nvPr>
        </p:nvSpPr>
        <p:spPr/>
        <p:txBody>
          <a:bodyPr/>
          <a:lstStyle/>
          <a:p>
            <a:fld id="{D02D5469-1ED2-472A-ABF5-D093140F1F0A}" type="slidenum">
              <a:rPr lang="en-US"/>
              <a:pPr/>
              <a:t>3</a:t>
            </a:fld>
            <a:endParaRPr lang="en-US"/>
          </a:p>
        </p:txBody>
      </p:sp>
      <p:sp>
        <p:nvSpPr>
          <p:cNvPr id="174083"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174084" name="Text Box 4"/>
          <p:cNvSpPr txBox="1">
            <a:spLocks noChangeArrowheads="1"/>
          </p:cNvSpPr>
          <p:nvPr/>
        </p:nvSpPr>
        <p:spPr bwMode="auto">
          <a:xfrm>
            <a:off x="228600" y="990600"/>
            <a:ext cx="8763000" cy="4267200"/>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Courier New" pitchFamily="49" charset="0"/>
              </a:rPr>
              <a:t>1. Create a Scanner object </a:t>
            </a:r>
          </a:p>
          <a:p>
            <a:pPr lvl="1">
              <a:spcBef>
                <a:spcPct val="50000"/>
              </a:spcBef>
            </a:pPr>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a:spcBef>
                <a:spcPct val="50000"/>
              </a:spcBef>
            </a:pPr>
            <a:r>
              <a:rPr lang="en-US" sz="2800">
                <a:cs typeface="Courier New" pitchFamily="49" charset="0"/>
              </a:rPr>
              <a:t>2. Use the methods </a:t>
            </a:r>
            <a:r>
              <a:rPr lang="en-US" sz="2800" u="sng">
                <a:latin typeface="Palatino" pitchFamily="18" charset="0"/>
                <a:ea typeface="PMingLiU" pitchFamily="18" charset="-120"/>
              </a:rPr>
              <a:t>next()</a:t>
            </a:r>
            <a:r>
              <a:rPr lang="en-US" sz="2800">
                <a:latin typeface="Palatino" pitchFamily="18" charset="0"/>
                <a:ea typeface="PMingLiU" pitchFamily="18" charset="-120"/>
              </a:rPr>
              <a:t>, </a:t>
            </a:r>
            <a:r>
              <a:rPr lang="en-US" sz="2800" u="sng">
                <a:latin typeface="Palatino" pitchFamily="18" charset="0"/>
                <a:ea typeface="PMingLiU" pitchFamily="18" charset="-120"/>
              </a:rPr>
              <a:t>nextByte()</a:t>
            </a:r>
            <a:r>
              <a:rPr lang="en-US" sz="2800">
                <a:latin typeface="Palatino" pitchFamily="18" charset="0"/>
                <a:ea typeface="PMingLiU" pitchFamily="18" charset="-120"/>
              </a:rPr>
              <a:t>, </a:t>
            </a:r>
            <a:r>
              <a:rPr lang="en-US" sz="2800" u="sng">
                <a:latin typeface="Palatino" pitchFamily="18" charset="0"/>
                <a:ea typeface="PMingLiU" pitchFamily="18" charset="-120"/>
              </a:rPr>
              <a:t>nextShort()</a:t>
            </a:r>
            <a:r>
              <a:rPr lang="en-US" sz="2800">
                <a:latin typeface="Palatino" pitchFamily="18" charset="0"/>
                <a:ea typeface="PMingLiU" pitchFamily="18" charset="-120"/>
              </a:rPr>
              <a:t>, </a:t>
            </a:r>
            <a:r>
              <a:rPr lang="en-US" sz="2800" u="sng">
                <a:latin typeface="Palatino" pitchFamily="18" charset="0"/>
                <a:ea typeface="PMingLiU" pitchFamily="18" charset="-120"/>
              </a:rPr>
              <a:t>nextInt()</a:t>
            </a:r>
            <a:r>
              <a:rPr lang="en-US" sz="2800">
                <a:latin typeface="Palatino" pitchFamily="18" charset="0"/>
                <a:ea typeface="PMingLiU" pitchFamily="18" charset="-120"/>
              </a:rPr>
              <a:t>, </a:t>
            </a:r>
            <a:r>
              <a:rPr lang="en-US" sz="2800" u="sng">
                <a:latin typeface="Palatino" pitchFamily="18" charset="0"/>
                <a:ea typeface="PMingLiU" pitchFamily="18" charset="-120"/>
              </a:rPr>
              <a:t>nextLong()</a:t>
            </a:r>
            <a:r>
              <a:rPr lang="en-US" sz="2800">
                <a:latin typeface="Palatino" pitchFamily="18" charset="0"/>
                <a:ea typeface="PMingLiU" pitchFamily="18" charset="-120"/>
              </a:rPr>
              <a:t>, </a:t>
            </a:r>
            <a:r>
              <a:rPr lang="en-US" sz="2800" u="sng">
                <a:latin typeface="Palatino" pitchFamily="18" charset="0"/>
                <a:ea typeface="PMingLiU" pitchFamily="18" charset="-120"/>
              </a:rPr>
              <a:t>nextFloat()</a:t>
            </a:r>
            <a:r>
              <a:rPr lang="en-US" sz="2800">
                <a:latin typeface="Palatino" pitchFamily="18" charset="0"/>
                <a:ea typeface="PMingLiU" pitchFamily="18" charset="-120"/>
              </a:rPr>
              <a:t>, </a:t>
            </a:r>
            <a:r>
              <a:rPr lang="en-US" sz="2800" u="sng">
                <a:latin typeface="Palatino" pitchFamily="18" charset="0"/>
                <a:ea typeface="PMingLiU" pitchFamily="18" charset="-120"/>
              </a:rPr>
              <a:t>nextDouble()</a:t>
            </a:r>
            <a:r>
              <a:rPr lang="en-US" sz="2800">
                <a:latin typeface="Palatino" pitchFamily="18" charset="0"/>
                <a:ea typeface="PMingLiU" pitchFamily="18" charset="-120"/>
              </a:rPr>
              <a:t>, or </a:t>
            </a:r>
            <a:r>
              <a:rPr lang="en-US" sz="2800" u="sng">
                <a:latin typeface="Palatino" pitchFamily="18" charset="0"/>
                <a:ea typeface="PMingLiU" pitchFamily="18" charset="-120"/>
              </a:rPr>
              <a:t>nextBoolean()</a:t>
            </a:r>
            <a:r>
              <a:rPr lang="en-US" sz="2800">
                <a:latin typeface="Palatino" pitchFamily="18" charset="0"/>
                <a:ea typeface="PMingLiU" pitchFamily="18" charset="-120"/>
              </a:rPr>
              <a:t> to obtain to a string, </a:t>
            </a:r>
            <a:r>
              <a:rPr lang="en-US" sz="2800" u="sng">
                <a:latin typeface="Palatino" pitchFamily="18" charset="0"/>
                <a:ea typeface="PMingLiU" pitchFamily="18" charset="-120"/>
              </a:rPr>
              <a:t>byte</a:t>
            </a:r>
            <a:r>
              <a:rPr lang="en-US" sz="2800">
                <a:latin typeface="Palatino" pitchFamily="18" charset="0"/>
                <a:ea typeface="PMingLiU" pitchFamily="18" charset="-120"/>
              </a:rPr>
              <a:t>, </a:t>
            </a:r>
            <a:r>
              <a:rPr lang="en-US" sz="2800" u="sng">
                <a:latin typeface="Palatino" pitchFamily="18" charset="0"/>
                <a:ea typeface="PMingLiU" pitchFamily="18" charset="-120"/>
              </a:rPr>
              <a:t>short</a:t>
            </a:r>
            <a:r>
              <a:rPr lang="en-US" sz="2800">
                <a:latin typeface="Palatino" pitchFamily="18" charset="0"/>
                <a:ea typeface="PMingLiU" pitchFamily="18" charset="-120"/>
              </a:rPr>
              <a:t>, </a:t>
            </a:r>
            <a:r>
              <a:rPr lang="en-US" sz="2800" u="sng">
                <a:latin typeface="Palatino" pitchFamily="18" charset="0"/>
                <a:ea typeface="PMingLiU" pitchFamily="18" charset="-120"/>
              </a:rPr>
              <a:t>int</a:t>
            </a:r>
            <a:r>
              <a:rPr lang="en-US" sz="2800">
                <a:latin typeface="Palatino" pitchFamily="18" charset="0"/>
                <a:ea typeface="PMingLiU" pitchFamily="18" charset="-120"/>
              </a:rPr>
              <a:t>, </a:t>
            </a:r>
            <a:r>
              <a:rPr lang="en-US" sz="2800" u="sng">
                <a:latin typeface="Palatino" pitchFamily="18" charset="0"/>
                <a:ea typeface="PMingLiU" pitchFamily="18" charset="-120"/>
              </a:rPr>
              <a:t>long</a:t>
            </a:r>
            <a:r>
              <a:rPr lang="en-US" sz="2800">
                <a:latin typeface="Palatino" pitchFamily="18" charset="0"/>
                <a:ea typeface="PMingLiU" pitchFamily="18" charset="-120"/>
              </a:rPr>
              <a:t>, </a:t>
            </a:r>
            <a:r>
              <a:rPr lang="en-US" sz="2800" u="sng">
                <a:latin typeface="Palatino" pitchFamily="18" charset="0"/>
                <a:ea typeface="PMingLiU" pitchFamily="18" charset="-120"/>
              </a:rPr>
              <a:t>float</a:t>
            </a:r>
            <a:r>
              <a:rPr lang="en-US" sz="2800">
                <a:latin typeface="Palatino" pitchFamily="18" charset="0"/>
                <a:ea typeface="PMingLiU" pitchFamily="18" charset="-120"/>
              </a:rPr>
              <a:t>, </a:t>
            </a:r>
            <a:r>
              <a:rPr lang="en-US" sz="2800" u="sng">
                <a:latin typeface="Palatino" pitchFamily="18" charset="0"/>
                <a:ea typeface="PMingLiU" pitchFamily="18" charset="-120"/>
              </a:rPr>
              <a:t>double</a:t>
            </a:r>
            <a:r>
              <a:rPr lang="en-US" sz="2800">
                <a:latin typeface="Palatino" pitchFamily="18" charset="0"/>
                <a:ea typeface="PMingLiU" pitchFamily="18" charset="-120"/>
              </a:rPr>
              <a:t>, or </a:t>
            </a:r>
            <a:r>
              <a:rPr lang="en-US" sz="2800" u="sng">
                <a:latin typeface="Palatino" pitchFamily="18" charset="0"/>
                <a:ea typeface="PMingLiU" pitchFamily="18" charset="-120"/>
              </a:rPr>
              <a:t>boolean</a:t>
            </a:r>
            <a:r>
              <a:rPr lang="en-US" sz="2800">
                <a:latin typeface="Palatino" pitchFamily="18" charset="0"/>
                <a:ea typeface="PMingLiU" pitchFamily="18" charset="-120"/>
              </a:rPr>
              <a:t> value. For example,</a:t>
            </a:r>
          </a:p>
          <a:p>
            <a:pPr lvl="1">
              <a:spcBef>
                <a:spcPct val="50000"/>
              </a:spcBef>
            </a:pPr>
            <a:r>
              <a:rPr lang="en-US" sz="2400">
                <a:latin typeface="Courier New" pitchFamily="49" charset="0"/>
                <a:cs typeface="Courier New" pitchFamily="49" charset="0"/>
              </a:rPr>
              <a:t>System.out.print("Enter a double value: ");</a:t>
            </a:r>
            <a:endParaRPr lang="en-US" sz="2400">
              <a:latin typeface="Courier" charset="0"/>
              <a:ea typeface="PMingLiU" pitchFamily="18" charset="-120"/>
            </a:endParaRPr>
          </a:p>
          <a:p>
            <a:pPr lvl="1"/>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lvl="1"/>
            <a:r>
              <a:rPr lang="en-US" sz="2400">
                <a:latin typeface="Courier New" pitchFamily="49" charset="0"/>
                <a:cs typeface="Courier New" pitchFamily="49" charset="0"/>
              </a:rPr>
              <a:t>double d = input.nextDouble();</a:t>
            </a:r>
            <a:endParaRPr lang="en-US" sz="2400">
              <a:cs typeface="Courier New" pitchFamily="49"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28600"/>
            <a:ext cx="7772400" cy="609600"/>
          </a:xfrm>
        </p:spPr>
        <p:txBody>
          <a:bodyPr>
            <a:normAutofit fontScale="90000"/>
          </a:bodyPr>
          <a:lstStyle/>
          <a:p>
            <a:r>
              <a:rPr lang="en-US"/>
              <a:t>Unicode Format</a:t>
            </a:r>
            <a:endParaRPr lang="en-US">
              <a:latin typeface="Book Antiqua" pitchFamily="18" charset="0"/>
            </a:endParaRPr>
          </a:p>
        </p:txBody>
      </p:sp>
      <p:sp>
        <p:nvSpPr>
          <p:cNvPr id="9" name="Slide Number Placeholder 4"/>
          <p:cNvSpPr>
            <a:spLocks noGrp="1"/>
          </p:cNvSpPr>
          <p:nvPr>
            <p:ph type="sldNum" sz="quarter" idx="12"/>
          </p:nvPr>
        </p:nvSpPr>
        <p:spPr/>
        <p:txBody>
          <a:bodyPr/>
          <a:lstStyle/>
          <a:p>
            <a:fld id="{5C7284D7-8E52-440B-BEFF-4454737053FB}" type="slidenum">
              <a:rPr lang="en-US"/>
              <a:pPr/>
              <a:t>30</a:t>
            </a:fld>
            <a:endParaRPr lang="en-US"/>
          </a:p>
        </p:txBody>
      </p:sp>
      <p:sp>
        <p:nvSpPr>
          <p:cNvPr id="44039" name="Text Box 7"/>
          <p:cNvSpPr txBox="1">
            <a:spLocks noChangeArrowheads="1"/>
          </p:cNvSpPr>
          <p:nvPr/>
        </p:nvSpPr>
        <p:spPr bwMode="auto">
          <a:xfrm>
            <a:off x="304800" y="990600"/>
            <a:ext cx="8534400" cy="3081338"/>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a:cs typeface="Times New Roman" pitchFamily="18" charset="0"/>
              </a:rPr>
              <a:t>Java characters use </a:t>
            </a:r>
            <a:r>
              <a:rPr lang="en-US" sz="2800" i="1">
                <a:cs typeface="Times New Roman" pitchFamily="18" charset="0"/>
              </a:rPr>
              <a:t>Unicode</a:t>
            </a:r>
            <a:r>
              <a:rPr lang="en-US" sz="2800">
                <a:cs typeface="Times New Roman"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sz="2800" u="sng">
                <a:cs typeface="Times New Roman" pitchFamily="18" charset="0"/>
              </a:rPr>
              <a:t>'\u0000'</a:t>
            </a:r>
            <a:r>
              <a:rPr lang="en-US" sz="2800">
                <a:cs typeface="Times New Roman" pitchFamily="18" charset="0"/>
              </a:rPr>
              <a:t> to </a:t>
            </a:r>
            <a:r>
              <a:rPr lang="en-US" sz="2800" u="sng">
                <a:cs typeface="Times New Roman" pitchFamily="18" charset="0"/>
              </a:rPr>
              <a:t>'\uFFFF'</a:t>
            </a:r>
            <a:r>
              <a:rPr lang="en-US" sz="2800">
                <a:cs typeface="Times New Roman" pitchFamily="18" charset="0"/>
              </a:rPr>
              <a:t>.</a:t>
            </a:r>
            <a:r>
              <a:rPr lang="en-US" sz="2800"/>
              <a:t> So, Unicode can represent </a:t>
            </a:r>
            <a:r>
              <a:rPr lang="en-US" sz="2800">
                <a:latin typeface="Courier New" pitchFamily="49" charset="0"/>
                <a:cs typeface="Times New Roman" pitchFamily="18" charset="0"/>
              </a:rPr>
              <a:t>65535 + 1 characters</a:t>
            </a:r>
            <a:r>
              <a:rPr lang="en-US" sz="2800"/>
              <a:t>.</a:t>
            </a:r>
          </a:p>
        </p:txBody>
      </p:sp>
      <p:pic>
        <p:nvPicPr>
          <p:cNvPr id="44040" name="Picture 8"/>
          <p:cNvPicPr>
            <a:picLocks noChangeAspect="1" noChangeArrowheads="1"/>
          </p:cNvPicPr>
          <p:nvPr/>
        </p:nvPicPr>
        <p:blipFill>
          <a:blip r:embed="rId2"/>
          <a:srcRect/>
          <a:stretch>
            <a:fillRect/>
          </a:stretch>
        </p:blipFill>
        <p:spPr bwMode="auto">
          <a:xfrm>
            <a:off x="4876800" y="5181600"/>
            <a:ext cx="2552700" cy="1095375"/>
          </a:xfrm>
          <a:prstGeom prst="rect">
            <a:avLst/>
          </a:prstGeom>
          <a:noFill/>
          <a:ln w="12700">
            <a:noFill/>
            <a:miter lim="800000"/>
            <a:headEnd type="none" w="sm" len="sm"/>
            <a:tailEnd type="none" w="sm" len="sm"/>
          </a:ln>
          <a:effectLst/>
        </p:spPr>
      </p:pic>
      <p:sp>
        <p:nvSpPr>
          <p:cNvPr id="44041" name="Text Box 9"/>
          <p:cNvSpPr txBox="1">
            <a:spLocks noChangeArrowheads="1"/>
          </p:cNvSpPr>
          <p:nvPr/>
        </p:nvSpPr>
        <p:spPr bwMode="auto">
          <a:xfrm>
            <a:off x="1752600" y="4267200"/>
            <a:ext cx="5257800" cy="701675"/>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000">
                <a:cs typeface="Times New Roman" pitchFamily="18" charset="0"/>
              </a:rPr>
              <a:t>Unicode \u03b1 \u03b2 \u03b3 for three Greek letters</a:t>
            </a:r>
          </a:p>
        </p:txBody>
      </p:sp>
      <p:sp>
        <p:nvSpPr>
          <p:cNvPr id="44042" name="Line 10"/>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3" name="Line 11"/>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4" name="Line 12"/>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2400" y="228600"/>
            <a:ext cx="8763000" cy="742950"/>
          </a:xfrm>
        </p:spPr>
        <p:txBody>
          <a:bodyPr/>
          <a:lstStyle/>
          <a:p>
            <a:r>
              <a:rPr lang="en-US" sz="4000"/>
              <a:t>Escape Sequences for Special Characters</a:t>
            </a:r>
          </a:p>
        </p:txBody>
      </p:sp>
      <p:sp>
        <p:nvSpPr>
          <p:cNvPr id="4" name="Slide Number Placeholder 4"/>
          <p:cNvSpPr>
            <a:spLocks noGrp="1"/>
          </p:cNvSpPr>
          <p:nvPr>
            <p:ph type="sldNum" sz="quarter" idx="12"/>
          </p:nvPr>
        </p:nvSpPr>
        <p:spPr/>
        <p:txBody>
          <a:bodyPr/>
          <a:lstStyle/>
          <a:p>
            <a:fld id="{A6D990D7-2763-43D8-B3ED-C98D6C9190E3}" type="slidenum">
              <a:rPr lang="en-US"/>
              <a:pPr/>
              <a:t>31</a:t>
            </a:fld>
            <a:endParaRPr lang="en-US"/>
          </a:p>
        </p:txBody>
      </p:sp>
      <p:sp>
        <p:nvSpPr>
          <p:cNvPr id="161795" name="Text Box 3"/>
          <p:cNvSpPr txBox="1">
            <a:spLocks noChangeArrowheads="1"/>
          </p:cNvSpPr>
          <p:nvPr/>
        </p:nvSpPr>
        <p:spPr bwMode="auto">
          <a:xfrm>
            <a:off x="457200" y="1143000"/>
            <a:ext cx="8229600" cy="5008563"/>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i="1"/>
              <a:t>Description       Escape Sequence 		Unicode</a:t>
            </a:r>
            <a:endParaRPr lang="en-US" sz="2800"/>
          </a:p>
          <a:p>
            <a:pPr>
              <a:spcBef>
                <a:spcPct val="50000"/>
              </a:spcBef>
              <a:tabLst>
                <a:tab pos="4229100" algn="l"/>
                <a:tab pos="5600700" algn="l"/>
              </a:tabLst>
            </a:pPr>
            <a:r>
              <a:rPr lang="en-US" sz="2800"/>
              <a:t>Backspace         </a:t>
            </a:r>
            <a:r>
              <a:rPr lang="en-US" sz="2600">
                <a:latin typeface="Courier New" pitchFamily="49" charset="0"/>
              </a:rPr>
              <a:t>\b</a:t>
            </a:r>
            <a:r>
              <a:rPr lang="en-US" sz="2800"/>
              <a:t>			</a:t>
            </a:r>
            <a:r>
              <a:rPr lang="en-US" sz="2600">
                <a:latin typeface="Courier New" pitchFamily="49" charset="0"/>
              </a:rPr>
              <a:t>\u0008</a:t>
            </a:r>
            <a:endParaRPr lang="en-US" sz="2800"/>
          </a:p>
          <a:p>
            <a:pPr>
              <a:spcBef>
                <a:spcPct val="50000"/>
              </a:spcBef>
              <a:tabLst>
                <a:tab pos="4229100" algn="l"/>
                <a:tab pos="5600700" algn="l"/>
              </a:tabLst>
            </a:pPr>
            <a:r>
              <a:rPr lang="en-US" sz="2800"/>
              <a:t>Tab                    </a:t>
            </a:r>
            <a:r>
              <a:rPr lang="en-US" sz="2600">
                <a:latin typeface="Courier New" pitchFamily="49" charset="0"/>
              </a:rPr>
              <a:t>\t</a:t>
            </a:r>
            <a:r>
              <a:rPr lang="en-US" sz="2800"/>
              <a:t>			</a:t>
            </a:r>
            <a:r>
              <a:rPr lang="en-US" sz="2600">
                <a:latin typeface="Courier New" pitchFamily="49" charset="0"/>
              </a:rPr>
              <a:t>\u0009</a:t>
            </a:r>
            <a:endParaRPr lang="en-US" sz="2800"/>
          </a:p>
          <a:p>
            <a:pPr>
              <a:spcBef>
                <a:spcPct val="50000"/>
              </a:spcBef>
              <a:tabLst>
                <a:tab pos="4229100" algn="l"/>
                <a:tab pos="5600700" algn="l"/>
              </a:tabLst>
            </a:pPr>
            <a:r>
              <a:rPr lang="en-US" sz="2800"/>
              <a:t>Linefeed            </a:t>
            </a:r>
            <a:r>
              <a:rPr lang="en-US" sz="2600">
                <a:latin typeface="Courier New" pitchFamily="49" charset="0"/>
              </a:rPr>
              <a:t>\n</a:t>
            </a:r>
            <a:r>
              <a:rPr lang="en-US" sz="2800"/>
              <a:t>			</a:t>
            </a:r>
            <a:r>
              <a:rPr lang="en-US" sz="2600">
                <a:latin typeface="Courier New" pitchFamily="49" charset="0"/>
              </a:rPr>
              <a:t>\u000A</a:t>
            </a:r>
            <a:endParaRPr lang="en-US" sz="2800"/>
          </a:p>
          <a:p>
            <a:pPr>
              <a:spcBef>
                <a:spcPct val="50000"/>
              </a:spcBef>
              <a:tabLst>
                <a:tab pos="4229100" algn="l"/>
                <a:tab pos="5600700" algn="l"/>
              </a:tabLst>
            </a:pPr>
            <a:r>
              <a:rPr lang="en-US" sz="2800"/>
              <a:t>Carriage return  </a:t>
            </a:r>
            <a:r>
              <a:rPr lang="en-US" sz="2600">
                <a:latin typeface="Courier New" pitchFamily="49" charset="0"/>
              </a:rPr>
              <a:t>\r</a:t>
            </a:r>
            <a:r>
              <a:rPr lang="en-US" sz="2800"/>
              <a:t>			</a:t>
            </a:r>
            <a:r>
              <a:rPr lang="en-US" sz="2600">
                <a:latin typeface="Courier New" pitchFamily="49" charset="0"/>
              </a:rPr>
              <a:t>\u000D</a:t>
            </a:r>
          </a:p>
          <a:p>
            <a:pPr>
              <a:spcBef>
                <a:spcPct val="50000"/>
              </a:spcBef>
              <a:tabLst>
                <a:tab pos="4229100" algn="l"/>
                <a:tab pos="5600700" algn="l"/>
              </a:tabLst>
            </a:pPr>
            <a:r>
              <a:rPr lang="en-US" sz="2800"/>
              <a:t>Backslash          </a:t>
            </a:r>
            <a:r>
              <a:rPr lang="en-US" sz="2600">
                <a:latin typeface="Courier New" pitchFamily="49" charset="0"/>
              </a:rPr>
              <a:t>\\</a:t>
            </a:r>
            <a:r>
              <a:rPr lang="en-US" sz="2800"/>
              <a:t>			</a:t>
            </a:r>
            <a:r>
              <a:rPr lang="en-US" sz="2600">
                <a:latin typeface="Courier New" pitchFamily="49" charset="0"/>
              </a:rPr>
              <a:t>\u005C</a:t>
            </a:r>
          </a:p>
          <a:p>
            <a:pPr>
              <a:spcBef>
                <a:spcPct val="50000"/>
              </a:spcBef>
              <a:tabLst>
                <a:tab pos="4229100" algn="l"/>
                <a:tab pos="5600700" algn="l"/>
              </a:tabLst>
            </a:pPr>
            <a:r>
              <a:rPr lang="en-US" sz="2800"/>
              <a:t>Single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\u0027</a:t>
            </a:r>
          </a:p>
          <a:p>
            <a:pPr>
              <a:spcBef>
                <a:spcPct val="50000"/>
              </a:spcBef>
              <a:tabLst>
                <a:tab pos="4229100" algn="l"/>
                <a:tab pos="5600700" algn="l"/>
              </a:tabLst>
            </a:pPr>
            <a:r>
              <a:rPr lang="en-US" sz="2800"/>
              <a:t>Double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\u0022</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0"/>
            <a:ext cx="7772400" cy="1428750"/>
          </a:xfrm>
        </p:spPr>
        <p:txBody>
          <a:bodyPr>
            <a:normAutofit fontScale="90000"/>
          </a:bodyPr>
          <a:lstStyle/>
          <a:p>
            <a:r>
              <a:rPr lang="en-US"/>
              <a:t>Casting between char and Numeric Types</a:t>
            </a:r>
            <a:endParaRPr lang="en-US">
              <a:latin typeface="Book Antiqua" pitchFamily="18" charset="0"/>
            </a:endParaRPr>
          </a:p>
        </p:txBody>
      </p:sp>
      <p:sp>
        <p:nvSpPr>
          <p:cNvPr id="4" name="Slide Number Placeholder 4"/>
          <p:cNvSpPr>
            <a:spLocks noGrp="1"/>
          </p:cNvSpPr>
          <p:nvPr>
            <p:ph type="sldNum" sz="quarter" idx="12"/>
          </p:nvPr>
        </p:nvSpPr>
        <p:spPr/>
        <p:txBody>
          <a:bodyPr/>
          <a:lstStyle/>
          <a:p>
            <a:fld id="{311D3BB3-7361-468C-AC06-786F617325A8}" type="slidenum">
              <a:rPr lang="en-US"/>
              <a:pPr/>
              <a:t>32</a:t>
            </a:fld>
            <a:endParaRPr lang="en-US"/>
          </a:p>
        </p:txBody>
      </p:sp>
      <p:sp>
        <p:nvSpPr>
          <p:cNvPr id="105475" name="Text Box 3"/>
          <p:cNvSpPr txBox="1">
            <a:spLocks noChangeArrowheads="1"/>
          </p:cNvSpPr>
          <p:nvPr/>
        </p:nvSpPr>
        <p:spPr bwMode="auto">
          <a:xfrm>
            <a:off x="304800" y="1752600"/>
            <a:ext cx="8686800" cy="1739900"/>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600">
                <a:latin typeface="Courier New" pitchFamily="49" charset="0"/>
              </a:rPr>
              <a:t>int i = </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 // Same as int i = (int)</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a:t>
            </a:r>
          </a:p>
          <a:p>
            <a:pPr>
              <a:spcBef>
                <a:spcPct val="50000"/>
              </a:spcBef>
              <a:tabLst>
                <a:tab pos="4229100" algn="l"/>
                <a:tab pos="5600700" algn="l"/>
              </a:tabLst>
            </a:pPr>
            <a:endParaRPr lang="en-US" sz="2600">
              <a:latin typeface="Courier New" pitchFamily="49" charset="0"/>
            </a:endParaRPr>
          </a:p>
          <a:p>
            <a:pPr>
              <a:spcBef>
                <a:spcPct val="50000"/>
              </a:spcBef>
              <a:tabLst>
                <a:tab pos="4229100" algn="l"/>
                <a:tab pos="5600700" algn="l"/>
              </a:tabLst>
            </a:pPr>
            <a:r>
              <a:rPr lang="en-US" sz="2600">
                <a:latin typeface="Courier New" pitchFamily="49" charset="0"/>
              </a:rPr>
              <a:t>char c = 97; // Same as char c = (char)97;</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0"/>
            <a:ext cx="7772400" cy="1428750"/>
          </a:xfrm>
        </p:spPr>
        <p:txBody>
          <a:bodyPr/>
          <a:lstStyle/>
          <a:p>
            <a:r>
              <a:rPr lang="en-US"/>
              <a:t>Problem: Monetary Units</a:t>
            </a:r>
            <a:endParaRPr lang="en-US" sz="5400"/>
          </a:p>
        </p:txBody>
      </p:sp>
      <p:sp>
        <p:nvSpPr>
          <p:cNvPr id="7" name="Slide Number Placeholder 4"/>
          <p:cNvSpPr>
            <a:spLocks noGrp="1"/>
          </p:cNvSpPr>
          <p:nvPr>
            <p:ph type="sldNum" sz="quarter" idx="12"/>
          </p:nvPr>
        </p:nvSpPr>
        <p:spPr/>
        <p:txBody>
          <a:bodyPr/>
          <a:lstStyle/>
          <a:p>
            <a:fld id="{8AB8DAB7-56F0-493E-82F8-FCA58EAFE222}" type="slidenum">
              <a:rPr lang="en-US"/>
              <a:pPr/>
              <a:t>33</a:t>
            </a:fld>
            <a:endParaRPr lang="en-US"/>
          </a:p>
        </p:txBody>
      </p:sp>
      <p:sp>
        <p:nvSpPr>
          <p:cNvPr id="84998" name="Text Box 6"/>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84999" name="Text Box 7"/>
          <p:cNvSpPr txBox="1">
            <a:spLocks noChangeArrowheads="1"/>
          </p:cNvSpPr>
          <p:nvPr/>
        </p:nvSpPr>
        <p:spPr bwMode="auto">
          <a:xfrm>
            <a:off x="381000" y="1676400"/>
            <a:ext cx="8382000" cy="350361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sz="2400">
                <a:latin typeface="Courier" charset="0"/>
              </a:rPr>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93738" y="165100"/>
            <a:ext cx="7772400" cy="422275"/>
          </a:xfrm>
          <a:noFill/>
          <a:ln/>
        </p:spPr>
        <p:txBody>
          <a:bodyPr>
            <a:normAutofit fontScale="90000"/>
          </a:bodyPr>
          <a:lstStyle/>
          <a:p>
            <a:r>
              <a:rPr lang="en-US" sz="4000"/>
              <a:t>Trace ComputeChange</a:t>
            </a:r>
          </a:p>
        </p:txBody>
      </p:sp>
      <p:sp>
        <p:nvSpPr>
          <p:cNvPr id="241667" name="Rectangle 3"/>
          <p:cNvSpPr>
            <a:spLocks noGrp="1" noChangeArrowheads="1"/>
          </p:cNvSpPr>
          <p:nvPr>
            <p:ph idx="1"/>
          </p:nvPr>
        </p:nvSpPr>
        <p:spPr>
          <a:xfrm>
            <a:off x="155575" y="1239838"/>
            <a:ext cx="5562600" cy="5181600"/>
          </a:xfrm>
          <a:solidFill>
            <a:schemeClr val="bg1">
              <a:lumMod val="95000"/>
            </a:schemeClr>
          </a:solidFill>
          <a:ln/>
        </p:spPr>
        <p:txBody>
          <a:bodyPr/>
          <a:lstStyle/>
          <a:p>
            <a:pPr>
              <a:lnSpc>
                <a:spcPct val="80000"/>
              </a:lnSpc>
              <a:buFont typeface="Monotype Sorts" pitchFamily="2" charset="2"/>
              <a:buNone/>
            </a:pPr>
            <a:r>
              <a:rPr lang="en-US" sz="1600" dirty="0"/>
              <a:t> </a:t>
            </a:r>
            <a:r>
              <a:rPr lang="en-US" sz="1600" dirty="0" err="1"/>
              <a:t>int</a:t>
            </a:r>
            <a:r>
              <a:rPr lang="en-US" sz="1600" dirty="0"/>
              <a:t> </a:t>
            </a:r>
            <a:r>
              <a:rPr lang="en-US" sz="1600" dirty="0" err="1"/>
              <a:t>remainingAmount</a:t>
            </a:r>
            <a:r>
              <a:rPr lang="en-US" sz="1600" dirty="0"/>
              <a:t> = (</a:t>
            </a:r>
            <a:r>
              <a:rPr lang="en-US" sz="1600" dirty="0" err="1"/>
              <a:t>int</a:t>
            </a:r>
            <a:r>
              <a:rPr lang="en-US" sz="1600" dirty="0"/>
              <a:t>)(amount * 100);</a:t>
            </a:r>
          </a:p>
          <a:p>
            <a:pPr>
              <a:lnSpc>
                <a:spcPct val="80000"/>
              </a:lnSpc>
              <a:buFont typeface="Monotype Sorts" pitchFamily="2" charset="2"/>
              <a:buNone/>
            </a:pPr>
            <a:r>
              <a:rPr lang="en-US" sz="1600" dirty="0"/>
              <a:t>    </a:t>
            </a:r>
          </a:p>
          <a:p>
            <a:pPr>
              <a:lnSpc>
                <a:spcPct val="80000"/>
              </a:lnSpc>
              <a:buFont typeface="Monotype Sorts" pitchFamily="2" charset="2"/>
              <a:buNone/>
            </a:pPr>
            <a:r>
              <a:rPr lang="en-US" sz="1600" dirty="0"/>
              <a:t> // Find the number of one dollars</a:t>
            </a:r>
          </a:p>
          <a:p>
            <a:pPr>
              <a:lnSpc>
                <a:spcPct val="80000"/>
              </a:lnSpc>
              <a:buFont typeface="Monotype Sorts" pitchFamily="2" charset="2"/>
              <a:buNone/>
            </a:pPr>
            <a:r>
              <a:rPr lang="en-US" sz="1600" dirty="0"/>
              <a:t> </a:t>
            </a:r>
            <a:r>
              <a:rPr lang="en-US" sz="1600" dirty="0" err="1"/>
              <a:t>int</a:t>
            </a:r>
            <a:r>
              <a:rPr lang="en-US" sz="1600" dirty="0"/>
              <a:t> </a:t>
            </a:r>
            <a:r>
              <a:rPr lang="en-US" sz="1600" dirty="0" err="1"/>
              <a:t>numberOfOneDollars</a:t>
            </a:r>
            <a:r>
              <a:rPr lang="en-US" sz="1600" dirty="0"/>
              <a:t> = </a:t>
            </a:r>
            <a:r>
              <a:rPr lang="en-US" sz="1600" dirty="0" err="1"/>
              <a:t>remainingAmount</a:t>
            </a:r>
            <a:r>
              <a:rPr lang="en-US" sz="1600" dirty="0"/>
              <a:t> / 100;</a:t>
            </a:r>
          </a:p>
          <a:p>
            <a:pPr>
              <a:lnSpc>
                <a:spcPct val="80000"/>
              </a:lnSpc>
              <a:buFont typeface="Monotype Sorts" pitchFamily="2" charset="2"/>
              <a:buNone/>
            </a:pPr>
            <a:r>
              <a:rPr lang="en-US" sz="1600" dirty="0"/>
              <a:t> </a:t>
            </a:r>
            <a:r>
              <a:rPr lang="en-US" sz="1600" dirty="0" err="1"/>
              <a:t>remainingAmount</a:t>
            </a:r>
            <a:r>
              <a:rPr lang="en-US" sz="1600" dirty="0"/>
              <a:t> = </a:t>
            </a:r>
            <a:r>
              <a:rPr lang="en-US" sz="1600" dirty="0" err="1"/>
              <a:t>remainingAmount</a:t>
            </a:r>
            <a:r>
              <a:rPr lang="en-US" sz="1600" dirty="0"/>
              <a:t> % 100;</a:t>
            </a:r>
          </a:p>
          <a:p>
            <a:pPr>
              <a:lnSpc>
                <a:spcPct val="80000"/>
              </a:lnSpc>
              <a:buFont typeface="Monotype Sorts" pitchFamily="2" charset="2"/>
              <a:buNone/>
            </a:pPr>
            <a:r>
              <a:rPr lang="en-US" sz="1600" dirty="0"/>
              <a:t>    </a:t>
            </a:r>
          </a:p>
          <a:p>
            <a:pPr>
              <a:lnSpc>
                <a:spcPct val="80000"/>
              </a:lnSpc>
              <a:buFont typeface="Monotype Sorts" pitchFamily="2" charset="2"/>
              <a:buNone/>
            </a:pPr>
            <a:r>
              <a:rPr lang="en-US" sz="1600" dirty="0"/>
              <a:t> // Find the number of quarters in the remaining amount</a:t>
            </a:r>
          </a:p>
          <a:p>
            <a:pPr>
              <a:lnSpc>
                <a:spcPct val="80000"/>
              </a:lnSpc>
              <a:buFont typeface="Monotype Sorts" pitchFamily="2" charset="2"/>
              <a:buNone/>
            </a:pPr>
            <a:r>
              <a:rPr lang="en-US" sz="1600" dirty="0"/>
              <a:t> </a:t>
            </a:r>
            <a:r>
              <a:rPr lang="en-US" sz="1600" dirty="0" err="1"/>
              <a:t>int</a:t>
            </a:r>
            <a:r>
              <a:rPr lang="en-US" sz="1600" dirty="0"/>
              <a:t> </a:t>
            </a:r>
            <a:r>
              <a:rPr lang="en-US" sz="1600" dirty="0" err="1"/>
              <a:t>numberOfQuarters</a:t>
            </a:r>
            <a:r>
              <a:rPr lang="en-US" sz="1600" dirty="0"/>
              <a:t> = </a:t>
            </a:r>
            <a:r>
              <a:rPr lang="en-US" sz="1600" dirty="0" err="1"/>
              <a:t>remainingAmount</a:t>
            </a:r>
            <a:r>
              <a:rPr lang="en-US" sz="1600" dirty="0"/>
              <a:t> / 25;</a:t>
            </a:r>
          </a:p>
          <a:p>
            <a:pPr>
              <a:lnSpc>
                <a:spcPct val="80000"/>
              </a:lnSpc>
              <a:buFont typeface="Monotype Sorts" pitchFamily="2" charset="2"/>
              <a:buNone/>
            </a:pPr>
            <a:r>
              <a:rPr lang="en-US" sz="1600" dirty="0"/>
              <a:t> </a:t>
            </a:r>
            <a:r>
              <a:rPr lang="en-US" sz="1600" dirty="0" err="1"/>
              <a:t>remainingAmount</a:t>
            </a:r>
            <a:r>
              <a:rPr lang="en-US" sz="1600" dirty="0"/>
              <a:t> = </a:t>
            </a:r>
            <a:r>
              <a:rPr lang="en-US" sz="1600" dirty="0" err="1"/>
              <a:t>remainingAmount</a:t>
            </a:r>
            <a:r>
              <a:rPr lang="en-US" sz="1600" dirty="0"/>
              <a:t> % 25;</a:t>
            </a:r>
          </a:p>
          <a:p>
            <a:pPr>
              <a:lnSpc>
                <a:spcPct val="80000"/>
              </a:lnSpc>
              <a:buFont typeface="Monotype Sorts" pitchFamily="2" charset="2"/>
              <a:buNone/>
            </a:pPr>
            <a:r>
              <a:rPr lang="en-US" sz="1600" dirty="0"/>
              <a:t>    </a:t>
            </a:r>
          </a:p>
          <a:p>
            <a:pPr>
              <a:lnSpc>
                <a:spcPct val="80000"/>
              </a:lnSpc>
              <a:buFont typeface="Monotype Sorts" pitchFamily="2" charset="2"/>
              <a:buNone/>
            </a:pPr>
            <a:r>
              <a:rPr lang="en-US" sz="1600" dirty="0"/>
              <a:t> // Find the number of dimes in the remaining amount</a:t>
            </a:r>
          </a:p>
          <a:p>
            <a:pPr>
              <a:lnSpc>
                <a:spcPct val="80000"/>
              </a:lnSpc>
              <a:buFont typeface="Monotype Sorts" pitchFamily="2" charset="2"/>
              <a:buNone/>
            </a:pPr>
            <a:r>
              <a:rPr lang="en-US" sz="1600" dirty="0"/>
              <a:t> </a:t>
            </a:r>
            <a:r>
              <a:rPr lang="en-US" sz="1600" dirty="0" err="1"/>
              <a:t>int</a:t>
            </a:r>
            <a:r>
              <a:rPr lang="en-US" sz="1600" dirty="0"/>
              <a:t> </a:t>
            </a:r>
            <a:r>
              <a:rPr lang="en-US" sz="1600" dirty="0" err="1"/>
              <a:t>numberOfDimes</a:t>
            </a:r>
            <a:r>
              <a:rPr lang="en-US" sz="1600" dirty="0"/>
              <a:t> = </a:t>
            </a:r>
            <a:r>
              <a:rPr lang="en-US" sz="1600" dirty="0" err="1"/>
              <a:t>remainingAmount</a:t>
            </a:r>
            <a:r>
              <a:rPr lang="en-US" sz="1600" dirty="0"/>
              <a:t> / 10;</a:t>
            </a:r>
          </a:p>
          <a:p>
            <a:pPr>
              <a:lnSpc>
                <a:spcPct val="80000"/>
              </a:lnSpc>
              <a:buFont typeface="Monotype Sorts" pitchFamily="2" charset="2"/>
              <a:buNone/>
            </a:pPr>
            <a:r>
              <a:rPr lang="en-US" sz="1600" dirty="0"/>
              <a:t> </a:t>
            </a:r>
            <a:r>
              <a:rPr lang="en-US" sz="1600" dirty="0" err="1"/>
              <a:t>remainingAmount</a:t>
            </a:r>
            <a:r>
              <a:rPr lang="en-US" sz="1600" dirty="0"/>
              <a:t> = </a:t>
            </a:r>
            <a:r>
              <a:rPr lang="en-US" sz="1600" dirty="0" err="1"/>
              <a:t>remainingAmount</a:t>
            </a:r>
            <a:r>
              <a:rPr lang="en-US" sz="1600" dirty="0"/>
              <a:t> % 10;</a:t>
            </a:r>
          </a:p>
          <a:p>
            <a:pPr>
              <a:lnSpc>
                <a:spcPct val="80000"/>
              </a:lnSpc>
              <a:buFont typeface="Monotype Sorts" pitchFamily="2" charset="2"/>
              <a:buNone/>
            </a:pPr>
            <a:r>
              <a:rPr lang="en-US" sz="1600" dirty="0"/>
              <a:t>    </a:t>
            </a:r>
          </a:p>
          <a:p>
            <a:pPr>
              <a:lnSpc>
                <a:spcPct val="80000"/>
              </a:lnSpc>
              <a:buFont typeface="Monotype Sorts" pitchFamily="2" charset="2"/>
              <a:buNone/>
            </a:pPr>
            <a:r>
              <a:rPr lang="en-US" sz="1600" dirty="0"/>
              <a:t> // Find the number of nickels in the remaining amount</a:t>
            </a:r>
          </a:p>
          <a:p>
            <a:pPr>
              <a:lnSpc>
                <a:spcPct val="80000"/>
              </a:lnSpc>
              <a:buFont typeface="Monotype Sorts" pitchFamily="2" charset="2"/>
              <a:buNone/>
            </a:pPr>
            <a:r>
              <a:rPr lang="en-US" sz="1600" dirty="0"/>
              <a:t> </a:t>
            </a:r>
            <a:r>
              <a:rPr lang="en-US" sz="1600" dirty="0" err="1"/>
              <a:t>int</a:t>
            </a:r>
            <a:r>
              <a:rPr lang="en-US" sz="1600" dirty="0"/>
              <a:t> </a:t>
            </a:r>
            <a:r>
              <a:rPr lang="en-US" sz="1600" dirty="0" err="1"/>
              <a:t>numberOfNickels</a:t>
            </a:r>
            <a:r>
              <a:rPr lang="en-US" sz="1600" dirty="0"/>
              <a:t> = </a:t>
            </a:r>
            <a:r>
              <a:rPr lang="en-US" sz="1600" dirty="0" err="1"/>
              <a:t>remainingAmount</a:t>
            </a:r>
            <a:r>
              <a:rPr lang="en-US" sz="1600" dirty="0"/>
              <a:t> / 5;</a:t>
            </a:r>
          </a:p>
          <a:p>
            <a:pPr>
              <a:lnSpc>
                <a:spcPct val="80000"/>
              </a:lnSpc>
              <a:buFont typeface="Monotype Sorts" pitchFamily="2" charset="2"/>
              <a:buNone/>
            </a:pPr>
            <a:r>
              <a:rPr lang="en-US" sz="1600" dirty="0"/>
              <a:t> </a:t>
            </a:r>
            <a:r>
              <a:rPr lang="en-US" sz="1600" dirty="0" err="1"/>
              <a:t>remainingAmount</a:t>
            </a:r>
            <a:r>
              <a:rPr lang="en-US" sz="1600" dirty="0"/>
              <a:t> = </a:t>
            </a:r>
            <a:r>
              <a:rPr lang="en-US" sz="1600" dirty="0" err="1"/>
              <a:t>remainingAmount</a:t>
            </a:r>
            <a:r>
              <a:rPr lang="en-US" sz="1600" dirty="0"/>
              <a:t> % 5;</a:t>
            </a:r>
          </a:p>
          <a:p>
            <a:pPr>
              <a:lnSpc>
                <a:spcPct val="80000"/>
              </a:lnSpc>
              <a:buFont typeface="Monotype Sorts" pitchFamily="2" charset="2"/>
              <a:buNone/>
            </a:pPr>
            <a:r>
              <a:rPr lang="en-US" sz="1600" dirty="0"/>
              <a:t>    </a:t>
            </a:r>
          </a:p>
          <a:p>
            <a:pPr>
              <a:lnSpc>
                <a:spcPct val="80000"/>
              </a:lnSpc>
              <a:buFont typeface="Monotype Sorts" pitchFamily="2" charset="2"/>
              <a:buNone/>
            </a:pPr>
            <a:r>
              <a:rPr lang="en-US" sz="1600" dirty="0"/>
              <a:t> // Find the number of pennies in the remaining amount</a:t>
            </a:r>
          </a:p>
          <a:p>
            <a:pPr>
              <a:lnSpc>
                <a:spcPct val="80000"/>
              </a:lnSpc>
              <a:buFont typeface="Monotype Sorts" pitchFamily="2" charset="2"/>
              <a:buNone/>
            </a:pPr>
            <a:r>
              <a:rPr lang="en-US" sz="1600" dirty="0"/>
              <a:t> </a:t>
            </a:r>
            <a:r>
              <a:rPr lang="en-US" sz="1600" dirty="0" err="1"/>
              <a:t>int</a:t>
            </a:r>
            <a:r>
              <a:rPr lang="en-US" sz="1600" dirty="0"/>
              <a:t> </a:t>
            </a:r>
            <a:r>
              <a:rPr lang="en-US" sz="1600" dirty="0" err="1"/>
              <a:t>numberOfPennies</a:t>
            </a:r>
            <a:r>
              <a:rPr lang="en-US" sz="1600" dirty="0"/>
              <a:t> = </a:t>
            </a:r>
            <a:r>
              <a:rPr lang="en-US" sz="1600" dirty="0" err="1"/>
              <a:t>remainingAmount</a:t>
            </a:r>
            <a:r>
              <a:rPr lang="en-US" sz="1600" dirty="0"/>
              <a:t>;</a:t>
            </a:r>
          </a:p>
        </p:txBody>
      </p:sp>
      <p:sp>
        <p:nvSpPr>
          <p:cNvPr id="9" name="Slide Number Placeholder 4"/>
          <p:cNvSpPr>
            <a:spLocks noGrp="1"/>
          </p:cNvSpPr>
          <p:nvPr>
            <p:ph type="sldNum" sz="quarter" idx="12"/>
          </p:nvPr>
        </p:nvSpPr>
        <p:spPr/>
        <p:txBody>
          <a:bodyPr/>
          <a:lstStyle/>
          <a:p>
            <a:fld id="{5D092CBA-8DD7-4DDF-9FD1-09D74F8A036A}" type="slidenum">
              <a:rPr lang="en-US"/>
              <a:pPr/>
              <a:t>34</a:t>
            </a:fld>
            <a:endParaRPr lang="en-US"/>
          </a:p>
        </p:txBody>
      </p:sp>
      <p:sp>
        <p:nvSpPr>
          <p:cNvPr id="241668" name="Rectangle 4"/>
          <p:cNvSpPr>
            <a:spLocks noChangeArrowheads="1"/>
          </p:cNvSpPr>
          <p:nvPr/>
        </p:nvSpPr>
        <p:spPr bwMode="auto">
          <a:xfrm>
            <a:off x="7924800" y="1277938"/>
            <a:ext cx="876300" cy="360362"/>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1156</a:t>
            </a:r>
          </a:p>
        </p:txBody>
      </p:sp>
      <p:sp>
        <p:nvSpPr>
          <p:cNvPr id="241669" name="Text Box 5"/>
          <p:cNvSpPr txBox="1">
            <a:spLocks noChangeArrowheads="1"/>
          </p:cNvSpPr>
          <p:nvPr/>
        </p:nvSpPr>
        <p:spPr bwMode="auto">
          <a:xfrm>
            <a:off x="5838825" y="1277938"/>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a:t>remainingAmount</a:t>
            </a:r>
          </a:p>
        </p:txBody>
      </p:sp>
      <p:sp>
        <p:nvSpPr>
          <p:cNvPr id="241670" name="Rectangle 6"/>
          <p:cNvSpPr>
            <a:spLocks noChangeArrowheads="1"/>
          </p:cNvSpPr>
          <p:nvPr/>
        </p:nvSpPr>
        <p:spPr bwMode="auto">
          <a:xfrm>
            <a:off x="269875" y="1277938"/>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41672" name="AutoShape 8"/>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amount is 11.56</a:t>
            </a:r>
          </a:p>
        </p:txBody>
      </p:sp>
      <p:sp>
        <p:nvSpPr>
          <p:cNvPr id="10" name="Rectangle 10"/>
          <p:cNvSpPr>
            <a:spLocks noChangeArrowheads="1"/>
          </p:cNvSpPr>
          <p:nvPr/>
        </p:nvSpPr>
        <p:spPr bwMode="auto">
          <a:xfrm>
            <a:off x="7924800" y="1854200"/>
            <a:ext cx="88265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11</a:t>
            </a:r>
          </a:p>
        </p:txBody>
      </p:sp>
      <p:sp>
        <p:nvSpPr>
          <p:cNvPr id="11" name="Text Box 11"/>
          <p:cNvSpPr txBox="1">
            <a:spLocks noChangeArrowheads="1"/>
          </p:cNvSpPr>
          <p:nvPr/>
        </p:nvSpPr>
        <p:spPr bwMode="auto">
          <a:xfrm>
            <a:off x="5838825" y="1892300"/>
            <a:ext cx="20367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numberOfOneDollars</a:t>
            </a:r>
            <a:endParaRPr lang="en-US" dirty="0"/>
          </a:p>
        </p:txBody>
      </p:sp>
      <p:sp>
        <p:nvSpPr>
          <p:cNvPr id="13" name="Rectangle 4"/>
          <p:cNvSpPr>
            <a:spLocks noChangeArrowheads="1"/>
          </p:cNvSpPr>
          <p:nvPr/>
        </p:nvSpPr>
        <p:spPr bwMode="auto">
          <a:xfrm>
            <a:off x="7924800" y="22098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56</a:t>
            </a:r>
          </a:p>
        </p:txBody>
      </p:sp>
      <p:sp>
        <p:nvSpPr>
          <p:cNvPr id="14" name="Text Box 5"/>
          <p:cNvSpPr txBox="1">
            <a:spLocks noChangeArrowheads="1"/>
          </p:cNvSpPr>
          <p:nvPr/>
        </p:nvSpPr>
        <p:spPr bwMode="auto">
          <a:xfrm>
            <a:off x="5829300" y="22098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5" name="Rectangle 12"/>
          <p:cNvSpPr>
            <a:spLocks noChangeArrowheads="1"/>
          </p:cNvSpPr>
          <p:nvPr/>
        </p:nvSpPr>
        <p:spPr bwMode="auto">
          <a:xfrm>
            <a:off x="7924800" y="28956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a:solidFill>
                  <a:srgbClr val="FF5050"/>
                </a:solidFill>
              </a:rPr>
              <a:t>2</a:t>
            </a:r>
          </a:p>
        </p:txBody>
      </p:sp>
      <p:sp>
        <p:nvSpPr>
          <p:cNvPr id="16" name="Text Box 13"/>
          <p:cNvSpPr txBox="1">
            <a:spLocks noChangeArrowheads="1"/>
          </p:cNvSpPr>
          <p:nvPr/>
        </p:nvSpPr>
        <p:spPr bwMode="auto">
          <a:xfrm>
            <a:off x="5867400" y="2933700"/>
            <a:ext cx="20748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numberOfQuarters</a:t>
            </a:r>
            <a:endParaRPr lang="en-US" dirty="0"/>
          </a:p>
        </p:txBody>
      </p:sp>
      <p:sp>
        <p:nvSpPr>
          <p:cNvPr id="17" name="Rectangle 4"/>
          <p:cNvSpPr>
            <a:spLocks noChangeArrowheads="1"/>
          </p:cNvSpPr>
          <p:nvPr/>
        </p:nvSpPr>
        <p:spPr bwMode="auto">
          <a:xfrm>
            <a:off x="7924800" y="3238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6</a:t>
            </a:r>
          </a:p>
        </p:txBody>
      </p:sp>
      <p:sp>
        <p:nvSpPr>
          <p:cNvPr id="18" name="Text Box 5"/>
          <p:cNvSpPr txBox="1">
            <a:spLocks noChangeArrowheads="1"/>
          </p:cNvSpPr>
          <p:nvPr/>
        </p:nvSpPr>
        <p:spPr bwMode="auto">
          <a:xfrm>
            <a:off x="5829300" y="32385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9" name="Rectangle 12"/>
          <p:cNvSpPr>
            <a:spLocks noChangeArrowheads="1"/>
          </p:cNvSpPr>
          <p:nvPr/>
        </p:nvSpPr>
        <p:spPr bwMode="auto">
          <a:xfrm>
            <a:off x="7924800" y="38100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0</a:t>
            </a:r>
            <a:endParaRPr lang="en-US" dirty="0">
              <a:solidFill>
                <a:srgbClr val="FF5050"/>
              </a:solidFill>
            </a:endParaRPr>
          </a:p>
        </p:txBody>
      </p:sp>
      <p:sp>
        <p:nvSpPr>
          <p:cNvPr id="20" name="Text Box 13"/>
          <p:cNvSpPr txBox="1">
            <a:spLocks noChangeArrowheads="1"/>
          </p:cNvSpPr>
          <p:nvPr/>
        </p:nvSpPr>
        <p:spPr bwMode="auto">
          <a:xfrm>
            <a:off x="5867400" y="38100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numberOfDimes</a:t>
            </a:r>
            <a:endParaRPr lang="en-US" dirty="0"/>
          </a:p>
        </p:txBody>
      </p:sp>
      <p:sp>
        <p:nvSpPr>
          <p:cNvPr id="21" name="Rectangle 4"/>
          <p:cNvSpPr>
            <a:spLocks noChangeArrowheads="1"/>
          </p:cNvSpPr>
          <p:nvPr/>
        </p:nvSpPr>
        <p:spPr bwMode="auto">
          <a:xfrm>
            <a:off x="7924800" y="42672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6</a:t>
            </a:r>
          </a:p>
        </p:txBody>
      </p:sp>
      <p:sp>
        <p:nvSpPr>
          <p:cNvPr id="22" name="Text Box 5"/>
          <p:cNvSpPr txBox="1">
            <a:spLocks noChangeArrowheads="1"/>
          </p:cNvSpPr>
          <p:nvPr/>
        </p:nvSpPr>
        <p:spPr bwMode="auto">
          <a:xfrm>
            <a:off x="5905500" y="42672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3" name="Rectangle 12"/>
          <p:cNvSpPr>
            <a:spLocks noChangeArrowheads="1"/>
          </p:cNvSpPr>
          <p:nvPr/>
        </p:nvSpPr>
        <p:spPr bwMode="auto">
          <a:xfrm>
            <a:off x="7918450" y="4762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4" name="Text Box 13"/>
          <p:cNvSpPr txBox="1">
            <a:spLocks noChangeArrowheads="1"/>
          </p:cNvSpPr>
          <p:nvPr/>
        </p:nvSpPr>
        <p:spPr bwMode="auto">
          <a:xfrm>
            <a:off x="5867400" y="47625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numberOfNickels</a:t>
            </a:r>
            <a:endParaRPr lang="en-US" dirty="0"/>
          </a:p>
        </p:txBody>
      </p:sp>
      <p:sp>
        <p:nvSpPr>
          <p:cNvPr id="25" name="Rectangle 4"/>
          <p:cNvSpPr>
            <a:spLocks noChangeArrowheads="1"/>
          </p:cNvSpPr>
          <p:nvPr/>
        </p:nvSpPr>
        <p:spPr bwMode="auto">
          <a:xfrm>
            <a:off x="7918450" y="52197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smtClean="0">
                <a:solidFill>
                  <a:srgbClr val="FF5050"/>
                </a:solidFill>
              </a:rPr>
              <a:t>1</a:t>
            </a:r>
            <a:endParaRPr lang="en-US" sz="1800" dirty="0">
              <a:solidFill>
                <a:srgbClr val="FF5050"/>
              </a:solidFill>
            </a:endParaRPr>
          </a:p>
        </p:txBody>
      </p:sp>
      <p:sp>
        <p:nvSpPr>
          <p:cNvPr id="26" name="Text Box 5"/>
          <p:cNvSpPr txBox="1">
            <a:spLocks noChangeArrowheads="1"/>
          </p:cNvSpPr>
          <p:nvPr/>
        </p:nvSpPr>
        <p:spPr bwMode="auto">
          <a:xfrm>
            <a:off x="5905500" y="52197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7" name="Rectangle 12"/>
          <p:cNvSpPr>
            <a:spLocks noChangeArrowheads="1"/>
          </p:cNvSpPr>
          <p:nvPr/>
        </p:nvSpPr>
        <p:spPr bwMode="auto">
          <a:xfrm>
            <a:off x="7924800" y="58674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8" name="Text Box 13"/>
          <p:cNvSpPr txBox="1">
            <a:spLocks noChangeArrowheads="1"/>
          </p:cNvSpPr>
          <p:nvPr/>
        </p:nvSpPr>
        <p:spPr bwMode="auto">
          <a:xfrm>
            <a:off x="5867400" y="58674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numberOfPennies</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1672"/>
                                        </p:tgtEl>
                                        <p:attrNameLst>
                                          <p:attrName>style.visibility</p:attrName>
                                        </p:attrNameLst>
                                      </p:cBhvr>
                                      <p:to>
                                        <p:strVal val="visible"/>
                                      </p:to>
                                    </p:set>
                                    <p:anim calcmode="lin" valueType="num">
                                      <p:cBhvr additive="base">
                                        <p:cTn id="7" dur="500" fill="hold"/>
                                        <p:tgtEl>
                                          <p:spTgt spid="241672"/>
                                        </p:tgtEl>
                                        <p:attrNameLst>
                                          <p:attrName>ppt_x</p:attrName>
                                        </p:attrNameLst>
                                      </p:cBhvr>
                                      <p:tavLst>
                                        <p:tav tm="0">
                                          <p:val>
                                            <p:strVal val="0-#ppt_w/2"/>
                                          </p:val>
                                        </p:tav>
                                        <p:tav tm="100000">
                                          <p:val>
                                            <p:strVal val="#ppt_x"/>
                                          </p:val>
                                        </p:tav>
                                      </p:tavLst>
                                    </p:anim>
                                    <p:anim calcmode="lin" valueType="num">
                                      <p:cBhvr additive="base">
                                        <p:cTn id="8" dur="500" fill="hold"/>
                                        <p:tgtEl>
                                          <p:spTgt spid="241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85800" y="381000"/>
            <a:ext cx="7772400" cy="1047750"/>
          </a:xfrm>
          <a:noFill/>
          <a:ln/>
        </p:spPr>
        <p:txBody>
          <a:bodyPr/>
          <a:lstStyle/>
          <a:p>
            <a:r>
              <a:rPr lang="en-US" sz="3900" dirty="0" smtClean="0"/>
              <a:t>Bitwise Operators</a:t>
            </a:r>
            <a:endParaRPr lang="en-US" dirty="0"/>
          </a:p>
        </p:txBody>
      </p:sp>
      <p:sp>
        <p:nvSpPr>
          <p:cNvPr id="5" name="Slide Number Placeholder 4"/>
          <p:cNvSpPr>
            <a:spLocks noGrp="1"/>
          </p:cNvSpPr>
          <p:nvPr>
            <p:ph type="sldNum" sz="quarter" idx="12"/>
          </p:nvPr>
        </p:nvSpPr>
        <p:spPr/>
        <p:txBody>
          <a:bodyPr/>
          <a:lstStyle/>
          <a:p>
            <a:fld id="{46CAEBED-F4F6-42B0-82E4-11415407A9D8}" type="slidenum">
              <a:rPr lang="en-US"/>
              <a:pPr/>
              <a:t>35</a:t>
            </a:fld>
            <a:endParaRPr lang="en-US"/>
          </a:p>
        </p:txBody>
      </p:sp>
      <p:pic>
        <p:nvPicPr>
          <p:cNvPr id="287746" name="Picture 2"/>
          <p:cNvPicPr>
            <a:picLocks noChangeAspect="1" noChangeArrowheads="1"/>
          </p:cNvPicPr>
          <p:nvPr/>
        </p:nvPicPr>
        <p:blipFill>
          <a:blip r:embed="rId3"/>
          <a:srcRect/>
          <a:stretch>
            <a:fillRect/>
          </a:stretch>
        </p:blipFill>
        <p:spPr bwMode="auto">
          <a:xfrm>
            <a:off x="1371600" y="1943100"/>
            <a:ext cx="7111125" cy="3686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228600"/>
            <a:ext cx="8686800" cy="685800"/>
          </a:xfrm>
          <a:noFill/>
          <a:ln/>
        </p:spPr>
        <p:txBody>
          <a:bodyPr>
            <a:normAutofit fontScale="90000"/>
          </a:bodyPr>
          <a:lstStyle/>
          <a:p>
            <a:r>
              <a:rPr lang="en-US" sz="4500">
                <a:cs typeface="Times New Roman" pitchFamily="18" charset="0"/>
              </a:rPr>
              <a:t>The String Type </a:t>
            </a:r>
          </a:p>
        </p:txBody>
      </p:sp>
      <p:sp>
        <p:nvSpPr>
          <p:cNvPr id="168963" name="Rectangle 3"/>
          <p:cNvSpPr>
            <a:spLocks noGrp="1" noChangeArrowheads="1"/>
          </p:cNvSpPr>
          <p:nvPr>
            <p:ph idx="1"/>
          </p:nvPr>
        </p:nvSpPr>
        <p:spPr>
          <a:xfrm>
            <a:off x="228600" y="1066800"/>
            <a:ext cx="8686800" cy="5257800"/>
          </a:xfrm>
          <a:noFill/>
          <a:ln/>
        </p:spPr>
        <p:txBody>
          <a:bodyPr/>
          <a:lstStyle/>
          <a:p>
            <a:pPr marL="0" indent="0">
              <a:spcBef>
                <a:spcPct val="0"/>
              </a:spcBef>
              <a:buClrTx/>
              <a:buSzTx/>
              <a:buFontTx/>
              <a:buNone/>
            </a:pPr>
            <a:r>
              <a:rPr lang="en-US" sz="2500">
                <a:cs typeface="Courier New" pitchFamily="49" charset="0"/>
              </a:rPr>
              <a:t>The char type only represents one character. To represent a string of characters, use the data type called String. For example, </a:t>
            </a:r>
          </a:p>
          <a:p>
            <a:pPr marL="0" indent="0">
              <a:spcBef>
                <a:spcPct val="0"/>
              </a:spcBef>
              <a:buClrTx/>
              <a:buSzTx/>
              <a:buFontTx/>
              <a:buNone/>
            </a:pPr>
            <a:r>
              <a:rPr lang="en-US" sz="2500">
                <a:cs typeface="Courier New" pitchFamily="49" charset="0"/>
              </a:rPr>
              <a:t> </a:t>
            </a:r>
          </a:p>
          <a:p>
            <a:pPr marL="0" indent="0">
              <a:spcBef>
                <a:spcPct val="0"/>
              </a:spcBef>
              <a:buClrTx/>
              <a:buSzTx/>
              <a:buFontTx/>
              <a:buNone/>
            </a:pPr>
            <a:r>
              <a:rPr lang="en-US" sz="2500" u="sng">
                <a:cs typeface="Courier New" pitchFamily="49" charset="0"/>
              </a:rPr>
              <a:t>String message = "Welcome to Java";</a:t>
            </a:r>
            <a:endParaRPr lang="en-US" sz="2500" u="sng">
              <a:cs typeface="Times New Roman" pitchFamily="18" charset="0"/>
            </a:endParaRPr>
          </a:p>
          <a:p>
            <a:pPr marL="0" indent="0">
              <a:spcBef>
                <a:spcPct val="0"/>
              </a:spcBef>
              <a:buClrTx/>
              <a:buSzTx/>
              <a:buFontTx/>
              <a:buNone/>
            </a:pPr>
            <a:r>
              <a:rPr lang="en-US" sz="2500">
                <a:cs typeface="Courier New" pitchFamily="49" charset="0"/>
              </a:rPr>
              <a:t> </a:t>
            </a:r>
            <a:endParaRPr lang="en-US" sz="2500">
              <a:cs typeface="Times New Roman" pitchFamily="18" charset="0"/>
            </a:endParaRPr>
          </a:p>
          <a:p>
            <a:pPr marL="0" indent="0">
              <a:spcBef>
                <a:spcPct val="0"/>
              </a:spcBef>
              <a:buClrTx/>
              <a:buSzTx/>
              <a:buFontTx/>
              <a:buNone/>
            </a:pPr>
            <a:r>
              <a:rPr lang="en-US" sz="2500" u="sng">
                <a:cs typeface="Courier New" pitchFamily="49" charset="0"/>
              </a:rPr>
              <a:t>String</a:t>
            </a:r>
            <a:r>
              <a:rPr lang="en-US" sz="2500">
                <a:cs typeface="Courier New" pitchFamily="49" charset="0"/>
              </a:rPr>
              <a:t> is actually a predefined class in the Java library just like the </a:t>
            </a:r>
            <a:r>
              <a:rPr lang="en-US" sz="2500" u="sng">
                <a:cs typeface="Courier New" pitchFamily="49" charset="0"/>
              </a:rPr>
              <a:t>System</a:t>
            </a:r>
            <a:r>
              <a:rPr lang="en-US" sz="2500">
                <a:cs typeface="Courier New" pitchFamily="49" charset="0"/>
              </a:rPr>
              <a:t> class and </a:t>
            </a:r>
            <a:r>
              <a:rPr lang="en-US" sz="2500" u="sng">
                <a:cs typeface="Courier New" pitchFamily="49" charset="0"/>
              </a:rPr>
              <a:t>JOptionPane</a:t>
            </a:r>
            <a:r>
              <a:rPr lang="en-US" sz="2500">
                <a:cs typeface="Courier New" pitchFamily="49" charset="0"/>
              </a:rPr>
              <a:t> class. The </a:t>
            </a:r>
            <a:r>
              <a:rPr lang="en-US" sz="2500" u="sng">
                <a:cs typeface="Courier New" pitchFamily="49" charset="0"/>
              </a:rPr>
              <a:t>String</a:t>
            </a:r>
            <a:r>
              <a:rPr lang="en-US" sz="2500">
                <a:cs typeface="Courier New" pitchFamily="49" charset="0"/>
              </a:rPr>
              <a:t> type is not a primitive type. It is known as a </a:t>
            </a:r>
            <a:r>
              <a:rPr lang="en-US" sz="2500" i="1">
                <a:cs typeface="Courier New" pitchFamily="49" charset="0"/>
              </a:rPr>
              <a:t>reference type</a:t>
            </a:r>
            <a:r>
              <a:rPr lang="en-US" sz="2500">
                <a:cs typeface="Courier New" pitchFamily="49" charset="0"/>
              </a:rPr>
              <a:t>. Any Java class can be used as a reference type for a variable. Reference data types will be thoroughly discussed in Chapter 7, “Objects and Classes.” For the time being, you just need to know how to declare a </a:t>
            </a:r>
            <a:r>
              <a:rPr lang="en-US" sz="2500" u="sng">
                <a:cs typeface="Courier New" pitchFamily="49" charset="0"/>
              </a:rPr>
              <a:t>String</a:t>
            </a:r>
            <a:r>
              <a:rPr lang="en-US" sz="2500">
                <a:cs typeface="Courier New" pitchFamily="49" charset="0"/>
              </a:rPr>
              <a:t> variable, how to assign a string to the variable, and how to concatenate strings.</a:t>
            </a:r>
          </a:p>
        </p:txBody>
      </p:sp>
      <p:sp>
        <p:nvSpPr>
          <p:cNvPr id="4" name="Slide Number Placeholder 4"/>
          <p:cNvSpPr>
            <a:spLocks noGrp="1"/>
          </p:cNvSpPr>
          <p:nvPr>
            <p:ph type="sldNum" sz="quarter" idx="12"/>
          </p:nvPr>
        </p:nvSpPr>
        <p:spPr/>
        <p:txBody>
          <a:bodyPr/>
          <a:lstStyle/>
          <a:p>
            <a:fld id="{AD0CF2BF-3217-4EFE-92CB-3C465C6C7BC9}" type="slidenum">
              <a:rPr lang="en-US"/>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28600" y="228600"/>
            <a:ext cx="8686800" cy="685800"/>
          </a:xfrm>
          <a:noFill/>
          <a:ln/>
        </p:spPr>
        <p:txBody>
          <a:bodyPr>
            <a:normAutofit fontScale="90000"/>
          </a:bodyPr>
          <a:lstStyle/>
          <a:p>
            <a:r>
              <a:rPr lang="en-US" sz="4500">
                <a:cs typeface="Times New Roman" pitchFamily="18" charset="0"/>
              </a:rPr>
              <a:t>String Concatenation </a:t>
            </a:r>
          </a:p>
        </p:txBody>
      </p:sp>
      <p:sp>
        <p:nvSpPr>
          <p:cNvPr id="169987" name="Rectangle 3"/>
          <p:cNvSpPr>
            <a:spLocks noGrp="1" noChangeArrowheads="1"/>
          </p:cNvSpPr>
          <p:nvPr>
            <p:ph idx="1"/>
          </p:nvPr>
        </p:nvSpPr>
        <p:spPr>
          <a:xfrm>
            <a:off x="0" y="1066800"/>
            <a:ext cx="9144000" cy="5257800"/>
          </a:xfrm>
          <a:noFill/>
          <a:ln/>
        </p:spPr>
        <p:txBody>
          <a:bodyPr/>
          <a:lstStyle/>
          <a:p>
            <a:pPr marL="0" indent="0">
              <a:spcBef>
                <a:spcPct val="0"/>
              </a:spcBef>
              <a:buClrTx/>
              <a:buSzTx/>
              <a:buFontTx/>
              <a:buNone/>
            </a:pPr>
            <a:r>
              <a:rPr lang="en-US" sz="2900" u="sng">
                <a:cs typeface="Times New Roman" pitchFamily="18" charset="0"/>
              </a:rPr>
              <a:t>// Three strings are concatenated</a:t>
            </a:r>
          </a:p>
          <a:p>
            <a:pPr marL="0" indent="0">
              <a:spcBef>
                <a:spcPct val="0"/>
              </a:spcBef>
              <a:buClrTx/>
              <a:buSzTx/>
              <a:buFontTx/>
              <a:buNone/>
            </a:pPr>
            <a:r>
              <a:rPr lang="en-US" sz="2900" u="sng">
                <a:cs typeface="Times New Roman" pitchFamily="18" charset="0"/>
              </a:rPr>
              <a:t>String message = "Welcome " + "to " + "Java";</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Chapter is concatenated with number 2</a:t>
            </a:r>
          </a:p>
          <a:p>
            <a:pPr marL="0" indent="0">
              <a:spcBef>
                <a:spcPct val="0"/>
              </a:spcBef>
              <a:buClrTx/>
              <a:buSzTx/>
              <a:buFontTx/>
              <a:buNone/>
            </a:pPr>
            <a:r>
              <a:rPr lang="en-US" sz="2900" u="sng">
                <a:cs typeface="Times New Roman" pitchFamily="18" charset="0"/>
              </a:rPr>
              <a:t>String s = "Chapter" + 2; // s becomes Chapter2</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Supplement is concatenated with character B</a:t>
            </a:r>
          </a:p>
          <a:p>
            <a:pPr marL="0" indent="0">
              <a:spcBef>
                <a:spcPct val="0"/>
              </a:spcBef>
              <a:buClrTx/>
              <a:buSzTx/>
              <a:buFontTx/>
              <a:buNone/>
            </a:pPr>
            <a:r>
              <a:rPr lang="en-US" sz="2900" u="sng">
                <a:cs typeface="Times New Roman" pitchFamily="18" charset="0"/>
              </a:rPr>
              <a:t>String s1 = "Supplement" + 'B'; // s1 becomes SupplementB</a:t>
            </a:r>
          </a:p>
        </p:txBody>
      </p:sp>
      <p:sp>
        <p:nvSpPr>
          <p:cNvPr id="4" name="Slide Number Placeholder 4"/>
          <p:cNvSpPr>
            <a:spLocks noGrp="1"/>
          </p:cNvSpPr>
          <p:nvPr>
            <p:ph type="sldNum" sz="quarter" idx="12"/>
          </p:nvPr>
        </p:nvSpPr>
        <p:spPr/>
        <p:txBody>
          <a:bodyPr/>
          <a:lstStyle/>
          <a:p>
            <a:fld id="{91E85587-B2B1-4377-B961-80AEFFF168EA}" type="slidenum">
              <a:rPr lang="en-US"/>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0"/>
            <a:ext cx="7772400" cy="1428750"/>
          </a:xfrm>
          <a:noFill/>
          <a:ln/>
        </p:spPr>
        <p:txBody>
          <a:bodyPr>
            <a:normAutofit fontScale="90000"/>
          </a:bodyPr>
          <a:lstStyle/>
          <a:p>
            <a:r>
              <a:rPr lang="en-US"/>
              <a:t>Programming Style and Documentation</a:t>
            </a:r>
          </a:p>
        </p:txBody>
      </p:sp>
      <p:sp>
        <p:nvSpPr>
          <p:cNvPr id="82947" name="Rectangle 3"/>
          <p:cNvSpPr>
            <a:spLocks noGrp="1" noChangeArrowheads="1"/>
          </p:cNvSpPr>
          <p:nvPr>
            <p:ph idx="1"/>
          </p:nvPr>
        </p:nvSpPr>
        <p:spPr>
          <a:xfrm>
            <a:off x="901700" y="1657350"/>
            <a:ext cx="7269163" cy="3529013"/>
          </a:xfrm>
          <a:noFill/>
          <a:ln/>
        </p:spPr>
        <p:txBody>
          <a:bodyPr/>
          <a:lstStyle/>
          <a:p>
            <a:pPr algn="just"/>
            <a:r>
              <a:rPr lang="en-US" sz="3600"/>
              <a:t>Appropriate Comments</a:t>
            </a:r>
          </a:p>
          <a:p>
            <a:pPr algn="just"/>
            <a:r>
              <a:rPr lang="en-US" sz="3600"/>
              <a:t>Naming Conventions</a:t>
            </a:r>
          </a:p>
          <a:p>
            <a:pPr algn="just"/>
            <a:r>
              <a:rPr lang="en-US" sz="3600"/>
              <a:t>Proper Indentation and Spacing Lines</a:t>
            </a:r>
          </a:p>
          <a:p>
            <a:pPr algn="just"/>
            <a:r>
              <a:rPr lang="en-US" sz="3600"/>
              <a:t>Block Styles</a:t>
            </a:r>
          </a:p>
        </p:txBody>
      </p:sp>
      <p:sp>
        <p:nvSpPr>
          <p:cNvPr id="4" name="Slide Number Placeholder 4"/>
          <p:cNvSpPr>
            <a:spLocks noGrp="1"/>
          </p:cNvSpPr>
          <p:nvPr>
            <p:ph type="sldNum" sz="quarter" idx="12"/>
          </p:nvPr>
        </p:nvSpPr>
        <p:spPr/>
        <p:txBody>
          <a:bodyPr/>
          <a:lstStyle/>
          <a:p>
            <a:fld id="{04A848CC-8B24-4483-BFB7-1601571D32B2}" type="slidenum">
              <a:rPr lang="en-US"/>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0"/>
            <a:ext cx="7772400" cy="1428750"/>
          </a:xfrm>
          <a:noFill/>
          <a:ln/>
        </p:spPr>
        <p:txBody>
          <a:bodyPr/>
          <a:lstStyle/>
          <a:p>
            <a:r>
              <a:rPr lang="en-US"/>
              <a:t>Appropriate Comments</a:t>
            </a:r>
          </a:p>
        </p:txBody>
      </p:sp>
      <p:sp>
        <p:nvSpPr>
          <p:cNvPr id="91139" name="Rectangle 3"/>
          <p:cNvSpPr>
            <a:spLocks noGrp="1" noChangeArrowheads="1"/>
          </p:cNvSpPr>
          <p:nvPr>
            <p:ph idx="1"/>
          </p:nvPr>
        </p:nvSpPr>
        <p:spPr>
          <a:xfrm>
            <a:off x="228600" y="1600200"/>
            <a:ext cx="8534400" cy="3886200"/>
          </a:xfrm>
          <a:noFill/>
          <a:ln/>
        </p:spPr>
        <p:txBody>
          <a:bodyPr/>
          <a:lstStyle/>
          <a:p>
            <a:pPr marL="0" indent="0">
              <a:lnSpc>
                <a:spcPct val="90000"/>
              </a:lnSpc>
              <a:buFont typeface="Monotype Sorts" pitchFamily="2" charset="2"/>
              <a:buNone/>
            </a:pPr>
            <a:r>
              <a:rPr lang="en-US">
                <a:cs typeface="Times New Roman"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cs typeface="Times New Roman" pitchFamily="18" charset="0"/>
            </a:endParaRPr>
          </a:p>
          <a:p>
            <a:pPr marL="0" indent="0">
              <a:lnSpc>
                <a:spcPct val="90000"/>
              </a:lnSpc>
              <a:buFont typeface="Monotype Sorts" pitchFamily="2" charset="2"/>
              <a:buNone/>
            </a:pPr>
            <a:r>
              <a:rPr lang="en-US">
                <a:cs typeface="Times New Roman" pitchFamily="18" charset="0"/>
              </a:rPr>
              <a:t>Include your name, class section, instructor, date, and a brief description at the beginning of the program. </a:t>
            </a:r>
          </a:p>
        </p:txBody>
      </p:sp>
      <p:sp>
        <p:nvSpPr>
          <p:cNvPr id="4" name="Slide Number Placeholder 4"/>
          <p:cNvSpPr>
            <a:spLocks noGrp="1"/>
          </p:cNvSpPr>
          <p:nvPr>
            <p:ph type="sldNum" sz="quarter" idx="12"/>
          </p:nvPr>
        </p:nvSpPr>
        <p:spPr/>
        <p:txBody>
          <a:bodyPr/>
          <a:lstStyle/>
          <a:p>
            <a:fld id="{8F175623-AF9C-43CE-B148-5593123F9E7D}" type="slidenum">
              <a:rPr lang="en-US"/>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228600"/>
            <a:ext cx="7772400" cy="685800"/>
          </a:xfrm>
          <a:noFill/>
          <a:ln/>
        </p:spPr>
        <p:txBody>
          <a:bodyPr>
            <a:normAutofit fontScale="90000"/>
          </a:bodyPr>
          <a:lstStyle/>
          <a:p>
            <a:r>
              <a:rPr lang="en-US"/>
              <a:t>Identifiers</a:t>
            </a:r>
          </a:p>
        </p:txBody>
      </p:sp>
      <p:sp>
        <p:nvSpPr>
          <p:cNvPr id="83971" name="Rectangle 3"/>
          <p:cNvSpPr>
            <a:spLocks noGrp="1" noChangeArrowheads="1"/>
          </p:cNvSpPr>
          <p:nvPr>
            <p:ph idx="1"/>
          </p:nvPr>
        </p:nvSpPr>
        <p:spPr>
          <a:xfrm>
            <a:off x="228600" y="1143000"/>
            <a:ext cx="8686800" cy="4876800"/>
          </a:xfrm>
          <a:noFill/>
          <a:ln/>
        </p:spPr>
        <p:txBody>
          <a:bodyPr/>
          <a:lstStyle/>
          <a:p>
            <a:r>
              <a:rPr lang="en-US" sz="2800" dirty="0"/>
              <a:t>An identifier is a sequence of characters that consist of letters, digits, underscores (_), and dollar signs ($). </a:t>
            </a:r>
          </a:p>
          <a:p>
            <a:r>
              <a:rPr lang="en-US" sz="2800" dirty="0"/>
              <a:t>An identifier must start with a letter, an underscore (_), or a dollar sign ($). It cannot start with a digit. </a:t>
            </a:r>
          </a:p>
          <a:p>
            <a:pPr lvl="1"/>
            <a:r>
              <a:rPr lang="en-US" sz="2400" dirty="0"/>
              <a:t>An identifier cannot be a reserved word. </a:t>
            </a:r>
            <a:endParaRPr lang="en-US" sz="2400" dirty="0" smtClean="0"/>
          </a:p>
          <a:p>
            <a:pPr lvl="1"/>
            <a:r>
              <a:rPr lang="en-US" sz="2800" dirty="0" smtClean="0"/>
              <a:t>An </a:t>
            </a:r>
            <a:r>
              <a:rPr lang="en-US" sz="2800" dirty="0"/>
              <a:t>identifier cannot be</a:t>
            </a:r>
            <a:r>
              <a:rPr lang="en-US" dirty="0"/>
              <a:t> </a:t>
            </a:r>
            <a:r>
              <a:rPr lang="en-US" sz="2600" dirty="0">
                <a:latin typeface="Courier New" pitchFamily="49" charset="0"/>
              </a:rPr>
              <a:t>true</a:t>
            </a:r>
            <a:r>
              <a:rPr lang="en-US" sz="2800" dirty="0"/>
              <a:t>, </a:t>
            </a:r>
            <a:r>
              <a:rPr lang="en-US" sz="2600" dirty="0">
                <a:latin typeface="Courier New" pitchFamily="49" charset="0"/>
              </a:rPr>
              <a:t>false</a:t>
            </a:r>
            <a:r>
              <a:rPr lang="en-US" sz="2800" dirty="0"/>
              <a:t>, or</a:t>
            </a:r>
            <a:br>
              <a:rPr lang="en-US" sz="2800" dirty="0"/>
            </a:br>
            <a:r>
              <a:rPr lang="en-US" sz="2600" dirty="0">
                <a:latin typeface="Courier New" pitchFamily="49" charset="0"/>
              </a:rPr>
              <a:t>null</a:t>
            </a:r>
            <a:r>
              <a:rPr lang="en-US" sz="2800" dirty="0"/>
              <a:t>.</a:t>
            </a:r>
          </a:p>
          <a:p>
            <a:r>
              <a:rPr lang="en-US" sz="2800" dirty="0"/>
              <a:t>An identifier can be of any length.</a:t>
            </a:r>
          </a:p>
        </p:txBody>
      </p:sp>
      <p:sp>
        <p:nvSpPr>
          <p:cNvPr id="4" name="Slide Number Placeholder 4"/>
          <p:cNvSpPr>
            <a:spLocks noGrp="1"/>
          </p:cNvSpPr>
          <p:nvPr>
            <p:ph type="sldNum" sz="quarter" idx="12"/>
          </p:nvPr>
        </p:nvSpPr>
        <p:spPr/>
        <p:txBody>
          <a:bodyPr/>
          <a:lstStyle/>
          <a:p>
            <a:fld id="{48DCF2F2-84C2-465B-A2BC-25702A1E12C3}"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0"/>
            <a:ext cx="7772400" cy="1428750"/>
          </a:xfrm>
          <a:noFill/>
          <a:ln/>
        </p:spPr>
        <p:txBody>
          <a:bodyPr/>
          <a:lstStyle/>
          <a:p>
            <a:r>
              <a:rPr lang="en-US"/>
              <a:t>Naming Conventions</a:t>
            </a:r>
          </a:p>
        </p:txBody>
      </p:sp>
      <p:sp>
        <p:nvSpPr>
          <p:cNvPr id="90115" name="Rectangle 3"/>
          <p:cNvSpPr>
            <a:spLocks noGrp="1" noChangeArrowheads="1"/>
          </p:cNvSpPr>
          <p:nvPr>
            <p:ph idx="1"/>
          </p:nvPr>
        </p:nvSpPr>
        <p:spPr>
          <a:xfrm>
            <a:off x="685800" y="1371600"/>
            <a:ext cx="7696200" cy="4495800"/>
          </a:xfrm>
          <a:noFill/>
          <a:ln/>
        </p:spPr>
        <p:txBody>
          <a:bodyPr/>
          <a:lstStyle/>
          <a:p>
            <a:pPr algn="just"/>
            <a:r>
              <a:rPr lang="en-US"/>
              <a:t>Choose meaningful and descriptive names.</a:t>
            </a:r>
          </a:p>
          <a:p>
            <a:pPr algn="just"/>
            <a:r>
              <a:rPr lang="en-US"/>
              <a:t>Variables and method names:  </a:t>
            </a:r>
          </a:p>
          <a:p>
            <a:pPr lvl="1"/>
            <a:r>
              <a:rPr lang="en-US"/>
              <a:t>Use lowercase. If the name consists of several words, concatenate all in one, use lowercase for the first word, and capitalize the first letter of each subsequent word in the name. For example, the variables </a:t>
            </a:r>
            <a:r>
              <a:rPr lang="en-US" sz="2600">
                <a:latin typeface="Courier New" pitchFamily="49" charset="0"/>
              </a:rPr>
              <a:t>radius</a:t>
            </a:r>
            <a:r>
              <a:rPr lang="en-US"/>
              <a:t> and </a:t>
            </a:r>
            <a:r>
              <a:rPr lang="en-US" sz="2600">
                <a:latin typeface="Courier New" pitchFamily="49" charset="0"/>
              </a:rPr>
              <a:t>area</a:t>
            </a:r>
            <a:r>
              <a:rPr lang="en-US"/>
              <a:t>, and the method </a:t>
            </a:r>
            <a:r>
              <a:rPr lang="en-US" sz="2600">
                <a:latin typeface="Courier New" pitchFamily="49" charset="0"/>
              </a:rPr>
              <a:t>computeArea</a:t>
            </a:r>
            <a:r>
              <a:rPr lang="en-US"/>
              <a:t>. </a:t>
            </a:r>
          </a:p>
        </p:txBody>
      </p:sp>
      <p:sp>
        <p:nvSpPr>
          <p:cNvPr id="4" name="Slide Number Placeholder 4"/>
          <p:cNvSpPr>
            <a:spLocks noGrp="1"/>
          </p:cNvSpPr>
          <p:nvPr>
            <p:ph type="sldNum" sz="quarter" idx="12"/>
          </p:nvPr>
        </p:nvSpPr>
        <p:spPr/>
        <p:txBody>
          <a:bodyPr/>
          <a:lstStyle/>
          <a:p>
            <a:fld id="{2C7B04E3-1899-4EE6-9B96-2A342E26D7E1}" type="slidenum">
              <a:rPr lang="en-US"/>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7772400" cy="1428750"/>
          </a:xfrm>
          <a:noFill/>
          <a:ln/>
        </p:spPr>
        <p:txBody>
          <a:bodyPr/>
          <a:lstStyle/>
          <a:p>
            <a:r>
              <a:rPr lang="en-US" sz="4000"/>
              <a:t>Naming Conventions, cont.</a:t>
            </a:r>
            <a:endParaRPr lang="en-US"/>
          </a:p>
        </p:txBody>
      </p:sp>
      <p:sp>
        <p:nvSpPr>
          <p:cNvPr id="33795" name="Rectangle 3"/>
          <p:cNvSpPr>
            <a:spLocks noGrp="1" noChangeArrowheads="1"/>
          </p:cNvSpPr>
          <p:nvPr>
            <p:ph idx="1"/>
          </p:nvPr>
        </p:nvSpPr>
        <p:spPr>
          <a:xfrm>
            <a:off x="685800" y="1371600"/>
            <a:ext cx="6172200" cy="4114800"/>
          </a:xfrm>
          <a:noFill/>
          <a:ln/>
        </p:spPr>
        <p:txBody>
          <a:bodyPr/>
          <a:lstStyle/>
          <a:p>
            <a:pPr algn="just">
              <a:lnSpc>
                <a:spcPct val="90000"/>
              </a:lnSpc>
            </a:pPr>
            <a:r>
              <a:rPr lang="en-US" sz="2800"/>
              <a:t>Class names:</a:t>
            </a:r>
            <a:r>
              <a:rPr lang="en-US" sz="2800">
                <a:latin typeface="Book Antiqua" pitchFamily="18" charset="0"/>
              </a:rPr>
              <a:t> </a:t>
            </a:r>
          </a:p>
          <a:p>
            <a:pPr lvl="1">
              <a:lnSpc>
                <a:spcPct val="90000"/>
              </a:lnSpc>
            </a:pPr>
            <a:r>
              <a:rPr lang="en-US" sz="2400"/>
              <a:t>Capitalize the first letter of each word in the name.  For example, the class name </a:t>
            </a:r>
            <a:r>
              <a:rPr lang="en-US" sz="2200">
                <a:latin typeface="Courier New" pitchFamily="49" charset="0"/>
              </a:rPr>
              <a:t>ComputeArea</a:t>
            </a:r>
            <a:r>
              <a:rPr lang="en-US" sz="2400"/>
              <a:t>.</a:t>
            </a:r>
            <a:endParaRPr lang="en-US" sz="2400">
              <a:latin typeface="Book Antiqua" pitchFamily="18" charset="0"/>
            </a:endParaRPr>
          </a:p>
          <a:p>
            <a:pPr algn="just">
              <a:lnSpc>
                <a:spcPct val="90000"/>
              </a:lnSpc>
            </a:pPr>
            <a:endParaRPr lang="en-US" sz="2800">
              <a:latin typeface="Book Antiqua" pitchFamily="18" charset="0"/>
            </a:endParaRPr>
          </a:p>
          <a:p>
            <a:pPr algn="just">
              <a:lnSpc>
                <a:spcPct val="90000"/>
              </a:lnSpc>
              <a:spcBef>
                <a:spcPct val="0"/>
              </a:spcBef>
            </a:pPr>
            <a:r>
              <a:rPr lang="en-US" sz="2800"/>
              <a:t>Constants: </a:t>
            </a:r>
          </a:p>
          <a:p>
            <a:pPr lvl="1">
              <a:lnSpc>
                <a:spcPct val="90000"/>
              </a:lnSpc>
            </a:pPr>
            <a:r>
              <a:rPr lang="en-US" sz="2400"/>
              <a:t>Capitalize all letters in constants, and use underscores to connect words.  For example, the constant </a:t>
            </a:r>
            <a:r>
              <a:rPr lang="en-US" sz="2200">
                <a:latin typeface="Courier New" pitchFamily="49" charset="0"/>
              </a:rPr>
              <a:t>PI and </a:t>
            </a:r>
            <a:r>
              <a:rPr lang="en-US" sz="2400"/>
              <a:t>MAX_VALUE</a:t>
            </a:r>
          </a:p>
        </p:txBody>
      </p:sp>
      <p:sp>
        <p:nvSpPr>
          <p:cNvPr id="4" name="Slide Number Placeholder 4"/>
          <p:cNvSpPr>
            <a:spLocks noGrp="1"/>
          </p:cNvSpPr>
          <p:nvPr>
            <p:ph type="sldNum" sz="quarter" idx="12"/>
          </p:nvPr>
        </p:nvSpPr>
        <p:spPr/>
        <p:txBody>
          <a:bodyPr/>
          <a:lstStyle/>
          <a:p>
            <a:fld id="{FF7D36CD-D22C-41AE-86F9-446C1C4E23F4}" type="slidenum">
              <a:rPr lang="en-US"/>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0"/>
            <a:ext cx="7772400" cy="1428750"/>
          </a:xfrm>
          <a:noFill/>
          <a:ln/>
        </p:spPr>
        <p:txBody>
          <a:bodyPr/>
          <a:lstStyle/>
          <a:p>
            <a:r>
              <a:rPr lang="en-US" sz="4000"/>
              <a:t>Proper Indentation and Spacing</a:t>
            </a:r>
            <a:endParaRPr lang="en-US"/>
          </a:p>
        </p:txBody>
      </p:sp>
      <p:sp>
        <p:nvSpPr>
          <p:cNvPr id="92163" name="Rectangle 3"/>
          <p:cNvSpPr>
            <a:spLocks noGrp="1" noChangeArrowheads="1"/>
          </p:cNvSpPr>
          <p:nvPr>
            <p:ph idx="1"/>
          </p:nvPr>
        </p:nvSpPr>
        <p:spPr>
          <a:xfrm>
            <a:off x="685800" y="1371600"/>
            <a:ext cx="7924800" cy="4114800"/>
          </a:xfrm>
          <a:noFill/>
          <a:ln/>
        </p:spPr>
        <p:txBody>
          <a:bodyPr/>
          <a:lstStyle/>
          <a:p>
            <a:pPr algn="just"/>
            <a:r>
              <a:rPr lang="en-US"/>
              <a:t>Indentation</a:t>
            </a:r>
            <a:endParaRPr lang="en-US">
              <a:latin typeface="Book Antiqua" pitchFamily="18" charset="0"/>
            </a:endParaRPr>
          </a:p>
          <a:p>
            <a:pPr lvl="1"/>
            <a:r>
              <a:rPr lang="en-US"/>
              <a:t>Indent two spaces.</a:t>
            </a:r>
            <a:endParaRPr lang="en-US">
              <a:latin typeface="Book Antiqua" pitchFamily="18" charset="0"/>
            </a:endParaRPr>
          </a:p>
          <a:p>
            <a:pPr algn="just"/>
            <a:endParaRPr lang="en-US">
              <a:latin typeface="Book Antiqua" pitchFamily="18" charset="0"/>
            </a:endParaRPr>
          </a:p>
          <a:p>
            <a:pPr algn="just">
              <a:spcBef>
                <a:spcPct val="0"/>
              </a:spcBef>
            </a:pPr>
            <a:r>
              <a:rPr lang="en-US"/>
              <a:t>Spacing </a:t>
            </a:r>
          </a:p>
          <a:p>
            <a:pPr lvl="1"/>
            <a:r>
              <a:rPr lang="en-US"/>
              <a:t>Use blank line to separate segments of the code.</a:t>
            </a:r>
          </a:p>
        </p:txBody>
      </p:sp>
      <p:sp>
        <p:nvSpPr>
          <p:cNvPr id="4" name="Slide Number Placeholder 4"/>
          <p:cNvSpPr>
            <a:spLocks noGrp="1"/>
          </p:cNvSpPr>
          <p:nvPr>
            <p:ph type="sldNum" sz="quarter" idx="12"/>
          </p:nvPr>
        </p:nvSpPr>
        <p:spPr/>
        <p:txBody>
          <a:bodyPr/>
          <a:lstStyle/>
          <a:p>
            <a:fld id="{B07124CF-801D-4FDB-9EC9-95CE604C47A9}" type="slidenum">
              <a:rPr lang="en-US"/>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JOptionPane Input</a:t>
            </a:r>
            <a:endParaRPr lang="en-US"/>
          </a:p>
        </p:txBody>
      </p:sp>
      <p:sp>
        <p:nvSpPr>
          <p:cNvPr id="181251" name="Rectangle 3"/>
          <p:cNvSpPr>
            <a:spLocks noGrp="1" noChangeArrowheads="1"/>
          </p:cNvSpPr>
          <p:nvPr>
            <p:ph idx="1"/>
          </p:nvPr>
        </p:nvSpPr>
        <p:spPr>
          <a:xfrm>
            <a:off x="228600" y="990600"/>
            <a:ext cx="8686800" cy="5257800"/>
          </a:xfrm>
          <a:noFill/>
          <a:ln/>
        </p:spPr>
        <p:txBody>
          <a:bodyPr/>
          <a:lstStyle/>
          <a:p>
            <a:pPr marL="609600" indent="-609600">
              <a:buFont typeface="Monotype Sorts" pitchFamily="2" charset="2"/>
              <a:buNone/>
            </a:pPr>
            <a:r>
              <a:rPr lang="en-US" sz="2900">
                <a:cs typeface="Times New Roman" pitchFamily="18" charset="0"/>
              </a:rPr>
              <a:t>This book provides two ways of obtaining input.</a:t>
            </a:r>
          </a:p>
          <a:p>
            <a:pPr marL="609600" indent="-609600">
              <a:buFont typeface="Monotype Sorts" pitchFamily="2" charset="2"/>
              <a:buNone/>
            </a:pPr>
            <a:endParaRPr lang="en-US" sz="2900">
              <a:cs typeface="Times New Roman" pitchFamily="18" charset="0"/>
            </a:endParaRPr>
          </a:p>
          <a:p>
            <a:pPr marL="609600" indent="-609600">
              <a:buFont typeface="Monotype Sorts" pitchFamily="2" charset="2"/>
              <a:buAutoNum type="arabicPeriod"/>
            </a:pPr>
            <a:r>
              <a:rPr lang="en-US" sz="2900">
                <a:cs typeface="Times New Roman" pitchFamily="18" charset="0"/>
              </a:rPr>
              <a:t>Using the Scanner class (console input)</a:t>
            </a:r>
          </a:p>
          <a:p>
            <a:pPr marL="609600" indent="-609600">
              <a:buFont typeface="Monotype Sorts" pitchFamily="2" charset="2"/>
              <a:buAutoNum type="arabicPeriod"/>
            </a:pPr>
            <a:r>
              <a:rPr lang="en-US" sz="2900">
                <a:cs typeface="Times New Roman" pitchFamily="18" charset="0"/>
              </a:rPr>
              <a:t>Using JOptionPane input dialogs</a:t>
            </a:r>
          </a:p>
          <a:p>
            <a:pPr marL="609600" indent="-609600">
              <a:buFont typeface="Monotype Sorts" pitchFamily="2" charset="2"/>
              <a:buNone/>
            </a:pPr>
            <a:endParaRPr lang="en-US" sz="2900">
              <a:cs typeface="Times New Roman" pitchFamily="18" charset="0"/>
            </a:endParaRPr>
          </a:p>
        </p:txBody>
      </p:sp>
      <p:sp>
        <p:nvSpPr>
          <p:cNvPr id="4" name="Slide Number Placeholder 4"/>
          <p:cNvSpPr>
            <a:spLocks noGrp="1"/>
          </p:cNvSpPr>
          <p:nvPr>
            <p:ph type="sldNum" sz="quarter" idx="12"/>
          </p:nvPr>
        </p:nvSpPr>
        <p:spPr/>
        <p:txBody>
          <a:bodyPr/>
          <a:lstStyle/>
          <a:p>
            <a:fld id="{90717DB3-004A-4962-B403-1D2D5D7B8EDA}" type="slidenum">
              <a:rPr lang="en-US"/>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Getting Input from Input Dialog Boxes</a:t>
            </a:r>
            <a:r>
              <a:rPr lang="en-US"/>
              <a:t> </a:t>
            </a:r>
          </a:p>
        </p:txBody>
      </p:sp>
      <p:sp>
        <p:nvSpPr>
          <p:cNvPr id="254979" name="Rectangle 3"/>
          <p:cNvSpPr>
            <a:spLocks noGrp="1" noChangeArrowheads="1"/>
          </p:cNvSpPr>
          <p:nvPr>
            <p:ph idx="1"/>
          </p:nvPr>
        </p:nvSpPr>
        <p:spPr>
          <a:xfrm>
            <a:off x="228600" y="990600"/>
            <a:ext cx="8686800" cy="5257800"/>
          </a:xfrm>
          <a:noFill/>
          <a:ln/>
        </p:spPr>
        <p:txBody>
          <a:bodyPr/>
          <a:lstStyle/>
          <a:p>
            <a:pPr marL="0" indent="0">
              <a:buFont typeface="Monotype Sorts" pitchFamily="2" charset="2"/>
              <a:buNone/>
            </a:pPr>
            <a:r>
              <a:rPr lang="en-US"/>
              <a:t>String input =  </a:t>
            </a:r>
            <a:r>
              <a:rPr lang="de-DE"/>
              <a:t>JOptionPane.showInputDialog( </a:t>
            </a:r>
          </a:p>
          <a:p>
            <a:pPr marL="0" indent="0">
              <a:buFont typeface="Monotype Sorts" pitchFamily="2" charset="2"/>
              <a:buNone/>
            </a:pPr>
            <a:r>
              <a:rPr lang="de-DE"/>
              <a:t>  "Enter an input");</a:t>
            </a:r>
            <a:endParaRPr lang="en-US"/>
          </a:p>
        </p:txBody>
      </p:sp>
      <p:sp>
        <p:nvSpPr>
          <p:cNvPr id="8" name="Slide Number Placeholder 4"/>
          <p:cNvSpPr>
            <a:spLocks noGrp="1"/>
          </p:cNvSpPr>
          <p:nvPr>
            <p:ph type="sldNum" sz="quarter" idx="12"/>
          </p:nvPr>
        </p:nvSpPr>
        <p:spPr/>
        <p:txBody>
          <a:bodyPr/>
          <a:lstStyle/>
          <a:p>
            <a:fld id="{C994C302-63EE-4486-8911-F56624F3D5A9}" type="slidenum">
              <a:rPr lang="en-US"/>
              <a:pPr/>
              <a:t>44</a:t>
            </a:fld>
            <a:endParaRPr lang="en-US"/>
          </a:p>
        </p:txBody>
      </p:sp>
      <p:pic>
        <p:nvPicPr>
          <p:cNvPr id="254985" name="Picture 9"/>
          <p:cNvPicPr>
            <a:picLocks noChangeAspect="1" noChangeArrowheads="1"/>
          </p:cNvPicPr>
          <p:nvPr/>
        </p:nvPicPr>
        <p:blipFill>
          <a:blip r:embed="rId2"/>
          <a:srcRect/>
          <a:stretch>
            <a:fillRect/>
          </a:stretch>
        </p:blipFill>
        <p:spPr bwMode="auto">
          <a:xfrm>
            <a:off x="3841750" y="3429000"/>
            <a:ext cx="4264025" cy="1825625"/>
          </a:xfrm>
          <a:prstGeom prst="rect">
            <a:avLst/>
          </a:prstGeom>
          <a:solidFill>
            <a:schemeClr val="tx1"/>
          </a:solidFill>
        </p:spPr>
      </p:pic>
      <p:sp>
        <p:nvSpPr>
          <p:cNvPr id="254991" name="Rectangle 15"/>
          <p:cNvSpPr>
            <a:spLocks noChangeArrowheads="1"/>
          </p:cNvSpPr>
          <p:nvPr/>
        </p:nvSpPr>
        <p:spPr bwMode="auto">
          <a:xfrm>
            <a:off x="1957388" y="1360488"/>
            <a:ext cx="428625" cy="639762"/>
          </a:xfrm>
          <a:prstGeom prst="rect">
            <a:avLst/>
          </a:prstGeom>
          <a:noFill/>
          <a:ln w="12700">
            <a:noFill/>
            <a:miter lim="800000"/>
            <a:headEnd type="none" w="sm" len="sm"/>
            <a:tailEnd type="none" w="sm" len="sm"/>
          </a:ln>
          <a:effectLst/>
        </p:spPr>
        <p:txBody>
          <a:bodyPr wrap="none" anchor="ctr">
            <a:spAutoFit/>
          </a:bodyPr>
          <a:lstStyle/>
          <a:p>
            <a:pPr indent="152400"/>
            <a:r>
              <a:rPr lang="en-US" sz="1200">
                <a:latin typeface="Courier New" pitchFamily="49" charset="0"/>
                <a:ea typeface="SimSun" pitchFamily="2" charset="-122"/>
                <a:cs typeface="Courier New" pitchFamily="49" charset="0"/>
              </a:rPr>
              <a:t> </a:t>
            </a:r>
            <a:endParaRPr lang="en-US" sz="600">
              <a:ea typeface="SimSun" pitchFamily="2" charset="-122"/>
              <a:cs typeface="Courier New" pitchFamily="49" charset="0"/>
            </a:endParaRPr>
          </a:p>
          <a:p>
            <a:pPr indent="152400"/>
            <a:endParaRPr lang="en-US" sz="2400">
              <a:ea typeface="SimSun" pitchFamily="2" charset="-122"/>
              <a:cs typeface="Courier New" pitchFamily="49" charset="0"/>
            </a:endParaRPr>
          </a:p>
        </p:txBody>
      </p:sp>
      <p:sp>
        <p:nvSpPr>
          <p:cNvPr id="254993" name="Rectangle 17"/>
          <p:cNvSpPr>
            <a:spLocks noChangeArrowheads="1"/>
          </p:cNvSpPr>
          <p:nvPr/>
        </p:nvSpPr>
        <p:spPr bwMode="auto">
          <a:xfrm>
            <a:off x="1957388" y="3227388"/>
            <a:ext cx="731837" cy="457200"/>
          </a:xfrm>
          <a:prstGeom prst="rect">
            <a:avLst/>
          </a:prstGeom>
          <a:noFill/>
          <a:ln w="12700">
            <a:noFill/>
            <a:miter lim="800000"/>
            <a:headEnd type="none" w="sm" len="sm"/>
            <a:tailEnd type="none" w="sm" len="sm"/>
          </a:ln>
          <a:effectLst/>
        </p:spPr>
        <p:txBody>
          <a:bodyPr wrap="none" anchor="ctr">
            <a:spAutoFit/>
          </a:bodyPr>
          <a:lstStyle/>
          <a:p>
            <a:r>
              <a:rPr lang="en-US" sz="2400">
                <a:latin typeface="Courier New" pitchFamily="49" charset="0"/>
                <a:cs typeface="Courier New" pitchFamily="49" charset="0"/>
              </a:rPr>
              <a:t>   </a:t>
            </a:r>
            <a:endParaRPr lang="en-US" sz="2400"/>
          </a:p>
        </p:txBody>
      </p:sp>
      <p:sp>
        <p:nvSpPr>
          <p:cNvPr id="254981" name="Line 5"/>
          <p:cNvSpPr>
            <a:spLocks noChangeShapeType="1"/>
          </p:cNvSpPr>
          <p:nvPr/>
        </p:nvSpPr>
        <p:spPr bwMode="auto">
          <a:xfrm>
            <a:off x="2036763" y="2046288"/>
            <a:ext cx="2919412" cy="1997075"/>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0-#ppt_w/2"/>
                                          </p:val>
                                        </p:tav>
                                        <p:tav tm="100000">
                                          <p:val>
                                            <p:strVal val="#ppt_x"/>
                                          </p:val>
                                        </p:tav>
                                      </p:tavLst>
                                    </p:anim>
                                    <p:anim calcmode="lin" valueType="num">
                                      <p:cBhvr additive="base">
                                        <p:cTn id="8"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Getting Input from Input Dialog Boxes</a:t>
            </a:r>
            <a:r>
              <a:rPr lang="en-US"/>
              <a:t> </a:t>
            </a:r>
          </a:p>
        </p:txBody>
      </p:sp>
      <p:sp>
        <p:nvSpPr>
          <p:cNvPr id="121859" name="Rectangle 3"/>
          <p:cNvSpPr>
            <a:spLocks noGrp="1" noChangeArrowheads="1"/>
          </p:cNvSpPr>
          <p:nvPr>
            <p:ph idx="1"/>
          </p:nvPr>
        </p:nvSpPr>
        <p:spPr>
          <a:xfrm>
            <a:off x="228600" y="990600"/>
            <a:ext cx="8686800" cy="5257800"/>
          </a:xfrm>
          <a:noFill/>
          <a:ln/>
        </p:spPr>
        <p:txBody>
          <a:bodyPr/>
          <a:lstStyle/>
          <a:p>
            <a:pPr marL="0" indent="0">
              <a:buFont typeface="Monotype Sorts" pitchFamily="2" charset="2"/>
              <a:buNone/>
            </a:pPr>
            <a:r>
              <a:rPr lang="en-US" sz="2900">
                <a:cs typeface="Times New Roman" pitchFamily="18" charset="0"/>
              </a:rPr>
              <a:t>String string = JOptionPane.showInputDialog(</a:t>
            </a:r>
          </a:p>
          <a:p>
            <a:pPr marL="0" indent="0">
              <a:buFont typeface="Monotype Sorts" pitchFamily="2" charset="2"/>
              <a:buNone/>
            </a:pPr>
            <a:r>
              <a:rPr lang="en-US" sz="2900">
                <a:cs typeface="Times New Roman" pitchFamily="18" charset="0"/>
              </a:rPr>
              <a:t>   null, “Prompting Message”,  “Dialog Title”,    </a:t>
            </a:r>
          </a:p>
          <a:p>
            <a:pPr marL="0" indent="0">
              <a:buFont typeface="Monotype Sorts" pitchFamily="2" charset="2"/>
              <a:buNone/>
            </a:pPr>
            <a:r>
              <a:rPr lang="en-US" sz="2900">
                <a:cs typeface="Times New Roman" pitchFamily="18" charset="0"/>
              </a:rPr>
              <a:t>   JOptionPane.QUESTION_MESSAGE);</a:t>
            </a:r>
          </a:p>
        </p:txBody>
      </p:sp>
      <p:sp>
        <p:nvSpPr>
          <p:cNvPr id="8" name="Slide Number Placeholder 4"/>
          <p:cNvSpPr>
            <a:spLocks noGrp="1"/>
          </p:cNvSpPr>
          <p:nvPr>
            <p:ph type="sldNum" sz="quarter" idx="12"/>
          </p:nvPr>
        </p:nvSpPr>
        <p:spPr/>
        <p:txBody>
          <a:bodyPr/>
          <a:lstStyle/>
          <a:p>
            <a:fld id="{28013516-E040-475E-969E-5A86F887688E}" type="slidenum">
              <a:rPr lang="en-US"/>
              <a:pPr/>
              <a:t>45</a:t>
            </a:fld>
            <a:endParaRPr lang="en-US"/>
          </a:p>
        </p:txBody>
      </p:sp>
      <p:graphicFrame>
        <p:nvGraphicFramePr>
          <p:cNvPr id="121860" name="Object 4"/>
          <p:cNvGraphicFramePr>
            <a:graphicFrameLocks noChangeAspect="1"/>
          </p:cNvGraphicFramePr>
          <p:nvPr/>
        </p:nvGraphicFramePr>
        <p:xfrm>
          <a:off x="2819400" y="3810000"/>
          <a:ext cx="6096000" cy="2895600"/>
        </p:xfrm>
        <a:graphic>
          <a:graphicData uri="http://schemas.openxmlformats.org/presentationml/2006/ole">
            <mc:AlternateContent xmlns:mc="http://schemas.openxmlformats.org/markup-compatibility/2006">
              <mc:Choice xmlns:v="urn:schemas-microsoft-com:vml" Requires="v">
                <p:oleObj spid="_x0000_s121861" name="Bitmap Image" r:id="rId3" imgW="3952381" imgH="1876190" progId="PBrush">
                  <p:embed/>
                </p:oleObj>
              </mc:Choice>
              <mc:Fallback>
                <p:oleObj name="Bitmap Image" r:id="rId3" imgW="3952381" imgH="1876190"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10000"/>
                        <a:ext cx="6096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Line 5"/>
          <p:cNvSpPr>
            <a:spLocks noChangeShapeType="1"/>
          </p:cNvSpPr>
          <p:nvPr/>
        </p:nvSpPr>
        <p:spPr bwMode="auto">
          <a:xfrm>
            <a:off x="2590800" y="1905000"/>
            <a:ext cx="2743200" cy="33528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2" name="Line 6"/>
          <p:cNvSpPr>
            <a:spLocks noChangeShapeType="1"/>
          </p:cNvSpPr>
          <p:nvPr/>
        </p:nvSpPr>
        <p:spPr bwMode="auto">
          <a:xfrm>
            <a:off x="5486400" y="1981200"/>
            <a:ext cx="0" cy="28194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3" name="Line 7"/>
          <p:cNvSpPr>
            <a:spLocks noChangeShapeType="1"/>
          </p:cNvSpPr>
          <p:nvPr/>
        </p:nvSpPr>
        <p:spPr bwMode="auto">
          <a:xfrm>
            <a:off x="4876800" y="2514600"/>
            <a:ext cx="0" cy="26670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0-#ppt_w/2"/>
                                          </p:val>
                                        </p:tav>
                                        <p:tav tm="100000">
                                          <p:val>
                                            <p:strVal val="#ppt_x"/>
                                          </p:val>
                                        </p:tav>
                                      </p:tavLst>
                                    </p:anim>
                                    <p:anim calcmode="lin" valueType="num">
                                      <p:cBhvr additive="base">
                                        <p:cTn id="8"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 calcmode="lin" valueType="num">
                                      <p:cBhvr additive="base">
                                        <p:cTn id="13" dur="500" fill="hold"/>
                                        <p:tgtEl>
                                          <p:spTgt spid="121862"/>
                                        </p:tgtEl>
                                        <p:attrNameLst>
                                          <p:attrName>ppt_x</p:attrName>
                                        </p:attrNameLst>
                                      </p:cBhvr>
                                      <p:tavLst>
                                        <p:tav tm="0">
                                          <p:val>
                                            <p:strVal val="0-#ppt_w/2"/>
                                          </p:val>
                                        </p:tav>
                                        <p:tav tm="100000">
                                          <p:val>
                                            <p:strVal val="#ppt_x"/>
                                          </p:val>
                                        </p:tav>
                                      </p:tavLst>
                                    </p:anim>
                                    <p:anim calcmode="lin" valueType="num">
                                      <p:cBhvr additive="base">
                                        <p:cTn id="14"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63"/>
                                        </p:tgtEl>
                                        <p:attrNameLst>
                                          <p:attrName>style.visibility</p:attrName>
                                        </p:attrNameLst>
                                      </p:cBhvr>
                                      <p:to>
                                        <p:strVal val="visible"/>
                                      </p:to>
                                    </p:set>
                                    <p:anim calcmode="lin" valueType="num">
                                      <p:cBhvr additive="base">
                                        <p:cTn id="19" dur="500" fill="hold"/>
                                        <p:tgtEl>
                                          <p:spTgt spid="121863"/>
                                        </p:tgtEl>
                                        <p:attrNameLst>
                                          <p:attrName>ppt_x</p:attrName>
                                        </p:attrNameLst>
                                      </p:cBhvr>
                                      <p:tavLst>
                                        <p:tav tm="0">
                                          <p:val>
                                            <p:strVal val="0-#ppt_w/2"/>
                                          </p:val>
                                        </p:tav>
                                        <p:tav tm="100000">
                                          <p:val>
                                            <p:strVal val="#ppt_x"/>
                                          </p:val>
                                        </p:tav>
                                      </p:tavLst>
                                    </p:anim>
                                    <p:anim calcmode="lin" valueType="num">
                                      <p:cBhvr additive="base">
                                        <p:cTn id="20"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P spid="1218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Two Ways to Invoke the Method</a:t>
            </a:r>
            <a:r>
              <a:rPr lang="en-US"/>
              <a:t> </a:t>
            </a:r>
          </a:p>
        </p:txBody>
      </p:sp>
      <p:sp>
        <p:nvSpPr>
          <p:cNvPr id="173059" name="Rectangle 3"/>
          <p:cNvSpPr>
            <a:spLocks noGrp="1" noChangeArrowheads="1"/>
          </p:cNvSpPr>
          <p:nvPr>
            <p:ph idx="1"/>
          </p:nvPr>
        </p:nvSpPr>
        <p:spPr>
          <a:xfrm>
            <a:off x="228600" y="990600"/>
            <a:ext cx="8686800" cy="5257800"/>
          </a:xfrm>
          <a:noFill/>
          <a:ln/>
        </p:spPr>
        <p:txBody>
          <a:bodyPr/>
          <a:lstStyle/>
          <a:p>
            <a:pPr marL="0" indent="0">
              <a:lnSpc>
                <a:spcPct val="90000"/>
              </a:lnSpc>
              <a:buFont typeface="Monotype Sorts" pitchFamily="2" charset="2"/>
              <a:buNone/>
            </a:pPr>
            <a:r>
              <a:rPr lang="en-US" sz="2500" dirty="0">
                <a:cs typeface="Times New Roman" pitchFamily="18" charset="0"/>
              </a:rPr>
              <a:t>There are several ways to use the </a:t>
            </a:r>
            <a:r>
              <a:rPr lang="en-US" sz="2500" dirty="0" err="1">
                <a:cs typeface="Times New Roman" pitchFamily="18" charset="0"/>
              </a:rPr>
              <a:t>showInputDialog</a:t>
            </a:r>
            <a:r>
              <a:rPr lang="en-US" sz="2500" dirty="0">
                <a:cs typeface="Times New Roman" pitchFamily="18" charset="0"/>
              </a:rPr>
              <a:t> method. For the time being, you only need to know two ways to invoke it.</a:t>
            </a:r>
          </a:p>
          <a:p>
            <a:pPr marL="0" indent="0">
              <a:lnSpc>
                <a:spcPct val="90000"/>
              </a:lnSpc>
              <a:buFont typeface="Monotype Sorts" pitchFamily="2" charset="2"/>
              <a:buNone/>
            </a:pPr>
            <a:r>
              <a:rPr lang="en-US" sz="2500" dirty="0">
                <a:cs typeface="Times New Roman" pitchFamily="18" charset="0"/>
              </a:rPr>
              <a:t>One is to use a statement as shown in the example:</a:t>
            </a:r>
          </a:p>
          <a:p>
            <a:pPr marL="0" indent="0">
              <a:lnSpc>
                <a:spcPct val="90000"/>
              </a:lnSpc>
              <a:buFont typeface="Monotype Sorts" pitchFamily="2" charset="2"/>
              <a:buNone/>
            </a:pPr>
            <a:endParaRPr lang="en-US" sz="2500" dirty="0">
              <a:cs typeface="Times New Roman" pitchFamily="18" charset="0"/>
            </a:endParaRPr>
          </a:p>
          <a:p>
            <a:pPr lvl="1">
              <a:lnSpc>
                <a:spcPct val="90000"/>
              </a:lnSpc>
              <a:buFontTx/>
              <a:buNone/>
            </a:pPr>
            <a:r>
              <a:rPr lang="en-US" sz="2100" dirty="0">
                <a:solidFill>
                  <a:srgbClr val="FF5050"/>
                </a:solidFill>
                <a:cs typeface="Times New Roman" pitchFamily="18" charset="0"/>
              </a:rPr>
              <a:t>String </a:t>
            </a:r>
            <a:r>
              <a:rPr lang="en-US" sz="2100" dirty="0" err="1">
                <a:solidFill>
                  <a:srgbClr val="FF5050"/>
                </a:solidFill>
                <a:cs typeface="Times New Roman" pitchFamily="18" charset="0"/>
              </a:rPr>
              <a:t>string</a:t>
            </a:r>
            <a:r>
              <a:rPr lang="en-US" sz="2100" dirty="0">
                <a:solidFill>
                  <a:srgbClr val="FF5050"/>
                </a:solidFill>
                <a:cs typeface="Times New Roman" pitchFamily="18" charset="0"/>
              </a:rPr>
              <a:t> = </a:t>
            </a:r>
            <a:r>
              <a:rPr lang="en-US" sz="2100" dirty="0" err="1">
                <a:solidFill>
                  <a:srgbClr val="FF5050"/>
                </a:solidFill>
                <a:cs typeface="Times New Roman" pitchFamily="18" charset="0"/>
              </a:rPr>
              <a:t>JOptionPane.showInputDialog</a:t>
            </a:r>
            <a:r>
              <a:rPr lang="en-US" sz="2100" dirty="0">
                <a:solidFill>
                  <a:srgbClr val="FF5050"/>
                </a:solidFill>
                <a:cs typeface="Times New Roman" pitchFamily="18" charset="0"/>
              </a:rPr>
              <a:t>(null, </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 </a:t>
            </a:r>
            <a:endParaRPr lang="en-US" sz="2100" dirty="0">
              <a:solidFill>
                <a:srgbClr val="FF5050"/>
              </a:solidFill>
              <a:cs typeface="Times New Roman" pitchFamily="18" charset="0"/>
            </a:endParaRPr>
          </a:p>
          <a:p>
            <a:pPr lvl="1">
              <a:lnSpc>
                <a:spcPct val="90000"/>
              </a:lnSpc>
              <a:buFontTx/>
              <a:buNone/>
            </a:pPr>
            <a:r>
              <a:rPr lang="en-US" sz="2100" dirty="0">
                <a:solidFill>
                  <a:srgbClr val="FF5050"/>
                </a:solidFill>
                <a:cs typeface="Times New Roman" pitchFamily="18" charset="0"/>
              </a:rPr>
              <a:t>  </a:t>
            </a:r>
            <a:r>
              <a:rPr lang="en-US" sz="2100" dirty="0" smtClean="0">
                <a:solidFill>
                  <a:srgbClr val="FF5050"/>
                </a:solidFill>
                <a:cs typeface="Times New Roman" pitchFamily="18" charset="0"/>
              </a:rPr>
              <a:t>title, </a:t>
            </a:r>
            <a:r>
              <a:rPr lang="en-US" sz="2100" dirty="0" err="1">
                <a:solidFill>
                  <a:srgbClr val="FF5050"/>
                </a:solidFill>
                <a:cs typeface="Times New Roman" pitchFamily="18" charset="0"/>
              </a:rPr>
              <a:t>JOptionPane.QUESTION_MESSAGE</a:t>
            </a:r>
            <a:r>
              <a:rPr lang="en-US" sz="2100" dirty="0">
                <a:solidFill>
                  <a:srgbClr val="FF5050"/>
                </a:solidFill>
                <a:cs typeface="Times New Roman" pitchFamily="18" charset="0"/>
              </a:rPr>
              <a:t>);</a:t>
            </a:r>
          </a:p>
          <a:p>
            <a:pPr marL="0" indent="0">
              <a:lnSpc>
                <a:spcPct val="90000"/>
              </a:lnSpc>
              <a:buFont typeface="Monotype Sorts" pitchFamily="2" charset="2"/>
              <a:buNone/>
            </a:pPr>
            <a:endParaRPr lang="en-US" sz="25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a:t>
            </a:r>
            <a:r>
              <a:rPr lang="en-US" sz="2500" dirty="0" err="1" smtClean="0">
                <a:cs typeface="Times New Roman" pitchFamily="18" charset="0"/>
              </a:rPr>
              <a:t>msg</a:t>
            </a:r>
            <a:r>
              <a:rPr lang="en-US" sz="2500" dirty="0" smtClean="0">
                <a:cs typeface="Times New Roman" pitchFamily="18" charset="0"/>
              </a:rPr>
              <a:t> </a:t>
            </a:r>
            <a:r>
              <a:rPr lang="en-US" sz="2500" dirty="0">
                <a:cs typeface="Times New Roman" pitchFamily="18" charset="0"/>
              </a:rPr>
              <a:t>is a string for the prompting message, and </a:t>
            </a:r>
            <a:r>
              <a:rPr lang="en-US" sz="2500" dirty="0" smtClean="0">
                <a:cs typeface="Times New Roman" pitchFamily="18" charset="0"/>
              </a:rPr>
              <a:t>title </a:t>
            </a:r>
            <a:r>
              <a:rPr lang="en-US" sz="2500" dirty="0">
                <a:cs typeface="Times New Roman" pitchFamily="18" charset="0"/>
              </a:rPr>
              <a:t>is a string for the title of the input dialog box.</a:t>
            </a:r>
          </a:p>
          <a:p>
            <a:pPr marL="0" indent="0">
              <a:lnSpc>
                <a:spcPct val="90000"/>
              </a:lnSpc>
              <a:buFont typeface="Monotype Sorts" pitchFamily="2" charset="2"/>
              <a:buNone/>
            </a:pPr>
            <a:endParaRPr lang="en-US" sz="2500" dirty="0">
              <a:cs typeface="Times New Roman" pitchFamily="18" charset="0"/>
            </a:endParaRPr>
          </a:p>
          <a:p>
            <a:pPr marL="0" indent="0">
              <a:lnSpc>
                <a:spcPct val="90000"/>
              </a:lnSpc>
              <a:buFont typeface="Monotype Sorts" pitchFamily="2" charset="2"/>
              <a:buNone/>
            </a:pPr>
            <a:r>
              <a:rPr lang="en-US" sz="2500" dirty="0">
                <a:cs typeface="Times New Roman" pitchFamily="18" charset="0"/>
              </a:rPr>
              <a:t>The other is to use a statement like this:</a:t>
            </a:r>
          </a:p>
          <a:p>
            <a:pPr lvl="1">
              <a:lnSpc>
                <a:spcPct val="90000"/>
              </a:lnSpc>
              <a:buFontTx/>
              <a:buNone/>
            </a:pPr>
            <a:r>
              <a:rPr lang="en-US" sz="2100" dirty="0" err="1" smtClean="0">
                <a:solidFill>
                  <a:srgbClr val="FF5050"/>
                </a:solidFill>
                <a:cs typeface="Times New Roman" pitchFamily="18" charset="0"/>
              </a:rPr>
              <a:t>JOptionPane.showInputDialog</a:t>
            </a:r>
            <a:r>
              <a:rPr lang="en-US" sz="2100" dirty="0" smtClean="0">
                <a:solidFill>
                  <a:srgbClr val="FF5050"/>
                </a:solidFill>
                <a:cs typeface="Times New Roman" pitchFamily="18" charset="0"/>
              </a:rPr>
              <a:t>(</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a:t>
            </a:r>
            <a:endParaRPr lang="en-US" sz="21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x is a string for the prompting message.</a:t>
            </a:r>
          </a:p>
        </p:txBody>
      </p:sp>
      <p:sp>
        <p:nvSpPr>
          <p:cNvPr id="4" name="Slide Number Placeholder 4"/>
          <p:cNvSpPr>
            <a:spLocks noGrp="1"/>
          </p:cNvSpPr>
          <p:nvPr>
            <p:ph type="sldNum" sz="quarter" idx="12"/>
          </p:nvPr>
        </p:nvSpPr>
        <p:spPr/>
        <p:txBody>
          <a:bodyPr/>
          <a:lstStyle/>
          <a:p>
            <a:fld id="{3308831A-E67D-4AF1-B811-75392FD8F347}" type="slidenum">
              <a:rPr lang="en-US"/>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Converting Strings to Integers</a:t>
            </a:r>
            <a:endParaRPr lang="en-US"/>
          </a:p>
        </p:txBody>
      </p:sp>
      <p:sp>
        <p:nvSpPr>
          <p:cNvPr id="123907" name="Rectangle 3"/>
          <p:cNvSpPr>
            <a:spLocks noGrp="1" noChangeArrowheads="1"/>
          </p:cNvSpPr>
          <p:nvPr>
            <p:ph idx="1"/>
          </p:nvPr>
        </p:nvSpPr>
        <p:spPr>
          <a:xfrm>
            <a:off x="228600" y="1143000"/>
            <a:ext cx="8763000" cy="5257800"/>
          </a:xfrm>
          <a:noFill/>
          <a:ln/>
        </p:spPr>
        <p:txBody>
          <a:bodyPr/>
          <a:lstStyle/>
          <a:p>
            <a:pPr marL="0" indent="0">
              <a:lnSpc>
                <a:spcPct val="90000"/>
              </a:lnSpc>
              <a:buFont typeface="Monotype Sorts" pitchFamily="2" charset="2"/>
              <a:buNone/>
            </a:pPr>
            <a:r>
              <a:rPr lang="en-US" sz="2900">
                <a:cs typeface="Times New Roman" pitchFamily="18" charset="0"/>
              </a:rPr>
              <a:t>The input returned from the input dialog box is a string. If you enter a numeric value such as 123, it returns “123”. To obtain the input as a number, you have to convert a string into a number. </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To convert a string into an </a:t>
            </a:r>
            <a:r>
              <a:rPr lang="en-US" sz="2900" u="sng">
                <a:cs typeface="Times New Roman" pitchFamily="18" charset="0"/>
              </a:rPr>
              <a:t>int</a:t>
            </a:r>
            <a:r>
              <a:rPr lang="en-US" sz="2900">
                <a:cs typeface="Times New Roman" pitchFamily="18" charset="0"/>
              </a:rPr>
              <a:t> value, you can use the static </a:t>
            </a:r>
            <a:r>
              <a:rPr lang="en-US" sz="2900" u="sng">
                <a:cs typeface="Times New Roman" pitchFamily="18" charset="0"/>
              </a:rPr>
              <a:t>parseInt</a:t>
            </a:r>
            <a:r>
              <a:rPr lang="en-US" sz="2900">
                <a:cs typeface="Times New Roman" pitchFamily="18" charset="0"/>
              </a:rPr>
              <a:t> method in the </a:t>
            </a:r>
            <a:r>
              <a:rPr lang="en-US" sz="2900" u="sng">
                <a:cs typeface="Times New Roman" pitchFamily="18" charset="0"/>
              </a:rPr>
              <a:t>Integer</a:t>
            </a:r>
            <a:r>
              <a:rPr lang="en-US" sz="2900">
                <a:cs typeface="Times New Roman" pitchFamily="18" charset="0"/>
              </a:rPr>
              <a:t> class as follows:</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u="sng">
                <a:cs typeface="Times New Roman" pitchFamily="18" charset="0"/>
              </a:rPr>
              <a:t>int intValue = Integer.parseInt(intString);</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where </a:t>
            </a:r>
            <a:r>
              <a:rPr lang="en-US" sz="2900" u="sng">
                <a:cs typeface="Times New Roman" pitchFamily="18" charset="0"/>
              </a:rPr>
              <a:t>intString</a:t>
            </a:r>
            <a:r>
              <a:rPr lang="en-US" sz="2900">
                <a:cs typeface="Times New Roman" pitchFamily="18" charset="0"/>
              </a:rPr>
              <a:t> is a numeric string such as “123”. </a:t>
            </a:r>
          </a:p>
        </p:txBody>
      </p:sp>
      <p:sp>
        <p:nvSpPr>
          <p:cNvPr id="4" name="Slide Number Placeholder 4"/>
          <p:cNvSpPr>
            <a:spLocks noGrp="1"/>
          </p:cNvSpPr>
          <p:nvPr>
            <p:ph type="sldNum" sz="quarter" idx="12"/>
          </p:nvPr>
        </p:nvSpPr>
        <p:spPr/>
        <p:txBody>
          <a:bodyPr/>
          <a:lstStyle/>
          <a:p>
            <a:fld id="{47018502-5676-403F-A0EE-0E5099E5D196}" type="slidenum">
              <a:rPr lang="en-US"/>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81000" y="228600"/>
            <a:ext cx="8458200" cy="609600"/>
          </a:xfrm>
          <a:noFill/>
          <a:ln/>
        </p:spPr>
        <p:txBody>
          <a:bodyPr>
            <a:normAutofit fontScale="90000"/>
          </a:bodyPr>
          <a:lstStyle/>
          <a:p>
            <a:r>
              <a:rPr lang="en-US" sz="4000">
                <a:cs typeface="Times New Roman" pitchFamily="18" charset="0"/>
              </a:rPr>
              <a:t>Converting Strings to Doubles</a:t>
            </a:r>
            <a:endParaRPr lang="en-US"/>
          </a:p>
        </p:txBody>
      </p:sp>
      <p:sp>
        <p:nvSpPr>
          <p:cNvPr id="124931" name="Rectangle 3"/>
          <p:cNvSpPr>
            <a:spLocks noGrp="1" noChangeArrowheads="1"/>
          </p:cNvSpPr>
          <p:nvPr>
            <p:ph idx="1"/>
          </p:nvPr>
        </p:nvSpPr>
        <p:spPr>
          <a:xfrm>
            <a:off x="228600" y="1143000"/>
            <a:ext cx="8763000" cy="5257800"/>
          </a:xfrm>
          <a:noFill/>
          <a:ln/>
        </p:spPr>
        <p:txBody>
          <a:bodyPr/>
          <a:lstStyle/>
          <a:p>
            <a:pPr marL="0" indent="0">
              <a:buFont typeface="Monotype Sorts" pitchFamily="2" charset="2"/>
              <a:buNone/>
            </a:pPr>
            <a:r>
              <a:rPr lang="en-US" sz="2900">
                <a:cs typeface="Times New Roman" pitchFamily="18" charset="0"/>
              </a:rPr>
              <a:t>To convert a string into a </a:t>
            </a:r>
            <a:r>
              <a:rPr lang="en-US" sz="2900" u="sng">
                <a:cs typeface="Times New Roman" pitchFamily="18" charset="0"/>
              </a:rPr>
              <a:t>double</a:t>
            </a:r>
            <a:r>
              <a:rPr lang="en-US" sz="2900">
                <a:cs typeface="Times New Roman" pitchFamily="18" charset="0"/>
              </a:rPr>
              <a:t> value, you can use the static </a:t>
            </a:r>
            <a:r>
              <a:rPr lang="en-US" sz="2900" u="sng">
                <a:cs typeface="Times New Roman" pitchFamily="18" charset="0"/>
              </a:rPr>
              <a:t>parseDouble</a:t>
            </a:r>
            <a:r>
              <a:rPr lang="en-US" sz="2900">
                <a:cs typeface="Times New Roman" pitchFamily="18" charset="0"/>
              </a:rPr>
              <a:t> method in the </a:t>
            </a:r>
            <a:r>
              <a:rPr lang="en-US" sz="2900" u="sng">
                <a:cs typeface="Times New Roman" pitchFamily="18" charset="0"/>
              </a:rPr>
              <a:t>Double</a:t>
            </a:r>
            <a:r>
              <a:rPr lang="en-US" sz="2900">
                <a:cs typeface="Times New Roman" pitchFamily="18" charset="0"/>
              </a:rPr>
              <a:t> class as follows:</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u="sng">
                <a:cs typeface="Times New Roman" pitchFamily="18" charset="0"/>
              </a:rPr>
              <a:t>double doubleValue =Double.parseDouble(doubleString);</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a:cs typeface="Times New Roman" pitchFamily="18" charset="0"/>
              </a:rPr>
              <a:t>where </a:t>
            </a:r>
            <a:r>
              <a:rPr lang="en-US" sz="2900" u="sng">
                <a:cs typeface="Times New Roman" pitchFamily="18" charset="0"/>
              </a:rPr>
              <a:t>doubleString</a:t>
            </a:r>
            <a:r>
              <a:rPr lang="en-US" sz="2900">
                <a:cs typeface="Times New Roman" pitchFamily="18" charset="0"/>
              </a:rPr>
              <a:t> is a numeric string such as “123.45”. </a:t>
            </a:r>
          </a:p>
        </p:txBody>
      </p:sp>
      <p:sp>
        <p:nvSpPr>
          <p:cNvPr id="4" name="Slide Number Placeholder 4"/>
          <p:cNvSpPr>
            <a:spLocks noGrp="1"/>
          </p:cNvSpPr>
          <p:nvPr>
            <p:ph type="sldNum" sz="quarter" idx="12"/>
          </p:nvPr>
        </p:nvSpPr>
        <p:spPr/>
        <p:txBody>
          <a:bodyPr/>
          <a:lstStyle/>
          <a:p>
            <a:fld id="{88EBF7FD-6BD5-48E5-B54E-7C854C31CDCF}" type="slidenum">
              <a:rPr lang="en-US"/>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0"/>
            <a:ext cx="7772400" cy="1428750"/>
          </a:xfrm>
          <a:noFill/>
          <a:ln/>
        </p:spPr>
        <p:txBody>
          <a:bodyPr/>
          <a:lstStyle/>
          <a:p>
            <a:r>
              <a:rPr lang="en-US"/>
              <a:t>The showMessageDialog Method </a:t>
            </a:r>
          </a:p>
        </p:txBody>
      </p:sp>
      <p:sp>
        <p:nvSpPr>
          <p:cNvPr id="131075" name="Rectangle 3"/>
          <p:cNvSpPr>
            <a:spLocks noGrp="1" noChangeArrowheads="1"/>
          </p:cNvSpPr>
          <p:nvPr>
            <p:ph idx="1"/>
          </p:nvPr>
        </p:nvSpPr>
        <p:spPr>
          <a:xfrm>
            <a:off x="457200" y="1295400"/>
            <a:ext cx="8229600" cy="2057400"/>
          </a:xfrm>
          <a:noFill/>
          <a:ln/>
        </p:spPr>
        <p:txBody>
          <a:bodyPr/>
          <a:lstStyle/>
          <a:p>
            <a:pPr marL="0" indent="0">
              <a:lnSpc>
                <a:spcPct val="90000"/>
              </a:lnSpc>
              <a:buFont typeface="Monotype Sorts" pitchFamily="2" charset="2"/>
              <a:buNone/>
            </a:pPr>
            <a:r>
              <a:rPr lang="en-US" sz="3000" dirty="0" err="1"/>
              <a:t>JOptionPane.showMessageDialog</a:t>
            </a:r>
            <a:r>
              <a:rPr lang="en-US" sz="3000" dirty="0"/>
              <a:t>(null, </a:t>
            </a:r>
          </a:p>
          <a:p>
            <a:pPr marL="0" indent="0">
              <a:lnSpc>
                <a:spcPct val="90000"/>
              </a:lnSpc>
              <a:buFont typeface="Monotype Sorts" pitchFamily="2" charset="2"/>
              <a:buNone/>
            </a:pPr>
            <a:r>
              <a:rPr lang="en-US" sz="3000" dirty="0"/>
              <a:t>  "Welcome to Java!",</a:t>
            </a:r>
          </a:p>
          <a:p>
            <a:pPr marL="0" indent="0">
              <a:lnSpc>
                <a:spcPct val="90000"/>
              </a:lnSpc>
              <a:buFont typeface="Monotype Sorts" pitchFamily="2" charset="2"/>
              <a:buNone/>
            </a:pPr>
            <a:r>
              <a:rPr lang="en-US" sz="3000" dirty="0"/>
              <a:t>  "Display Message",    </a:t>
            </a:r>
          </a:p>
          <a:p>
            <a:pPr marL="0" indent="0">
              <a:lnSpc>
                <a:spcPct val="90000"/>
              </a:lnSpc>
              <a:buFont typeface="Monotype Sorts" pitchFamily="2" charset="2"/>
              <a:buNone/>
            </a:pPr>
            <a:r>
              <a:rPr lang="en-US" sz="3000" dirty="0"/>
              <a:t>  </a:t>
            </a:r>
            <a:r>
              <a:rPr lang="en-US" sz="3000" dirty="0" err="1"/>
              <a:t>JOptionPane.INFORMATION_MESSAGE</a:t>
            </a:r>
            <a:r>
              <a:rPr lang="en-US" sz="3000" dirty="0"/>
              <a:t>);</a:t>
            </a:r>
          </a:p>
        </p:txBody>
      </p:sp>
      <p:sp>
        <p:nvSpPr>
          <p:cNvPr id="9" name="Slide Number Placeholder 4"/>
          <p:cNvSpPr>
            <a:spLocks noGrp="1"/>
          </p:cNvSpPr>
          <p:nvPr>
            <p:ph type="sldNum" sz="quarter" idx="12"/>
          </p:nvPr>
        </p:nvSpPr>
        <p:spPr/>
        <p:txBody>
          <a:bodyPr/>
          <a:lstStyle/>
          <a:p>
            <a:fld id="{E2FAF253-B10A-4C23-B71A-15D536483A91}" type="slidenum">
              <a:rPr lang="en-US"/>
              <a:pPr/>
              <a:t>49</a:t>
            </a:fld>
            <a:endParaRPr lang="en-US"/>
          </a:p>
        </p:txBody>
      </p:sp>
      <p:sp>
        <p:nvSpPr>
          <p:cNvPr id="131079" name="Rectangle 7"/>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42692" name="Picture 4"/>
          <p:cNvPicPr>
            <a:picLocks noChangeAspect="1" noChangeArrowheads="1"/>
          </p:cNvPicPr>
          <p:nvPr/>
        </p:nvPicPr>
        <p:blipFill>
          <a:blip r:embed="rId3"/>
          <a:srcRect/>
          <a:stretch>
            <a:fillRect/>
          </a:stretch>
        </p:blipFill>
        <p:spPr bwMode="auto">
          <a:xfrm>
            <a:off x="2362200" y="3581400"/>
            <a:ext cx="3705225" cy="2198688"/>
          </a:xfrm>
          <a:prstGeom prst="rect">
            <a:avLst/>
          </a:prstGeom>
          <a:noFill/>
          <a:ln w="9525">
            <a:noFill/>
            <a:miter lim="800000"/>
            <a:headEnd/>
            <a:tailEnd/>
          </a:ln>
        </p:spPr>
      </p:pic>
      <p:sp>
        <p:nvSpPr>
          <p:cNvPr id="131081" name="Line 9"/>
          <p:cNvSpPr>
            <a:spLocks noChangeShapeType="1"/>
          </p:cNvSpPr>
          <p:nvPr/>
        </p:nvSpPr>
        <p:spPr bwMode="auto">
          <a:xfrm>
            <a:off x="1752600" y="2133600"/>
            <a:ext cx="1905000" cy="22860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2" name="Line 10"/>
          <p:cNvSpPr>
            <a:spLocks noChangeShapeType="1"/>
          </p:cNvSpPr>
          <p:nvPr/>
        </p:nvSpPr>
        <p:spPr bwMode="auto">
          <a:xfrm>
            <a:off x="2743200" y="2743200"/>
            <a:ext cx="914400" cy="9906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3" name="Line 11"/>
          <p:cNvSpPr>
            <a:spLocks noChangeShapeType="1"/>
          </p:cNvSpPr>
          <p:nvPr/>
        </p:nvSpPr>
        <p:spPr bwMode="auto">
          <a:xfrm flipH="1">
            <a:off x="3048000" y="3200400"/>
            <a:ext cx="2514600" cy="12954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0-#ppt_w/2"/>
                                          </p:val>
                                        </p:tav>
                                        <p:tav tm="100000">
                                          <p:val>
                                            <p:strVal val="#ppt_x"/>
                                          </p:val>
                                        </p:tav>
                                      </p:tavLst>
                                    </p:anim>
                                    <p:anim calcmode="lin" valueType="num">
                                      <p:cBhvr additive="base">
                                        <p:cTn id="8" dur="500" fill="hold"/>
                                        <p:tgtEl>
                                          <p:spTgt spid="1310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0-#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3"/>
                                        </p:tgtEl>
                                        <p:attrNameLst>
                                          <p:attrName>style.visibility</p:attrName>
                                        </p:attrNameLst>
                                      </p:cBhvr>
                                      <p:to>
                                        <p:strVal val="visible"/>
                                      </p:to>
                                    </p:set>
                                    <p:anim calcmode="lin" valueType="num">
                                      <p:cBhvr additive="base">
                                        <p:cTn id="19" dur="500" fill="hold"/>
                                        <p:tgtEl>
                                          <p:spTgt spid="131083"/>
                                        </p:tgtEl>
                                        <p:attrNameLst>
                                          <p:attrName>ppt_x</p:attrName>
                                        </p:attrNameLst>
                                      </p:cBhvr>
                                      <p:tavLst>
                                        <p:tav tm="0">
                                          <p:val>
                                            <p:strVal val="0-#ppt_w/2"/>
                                          </p:val>
                                        </p:tav>
                                        <p:tav tm="100000">
                                          <p:val>
                                            <p:strVal val="#ppt_x"/>
                                          </p:val>
                                        </p:tav>
                                      </p:tavLst>
                                    </p:anim>
                                    <p:anim calcmode="lin" valueType="num">
                                      <p:cBhvr additive="base">
                                        <p:cTn id="20" dur="500" fill="hold"/>
                                        <p:tgtEl>
                                          <p:spTgt spid="131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animBg="1"/>
      <p:bldP spid="1310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1428750"/>
          </a:xfrm>
          <a:noFill/>
          <a:ln/>
        </p:spPr>
        <p:txBody>
          <a:bodyPr/>
          <a:lstStyle/>
          <a:p>
            <a:r>
              <a:rPr lang="en-US"/>
              <a:t>Variables</a:t>
            </a:r>
          </a:p>
        </p:txBody>
      </p:sp>
      <p:sp>
        <p:nvSpPr>
          <p:cNvPr id="18435" name="Rectangle 3"/>
          <p:cNvSpPr>
            <a:spLocks noGrp="1" noChangeArrowheads="1"/>
          </p:cNvSpPr>
          <p:nvPr>
            <p:ph idx="1"/>
          </p:nvPr>
        </p:nvSpPr>
        <p:spPr>
          <a:xfrm>
            <a:off x="609600" y="1447800"/>
            <a:ext cx="7924800" cy="4953000"/>
          </a:xfrm>
          <a:noFill/>
          <a:ln/>
        </p:spPr>
        <p:txBody>
          <a:bodyPr/>
          <a:lstStyle/>
          <a:p>
            <a:pPr>
              <a:lnSpc>
                <a:spcPct val="90000"/>
              </a:lnSpc>
              <a:buFont typeface="Monotype Sorts" pitchFamily="2" charset="2"/>
              <a:buNone/>
            </a:pPr>
            <a:r>
              <a:rPr lang="en-US" sz="2600">
                <a:latin typeface="Courier New" pitchFamily="49" charset="0"/>
              </a:rPr>
              <a:t>// Compute the first area</a:t>
            </a:r>
          </a:p>
          <a:p>
            <a:pPr>
              <a:lnSpc>
                <a:spcPct val="90000"/>
              </a:lnSpc>
              <a:buFont typeface="Monotype Sorts" pitchFamily="2" charset="2"/>
              <a:buNone/>
            </a:pPr>
            <a:r>
              <a:rPr lang="en-US" sz="2600">
                <a:latin typeface="Courier New" pitchFamily="49" charset="0"/>
              </a:rPr>
              <a:t>radius = 1.0;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a:p>
            <a:pPr>
              <a:lnSpc>
                <a:spcPct val="90000"/>
              </a:lnSpc>
              <a:buFont typeface="Monotype Sorts" pitchFamily="2" charset="2"/>
              <a:buNone/>
            </a:pPr>
            <a:endParaRPr lang="en-US" sz="2600">
              <a:latin typeface="Courier New" pitchFamily="49" charset="0"/>
            </a:endParaRPr>
          </a:p>
          <a:p>
            <a:pPr>
              <a:lnSpc>
                <a:spcPct val="90000"/>
              </a:lnSpc>
              <a:buFont typeface="Monotype Sorts" pitchFamily="2" charset="2"/>
              <a:buNone/>
            </a:pPr>
            <a:r>
              <a:rPr lang="en-US" sz="2600">
                <a:latin typeface="Courier New" pitchFamily="49" charset="0"/>
              </a:rPr>
              <a:t>// Compute the second area</a:t>
            </a:r>
          </a:p>
          <a:p>
            <a:pPr>
              <a:lnSpc>
                <a:spcPct val="90000"/>
              </a:lnSpc>
              <a:buFont typeface="Monotype Sorts" pitchFamily="2" charset="2"/>
              <a:buNone/>
            </a:pPr>
            <a:r>
              <a:rPr lang="en-US" sz="2600">
                <a:latin typeface="Courier New" pitchFamily="49" charset="0"/>
              </a:rPr>
              <a:t>radius = 2.0;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p:txBody>
      </p:sp>
      <p:sp>
        <p:nvSpPr>
          <p:cNvPr id="4" name="Slide Number Placeholder 4"/>
          <p:cNvSpPr>
            <a:spLocks noGrp="1"/>
          </p:cNvSpPr>
          <p:nvPr>
            <p:ph type="sldNum" sz="quarter" idx="12"/>
          </p:nvPr>
        </p:nvSpPr>
        <p:spPr/>
        <p:txBody>
          <a:bodyPr/>
          <a:lstStyle/>
          <a:p>
            <a:fld id="{F130EDA8-22C5-45B2-8482-B45D909D4FB1}"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228600"/>
            <a:ext cx="7772400" cy="609600"/>
          </a:xfrm>
          <a:noFill/>
          <a:ln/>
        </p:spPr>
        <p:txBody>
          <a:bodyPr>
            <a:normAutofit fontScale="90000"/>
          </a:bodyPr>
          <a:lstStyle/>
          <a:p>
            <a:r>
              <a:rPr lang="en-US"/>
              <a:t>Two Ways to Invoke the Method</a:t>
            </a:r>
          </a:p>
        </p:txBody>
      </p:sp>
      <p:sp>
        <p:nvSpPr>
          <p:cNvPr id="133123" name="Rectangle 3"/>
          <p:cNvSpPr>
            <a:spLocks noGrp="1" noChangeArrowheads="1"/>
          </p:cNvSpPr>
          <p:nvPr>
            <p:ph idx="1"/>
          </p:nvPr>
        </p:nvSpPr>
        <p:spPr>
          <a:xfrm>
            <a:off x="228600" y="990600"/>
            <a:ext cx="8686800" cy="5562600"/>
          </a:xfrm>
          <a:noFill/>
          <a:ln/>
        </p:spPr>
        <p:txBody>
          <a:bodyPr/>
          <a:lstStyle/>
          <a:p>
            <a:pPr marL="0" indent="0">
              <a:buFont typeface="Monotype Sorts" pitchFamily="2" charset="2"/>
              <a:buNone/>
            </a:pPr>
            <a:r>
              <a:rPr lang="en-US" sz="3000" dirty="0"/>
              <a:t>There are several ways to use the </a:t>
            </a:r>
            <a:r>
              <a:rPr lang="en-US" sz="3000" dirty="0" err="1"/>
              <a:t>showMessageDialog</a:t>
            </a:r>
            <a:r>
              <a:rPr lang="en-US" sz="3000" dirty="0"/>
              <a:t> method. For the time being, all you need to know are two ways to invoke it.</a:t>
            </a:r>
          </a:p>
          <a:p>
            <a:pPr marL="0" indent="0">
              <a:buFont typeface="Monotype Sorts" pitchFamily="2" charset="2"/>
              <a:buNone/>
            </a:pPr>
            <a:r>
              <a:rPr lang="en-US" sz="3000" dirty="0"/>
              <a:t>One is to use a statement as shown in the example:</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 </a:t>
            </a:r>
            <a:endParaRPr lang="en-US" sz="2600" dirty="0">
              <a:solidFill>
                <a:srgbClr val="FF7C80"/>
              </a:solidFill>
            </a:endParaRPr>
          </a:p>
          <a:p>
            <a:pPr lvl="1">
              <a:buFontTx/>
              <a:buNone/>
            </a:pPr>
            <a:r>
              <a:rPr lang="en-US" sz="2600" dirty="0">
                <a:solidFill>
                  <a:srgbClr val="FF7C80"/>
                </a:solidFill>
              </a:rPr>
              <a:t>  </a:t>
            </a:r>
            <a:r>
              <a:rPr lang="en-US" sz="2600" dirty="0" smtClean="0">
                <a:solidFill>
                  <a:srgbClr val="FF7C80"/>
                </a:solidFill>
              </a:rPr>
              <a:t>title, </a:t>
            </a:r>
            <a:r>
              <a:rPr lang="en-US" sz="2600" dirty="0" err="1">
                <a:solidFill>
                  <a:srgbClr val="FF7C80"/>
                </a:solidFill>
              </a:rPr>
              <a:t>JOptionPane.INFORMATION_MESSAGE</a:t>
            </a:r>
            <a:r>
              <a:rPr lang="en-US" sz="2600" dirty="0">
                <a:solidFill>
                  <a:srgbClr val="FF7C80"/>
                </a:solidFill>
              </a:rPr>
              <a:t>);</a:t>
            </a:r>
          </a:p>
          <a:p>
            <a:pPr marL="0" indent="0">
              <a:buFont typeface="Monotype Sorts" pitchFamily="2" charset="2"/>
              <a:buNone/>
            </a:pPr>
            <a:r>
              <a:rPr lang="en-US" sz="3000" dirty="0" smtClean="0"/>
              <a:t>The </a:t>
            </a:r>
            <a:r>
              <a:rPr lang="en-US" sz="3000" dirty="0"/>
              <a:t>other is to use a statement like this:</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a:t>
            </a:r>
            <a:endParaRPr lang="en-US" sz="2600" dirty="0">
              <a:solidFill>
                <a:srgbClr val="FF7C80"/>
              </a:solidFill>
            </a:endParaRPr>
          </a:p>
          <a:p>
            <a:pPr marL="0" indent="0">
              <a:buFont typeface="Monotype Sorts" pitchFamily="2" charset="2"/>
              <a:buNone/>
            </a:pPr>
            <a:r>
              <a:rPr lang="en-US" sz="3000" dirty="0"/>
              <a:t>where x is a string for the text to be displayed.</a:t>
            </a:r>
          </a:p>
        </p:txBody>
      </p:sp>
      <p:sp>
        <p:nvSpPr>
          <p:cNvPr id="5" name="Slide Number Placeholder 4"/>
          <p:cNvSpPr>
            <a:spLocks noGrp="1"/>
          </p:cNvSpPr>
          <p:nvPr>
            <p:ph type="sldNum" sz="quarter" idx="12"/>
          </p:nvPr>
        </p:nvSpPr>
        <p:spPr/>
        <p:txBody>
          <a:bodyPr/>
          <a:lstStyle/>
          <a:p>
            <a:fld id="{929552C9-3C6A-4240-B72B-30C91F997E4C}" type="slidenum">
              <a:rPr lang="en-US"/>
              <a:pPr/>
              <a:t>50</a:t>
            </a:fld>
            <a:endParaRPr lang="en-US"/>
          </a:p>
        </p:txBody>
      </p:sp>
      <p:sp>
        <p:nvSpPr>
          <p:cNvPr id="133124" name="Rectangle 4"/>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28600" y="228600"/>
            <a:ext cx="8915400" cy="609600"/>
          </a:xfrm>
          <a:noFill/>
          <a:ln/>
        </p:spPr>
        <p:txBody>
          <a:bodyPr/>
          <a:lstStyle/>
          <a:p>
            <a:r>
              <a:rPr lang="en-US" sz="3200"/>
              <a:t>(GUI) Confirmation Dialogs</a:t>
            </a:r>
          </a:p>
        </p:txBody>
      </p:sp>
      <p:sp>
        <p:nvSpPr>
          <p:cNvPr id="202755" name="Rectangle 3"/>
          <p:cNvSpPr>
            <a:spLocks noGrp="1" noChangeArrowheads="1"/>
          </p:cNvSpPr>
          <p:nvPr>
            <p:ph idx="1"/>
          </p:nvPr>
        </p:nvSpPr>
        <p:spPr>
          <a:xfrm>
            <a:off x="304800" y="1066800"/>
            <a:ext cx="8534400" cy="1862138"/>
          </a:xfrm>
          <a:noFill/>
          <a:ln/>
        </p:spPr>
        <p:txBody>
          <a:bodyPr/>
          <a:lstStyle/>
          <a:p>
            <a:pPr marL="0" indent="0">
              <a:buFont typeface="Monotype Sorts" pitchFamily="2" charset="2"/>
              <a:buNone/>
            </a:pPr>
            <a:r>
              <a:rPr lang="en-US" dirty="0" err="1"/>
              <a:t>int</a:t>
            </a:r>
            <a:r>
              <a:rPr lang="en-US" dirty="0"/>
              <a:t> option = </a:t>
            </a:r>
            <a:r>
              <a:rPr lang="en-US" dirty="0" err="1"/>
              <a:t>JOptionPane.showConfirmDialog</a:t>
            </a:r>
            <a:endParaRPr lang="en-US" dirty="0"/>
          </a:p>
          <a:p>
            <a:pPr marL="0" indent="0">
              <a:buFont typeface="Monotype Sorts" pitchFamily="2" charset="2"/>
              <a:buNone/>
            </a:pPr>
            <a:r>
              <a:rPr lang="en-US" dirty="0"/>
              <a:t>     (</a:t>
            </a:r>
            <a:r>
              <a:rPr lang="en-US" b="1" dirty="0"/>
              <a:t>null</a:t>
            </a:r>
            <a:r>
              <a:rPr lang="en-US" dirty="0"/>
              <a:t>, "Continue");</a:t>
            </a:r>
          </a:p>
        </p:txBody>
      </p:sp>
      <p:sp>
        <p:nvSpPr>
          <p:cNvPr id="7" name="Slide Number Placeholder 4"/>
          <p:cNvSpPr>
            <a:spLocks noGrp="1"/>
          </p:cNvSpPr>
          <p:nvPr>
            <p:ph type="sldNum" sz="quarter" idx="12"/>
          </p:nvPr>
        </p:nvSpPr>
        <p:spPr/>
        <p:txBody>
          <a:bodyPr/>
          <a:lstStyle/>
          <a:p>
            <a:fld id="{94300EE8-400A-43C9-8BE4-8253CE8F6DFE}" type="slidenum">
              <a:rPr lang="en-US"/>
              <a:pPr/>
              <a:t>51</a:t>
            </a:fld>
            <a:endParaRPr lang="en-US"/>
          </a:p>
        </p:txBody>
      </p:sp>
      <p:sp>
        <p:nvSpPr>
          <p:cNvPr id="202756" name="Rectangle 4"/>
          <p:cNvSpPr>
            <a:spLocks noChangeArrowheads="1"/>
          </p:cNvSpPr>
          <p:nvPr/>
        </p:nvSpPr>
        <p:spPr bwMode="auto">
          <a:xfrm>
            <a:off x="2166938" y="2743200"/>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02757" name="Picture 5"/>
          <p:cNvPicPr>
            <a:picLocks noChangeAspect="1" noChangeArrowheads="1"/>
          </p:cNvPicPr>
          <p:nvPr/>
        </p:nvPicPr>
        <p:blipFill>
          <a:blip r:embed="rId3"/>
          <a:srcRect/>
          <a:stretch>
            <a:fillRect/>
          </a:stretch>
        </p:blipFill>
        <p:spPr bwMode="auto">
          <a:xfrm>
            <a:off x="2882900" y="3236913"/>
            <a:ext cx="4456113" cy="2016125"/>
          </a:xfrm>
          <a:prstGeom prst="rect">
            <a:avLst/>
          </a:prstGeom>
          <a:noFill/>
          <a:ln w="9525">
            <a:noFill/>
            <a:miter lim="800000"/>
            <a:headEnd/>
            <a:tailEnd/>
          </a:ln>
        </p:spPr>
      </p:pic>
      <p:sp>
        <p:nvSpPr>
          <p:cNvPr id="202758" name="Line 6"/>
          <p:cNvSpPr>
            <a:spLocks noChangeShapeType="1"/>
          </p:cNvSpPr>
          <p:nvPr/>
        </p:nvSpPr>
        <p:spPr bwMode="auto">
          <a:xfrm>
            <a:off x="2882900" y="2162175"/>
            <a:ext cx="1150938" cy="1843088"/>
          </a:xfrm>
          <a:prstGeom prst="line">
            <a:avLst/>
          </a:prstGeom>
          <a:noFill/>
          <a:ln w="12700">
            <a:solidFill>
              <a:srgbClr val="FF0000"/>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0"/>
            <a:ext cx="7772400" cy="1428750"/>
          </a:xfrm>
          <a:noFill/>
          <a:ln/>
        </p:spPr>
        <p:txBody>
          <a:bodyPr/>
          <a:lstStyle/>
          <a:p>
            <a:r>
              <a:rPr lang="en-US"/>
              <a:t>Declaring Variables</a:t>
            </a:r>
          </a:p>
        </p:txBody>
      </p:sp>
      <p:sp>
        <p:nvSpPr>
          <p:cNvPr id="19459" name="Rectangle 3"/>
          <p:cNvSpPr>
            <a:spLocks noGrp="1" noChangeArrowheads="1"/>
          </p:cNvSpPr>
          <p:nvPr>
            <p:ph idx="1"/>
          </p:nvPr>
        </p:nvSpPr>
        <p:spPr>
          <a:xfrm>
            <a:off x="914400" y="1371600"/>
            <a:ext cx="8153400" cy="2914650"/>
          </a:xfrm>
          <a:noFill/>
          <a:ln/>
        </p:spPr>
        <p:txBody>
          <a:bodyPr/>
          <a:lstStyle/>
          <a:p>
            <a:pPr>
              <a:lnSpc>
                <a:spcPct val="90000"/>
              </a:lnSpc>
              <a:buFont typeface="Monotype Sorts" pitchFamily="2" charset="2"/>
              <a:buNone/>
            </a:pPr>
            <a:r>
              <a:rPr lang="en-US" sz="2600">
                <a:latin typeface="Courier New" pitchFamily="49" charset="0"/>
              </a:rPr>
              <a:t>int x;         // Declare x to be an</a:t>
            </a:r>
          </a:p>
          <a:p>
            <a:pPr>
              <a:lnSpc>
                <a:spcPct val="90000"/>
              </a:lnSpc>
              <a:buFont typeface="Monotype Sorts" pitchFamily="2" charset="2"/>
              <a:buNone/>
            </a:pPr>
            <a:r>
              <a:rPr lang="en-US" sz="2600">
                <a:latin typeface="Courier New" pitchFamily="49" charset="0"/>
              </a:rPr>
              <a:t>               // integer variable;</a:t>
            </a:r>
          </a:p>
          <a:p>
            <a:pPr>
              <a:lnSpc>
                <a:spcPct val="90000"/>
              </a:lnSpc>
              <a:spcBef>
                <a:spcPct val="50000"/>
              </a:spcBef>
              <a:buFont typeface="Monotype Sorts" pitchFamily="2" charset="2"/>
              <a:buNone/>
            </a:pPr>
            <a:r>
              <a:rPr lang="en-US" sz="2600">
                <a:latin typeface="Courier New" pitchFamily="49" charset="0"/>
              </a:rPr>
              <a:t>double radius; // Declare radius to</a:t>
            </a:r>
          </a:p>
          <a:p>
            <a:pPr>
              <a:lnSpc>
                <a:spcPct val="90000"/>
              </a:lnSpc>
              <a:buFont typeface="Monotype Sorts" pitchFamily="2" charset="2"/>
              <a:buNone/>
            </a:pPr>
            <a:r>
              <a:rPr lang="en-US" sz="2600">
                <a:latin typeface="Courier New" pitchFamily="49" charset="0"/>
              </a:rPr>
              <a:t>               // be a double variable;</a:t>
            </a:r>
          </a:p>
          <a:p>
            <a:pPr>
              <a:lnSpc>
                <a:spcPct val="90000"/>
              </a:lnSpc>
              <a:spcBef>
                <a:spcPct val="50000"/>
              </a:spcBef>
              <a:buFont typeface="Monotype Sorts" pitchFamily="2" charset="2"/>
              <a:buNone/>
            </a:pPr>
            <a:r>
              <a:rPr lang="en-US" sz="2600">
                <a:latin typeface="Courier New" pitchFamily="49" charset="0"/>
              </a:rPr>
              <a:t>char a;        // Declare a to be a</a:t>
            </a:r>
          </a:p>
          <a:p>
            <a:pPr>
              <a:lnSpc>
                <a:spcPct val="90000"/>
              </a:lnSpc>
              <a:buFont typeface="Monotype Sorts" pitchFamily="2" charset="2"/>
              <a:buNone/>
            </a:pPr>
            <a:r>
              <a:rPr lang="en-US" sz="2600">
                <a:latin typeface="Courier New" pitchFamily="49" charset="0"/>
              </a:rPr>
              <a:t>               // character variable;</a:t>
            </a:r>
            <a:endParaRPr lang="en-US" sz="2800">
              <a:latin typeface="Courier New" pitchFamily="49" charset="0"/>
            </a:endParaRPr>
          </a:p>
        </p:txBody>
      </p:sp>
      <p:sp>
        <p:nvSpPr>
          <p:cNvPr id="4" name="Slide Number Placeholder 4"/>
          <p:cNvSpPr>
            <a:spLocks noGrp="1"/>
          </p:cNvSpPr>
          <p:nvPr>
            <p:ph type="sldNum" sz="quarter" idx="12"/>
          </p:nvPr>
        </p:nvSpPr>
        <p:spPr/>
        <p:txBody>
          <a:bodyPr/>
          <a:lstStyle/>
          <a:p>
            <a:fld id="{A09D88B1-1A7B-49BE-8876-5AB2C627EC4A}"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428750"/>
          </a:xfrm>
          <a:noFill/>
          <a:ln/>
        </p:spPr>
        <p:txBody>
          <a:bodyPr/>
          <a:lstStyle/>
          <a:p>
            <a:r>
              <a:rPr lang="en-US"/>
              <a:t>Assignment Statements</a:t>
            </a:r>
            <a:endParaRPr lang="en-US" b="1"/>
          </a:p>
        </p:txBody>
      </p:sp>
      <p:sp>
        <p:nvSpPr>
          <p:cNvPr id="20483" name="Rectangle 3"/>
          <p:cNvSpPr>
            <a:spLocks noGrp="1" noChangeArrowheads="1"/>
          </p:cNvSpPr>
          <p:nvPr>
            <p:ph idx="1"/>
          </p:nvPr>
        </p:nvSpPr>
        <p:spPr>
          <a:xfrm>
            <a:off x="685800" y="1371600"/>
            <a:ext cx="8153400" cy="2990850"/>
          </a:xfrm>
          <a:noFill/>
          <a:ln/>
        </p:spPr>
        <p:txBody>
          <a:bodyPr/>
          <a:lstStyle/>
          <a:p>
            <a:pPr>
              <a:spcAft>
                <a:spcPct val="25000"/>
              </a:spcAft>
              <a:buFont typeface="Monotype Sorts" pitchFamily="2" charset="2"/>
              <a:buNone/>
            </a:pPr>
            <a:r>
              <a:rPr lang="en-US" sz="2600">
                <a:latin typeface="Courier New" pitchFamily="49" charset="0"/>
              </a:rPr>
              <a:t>x = 1;          // Assign 1 to x;</a:t>
            </a:r>
          </a:p>
          <a:p>
            <a:pPr>
              <a:spcBef>
                <a:spcPct val="50000"/>
              </a:spcBef>
              <a:buFont typeface="Monotype Sorts" pitchFamily="2" charset="2"/>
              <a:buNone/>
            </a:pPr>
            <a:r>
              <a:rPr lang="en-US" sz="2600">
                <a:latin typeface="Courier New" pitchFamily="49" charset="0"/>
              </a:rPr>
              <a:t>radius = 1.0;   // Assign 1.0 to radius;</a:t>
            </a:r>
          </a:p>
          <a:p>
            <a:pPr>
              <a:spcBef>
                <a:spcPct val="50000"/>
              </a:spcBef>
              <a:buFont typeface="Monotype Sorts" pitchFamily="2" charset="2"/>
              <a:buNone/>
            </a:pPr>
            <a:r>
              <a:rPr lang="en-US" sz="2600">
                <a:latin typeface="Courier New" pitchFamily="49" charset="0"/>
              </a:rPr>
              <a:t>a = 'A';        // Assign 'A' to a;</a:t>
            </a:r>
            <a:r>
              <a:rPr lang="en-US" sz="2800">
                <a:latin typeface="Courier New" pitchFamily="49" charset="0"/>
              </a:rPr>
              <a:t/>
            </a:r>
            <a:br>
              <a:rPr lang="en-US" sz="2800">
                <a:latin typeface="Courier New" pitchFamily="49" charset="0"/>
              </a:rPr>
            </a:br>
            <a:endParaRPr lang="en-US" sz="4400">
              <a:solidFill>
                <a:schemeClr val="tx2"/>
              </a:solidFill>
            </a:endParaRPr>
          </a:p>
        </p:txBody>
      </p:sp>
      <p:sp>
        <p:nvSpPr>
          <p:cNvPr id="4" name="Slide Number Placeholder 4"/>
          <p:cNvSpPr>
            <a:spLocks noGrp="1"/>
          </p:cNvSpPr>
          <p:nvPr>
            <p:ph type="sldNum" sz="quarter" idx="12"/>
          </p:nvPr>
        </p:nvSpPr>
        <p:spPr/>
        <p:txBody>
          <a:bodyPr/>
          <a:lstStyle/>
          <a:p>
            <a:fld id="{A7260C9D-4232-422D-991A-3BEFC2AA300D}" type="slidenum">
              <a:rPr lang="en-US"/>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676400"/>
          </a:xfrm>
          <a:noFill/>
          <a:ln/>
        </p:spPr>
        <p:txBody>
          <a:bodyPr/>
          <a:lstStyle/>
          <a:p>
            <a:r>
              <a:rPr lang="en-US"/>
              <a:t>Declaring and Initializing</a:t>
            </a:r>
            <a:br>
              <a:rPr lang="en-US"/>
            </a:br>
            <a:r>
              <a:rPr lang="en-US"/>
              <a:t>in One Step</a:t>
            </a:r>
            <a:endParaRPr lang="en-US" sz="3600" b="1"/>
          </a:p>
        </p:txBody>
      </p:sp>
      <p:sp>
        <p:nvSpPr>
          <p:cNvPr id="21507" name="Rectangle 3"/>
          <p:cNvSpPr>
            <a:spLocks noGrp="1" noChangeArrowheads="1"/>
          </p:cNvSpPr>
          <p:nvPr>
            <p:ph idx="1"/>
          </p:nvPr>
        </p:nvSpPr>
        <p:spPr>
          <a:xfrm>
            <a:off x="685800" y="2057400"/>
            <a:ext cx="6324600" cy="3373438"/>
          </a:xfrm>
          <a:noFill/>
          <a:ln/>
        </p:spPr>
        <p:txBody>
          <a:bodyPr/>
          <a:lstStyle/>
          <a:p>
            <a:r>
              <a:rPr lang="en-US" sz="3000">
                <a:latin typeface="Courier New" pitchFamily="49" charset="0"/>
              </a:rPr>
              <a:t>int x = 1;</a:t>
            </a:r>
          </a:p>
          <a:p>
            <a:pPr>
              <a:spcBef>
                <a:spcPct val="50000"/>
              </a:spcBef>
            </a:pPr>
            <a:r>
              <a:rPr lang="en-US" sz="3000">
                <a:latin typeface="Courier New" pitchFamily="49" charset="0"/>
              </a:rPr>
              <a:t>double d = 1.4;</a:t>
            </a:r>
          </a:p>
          <a:p>
            <a:pPr>
              <a:spcBef>
                <a:spcPct val="50000"/>
              </a:spcBef>
              <a:buFont typeface="Monotype Sorts" pitchFamily="2" charset="2"/>
              <a:buNone/>
            </a:pPr>
            <a:endParaRPr lang="en-US" sz="2800">
              <a:latin typeface="Courier New" pitchFamily="49" charset="0"/>
            </a:endParaRPr>
          </a:p>
        </p:txBody>
      </p:sp>
      <p:sp>
        <p:nvSpPr>
          <p:cNvPr id="4" name="Slide Number Placeholder 4"/>
          <p:cNvSpPr>
            <a:spLocks noGrp="1"/>
          </p:cNvSpPr>
          <p:nvPr>
            <p:ph type="sldNum" sz="quarter" idx="12"/>
          </p:nvPr>
        </p:nvSpPr>
        <p:spPr/>
        <p:txBody>
          <a:bodyPr/>
          <a:lstStyle/>
          <a:p>
            <a:fld id="{0BFDF6E2-CA73-4450-B08B-DA4903897E11}" type="slidenum">
              <a:rPr lang="en-US"/>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428750"/>
          </a:xfrm>
          <a:noFill/>
          <a:ln/>
        </p:spPr>
        <p:txBody>
          <a:bodyPr/>
          <a:lstStyle/>
          <a:p>
            <a:r>
              <a:rPr lang="en-US"/>
              <a:t>Constants</a:t>
            </a:r>
          </a:p>
        </p:txBody>
      </p:sp>
      <p:sp>
        <p:nvSpPr>
          <p:cNvPr id="22531" name="Rectangle 3"/>
          <p:cNvSpPr>
            <a:spLocks noGrp="1" noChangeArrowheads="1"/>
          </p:cNvSpPr>
          <p:nvPr>
            <p:ph idx="1"/>
          </p:nvPr>
        </p:nvSpPr>
        <p:spPr>
          <a:xfrm>
            <a:off x="914400" y="1371600"/>
            <a:ext cx="7772400" cy="4114800"/>
          </a:xfrm>
          <a:noFill/>
          <a:ln/>
        </p:spPr>
        <p:txBody>
          <a:bodyPr/>
          <a:lstStyle/>
          <a:p>
            <a:pPr>
              <a:buFont typeface="Monotype Sorts" pitchFamily="2" charset="2"/>
              <a:buNone/>
            </a:pPr>
            <a:r>
              <a:rPr lang="en-US" sz="2600">
                <a:latin typeface="Courier New" pitchFamily="49" charset="0"/>
              </a:rPr>
              <a:t>final datatype CONSTANTNAME = VALUE;   </a:t>
            </a:r>
          </a:p>
          <a:p>
            <a:pPr>
              <a:buFont typeface="Monotype Sorts" pitchFamily="2" charset="2"/>
              <a:buNone/>
            </a:pPr>
            <a:endParaRPr lang="en-US" sz="2600">
              <a:latin typeface="Courier New" pitchFamily="49" charset="0"/>
            </a:endParaRPr>
          </a:p>
          <a:p>
            <a:pPr>
              <a:buFont typeface="Monotype Sorts" pitchFamily="2" charset="2"/>
              <a:buNone/>
            </a:pPr>
            <a:r>
              <a:rPr lang="en-US" sz="2600">
                <a:latin typeface="Courier New" pitchFamily="49" charset="0"/>
              </a:rPr>
              <a:t>final double PI = 3.14159; </a:t>
            </a:r>
          </a:p>
          <a:p>
            <a:pPr>
              <a:buFont typeface="Monotype Sorts" pitchFamily="2" charset="2"/>
              <a:buNone/>
            </a:pPr>
            <a:r>
              <a:rPr lang="en-US" sz="2600">
                <a:latin typeface="Courier New" pitchFamily="49" charset="0"/>
              </a:rPr>
              <a:t>final int SIZE = 3;</a:t>
            </a:r>
          </a:p>
        </p:txBody>
      </p:sp>
      <p:sp>
        <p:nvSpPr>
          <p:cNvPr id="4" name="Slide Number Placeholder 4"/>
          <p:cNvSpPr>
            <a:spLocks noGrp="1"/>
          </p:cNvSpPr>
          <p:nvPr>
            <p:ph type="sldNum" sz="quarter" idx="12"/>
          </p:nvPr>
        </p:nvSpPr>
        <p:spPr/>
        <p:txBody>
          <a:bodyPr/>
          <a:lstStyle/>
          <a:p>
            <a:fld id="{A5490074-4A70-4F60-A3EE-B8C5C8DCF182}" type="slidenum">
              <a:rPr lang="en-US"/>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9714</TotalTime>
  <Words>2251</Words>
  <Application>Microsoft Office PowerPoint</Application>
  <PresentationFormat>On-screen Show (4:3)</PresentationFormat>
  <Paragraphs>380</Paragraphs>
  <Slides>51</Slides>
  <Notes>9</Notes>
  <HiddenSlides>0</HiddenSlides>
  <MMClips>0</MMClips>
  <ScaleCrop>false</ScaleCrop>
  <HeadingPairs>
    <vt:vector size="8" baseType="variant">
      <vt:variant>
        <vt:lpstr>Theme</vt:lpstr>
      </vt:variant>
      <vt:variant>
        <vt:i4>1</vt:i4>
      </vt:variant>
      <vt:variant>
        <vt:lpstr>Embedded OLE Servers</vt:lpstr>
      </vt:variant>
      <vt:variant>
        <vt:i4>3</vt:i4>
      </vt:variant>
      <vt:variant>
        <vt:lpstr>Slide Titles</vt:lpstr>
      </vt:variant>
      <vt:variant>
        <vt:i4>51</vt:i4>
      </vt:variant>
      <vt:variant>
        <vt:lpstr>Custom Shows</vt:lpstr>
      </vt:variant>
      <vt:variant>
        <vt:i4>1</vt:i4>
      </vt:variant>
    </vt:vector>
  </HeadingPairs>
  <TitlesOfParts>
    <vt:vector size="56" baseType="lpstr">
      <vt:lpstr>Office Theme</vt:lpstr>
      <vt:lpstr>Picture</vt:lpstr>
      <vt:lpstr>Equation</vt:lpstr>
      <vt:lpstr>Bitmap Image</vt:lpstr>
      <vt:lpstr>PowerPoint Presentation</vt:lpstr>
      <vt:lpstr>Computing the Area of a Circle</vt:lpstr>
      <vt:lpstr>Reading Input from the Console</vt:lpstr>
      <vt:lpstr>Identifiers</vt:lpstr>
      <vt:lpstr>Variables</vt:lpstr>
      <vt:lpstr>Declaring Variables</vt:lpstr>
      <vt:lpstr>Assignment Statements</vt:lpstr>
      <vt:lpstr>Declaring and Initializing in One Step</vt:lpstr>
      <vt:lpstr>Constants</vt:lpstr>
      <vt:lpstr>Numerical Data Types</vt:lpstr>
      <vt:lpstr>Arithmetic/Numeric Operators</vt:lpstr>
      <vt:lpstr>Integer Division</vt:lpstr>
      <vt:lpstr>Remainder Operator</vt:lpstr>
      <vt:lpstr>Number Literals</vt:lpstr>
      <vt:lpstr>Integer Literals</vt:lpstr>
      <vt:lpstr>Floating-Point Literals</vt:lpstr>
      <vt:lpstr>Scientific Notation</vt:lpstr>
      <vt:lpstr>How to Evaluate an Expression</vt:lpstr>
      <vt:lpstr>Problem: Converting Temperatures</vt:lpstr>
      <vt:lpstr>Current Time Calculation</vt:lpstr>
      <vt:lpstr>Shortcut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Character Data Type</vt:lpstr>
      <vt:lpstr>Unicode Format</vt:lpstr>
      <vt:lpstr>Escape Sequences for Special Characters</vt:lpstr>
      <vt:lpstr>Casting between char and Numeric Types</vt:lpstr>
      <vt:lpstr>Problem: Monetary Units</vt:lpstr>
      <vt:lpstr>Trace ComputeChange</vt:lpstr>
      <vt:lpstr>Bitwise Operators</vt:lpstr>
      <vt:lpstr>The String Type </vt:lpstr>
      <vt:lpstr>String Concatenation </vt:lpstr>
      <vt:lpstr>Programming Style and Documentation</vt:lpstr>
      <vt:lpstr>Appropriate Comments</vt:lpstr>
      <vt:lpstr>Naming Conventions</vt:lpstr>
      <vt:lpstr>Naming Conventions, cont.</vt:lpstr>
      <vt:lpstr>Proper Indentation and Spacing</vt:lpstr>
      <vt:lpstr>JOptionPane Input</vt:lpstr>
      <vt:lpstr>Getting Input from Input Dialog Boxes </vt:lpstr>
      <vt:lpstr>Getting Input from Input Dialog Boxes </vt:lpstr>
      <vt:lpstr>Two Ways to Invoke the Method </vt:lpstr>
      <vt:lpstr>Converting Strings to Integers</vt:lpstr>
      <vt:lpstr>Converting Strings to Doubles</vt:lpstr>
      <vt:lpstr>The showMessageDialog Method </vt:lpstr>
      <vt:lpstr>Two Ways to Invoke the Method</vt:lpstr>
      <vt:lpstr>(GUI) Confirmation Dialogs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Rajesh</cp:lastModifiedBy>
  <cp:revision>276</cp:revision>
  <dcterms:created xsi:type="dcterms:W3CDTF">1995-06-10T17:31:50Z</dcterms:created>
  <dcterms:modified xsi:type="dcterms:W3CDTF">2015-01-11T17:20:41Z</dcterms:modified>
</cp:coreProperties>
</file>