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2" r:id="rId1"/>
  </p:sldMasterIdLst>
  <p:notesMasterIdLst>
    <p:notesMasterId r:id="rId28"/>
  </p:notesMasterIdLst>
  <p:sldIdLst>
    <p:sldId id="491" r:id="rId2"/>
    <p:sldId id="446" r:id="rId3"/>
    <p:sldId id="447" r:id="rId4"/>
    <p:sldId id="448" r:id="rId5"/>
    <p:sldId id="449" r:id="rId6"/>
    <p:sldId id="450" r:id="rId7"/>
    <p:sldId id="451" r:id="rId8"/>
    <p:sldId id="452" r:id="rId9"/>
    <p:sldId id="458" r:id="rId10"/>
    <p:sldId id="459" r:id="rId11"/>
    <p:sldId id="460" r:id="rId12"/>
    <p:sldId id="461" r:id="rId13"/>
    <p:sldId id="463" r:id="rId14"/>
    <p:sldId id="464" r:id="rId15"/>
    <p:sldId id="467" r:id="rId16"/>
    <p:sldId id="477" r:id="rId17"/>
    <p:sldId id="478" r:id="rId18"/>
    <p:sldId id="481" r:id="rId19"/>
    <p:sldId id="482" r:id="rId20"/>
    <p:sldId id="483" r:id="rId21"/>
    <p:sldId id="484" r:id="rId22"/>
    <p:sldId id="486" r:id="rId23"/>
    <p:sldId id="487" r:id="rId24"/>
    <p:sldId id="488" r:id="rId25"/>
    <p:sldId id="489" r:id="rId26"/>
    <p:sldId id="490" r:id="rId2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65" autoAdjust="0"/>
  </p:normalViewPr>
  <p:slideViewPr>
    <p:cSldViewPr>
      <p:cViewPr varScale="1">
        <p:scale>
          <a:sx n="71" d="100"/>
          <a:sy n="71" d="100"/>
        </p:scale>
        <p:origin x="-1344" y="-9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49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6623149-A0E8-4A32-920D-E24E776C1D8F}" type="slidenum">
              <a:rPr lang="en-US" altLang="en-US" sz="1000" i="1"/>
              <a:pPr algn="r"/>
              <a:t>15</a:t>
            </a:fld>
            <a:endParaRPr lang="en-US" altLang="en-US" sz="1000" i="1"/>
          </a:p>
        </p:txBody>
      </p:sp>
      <p:sp>
        <p:nvSpPr>
          <p:cNvPr id="55299"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5300"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D27CD0C3-679D-42B7-93B6-633E6F05F322}" type="datetime1">
              <a:rPr lang="en-US" altLang="en-US" smtClean="0"/>
              <a:pPr>
                <a:defRPr/>
              </a:pPr>
              <a:t>1/11/2015</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Liang, Introduction to Java Programming, Eighth Edition, (c) 2011 Pearson Education, Inc. All rights reserved. 0132130807</a:t>
            </a:r>
            <a:endParaRPr lang="en-US" altLang="en-US"/>
          </a:p>
        </p:txBody>
      </p:sp>
      <p:sp>
        <p:nvSpPr>
          <p:cNvPr id="6" name="Slide Number Placeholder 5"/>
          <p:cNvSpPr>
            <a:spLocks noGrp="1"/>
          </p:cNvSpPr>
          <p:nvPr>
            <p:ph type="sldNum" sz="quarter" idx="12"/>
          </p:nvPr>
        </p:nvSpPr>
        <p:spPr/>
        <p:txBody>
          <a:bodyPr/>
          <a:lstStyle/>
          <a:p>
            <a:pPr>
              <a:defRPr/>
            </a:pPr>
            <a:fld id="{91198766-DE32-4790-8538-0B9CFDCC77CC}"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7793DF3-EF91-47AE-AFB1-ED6512FBEFF0}" type="datetime1">
              <a:rPr lang="en-US" altLang="en-US" smtClean="0"/>
              <a:pPr>
                <a:defRPr/>
              </a:pPr>
              <a:t>1/11/2015</a:t>
            </a:fld>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4C467E5-20B9-4B4C-B605-2AFA5323AF2E}"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43CF90C-098D-4ADF-8710-8AC4B3FF57B4}" type="datetime1">
              <a:rPr lang="en-US" altLang="en-US" smtClean="0"/>
              <a:pPr>
                <a:defRPr/>
              </a:pPr>
              <a:t>1/11/2015</a:t>
            </a:fld>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A1E16C1-8A41-4AEC-B285-F12397C90B82}" type="slidenum">
              <a:rPr lang="en-US" altLang="en-US" smtClean="0"/>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B19303C-4D4A-4BB3-B01D-977BD4C94649}" type="datetime1">
              <a:rPr lang="en-US" altLang="en-US" smtClean="0"/>
              <a:pPr>
                <a:defRPr/>
              </a:pPr>
              <a:t>1/11/2015</a:t>
            </a:fld>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EFC4B6A9-A89F-497F-88BD-CEC36848D63F}"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49CEAB4-B484-44F9-A89F-CCCF58BD537C}" type="datetime1">
              <a:rPr lang="en-US" altLang="en-US" smtClean="0"/>
              <a:pPr>
                <a:defRPr/>
              </a:pPr>
              <a:t>1/11/2015</a:t>
            </a:fld>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221DC8CB-48E4-45E5-A917-6953D37B6118}" type="slidenum">
              <a:rPr lang="en-US" altLang="en-US" smtClean="0"/>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FF8BFAE2-3315-4FB0-B550-41836B760492}" type="datetime1">
              <a:rPr lang="en-US" altLang="en-US" smtClean="0"/>
              <a:pPr>
                <a:defRPr/>
              </a:pPr>
              <a:t>1/11/2015</a:t>
            </a:fld>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88DC340-DA69-4F2C-A51E-24B493CE9D4A}"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7436BC30-9E2B-4075-B827-CF2D56978283}" type="datetime1">
              <a:rPr lang="en-US" altLang="en-US" smtClean="0"/>
              <a:pPr>
                <a:defRPr/>
              </a:pPr>
              <a:t>1/11/2015</a:t>
            </a:fld>
            <a:endParaRPr lang="en-US" alt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81DD580C-A294-4215-8124-F1D3D26EEFB4}"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F0DCF44A-4328-4BF2-A327-87B27EF2EF86}" type="datetime1">
              <a:rPr lang="en-US" altLang="en-US" smtClean="0"/>
              <a:pPr>
                <a:defRPr/>
              </a:pPr>
              <a:t>1/11/2015</a:t>
            </a:fld>
            <a:endParaRPr lang="en-US" alt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2C4C043D-A194-425A-AE03-69AAF4225226}"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556830C-EC6E-4099-BD44-741BD6E5453A}" type="datetime1">
              <a:rPr lang="en-US" altLang="en-US" smtClean="0"/>
              <a:pPr>
                <a:defRPr/>
              </a:pPr>
              <a:t>1/11/2015</a:t>
            </a:fld>
            <a:endParaRPr lang="en-US" alt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114B4C2-19B2-4121-AD77-E2352FC8AFCC}"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D4A285C-C1D9-45CF-BE94-1A54F66C11BC}" type="datetime1">
              <a:rPr lang="en-US" altLang="en-US" smtClean="0"/>
              <a:pPr>
                <a:defRPr/>
              </a:pPr>
              <a:t>1/11/2015</a:t>
            </a:fld>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36DD3783-7583-45F4-977C-FD68DF6C804C}"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7E41F6A-F8A5-4C7C-9CF9-19CC318B5976}" type="datetime1">
              <a:rPr lang="en-US" altLang="en-US" smtClean="0"/>
              <a:pPr>
                <a:defRPr/>
              </a:pPr>
              <a:t>1/11/2015</a:t>
            </a:fld>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08CDA2BC-39EF-4AE3-AC31-A69769872ED3}"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16487A8-FCA4-4B6C-9EFF-5B07B6CB1850}" type="datetime1">
              <a:rPr lang="en-US" altLang="en-US" smtClean="0"/>
              <a:pPr>
                <a:defRPr/>
              </a:pPr>
              <a:t>1/11/2015</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923039-B417-4D4E-BDF3-1FB5A47EBD8A}" type="slidenum">
              <a:rPr lang="en-US" altLang="en-US" smtClean="0"/>
              <a:pPr>
                <a:defRPr/>
              </a:pPr>
              <a:t>‹#›</a:t>
            </a:fld>
            <a:endParaRPr lang="en-US" altLang="en-US"/>
          </a:p>
        </p:txBody>
      </p:sp>
      <p:pic>
        <p:nvPicPr>
          <p:cNvPr id="7" name="Picture 2" descr="C:\Users\Sadat\Desktop\x.png"/>
          <p:cNvPicPr>
            <a:picLocks noChangeAspect="1" noChangeArrowheads="1"/>
          </p:cNvPicPr>
          <p:nvPr userDrawn="1"/>
        </p:nvPicPr>
        <p:blipFill>
          <a:blip r:embed="rId13"/>
          <a:srcRect/>
          <a:stretch>
            <a:fillRect/>
          </a:stretch>
        </p:blipFill>
        <p:spPr bwMode="auto">
          <a:xfrm>
            <a:off x="8229600" y="228600"/>
            <a:ext cx="638175" cy="638175"/>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066800"/>
            <a:ext cx="8382000" cy="2438400"/>
          </a:xfrm>
        </p:spPr>
        <p:txBody>
          <a:bodyPr>
            <a:normAutofit/>
          </a:bodyPr>
          <a:lstStyle/>
          <a:p>
            <a:r>
              <a:rPr lang="en-US" sz="4000" b="1" dirty="0" smtClean="0">
                <a:solidFill>
                  <a:schemeClr val="accent3">
                    <a:lumMod val="50000"/>
                  </a:schemeClr>
                </a:solidFill>
              </a:rPr>
              <a:t>National Mobile Application Trainer </a:t>
            </a:r>
            <a:br>
              <a:rPr lang="en-US" sz="4000" b="1" dirty="0" smtClean="0">
                <a:solidFill>
                  <a:schemeClr val="accent3">
                    <a:lumMod val="50000"/>
                  </a:schemeClr>
                </a:solidFill>
              </a:rPr>
            </a:br>
            <a:r>
              <a:rPr lang="en-US" sz="4000" b="1" dirty="0" smtClean="0">
                <a:solidFill>
                  <a:schemeClr val="accent3">
                    <a:lumMod val="50000"/>
                  </a:schemeClr>
                </a:solidFill>
              </a:rPr>
              <a:t>and Innovative Application Development Program</a:t>
            </a:r>
          </a:p>
        </p:txBody>
      </p:sp>
      <p:sp>
        <p:nvSpPr>
          <p:cNvPr id="4" name="TextBox 3"/>
          <p:cNvSpPr txBox="1"/>
          <p:nvPr/>
        </p:nvSpPr>
        <p:spPr>
          <a:xfrm>
            <a:off x="1553509" y="3733800"/>
            <a:ext cx="5998629" cy="954107"/>
          </a:xfrm>
          <a:prstGeom prst="rect">
            <a:avLst/>
          </a:prstGeom>
          <a:noFill/>
        </p:spPr>
        <p:txBody>
          <a:bodyPr wrap="none" rtlCol="0">
            <a:spAutoFit/>
          </a:bodyPr>
          <a:lstStyle/>
          <a:p>
            <a:pPr algn="ctr"/>
            <a:r>
              <a:rPr lang="en-US" sz="2800" b="1" dirty="0" smtClean="0"/>
              <a:t>Mobile Application Training Program</a:t>
            </a:r>
          </a:p>
          <a:p>
            <a:pPr algn="ctr"/>
            <a:r>
              <a:rPr lang="en-US" sz="2800" b="1" dirty="0" smtClean="0"/>
              <a:t>Topic</a:t>
            </a:r>
            <a:r>
              <a:rPr lang="en-US" sz="2800" b="1" dirty="0" smtClean="0"/>
              <a:t>: </a:t>
            </a:r>
            <a:r>
              <a:rPr lang="en-US" altLang="en-US" sz="2800" dirty="0"/>
              <a:t>Abstract Classes and Interfaces</a:t>
            </a:r>
            <a:endParaRPr lang="en-US" sz="2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F6928C7-868B-41DD-BB98-E5F316E9A34F}" type="slidenum">
              <a:rPr lang="en-US" altLang="en-US" sz="1400"/>
              <a:pPr/>
              <a:t>10</a:t>
            </a:fld>
            <a:endParaRPr lang="en-US" altLang="en-US" sz="1400"/>
          </a:p>
        </p:txBody>
      </p:sp>
      <p:sp>
        <p:nvSpPr>
          <p:cNvPr id="13316" name="Rectangle 2"/>
          <p:cNvSpPr>
            <a:spLocks noGrp="1" noChangeArrowheads="1"/>
          </p:cNvSpPr>
          <p:nvPr>
            <p:ph type="title" idx="4294967295"/>
          </p:nvPr>
        </p:nvSpPr>
        <p:spPr>
          <a:xfrm>
            <a:off x="0" y="228600"/>
            <a:ext cx="8305800" cy="1295400"/>
          </a:xfrm>
          <a:noFill/>
        </p:spPr>
        <p:txBody>
          <a:bodyPr>
            <a:normAutofit fontScale="90000"/>
          </a:bodyPr>
          <a:lstStyle/>
          <a:p>
            <a:r>
              <a:rPr lang="en-US" altLang="en-US" smtClean="0">
                <a:cs typeface="Courier New" pitchFamily="49" charset="0"/>
              </a:rPr>
              <a:t>What is an interface?</a:t>
            </a:r>
            <a:br>
              <a:rPr lang="en-US" altLang="en-US" smtClean="0">
                <a:cs typeface="Courier New" pitchFamily="49" charset="0"/>
              </a:rPr>
            </a:br>
            <a:r>
              <a:rPr lang="en-US" altLang="en-US" smtClean="0">
                <a:cs typeface="Courier New" pitchFamily="49" charset="0"/>
              </a:rPr>
              <a:t> Why is an interface useful?</a:t>
            </a:r>
          </a:p>
        </p:txBody>
      </p:sp>
      <p:sp>
        <p:nvSpPr>
          <p:cNvPr id="13317" name="Rectangle 3"/>
          <p:cNvSpPr>
            <a:spLocks noGrp="1" noChangeArrowheads="1"/>
          </p:cNvSpPr>
          <p:nvPr>
            <p:ph type="body" idx="4294967295"/>
          </p:nvPr>
        </p:nvSpPr>
        <p:spPr>
          <a:xfrm>
            <a:off x="533400" y="1828800"/>
            <a:ext cx="8610600" cy="3886200"/>
          </a:xfrm>
          <a:noFill/>
        </p:spPr>
        <p:txBody>
          <a:bodyPr/>
          <a:lstStyle/>
          <a:p>
            <a:pPr marL="0" indent="0">
              <a:buFont typeface="Monotype Sorts" pitchFamily="2" charset="2"/>
              <a:buNone/>
            </a:pPr>
            <a:r>
              <a:rPr lang="en-US" altLang="en-US" smtClean="0"/>
              <a:t>An interface is a classlike construct that contains only constants and abstract methods. In many ways, an interface is similar to an abstract class, but the intent of an interface is to specify behavior for objects. For example, you can specify that the objects are comparable, edible, cloneable using appropriate interfaces. </a:t>
            </a:r>
            <a:endParaRPr lang="en-US" altLang="en-US" sz="2800" smtClean="0">
              <a:ea typeface="PMingLiU" pitchFamily="18" charset="-120"/>
            </a:endParaRPr>
          </a:p>
        </p:txBody>
      </p:sp>
      <p:sp>
        <p:nvSpPr>
          <p:cNvPr id="133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85FCEDA5-94EF-47A8-BD57-3B6E8AC681AB}" type="slidenum">
              <a:rPr lang="en-US" altLang="en-US" sz="1400"/>
              <a:pPr algn="r">
                <a:spcBef>
                  <a:spcPct val="0"/>
                </a:spcBef>
                <a:buClrTx/>
                <a:buSzTx/>
                <a:buFontTx/>
                <a:buNone/>
              </a:pPr>
              <a:t>10</a:t>
            </a:fld>
            <a:endParaRPr lang="en-US" alt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4F793A7-498D-4599-8034-DC3E1BFEE042}" type="slidenum">
              <a:rPr lang="en-US" altLang="en-US" sz="1400"/>
              <a:pPr/>
              <a:t>11</a:t>
            </a:fld>
            <a:endParaRPr lang="en-US" altLang="en-US" sz="1400"/>
          </a:p>
        </p:txBody>
      </p:sp>
      <p:sp>
        <p:nvSpPr>
          <p:cNvPr id="14340" name="Rectangle 2"/>
          <p:cNvSpPr>
            <a:spLocks noGrp="1" noChangeArrowheads="1"/>
          </p:cNvSpPr>
          <p:nvPr>
            <p:ph type="title" idx="4294967295"/>
          </p:nvPr>
        </p:nvSpPr>
        <p:spPr>
          <a:xfrm>
            <a:off x="0" y="228600"/>
            <a:ext cx="7772400" cy="685800"/>
          </a:xfrm>
          <a:noFill/>
        </p:spPr>
        <p:txBody>
          <a:bodyPr>
            <a:normAutofit fontScale="90000"/>
          </a:bodyPr>
          <a:lstStyle/>
          <a:p>
            <a:r>
              <a:rPr lang="en-US" altLang="en-US" smtClean="0">
                <a:cs typeface="Courier New" pitchFamily="49" charset="0"/>
              </a:rPr>
              <a:t>Define an Interface</a:t>
            </a:r>
          </a:p>
        </p:txBody>
      </p:sp>
      <p:sp>
        <p:nvSpPr>
          <p:cNvPr id="14341" name="Rectangle 3"/>
          <p:cNvSpPr>
            <a:spLocks noGrp="1" noChangeArrowheads="1"/>
          </p:cNvSpPr>
          <p:nvPr>
            <p:ph type="body" idx="4294967295"/>
          </p:nvPr>
        </p:nvSpPr>
        <p:spPr>
          <a:xfrm>
            <a:off x="0" y="914400"/>
            <a:ext cx="8763000" cy="990600"/>
          </a:xfrm>
          <a:noFill/>
        </p:spPr>
        <p:txBody>
          <a:bodyPr/>
          <a:lstStyle/>
          <a:p>
            <a:pPr marL="0" indent="0">
              <a:buFont typeface="Monotype Sorts" pitchFamily="2" charset="2"/>
              <a:buNone/>
            </a:pPr>
            <a:r>
              <a:rPr lang="en-US" altLang="en-US" sz="2800" smtClean="0">
                <a:cs typeface="Courier New" pitchFamily="49" charset="0"/>
              </a:rPr>
              <a:t>To distinguish an interface from a class, Java uses the following syntax to define an interface:</a:t>
            </a:r>
          </a:p>
        </p:txBody>
      </p:sp>
      <p:sp>
        <p:nvSpPr>
          <p:cNvPr id="1433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E0880D0D-CC8B-47F9-92D1-91B4653A1A99}" type="slidenum">
              <a:rPr lang="en-US" altLang="en-US" sz="1400"/>
              <a:pPr algn="r">
                <a:spcBef>
                  <a:spcPct val="0"/>
                </a:spcBef>
                <a:buClrTx/>
                <a:buSzTx/>
                <a:buFontTx/>
                <a:buNone/>
              </a:pPr>
              <a:t>11</a:t>
            </a:fld>
            <a:endParaRPr lang="en-US" altLang="en-US" sz="1400"/>
          </a:p>
        </p:txBody>
      </p:sp>
      <p:sp>
        <p:nvSpPr>
          <p:cNvPr id="14342" name="Rectangle 4"/>
          <p:cNvSpPr>
            <a:spLocks noChangeArrowheads="1"/>
          </p:cNvSpPr>
          <p:nvPr/>
        </p:nvSpPr>
        <p:spPr bwMode="auto">
          <a:xfrm>
            <a:off x="228600" y="1981200"/>
            <a:ext cx="8610600" cy="167640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800" dirty="0">
                <a:latin typeface="Courier New" pitchFamily="49" charset="0"/>
              </a:rPr>
              <a:t>public interface </a:t>
            </a:r>
            <a:r>
              <a:rPr lang="en-US" altLang="en-US" sz="2800" dirty="0" err="1">
                <a:latin typeface="Courier New" pitchFamily="49" charset="0"/>
              </a:rPr>
              <a:t>InterfaceName</a:t>
            </a:r>
            <a:r>
              <a:rPr lang="en-US" altLang="en-US" sz="2800" dirty="0">
                <a:latin typeface="Courier New" pitchFamily="49" charset="0"/>
              </a:rPr>
              <a:t> { </a:t>
            </a:r>
          </a:p>
          <a:p>
            <a:pPr>
              <a:lnSpc>
                <a:spcPct val="90000"/>
              </a:lnSpc>
              <a:spcBef>
                <a:spcPct val="0"/>
              </a:spcBef>
              <a:buFont typeface="Monotype Sorts" pitchFamily="2" charset="2"/>
              <a:buNone/>
            </a:pPr>
            <a:r>
              <a:rPr lang="en-US" altLang="en-US" sz="2800" dirty="0">
                <a:latin typeface="Courier New" pitchFamily="49" charset="0"/>
              </a:rPr>
              <a:t>  constant declarations;</a:t>
            </a:r>
          </a:p>
          <a:p>
            <a:pPr>
              <a:lnSpc>
                <a:spcPct val="90000"/>
              </a:lnSpc>
              <a:spcBef>
                <a:spcPct val="0"/>
              </a:spcBef>
              <a:buFont typeface="Monotype Sorts" pitchFamily="2" charset="2"/>
              <a:buNone/>
            </a:pPr>
            <a:r>
              <a:rPr lang="en-US" altLang="en-US" sz="2800" dirty="0">
                <a:latin typeface="Courier New" pitchFamily="49" charset="0"/>
              </a:rPr>
              <a:t>  method signatures;</a:t>
            </a:r>
          </a:p>
          <a:p>
            <a:pPr>
              <a:lnSpc>
                <a:spcPct val="90000"/>
              </a:lnSpc>
              <a:spcBef>
                <a:spcPct val="0"/>
              </a:spcBef>
              <a:buFont typeface="Monotype Sorts" pitchFamily="2" charset="2"/>
              <a:buNone/>
            </a:pPr>
            <a:r>
              <a:rPr lang="en-US" altLang="en-US" sz="2800" dirty="0">
                <a:latin typeface="Courier New" pitchFamily="49" charset="0"/>
              </a:rPr>
              <a:t>}</a:t>
            </a:r>
            <a:endParaRPr lang="en-US" altLang="en-US" dirty="0"/>
          </a:p>
        </p:txBody>
      </p:sp>
      <p:sp>
        <p:nvSpPr>
          <p:cNvPr id="14343" name="Rectangle 5"/>
          <p:cNvSpPr>
            <a:spLocks noChangeArrowheads="1"/>
          </p:cNvSpPr>
          <p:nvPr/>
        </p:nvSpPr>
        <p:spPr bwMode="auto">
          <a:xfrm>
            <a:off x="304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a:t>Example</a:t>
            </a:r>
            <a:r>
              <a:rPr lang="en-US" altLang="en-US" sz="2800">
                <a:cs typeface="Courier New" pitchFamily="49" charset="0"/>
              </a:rPr>
              <a:t>:</a:t>
            </a:r>
          </a:p>
        </p:txBody>
      </p:sp>
      <p:sp>
        <p:nvSpPr>
          <p:cNvPr id="14344" name="Rectangle 6"/>
          <p:cNvSpPr>
            <a:spLocks noChangeArrowheads="1"/>
          </p:cNvSpPr>
          <p:nvPr/>
        </p:nvSpPr>
        <p:spPr bwMode="auto">
          <a:xfrm>
            <a:off x="228600" y="4419600"/>
            <a:ext cx="8610600" cy="175260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400" dirty="0">
                <a:latin typeface="Courier New" pitchFamily="49" charset="0"/>
              </a:rPr>
              <a:t>public interface Edible {</a:t>
            </a:r>
          </a:p>
          <a:p>
            <a:pPr>
              <a:buFont typeface="Monotype Sorts" pitchFamily="2" charset="2"/>
              <a:buNone/>
            </a:pPr>
            <a:r>
              <a:rPr lang="en-US" altLang="en-US" sz="2400" dirty="0">
                <a:latin typeface="Courier New" pitchFamily="49" charset="0"/>
              </a:rPr>
              <a:t>  /** Describe how to eat */</a:t>
            </a:r>
          </a:p>
          <a:p>
            <a:pPr>
              <a:buFont typeface="Monotype Sorts" pitchFamily="2" charset="2"/>
              <a:buNone/>
            </a:pPr>
            <a:r>
              <a:rPr lang="en-US" altLang="en-US" sz="2400" dirty="0">
                <a:latin typeface="Courier New" pitchFamily="49" charset="0"/>
              </a:rPr>
              <a:t>  public abstract String </a:t>
            </a:r>
            <a:r>
              <a:rPr lang="en-US" altLang="en-US" sz="2400" dirty="0" err="1">
                <a:latin typeface="Courier New" pitchFamily="49" charset="0"/>
              </a:rPr>
              <a:t>howToEat</a:t>
            </a:r>
            <a:r>
              <a:rPr lang="en-US" altLang="en-US" sz="2400" dirty="0">
                <a:latin typeface="Courier New" pitchFamily="49" charset="0"/>
              </a:rPr>
              <a:t>();</a:t>
            </a:r>
          </a:p>
          <a:p>
            <a:pPr>
              <a:buFont typeface="Monotype Sorts" pitchFamily="2" charset="2"/>
              <a:buNone/>
            </a:pPr>
            <a:r>
              <a:rPr lang="en-US" altLang="en-US" sz="2400" dirty="0">
                <a:latin typeface="Courier New" pitchFamily="49"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0CFF6-626F-495E-AC43-AB79219B4F42}" type="slidenum">
              <a:rPr lang="en-US" altLang="en-US" sz="1400"/>
              <a:pPr/>
              <a:t>12</a:t>
            </a:fld>
            <a:endParaRPr lang="en-US" altLang="en-US" sz="1400"/>
          </a:p>
        </p:txBody>
      </p:sp>
      <p:sp>
        <p:nvSpPr>
          <p:cNvPr id="15364" name="Rectangle 2"/>
          <p:cNvSpPr>
            <a:spLocks noGrp="1" noChangeArrowheads="1"/>
          </p:cNvSpPr>
          <p:nvPr>
            <p:ph type="title" idx="4294967295"/>
          </p:nvPr>
        </p:nvSpPr>
        <p:spPr>
          <a:xfrm>
            <a:off x="457200" y="228600"/>
            <a:ext cx="7772400" cy="685800"/>
          </a:xfrm>
          <a:noFill/>
        </p:spPr>
        <p:txBody>
          <a:bodyPr>
            <a:normAutofit fontScale="90000"/>
          </a:bodyPr>
          <a:lstStyle/>
          <a:p>
            <a:r>
              <a:rPr lang="en-US" altLang="en-US" dirty="0" smtClean="0"/>
              <a:t>Interface is a Special Class</a:t>
            </a:r>
          </a:p>
        </p:txBody>
      </p:sp>
      <p:sp>
        <p:nvSpPr>
          <p:cNvPr id="15365" name="Rectangle 3"/>
          <p:cNvSpPr>
            <a:spLocks noGrp="1" noChangeArrowheads="1"/>
          </p:cNvSpPr>
          <p:nvPr>
            <p:ph type="body" idx="4294967295"/>
          </p:nvPr>
        </p:nvSpPr>
        <p:spPr>
          <a:xfrm>
            <a:off x="533400" y="1143000"/>
            <a:ext cx="8610600" cy="5257800"/>
          </a:xfrm>
          <a:noFill/>
        </p:spPr>
        <p:txBody>
          <a:bodyPr/>
          <a:lstStyle/>
          <a:p>
            <a:pPr marL="0" indent="0">
              <a:buFont typeface="Monotype Sorts" pitchFamily="2" charset="2"/>
              <a:buNone/>
            </a:pPr>
            <a:r>
              <a:rPr lang="en-US" altLang="en-US" smtClean="0">
                <a:cs typeface="Courier New" pitchFamily="49" charset="0"/>
              </a:rPr>
              <a:t>An interface is treated like a special class in Java. Each interface is compiled into a separate bytecode file, just like a regular class. Like an abstract class, you cannot create an instance from an interface using the </a:t>
            </a:r>
            <a:r>
              <a:rPr lang="en-US" altLang="en-US" u="sng" smtClean="0">
                <a:cs typeface="Courier New" pitchFamily="49" charset="0"/>
              </a:rPr>
              <a:t>new</a:t>
            </a:r>
            <a:r>
              <a:rPr lang="en-US" altLang="en-US" smtClean="0">
                <a:cs typeface="Courier New" pitchFamily="49" charset="0"/>
              </a:rPr>
              <a:t> operator, but in most cases you can use an interface more or less the same way you use an abstract class. For example, you can use an interface as a data type for a variable, as the result of casting, and so on.</a:t>
            </a:r>
            <a:endParaRPr lang="en-US" altLang="en-US" smtClean="0">
              <a:ea typeface="PMingLiU" pitchFamily="18" charset="-120"/>
            </a:endParaRPr>
          </a:p>
        </p:txBody>
      </p:sp>
      <p:sp>
        <p:nvSpPr>
          <p:cNvPr id="1536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20FD1E69-4AFD-4B86-9D8E-B56FB62F70AD}" type="slidenum">
              <a:rPr lang="en-US" altLang="en-US" sz="1400"/>
              <a:pPr algn="r">
                <a:spcBef>
                  <a:spcPct val="0"/>
                </a:spcBef>
                <a:buClrTx/>
                <a:buSzTx/>
                <a:buFontTx/>
                <a:buNone/>
              </a:pPr>
              <a:t>12</a:t>
            </a:fld>
            <a:endParaRPr lang="en-US" alt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D17D03-9BA7-4031-8C2E-FEBFAE74DD64}" type="slidenum">
              <a:rPr lang="en-US" altLang="en-US" sz="1400"/>
              <a:pPr/>
              <a:t>13</a:t>
            </a:fld>
            <a:endParaRPr lang="en-US" altLang="en-US" sz="1400"/>
          </a:p>
        </p:txBody>
      </p:sp>
      <p:sp>
        <p:nvSpPr>
          <p:cNvPr id="17412" name="Rectangle 2"/>
          <p:cNvSpPr>
            <a:spLocks noGrp="1" noChangeArrowheads="1"/>
          </p:cNvSpPr>
          <p:nvPr>
            <p:ph type="title" idx="4294967295"/>
          </p:nvPr>
        </p:nvSpPr>
        <p:spPr>
          <a:xfrm>
            <a:off x="0" y="304800"/>
            <a:ext cx="8839200" cy="609600"/>
          </a:xfrm>
        </p:spPr>
        <p:txBody>
          <a:bodyPr>
            <a:normAutofit fontScale="90000"/>
          </a:bodyPr>
          <a:lstStyle/>
          <a:p>
            <a:r>
              <a:rPr lang="en-US" altLang="en-US" smtClean="0"/>
              <a:t>Omitting Modifiers in Interfaces</a:t>
            </a:r>
            <a:endParaRPr lang="en-US" altLang="en-US" b="1" smtClean="0">
              <a:latin typeface="Courier" charset="0"/>
            </a:endParaRPr>
          </a:p>
        </p:txBody>
      </p:sp>
      <p:sp>
        <p:nvSpPr>
          <p:cNvPr id="17413" name="Rectangle 3"/>
          <p:cNvSpPr>
            <a:spLocks noGrp="1" noChangeArrowheads="1"/>
          </p:cNvSpPr>
          <p:nvPr>
            <p:ph type="body" idx="4294967295"/>
          </p:nvPr>
        </p:nvSpPr>
        <p:spPr>
          <a:xfrm>
            <a:off x="0" y="1143000"/>
            <a:ext cx="8839200" cy="1447800"/>
          </a:xfrm>
        </p:spPr>
        <p:txBody>
          <a:bodyPr/>
          <a:lstStyle/>
          <a:p>
            <a:pPr marL="114300" lvl="1" indent="0">
              <a:spcAft>
                <a:spcPts val="1200"/>
              </a:spcAft>
              <a:buFontTx/>
              <a:buNone/>
            </a:pPr>
            <a:r>
              <a:rPr lang="en-US" altLang="en-US" sz="2600" smtClean="0">
                <a:cs typeface="Times New Roman" pitchFamily="18" charset="0"/>
              </a:rPr>
              <a:t>All data fields are </a:t>
            </a:r>
            <a:r>
              <a:rPr lang="en-US" altLang="en-US" sz="2600" i="1" u="sng" smtClean="0">
                <a:cs typeface="Times New Roman" pitchFamily="18" charset="0"/>
              </a:rPr>
              <a:t>public</a:t>
            </a:r>
            <a:r>
              <a:rPr lang="en-US" altLang="en-US" sz="2600" i="1" smtClean="0">
                <a:cs typeface="Times New Roman" pitchFamily="18" charset="0"/>
              </a:rPr>
              <a:t> </a:t>
            </a:r>
            <a:r>
              <a:rPr lang="en-US" altLang="en-US" sz="2600" i="1" u="sng" smtClean="0">
                <a:cs typeface="Times New Roman" pitchFamily="18" charset="0"/>
              </a:rPr>
              <a:t>final</a:t>
            </a:r>
            <a:r>
              <a:rPr lang="en-US" altLang="en-US" sz="2600" i="1" smtClean="0">
                <a:cs typeface="Times New Roman" pitchFamily="18" charset="0"/>
              </a:rPr>
              <a:t> </a:t>
            </a:r>
            <a:r>
              <a:rPr lang="en-US" altLang="en-US" sz="2600" i="1" u="sng" smtClean="0">
                <a:cs typeface="Times New Roman" pitchFamily="18" charset="0"/>
              </a:rPr>
              <a:t>static</a:t>
            </a:r>
            <a:r>
              <a:rPr lang="en-US" altLang="en-US" sz="2600" smtClean="0">
                <a:cs typeface="Times New Roman" pitchFamily="18" charset="0"/>
              </a:rPr>
              <a:t> and all methods are </a:t>
            </a:r>
            <a:r>
              <a:rPr lang="en-US" altLang="en-US" sz="2600" i="1" u="sng" smtClean="0">
                <a:cs typeface="Times New Roman" pitchFamily="18" charset="0"/>
              </a:rPr>
              <a:t>public</a:t>
            </a:r>
            <a:r>
              <a:rPr lang="en-US" altLang="en-US" sz="2600" i="1" smtClean="0">
                <a:cs typeface="Times New Roman" pitchFamily="18" charset="0"/>
              </a:rPr>
              <a:t> </a:t>
            </a:r>
            <a:r>
              <a:rPr lang="en-US" altLang="en-US" sz="2600" i="1" u="sng" smtClean="0">
                <a:cs typeface="Times New Roman" pitchFamily="18" charset="0"/>
              </a:rPr>
              <a:t>abstract</a:t>
            </a:r>
            <a:r>
              <a:rPr lang="en-US" altLang="en-US" sz="2600" i="1" smtClean="0">
                <a:cs typeface="Times New Roman" pitchFamily="18" charset="0"/>
              </a:rPr>
              <a:t> </a:t>
            </a:r>
            <a:r>
              <a:rPr lang="en-US" altLang="en-US" sz="2600" smtClean="0">
                <a:cs typeface="Times New Roman" pitchFamily="18" charset="0"/>
              </a:rPr>
              <a:t>in an interface. For this reason, these modifiers can be omitted, as shown below:</a:t>
            </a:r>
          </a:p>
        </p:txBody>
      </p:sp>
      <p:sp>
        <p:nvSpPr>
          <p:cNvPr id="1741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AD55D8EC-95E1-446E-99DA-1C54FD91B28A}" type="slidenum">
              <a:rPr lang="en-US" altLang="en-US" sz="1400"/>
              <a:pPr algn="r">
                <a:spcBef>
                  <a:spcPct val="0"/>
                </a:spcBef>
                <a:buClrTx/>
                <a:buSzTx/>
                <a:buFontTx/>
                <a:buNone/>
              </a:pPr>
              <a:t>13</a:t>
            </a:fld>
            <a:endParaRPr lang="en-US" altLang="en-US" sz="1400"/>
          </a:p>
        </p:txBody>
      </p:sp>
      <p:sp>
        <p:nvSpPr>
          <p:cNvPr id="17414" name="Rectangle 5"/>
          <p:cNvSpPr>
            <a:spLocks noChangeArrowheads="1"/>
          </p:cNvSpPr>
          <p:nvPr/>
        </p:nvSpPr>
        <p:spPr bwMode="auto">
          <a:xfrm>
            <a:off x="2528888"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17415" name="Object 4"/>
          <p:cNvGraphicFramePr>
            <a:graphicFrameLocks noChangeAspect="1"/>
          </p:cNvGraphicFramePr>
          <p:nvPr/>
        </p:nvGraphicFramePr>
        <p:xfrm>
          <a:off x="914400" y="2971800"/>
          <a:ext cx="7394575" cy="1327150"/>
        </p:xfrm>
        <a:graphic>
          <a:graphicData uri="http://schemas.openxmlformats.org/presentationml/2006/ole">
            <mc:AlternateContent xmlns:mc="http://schemas.openxmlformats.org/markup-compatibility/2006">
              <mc:Choice xmlns:v="urn:schemas-microsoft-com:vml" Requires="v">
                <p:oleObj spid="_x0000_s17426" name="Picture" r:id="rId3" imgW="4224528" imgH="754380" progId="Word.Picture.8">
                  <p:embed/>
                </p:oleObj>
              </mc:Choice>
              <mc:Fallback>
                <p:oleObj name="Picture" r:id="rId3" imgW="4224528" imgH="75438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971800"/>
                        <a:ext cx="7394575" cy="1327150"/>
                      </a:xfrm>
                      <a:prstGeom prst="rect">
                        <a:avLst/>
                      </a:prstGeom>
                      <a:solidFill>
                        <a:schemeClr val="bg2"/>
                      </a:solidFill>
                    </p:spPr>
                  </p:pic>
                </p:oleObj>
              </mc:Fallback>
            </mc:AlternateContent>
          </a:graphicData>
        </a:graphic>
      </p:graphicFrame>
      <p:sp>
        <p:nvSpPr>
          <p:cNvPr id="17416" name="Rectangle 6"/>
          <p:cNvSpPr>
            <a:spLocks noChangeArrowheads="1"/>
          </p:cNvSpPr>
          <p:nvPr/>
        </p:nvSpPr>
        <p:spPr bwMode="auto">
          <a:xfrm>
            <a:off x="304800" y="45720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11430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lvl="1">
              <a:spcAft>
                <a:spcPts val="1200"/>
              </a:spcAft>
              <a:buFontTx/>
              <a:buNone/>
            </a:pPr>
            <a:r>
              <a:rPr lang="en-US" altLang="en-US" sz="2600">
                <a:cs typeface="Times New Roman" pitchFamily="18" charset="0"/>
              </a:rPr>
              <a:t>A constant defined in an interface can be accessed using syntax </a:t>
            </a:r>
            <a:r>
              <a:rPr lang="en-US" altLang="en-US" sz="2600" u="sng">
                <a:cs typeface="Times New Roman" pitchFamily="18" charset="0"/>
              </a:rPr>
              <a:t>InterfaceName.CONSTANT_NAME</a:t>
            </a:r>
            <a:r>
              <a:rPr lang="en-US" altLang="en-US" sz="2600">
                <a:cs typeface="Times New Roman" pitchFamily="18" charset="0"/>
              </a:rPr>
              <a:t> (e.g., </a:t>
            </a:r>
            <a:r>
              <a:rPr lang="en-US" altLang="en-US" sz="2600" u="sng">
                <a:cs typeface="Times New Roman" pitchFamily="18" charset="0"/>
              </a:rPr>
              <a:t>T1.K</a:t>
            </a:r>
            <a:r>
              <a:rPr lang="en-US" altLang="en-US" sz="2600">
                <a:cs typeface="Times New Roman" pitchFamily="18"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C35256-2D29-480F-9AA2-A2FE0802B8B3}" type="slidenum">
              <a:rPr lang="en-US" altLang="en-US" sz="1400"/>
              <a:pPr/>
              <a:t>14</a:t>
            </a:fld>
            <a:endParaRPr lang="en-US" altLang="en-US" sz="1400"/>
          </a:p>
        </p:txBody>
      </p:sp>
      <p:sp>
        <p:nvSpPr>
          <p:cNvPr id="18436" name="Rectangle 2"/>
          <p:cNvSpPr>
            <a:spLocks noGrp="1" noChangeArrowheads="1"/>
          </p:cNvSpPr>
          <p:nvPr>
            <p:ph type="title" idx="4294967295"/>
          </p:nvPr>
        </p:nvSpPr>
        <p:spPr>
          <a:xfrm>
            <a:off x="0" y="0"/>
            <a:ext cx="7772400" cy="1428750"/>
          </a:xfrm>
        </p:spPr>
        <p:txBody>
          <a:bodyPr/>
          <a:lstStyle/>
          <a:p>
            <a:r>
              <a:rPr lang="en-US" altLang="en-US" sz="4000" smtClean="0"/>
              <a:t>Example: The </a:t>
            </a:r>
            <a:r>
              <a:rPr lang="en-US" altLang="en-US" sz="4000" u="sng" smtClean="0"/>
              <a:t>Comparable</a:t>
            </a:r>
            <a:r>
              <a:rPr lang="en-US" altLang="en-US" sz="4000" smtClean="0"/>
              <a:t> Interface</a:t>
            </a:r>
          </a:p>
        </p:txBody>
      </p:sp>
      <p:sp>
        <p:nvSpPr>
          <p:cNvPr id="18437" name="Rectangle 3"/>
          <p:cNvSpPr>
            <a:spLocks noGrp="1" noChangeArrowheads="1"/>
          </p:cNvSpPr>
          <p:nvPr>
            <p:ph type="body" idx="4294967295"/>
          </p:nvPr>
        </p:nvSpPr>
        <p:spPr>
          <a:xfrm>
            <a:off x="381000" y="1905000"/>
            <a:ext cx="8458200" cy="3810000"/>
          </a:xfrm>
          <a:solidFill>
            <a:schemeClr val="bg1">
              <a:lumMod val="95000"/>
            </a:schemeClr>
          </a:solidFill>
        </p:spPr>
        <p:txBody>
          <a:bodyPr/>
          <a:lstStyle/>
          <a:p>
            <a:pPr>
              <a:lnSpc>
                <a:spcPct val="90000"/>
              </a:lnSpc>
              <a:buFont typeface="Monotype Sorts" pitchFamily="2" charset="2"/>
              <a:buNone/>
            </a:pPr>
            <a:r>
              <a:rPr lang="en-US" altLang="en-US" sz="2800" dirty="0" smtClean="0">
                <a:latin typeface="Courier New" pitchFamily="49" charset="0"/>
              </a:rPr>
              <a:t>// This interface is defined in </a:t>
            </a:r>
          </a:p>
          <a:p>
            <a:pPr>
              <a:lnSpc>
                <a:spcPct val="90000"/>
              </a:lnSpc>
              <a:buFont typeface="Monotype Sorts" pitchFamily="2" charset="2"/>
              <a:buNone/>
            </a:pPr>
            <a:r>
              <a:rPr lang="en-US" altLang="en-US" sz="2800" dirty="0" smtClean="0">
                <a:latin typeface="Courier New" pitchFamily="49" charset="0"/>
              </a:rPr>
              <a:t>// </a:t>
            </a:r>
            <a:r>
              <a:rPr lang="en-US" altLang="en-US" sz="2800" dirty="0" err="1" smtClean="0">
                <a:latin typeface="Courier New" pitchFamily="49" charset="0"/>
              </a:rPr>
              <a:t>java.</a:t>
            </a:r>
            <a:r>
              <a:rPr lang="en-US" altLang="en-US" dirty="0" err="1" smtClean="0">
                <a:latin typeface="Courier New" pitchFamily="49" charset="0"/>
              </a:rPr>
              <a:t>lang</a:t>
            </a:r>
            <a:r>
              <a:rPr lang="en-US" altLang="en-US" dirty="0" smtClean="0">
                <a:latin typeface="Courier New" pitchFamily="49" charset="0"/>
              </a:rPr>
              <a:t> package</a:t>
            </a:r>
          </a:p>
          <a:p>
            <a:pPr>
              <a:lnSpc>
                <a:spcPct val="90000"/>
              </a:lnSpc>
              <a:buFont typeface="Monotype Sorts" pitchFamily="2" charset="2"/>
              <a:buNone/>
            </a:pPr>
            <a:r>
              <a:rPr lang="en-US" altLang="en-US" dirty="0" smtClean="0">
                <a:latin typeface="Courier New" pitchFamily="49" charset="0"/>
              </a:rPr>
              <a:t>package </a:t>
            </a:r>
            <a:r>
              <a:rPr lang="en-US" altLang="en-US" dirty="0" err="1" smtClean="0">
                <a:latin typeface="Courier New" pitchFamily="49" charset="0"/>
              </a:rPr>
              <a:t>java.lang</a:t>
            </a:r>
            <a:r>
              <a:rPr lang="en-US" altLang="en-US" dirty="0" smtClean="0">
                <a:latin typeface="Courier New" pitchFamily="49" charset="0"/>
              </a:rPr>
              <a:t>;</a:t>
            </a:r>
          </a:p>
          <a:p>
            <a:pPr>
              <a:lnSpc>
                <a:spcPct val="90000"/>
              </a:lnSpc>
              <a:buFont typeface="Monotype Sorts" pitchFamily="2" charset="2"/>
              <a:buNone/>
            </a:pPr>
            <a:endParaRPr lang="en-US" altLang="en-US" dirty="0" smtClean="0">
              <a:latin typeface="Courier New" pitchFamily="49" charset="0"/>
            </a:endParaRPr>
          </a:p>
          <a:p>
            <a:pPr>
              <a:lnSpc>
                <a:spcPct val="90000"/>
              </a:lnSpc>
              <a:buFont typeface="Monotype Sorts" pitchFamily="2" charset="2"/>
              <a:buNone/>
            </a:pPr>
            <a:r>
              <a:rPr lang="en-US" altLang="en-US" dirty="0" smtClean="0">
                <a:latin typeface="Courier New" pitchFamily="49" charset="0"/>
              </a:rPr>
              <a:t>public interface Comparable {</a:t>
            </a:r>
          </a:p>
          <a:p>
            <a:pPr>
              <a:lnSpc>
                <a:spcPct val="90000"/>
              </a:lnSpc>
              <a:buFont typeface="Monotype Sorts" pitchFamily="2" charset="2"/>
              <a:buNone/>
            </a:pPr>
            <a:r>
              <a:rPr lang="en-US" altLang="en-US" dirty="0" smtClean="0">
                <a:latin typeface="Courier New" pitchFamily="49" charset="0"/>
              </a:rPr>
              <a:t>  public </a:t>
            </a:r>
            <a:r>
              <a:rPr lang="en-US" altLang="en-US" dirty="0" err="1" smtClean="0">
                <a:latin typeface="Courier New" pitchFamily="49" charset="0"/>
              </a:rPr>
              <a:t>int</a:t>
            </a:r>
            <a:r>
              <a:rPr lang="en-US" altLang="en-US" dirty="0" smtClean="0">
                <a:latin typeface="Courier New" pitchFamily="49" charset="0"/>
              </a:rPr>
              <a:t> </a:t>
            </a:r>
            <a:r>
              <a:rPr lang="en-US" altLang="en-US" dirty="0" err="1" smtClean="0">
                <a:latin typeface="Courier New" pitchFamily="49" charset="0"/>
              </a:rPr>
              <a:t>compareTo</a:t>
            </a:r>
            <a:r>
              <a:rPr lang="en-US" altLang="en-US" dirty="0" smtClean="0">
                <a:latin typeface="Courier New" pitchFamily="49" charset="0"/>
              </a:rPr>
              <a:t>(Object o);</a:t>
            </a:r>
          </a:p>
          <a:p>
            <a:pPr>
              <a:lnSpc>
                <a:spcPct val="90000"/>
              </a:lnSpc>
              <a:spcAft>
                <a:spcPts val="1200"/>
              </a:spcAft>
              <a:buFont typeface="Monotype Sorts" pitchFamily="2" charset="2"/>
              <a:buNone/>
            </a:pPr>
            <a:r>
              <a:rPr lang="en-US" altLang="en-US" dirty="0" smtClean="0">
                <a:latin typeface="Courier New" pitchFamily="49" charset="0"/>
              </a:rPr>
              <a:t>}</a:t>
            </a:r>
            <a:endParaRPr lang="en-US" altLang="en-US" u="sng" dirty="0" smtClean="0">
              <a:latin typeface="Courier" charset="0"/>
            </a:endParaRPr>
          </a:p>
        </p:txBody>
      </p:sp>
      <p:sp>
        <p:nvSpPr>
          <p:cNvPr id="1843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440B4075-58C9-412B-9989-0D7DE4C2A30D}" type="slidenum">
              <a:rPr lang="en-US" altLang="en-US" sz="1400"/>
              <a:pPr algn="r">
                <a:spcBef>
                  <a:spcPct val="0"/>
                </a:spcBef>
                <a:buClrTx/>
                <a:buSzTx/>
                <a:buFontTx/>
                <a:buNone/>
              </a:pPr>
              <a:t>14</a:t>
            </a:fld>
            <a:endParaRPr lang="en-US" altLang="en-US"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641D70-C20E-4E4C-8FDA-28CFC3122C30}" type="slidenum">
              <a:rPr lang="en-US" altLang="en-US" sz="1400"/>
              <a:pPr/>
              <a:t>15</a:t>
            </a:fld>
            <a:endParaRPr lang="en-US" altLang="en-US" sz="1400"/>
          </a:p>
        </p:txBody>
      </p:sp>
      <p:sp>
        <p:nvSpPr>
          <p:cNvPr id="21508" name="Rectangle 2"/>
          <p:cNvSpPr>
            <a:spLocks noGrp="1" noChangeArrowheads="1"/>
          </p:cNvSpPr>
          <p:nvPr>
            <p:ph type="title" idx="4294967295"/>
          </p:nvPr>
        </p:nvSpPr>
        <p:spPr>
          <a:xfrm>
            <a:off x="0" y="304800"/>
            <a:ext cx="9144000" cy="533400"/>
          </a:xfrm>
        </p:spPr>
        <p:txBody>
          <a:bodyPr>
            <a:normAutofit fontScale="90000"/>
          </a:bodyPr>
          <a:lstStyle/>
          <a:p>
            <a:r>
              <a:rPr lang="en-US" altLang="en-US" sz="3900" smtClean="0">
                <a:ea typeface="PMingLiU" pitchFamily="18" charset="-120"/>
              </a:rPr>
              <a:t>Defining Classes to Implement Comparable</a:t>
            </a:r>
            <a:endParaRPr lang="en-US" altLang="en-US" sz="3900" smtClean="0">
              <a:cs typeface="Times New Roman" pitchFamily="18" charset="0"/>
            </a:endParaRPr>
          </a:p>
        </p:txBody>
      </p:sp>
      <p:sp>
        <p:nvSpPr>
          <p:cNvPr id="21509" name="Rectangle 3"/>
          <p:cNvSpPr>
            <a:spLocks noGrp="1" noChangeArrowheads="1"/>
          </p:cNvSpPr>
          <p:nvPr>
            <p:ph type="body" idx="4294967295"/>
          </p:nvPr>
        </p:nvSpPr>
        <p:spPr>
          <a:xfrm>
            <a:off x="0" y="3886200"/>
            <a:ext cx="8534400" cy="1371600"/>
          </a:xfrm>
        </p:spPr>
        <p:txBody>
          <a:bodyPr/>
          <a:lstStyle/>
          <a:p>
            <a:pPr marL="0" indent="0">
              <a:buFont typeface="Monotype Sorts" pitchFamily="2" charset="2"/>
              <a:buNone/>
            </a:pPr>
            <a:r>
              <a:rPr lang="en-US" altLang="en-US" sz="2000" smtClean="0">
                <a:cs typeface="Courier New" pitchFamily="49" charset="0"/>
              </a:rPr>
              <a:t>You cannot use the </a:t>
            </a:r>
            <a:r>
              <a:rPr lang="en-US" altLang="en-US" sz="2000" u="sng" smtClean="0">
                <a:cs typeface="Courier New" pitchFamily="49" charset="0"/>
              </a:rPr>
              <a:t>max</a:t>
            </a:r>
            <a:r>
              <a:rPr lang="en-US" altLang="en-US" sz="2000" smtClean="0">
                <a:cs typeface="Courier New" pitchFamily="49" charset="0"/>
              </a:rPr>
              <a:t> method to find the larger of two instances of </a:t>
            </a:r>
            <a:r>
              <a:rPr lang="en-US" altLang="en-US" sz="2000" u="sng" smtClean="0">
                <a:cs typeface="Courier New" pitchFamily="49" charset="0"/>
              </a:rPr>
              <a:t>Rectangle</a:t>
            </a:r>
            <a:r>
              <a:rPr lang="en-US" altLang="en-US" sz="2000" smtClean="0">
                <a:cs typeface="Courier New" pitchFamily="49" charset="0"/>
              </a:rPr>
              <a:t>, because </a:t>
            </a:r>
            <a:r>
              <a:rPr lang="en-US" altLang="en-US" sz="2000" u="sng" smtClean="0">
                <a:cs typeface="Courier New" pitchFamily="49" charset="0"/>
              </a:rPr>
              <a:t>Rectangle</a:t>
            </a:r>
            <a:r>
              <a:rPr lang="en-US" altLang="en-US" sz="2000" smtClean="0">
                <a:cs typeface="Courier New" pitchFamily="49" charset="0"/>
              </a:rPr>
              <a:t> does not implement </a:t>
            </a:r>
            <a:r>
              <a:rPr lang="en-US" altLang="en-US" sz="2000" u="sng" smtClean="0">
                <a:cs typeface="Courier New" pitchFamily="49" charset="0"/>
              </a:rPr>
              <a:t>Comparable</a:t>
            </a:r>
            <a:r>
              <a:rPr lang="en-US" altLang="en-US" sz="2000" smtClean="0">
                <a:cs typeface="Courier New" pitchFamily="49" charset="0"/>
              </a:rPr>
              <a:t>. However, you can define a new rectangle class that implements </a:t>
            </a:r>
            <a:r>
              <a:rPr lang="en-US" altLang="en-US" sz="2000" u="sng" smtClean="0">
                <a:cs typeface="Courier New" pitchFamily="49" charset="0"/>
              </a:rPr>
              <a:t>Comparable</a:t>
            </a:r>
            <a:r>
              <a:rPr lang="en-US" altLang="en-US" sz="2000" smtClean="0">
                <a:cs typeface="Courier New" pitchFamily="49" charset="0"/>
              </a:rPr>
              <a:t>. The instances of this new class are comparable. Let this new class be named </a:t>
            </a:r>
            <a:r>
              <a:rPr lang="en-US" altLang="en-US" sz="2000" u="sng" smtClean="0">
                <a:cs typeface="Courier New" pitchFamily="49" charset="0"/>
              </a:rPr>
              <a:t>ComparableRectangle</a:t>
            </a:r>
            <a:r>
              <a:rPr lang="en-US" altLang="en-US" sz="2000" smtClean="0">
                <a:cs typeface="Courier New" pitchFamily="49" charset="0"/>
              </a:rPr>
              <a:t>.</a:t>
            </a:r>
            <a:r>
              <a:rPr lang="en-US" altLang="en-US" sz="2400" smtClean="0"/>
              <a:t> </a:t>
            </a:r>
          </a:p>
        </p:txBody>
      </p:sp>
      <p:sp>
        <p:nvSpPr>
          <p:cNvPr id="2150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5C297349-E032-4F4C-AD72-C6CD7EA876CC}" type="slidenum">
              <a:rPr lang="en-US" altLang="en-US" sz="1400"/>
              <a:pPr algn="r">
                <a:spcBef>
                  <a:spcPct val="0"/>
                </a:spcBef>
                <a:buClrTx/>
                <a:buSzTx/>
                <a:buFontTx/>
                <a:buNone/>
              </a:pPr>
              <a:t>15</a:t>
            </a:fld>
            <a:endParaRPr lang="en-US" altLang="en-US" sz="1400"/>
          </a:p>
        </p:txBody>
      </p:sp>
      <p:sp>
        <p:nvSpPr>
          <p:cNvPr id="21510" name="Rectangle 5"/>
          <p:cNvSpPr>
            <a:spLocks noChangeArrowheads="1"/>
          </p:cNvSpPr>
          <p:nvPr/>
        </p:nvSpPr>
        <p:spPr bwMode="auto">
          <a:xfrm>
            <a:off x="2000250" y="2800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1512" name="Rectangle 8"/>
          <p:cNvSpPr>
            <a:spLocks noChangeArrowheads="1"/>
          </p:cNvSpPr>
          <p:nvPr/>
        </p:nvSpPr>
        <p:spPr bwMode="auto">
          <a:xfrm>
            <a:off x="152400" y="5410200"/>
            <a:ext cx="8534400" cy="91440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lvl="1">
              <a:buFontTx/>
              <a:buNone/>
            </a:pPr>
            <a:r>
              <a:rPr lang="en-US" altLang="en-US" sz="1600" dirty="0" err="1"/>
              <a:t>ComparableRectangle</a:t>
            </a:r>
            <a:r>
              <a:rPr lang="en-US" altLang="en-US" sz="1600" dirty="0"/>
              <a:t> rectangle1 = new </a:t>
            </a:r>
            <a:r>
              <a:rPr lang="en-US" altLang="en-US" sz="1600" dirty="0" err="1"/>
              <a:t>ComparableRectangle</a:t>
            </a:r>
            <a:r>
              <a:rPr lang="en-US" altLang="en-US" sz="1600" dirty="0"/>
              <a:t>(4, 5);</a:t>
            </a:r>
          </a:p>
          <a:p>
            <a:pPr lvl="1">
              <a:buFontTx/>
              <a:buNone/>
            </a:pPr>
            <a:r>
              <a:rPr lang="en-US" altLang="en-US" sz="1600" dirty="0" err="1"/>
              <a:t>ComparableRectangle</a:t>
            </a:r>
            <a:r>
              <a:rPr lang="en-US" altLang="en-US" sz="1600" dirty="0"/>
              <a:t> rectangle2 = new </a:t>
            </a:r>
            <a:r>
              <a:rPr lang="en-US" altLang="en-US" sz="1600" dirty="0" err="1"/>
              <a:t>ComparableRectangle</a:t>
            </a:r>
            <a:r>
              <a:rPr lang="en-US" altLang="en-US" sz="1600" dirty="0"/>
              <a:t>(3, 6);</a:t>
            </a:r>
          </a:p>
          <a:p>
            <a:pPr lvl="1">
              <a:buFontTx/>
              <a:buNone/>
            </a:pPr>
            <a:r>
              <a:rPr lang="en-US" altLang="en-US" sz="1600" dirty="0" err="1" smtClean="0"/>
              <a:t>System.out.println</a:t>
            </a:r>
            <a:r>
              <a:rPr lang="en-US" altLang="en-US" sz="1600" dirty="0" smtClean="0"/>
              <a:t>(rectangle1.compareTo(rectangle2</a:t>
            </a:r>
            <a:r>
              <a:rPr lang="en-US" altLang="en-US" sz="1600" dirty="0"/>
              <a:t>));</a:t>
            </a:r>
          </a:p>
        </p:txBody>
      </p:sp>
      <p:sp>
        <p:nvSpPr>
          <p:cNvPr id="21513" name="Rectangle 11"/>
          <p:cNvSpPr>
            <a:spLocks noChangeArrowheads="1"/>
          </p:cNvSpPr>
          <p:nvPr/>
        </p:nvSpPr>
        <p:spPr bwMode="auto">
          <a:xfrm>
            <a:off x="0" y="2670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1514" name="Object 10"/>
          <p:cNvGraphicFramePr>
            <a:graphicFrameLocks noChangeAspect="1"/>
          </p:cNvGraphicFramePr>
          <p:nvPr/>
        </p:nvGraphicFramePr>
        <p:xfrm>
          <a:off x="304800" y="1143000"/>
          <a:ext cx="8458200" cy="2066925"/>
        </p:xfrm>
        <a:graphic>
          <a:graphicData uri="http://schemas.openxmlformats.org/presentationml/2006/ole">
            <mc:AlternateContent xmlns:mc="http://schemas.openxmlformats.org/markup-compatibility/2006">
              <mc:Choice xmlns:v="urn:schemas-microsoft-com:vml" Requires="v">
                <p:oleObj spid="_x0000_s21528" name="Picture" r:id="rId4" imgW="5146548" imgH="1257300" progId="Word.Picture.8">
                  <p:embed/>
                </p:oleObj>
              </mc:Choice>
              <mc:Fallback>
                <p:oleObj name="Picture" r:id="rId4" imgW="5146548" imgH="1257300" progId="Word.Picture.8">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143000"/>
                        <a:ext cx="8458200" cy="2066925"/>
                      </a:xfrm>
                      <a:prstGeom prst="rect">
                        <a:avLst/>
                      </a:prstGeom>
                      <a:solidFill>
                        <a:schemeClr val="bg2"/>
                      </a:solidFill>
                    </p:spPr>
                  </p:pic>
                </p:oleObj>
              </mc:Fallback>
            </mc:AlternateContent>
          </a:graphicData>
        </a:graphic>
      </p:graphicFrame>
      <p:sp>
        <p:nvSpPr>
          <p:cNvPr id="21515" name="Rectangle 12"/>
          <p:cNvSpPr>
            <a:spLocks noChangeArrowheads="1"/>
          </p:cNvSpPr>
          <p:nvPr/>
        </p:nvSpPr>
        <p:spPr bwMode="auto">
          <a:xfrm>
            <a:off x="0" y="3927475"/>
            <a:ext cx="113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000">
                <a:ea typeface="PMingLiU" pitchFamily="18" charset="-120"/>
              </a:rPr>
              <a:t>	</a:t>
            </a:r>
            <a:r>
              <a:rPr lang="en-US" altLang="en-US" sz="1100"/>
              <a:t> </a:t>
            </a:r>
            <a:endParaRPr lang="en-US" altLang="en-US" sz="2400"/>
          </a:p>
        </p:txBody>
      </p:sp>
      <p:sp>
        <p:nvSpPr>
          <p:cNvPr id="21516" name="Line 6"/>
          <p:cNvSpPr>
            <a:spLocks noChangeShapeType="1"/>
          </p:cNvSpPr>
          <p:nvPr/>
        </p:nvSpPr>
        <p:spPr bwMode="auto">
          <a:xfrm flipV="1">
            <a:off x="2590800" y="2438400"/>
            <a:ext cx="609600" cy="15240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1517" name="Line 9"/>
          <p:cNvSpPr>
            <a:spLocks noChangeShapeType="1"/>
          </p:cNvSpPr>
          <p:nvPr/>
        </p:nvSpPr>
        <p:spPr bwMode="auto">
          <a:xfrm flipH="1" flipV="1">
            <a:off x="4572000" y="3200400"/>
            <a:ext cx="1295400" cy="1828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053148-FE6B-4EA4-8925-A0E035C3EC01}" type="slidenum">
              <a:rPr lang="en-US" altLang="en-US" sz="1400"/>
              <a:pPr/>
              <a:t>16</a:t>
            </a:fld>
            <a:endParaRPr lang="en-US" altLang="en-US" sz="1400"/>
          </a:p>
        </p:txBody>
      </p:sp>
      <p:sp>
        <p:nvSpPr>
          <p:cNvPr id="31748" name="Rectangle 2"/>
          <p:cNvSpPr>
            <a:spLocks noGrp="1" noChangeArrowheads="1"/>
          </p:cNvSpPr>
          <p:nvPr>
            <p:ph type="title" idx="4294967295"/>
          </p:nvPr>
        </p:nvSpPr>
        <p:spPr>
          <a:xfrm>
            <a:off x="0" y="0"/>
            <a:ext cx="7772400" cy="1428750"/>
          </a:xfrm>
        </p:spPr>
        <p:txBody>
          <a:bodyPr/>
          <a:lstStyle/>
          <a:p>
            <a:r>
              <a:rPr lang="en-US" altLang="en-US" smtClean="0"/>
              <a:t>Interfaces vs. Abstract Classes</a:t>
            </a:r>
            <a:endParaRPr lang="en-US" altLang="en-US" b="1" smtClean="0">
              <a:latin typeface="Courier" charset="0"/>
            </a:endParaRPr>
          </a:p>
        </p:txBody>
      </p:sp>
      <p:sp>
        <p:nvSpPr>
          <p:cNvPr id="31749" name="Rectangle 3"/>
          <p:cNvSpPr>
            <a:spLocks noGrp="1" noChangeArrowheads="1"/>
          </p:cNvSpPr>
          <p:nvPr>
            <p:ph type="body" idx="4294967295"/>
          </p:nvPr>
        </p:nvSpPr>
        <p:spPr>
          <a:xfrm>
            <a:off x="0" y="1143000"/>
            <a:ext cx="8686800" cy="1905000"/>
          </a:xfrm>
        </p:spPr>
        <p:txBody>
          <a:bodyPr/>
          <a:lstStyle/>
          <a:p>
            <a:pPr marL="114300" lvl="1" indent="0">
              <a:lnSpc>
                <a:spcPct val="90000"/>
              </a:lnSpc>
              <a:spcAft>
                <a:spcPts val="1200"/>
              </a:spcAft>
              <a:buFontTx/>
              <a:buNone/>
            </a:pPr>
            <a:r>
              <a:rPr lang="en-US" altLang="en-US" sz="2400" smtClean="0"/>
              <a:t>In an interface, the data must be constants; an abstract class can have all types of data.</a:t>
            </a:r>
          </a:p>
          <a:p>
            <a:pPr marL="114300" lvl="1" indent="0">
              <a:lnSpc>
                <a:spcPct val="90000"/>
              </a:lnSpc>
              <a:spcAft>
                <a:spcPts val="1200"/>
              </a:spcAft>
              <a:buFontTx/>
              <a:buNone/>
            </a:pPr>
            <a:r>
              <a:rPr lang="en-US" altLang="en-US" sz="2400" smtClean="0"/>
              <a:t>Each method in an interface has only a signature without implementation; an abstract class can have concrete methods.</a:t>
            </a:r>
          </a:p>
        </p:txBody>
      </p:sp>
      <p:sp>
        <p:nvSpPr>
          <p:cNvPr id="3174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A1BF5228-1225-47B7-AE90-9C68AC0E78C0}" type="slidenum">
              <a:rPr lang="en-US" altLang="en-US" sz="1400"/>
              <a:pPr algn="r">
                <a:spcBef>
                  <a:spcPct val="0"/>
                </a:spcBef>
                <a:buClrTx/>
                <a:buSzTx/>
                <a:buFontTx/>
                <a:buNone/>
              </a:pPr>
              <a:t>16</a:t>
            </a:fld>
            <a:endParaRPr lang="en-US" altLang="en-US" sz="1400"/>
          </a:p>
        </p:txBody>
      </p:sp>
      <p:sp>
        <p:nvSpPr>
          <p:cNvPr id="31750" name="Rectangle 4"/>
          <p:cNvSpPr>
            <a:spLocks noChangeArrowheads="1"/>
          </p:cNvSpPr>
          <p:nvPr/>
        </p:nvSpPr>
        <p:spPr bwMode="auto">
          <a:xfrm>
            <a:off x="0" y="254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365651" name="Group 83"/>
          <p:cNvGraphicFramePr>
            <a:graphicFrameLocks noGrp="1"/>
          </p:cNvGraphicFramePr>
          <p:nvPr/>
        </p:nvGraphicFramePr>
        <p:xfrm>
          <a:off x="609600" y="3200400"/>
          <a:ext cx="8153400" cy="3048001"/>
        </p:xfrm>
        <a:graphic>
          <a:graphicData uri="http://schemas.openxmlformats.org/drawingml/2006/table">
            <a:tbl>
              <a:tblPr/>
              <a:tblGrid>
                <a:gridCol w="985838"/>
                <a:gridCol w="1601787"/>
                <a:gridCol w="3584575"/>
                <a:gridCol w="1981200"/>
              </a:tblGrid>
              <a:tr h="8905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4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Variables </a:t>
                      </a:r>
                      <a:endParaRPr kumimoji="0" lang="en-US" sz="3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Constructors</a:t>
                      </a:r>
                      <a:endParaRPr kumimoji="0" lang="en-US" sz="3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Methods</a:t>
                      </a:r>
                      <a:endParaRPr kumimoji="0" lang="en-US" sz="3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r>
              <a:tr h="12160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Abstract class</a:t>
                      </a:r>
                      <a:endParaRPr kumimoji="0" lang="en-US" sz="3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restrictions </a:t>
                      </a:r>
                      <a:endParaRPr kumimoji="0" lang="en-US" sz="3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Constructors are invoked by subclasses through constructor chaining. An abstract class cannot be instantiated using the new operator. </a:t>
                      </a:r>
                      <a:endParaRPr kumimoji="0" lang="en-US" sz="3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No restrictions. </a:t>
                      </a:r>
                      <a:endParaRPr kumimoji="0" lang="en-US" sz="3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r>
              <a:tr h="941388">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Interface</a:t>
                      </a:r>
                      <a:endParaRPr kumimoji="0" lang="en-US" sz="3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All variables must be </a:t>
                      </a:r>
                      <a:r>
                        <a:rPr kumimoji="0" lang="en-US" sz="1600" b="0" i="0" u="sng" strike="noStrike" cap="none" normalizeH="0" baseline="0" smtClean="0">
                          <a:ln>
                            <a:noFill/>
                          </a:ln>
                          <a:solidFill>
                            <a:schemeClr val="tx1"/>
                          </a:solidFill>
                          <a:effectLst/>
                          <a:latin typeface="Times New Roman" pitchFamily="18" charset="0"/>
                          <a:cs typeface="Times New Roman" pitchFamily="18" charset="0"/>
                        </a:rPr>
                        <a:t>public</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600" b="0" i="0" u="sng" strike="noStrike" cap="none" normalizeH="0" baseline="0" smtClean="0">
                          <a:ln>
                            <a:noFill/>
                          </a:ln>
                          <a:solidFill>
                            <a:schemeClr val="tx1"/>
                          </a:solidFill>
                          <a:effectLst/>
                          <a:latin typeface="Times New Roman" pitchFamily="18" charset="0"/>
                          <a:cs typeface="Times New Roman" pitchFamily="18" charset="0"/>
                        </a:rPr>
                        <a:t>static</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600" b="0" i="0" u="sng" strike="noStrike" cap="none" normalizeH="0" baseline="0" smtClean="0">
                          <a:ln>
                            <a:noFill/>
                          </a:ln>
                          <a:solidFill>
                            <a:schemeClr val="tx1"/>
                          </a:solidFill>
                          <a:effectLst/>
                          <a:latin typeface="Times New Roman" pitchFamily="18" charset="0"/>
                          <a:cs typeface="Times New Roman" pitchFamily="18" charset="0"/>
                        </a:rPr>
                        <a:t>final</a:t>
                      </a:r>
                      <a:endParaRPr kumimoji="0" lang="en-US" sz="3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constructors. An interface cannot be instantiated using the new operator.</a:t>
                      </a:r>
                      <a:endParaRPr kumimoji="0" lang="en-US" sz="3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0" algn="l"/>
                          <a:tab pos="3886200" algn="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All methods must be public abstract instance methods </a:t>
                      </a:r>
                      <a:endParaRPr kumimoji="0" lang="en-US" sz="3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95000"/>
                      </a:schemeClr>
                    </a:solidFill>
                  </a:tcPr>
                </a:tc>
              </a:tr>
            </a:tbl>
          </a:graphicData>
        </a:graphic>
      </p:graphicFrame>
      <p:sp>
        <p:nvSpPr>
          <p:cNvPr id="31773" name="Rectangle 82"/>
          <p:cNvSpPr>
            <a:spLocks noChangeArrowheads="1"/>
          </p:cNvSpPr>
          <p:nvPr/>
        </p:nvSpPr>
        <p:spPr bwMode="auto">
          <a:xfrm>
            <a:off x="0" y="4311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886200" algn="l"/>
              </a:tabLst>
              <a:defRPr sz="3200">
                <a:solidFill>
                  <a:schemeClr val="tx1"/>
                </a:solidFill>
                <a:latin typeface="Times New Roman" pitchFamily="18" charset="0"/>
              </a:defRPr>
            </a:lvl1pPr>
            <a:lvl2pPr marL="742950" indent="-285750">
              <a:spcBef>
                <a:spcPct val="20000"/>
              </a:spcBef>
              <a:buClr>
                <a:schemeClr val="tx1"/>
              </a:buClr>
              <a:buChar char="–"/>
              <a:tabLst>
                <a:tab pos="2286000" algn="l"/>
                <a:tab pos="388620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tabLst>
                <a:tab pos="2286000" algn="l"/>
                <a:tab pos="3886200" algn="l"/>
              </a:tabLst>
              <a:defRPr sz="2400">
                <a:solidFill>
                  <a:schemeClr val="tx1"/>
                </a:solidFill>
                <a:latin typeface="Times New Roman" pitchFamily="18" charset="0"/>
              </a:defRPr>
            </a:lvl3pPr>
            <a:lvl4pPr marL="1600200" indent="-228600">
              <a:spcBef>
                <a:spcPct val="20000"/>
              </a:spcBef>
              <a:buClr>
                <a:schemeClr val="tx1"/>
              </a:buClr>
              <a:buChar char="–"/>
              <a:tabLst>
                <a:tab pos="2286000" algn="l"/>
                <a:tab pos="3886200" algn="l"/>
              </a:tabLst>
              <a:defRPr sz="2000">
                <a:solidFill>
                  <a:schemeClr val="tx1"/>
                </a:solidFill>
                <a:latin typeface="Times New Roman" pitchFamily="18" charset="0"/>
              </a:defRPr>
            </a:lvl4pPr>
            <a:lvl5pPr marL="2057400" indent="-228600">
              <a:spcBef>
                <a:spcPct val="20000"/>
              </a:spcBef>
              <a:buClr>
                <a:schemeClr val="tx2"/>
              </a:buClr>
              <a:buChar char="•"/>
              <a:tabLst>
                <a:tab pos="2286000" algn="l"/>
                <a:tab pos="38862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2679CA-1F7C-400E-A155-1C63ED496EB0}" type="slidenum">
              <a:rPr lang="en-US" altLang="en-US" sz="1400"/>
              <a:pPr/>
              <a:t>17</a:t>
            </a:fld>
            <a:endParaRPr lang="en-US" altLang="en-US" sz="1400"/>
          </a:p>
        </p:txBody>
      </p:sp>
      <p:sp>
        <p:nvSpPr>
          <p:cNvPr id="32772" name="Rectangle 2"/>
          <p:cNvSpPr>
            <a:spLocks noGrp="1" noChangeArrowheads="1"/>
          </p:cNvSpPr>
          <p:nvPr>
            <p:ph type="title" idx="4294967295"/>
          </p:nvPr>
        </p:nvSpPr>
        <p:spPr>
          <a:xfrm>
            <a:off x="381000" y="152400"/>
            <a:ext cx="8763000" cy="609600"/>
          </a:xfrm>
        </p:spPr>
        <p:txBody>
          <a:bodyPr>
            <a:normAutofit fontScale="90000"/>
          </a:bodyPr>
          <a:lstStyle/>
          <a:p>
            <a:r>
              <a:rPr lang="en-US" altLang="en-US" smtClean="0"/>
              <a:t>Interfaces vs. Abstract Classes, cont.</a:t>
            </a:r>
            <a:endParaRPr lang="en-US" altLang="en-US" b="1" smtClean="0">
              <a:latin typeface="Courier" charset="0"/>
            </a:endParaRPr>
          </a:p>
        </p:txBody>
      </p:sp>
      <p:sp>
        <p:nvSpPr>
          <p:cNvPr id="32775" name="Rectangle 5"/>
          <p:cNvSpPr>
            <a:spLocks noGrp="1" noChangeArrowheads="1"/>
          </p:cNvSpPr>
          <p:nvPr>
            <p:ph type="body" idx="4294967295"/>
          </p:nvPr>
        </p:nvSpPr>
        <p:spPr>
          <a:xfrm>
            <a:off x="0" y="5715000"/>
            <a:ext cx="8763000" cy="685800"/>
          </a:xfrm>
          <a:noFill/>
        </p:spPr>
        <p:txBody>
          <a:bodyPr/>
          <a:lstStyle/>
          <a:p>
            <a:pPr marL="114300" lvl="1" indent="0">
              <a:lnSpc>
                <a:spcPct val="90000"/>
              </a:lnSpc>
              <a:spcAft>
                <a:spcPts val="1200"/>
              </a:spcAft>
              <a:buFontTx/>
              <a:buNone/>
            </a:pPr>
            <a:r>
              <a:rPr lang="en-US" altLang="en-US" sz="2000" smtClean="0">
                <a:cs typeface="Courier New" pitchFamily="49" charset="0"/>
              </a:rPr>
              <a:t>Suppose that c is an instance of Class2. c is also an instance of Object, Class1, Interface1, Interface1_1, Interface1_2, Interface2_1, and Interface2_2.</a:t>
            </a:r>
            <a:endParaRPr lang="en-US" altLang="en-US" sz="2000" smtClean="0">
              <a:cs typeface="Times New Roman" pitchFamily="18" charset="0"/>
            </a:endParaRPr>
          </a:p>
        </p:txBody>
      </p:sp>
      <p:sp>
        <p:nvSpPr>
          <p:cNvPr id="327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807EB366-5439-4F27-BE9B-C4DBE9DB7975}" type="slidenum">
              <a:rPr lang="en-US" altLang="en-US" sz="1400"/>
              <a:pPr algn="r">
                <a:spcBef>
                  <a:spcPct val="0"/>
                </a:spcBef>
                <a:buClrTx/>
                <a:buSzTx/>
                <a:buFontTx/>
                <a:buNone/>
              </a:pPr>
              <a:t>17</a:t>
            </a:fld>
            <a:endParaRPr lang="en-US" altLang="en-US" sz="1400"/>
          </a:p>
        </p:txBody>
      </p:sp>
      <p:sp>
        <p:nvSpPr>
          <p:cNvPr id="32773"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32774" name="Object 4"/>
          <p:cNvGraphicFramePr>
            <a:graphicFrameLocks noChangeAspect="1"/>
          </p:cNvGraphicFramePr>
          <p:nvPr/>
        </p:nvGraphicFramePr>
        <p:xfrm>
          <a:off x="914400" y="2886075"/>
          <a:ext cx="7543800" cy="2835275"/>
        </p:xfrm>
        <a:graphic>
          <a:graphicData uri="http://schemas.openxmlformats.org/presentationml/2006/ole">
            <mc:AlternateContent xmlns:mc="http://schemas.openxmlformats.org/markup-compatibility/2006">
              <mc:Choice xmlns:v="urn:schemas-microsoft-com:vml" Requires="v">
                <p:oleObj spid="_x0000_s32786" name="Picture" r:id="rId3" imgW="4114800" imgH="1543812" progId="Word.Picture.8">
                  <p:embed/>
                </p:oleObj>
              </mc:Choice>
              <mc:Fallback>
                <p:oleObj name="Picture" r:id="rId3" imgW="4114800" imgH="1543812"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86075"/>
                        <a:ext cx="7543800" cy="2835275"/>
                      </a:xfrm>
                      <a:prstGeom prst="rect">
                        <a:avLst/>
                      </a:prstGeom>
                      <a:solidFill>
                        <a:schemeClr val="bg2"/>
                      </a:solidFill>
                    </p:spPr>
                  </p:pic>
                </p:oleObj>
              </mc:Fallback>
            </mc:AlternateContent>
          </a:graphicData>
        </a:graphic>
      </p:graphicFrame>
      <p:sp>
        <p:nvSpPr>
          <p:cNvPr id="32776" name="Rectangle 7"/>
          <p:cNvSpPr>
            <a:spLocks noChangeArrowheads="1"/>
          </p:cNvSpPr>
          <p:nvPr/>
        </p:nvSpPr>
        <p:spPr bwMode="auto">
          <a:xfrm>
            <a:off x="152400" y="9144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11430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lvl="1">
              <a:spcAft>
                <a:spcPts val="1200"/>
              </a:spcAft>
              <a:buFontTx/>
              <a:buNone/>
            </a:pPr>
            <a:r>
              <a:rPr lang="en-US" altLang="en-US" sz="2000">
                <a:cs typeface="Courier New" pitchFamily="49" charset="0"/>
              </a:rPr>
              <a:t>All classes share a single root, the </a:t>
            </a:r>
            <a:r>
              <a:rPr lang="en-US" altLang="en-US" sz="2000" u="sng">
                <a:cs typeface="Courier New" pitchFamily="49" charset="0"/>
              </a:rPr>
              <a:t>Object</a:t>
            </a:r>
            <a:r>
              <a:rPr lang="en-US" altLang="en-US" sz="2000">
                <a:cs typeface="Courier New" pitchFamily="49" charset="0"/>
              </a:rPr>
              <a: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altLang="en-US" sz="200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D8AFDC3-1DEE-4A02-BE21-4223CFA20AEE}" type="slidenum">
              <a:rPr lang="en-US" altLang="en-US" sz="1400"/>
              <a:pPr/>
              <a:t>18</a:t>
            </a:fld>
            <a:endParaRPr lang="en-US" altLang="en-US" sz="1400"/>
          </a:p>
        </p:txBody>
      </p:sp>
      <p:sp>
        <p:nvSpPr>
          <p:cNvPr id="35844" name="Rectangle 2"/>
          <p:cNvSpPr>
            <a:spLocks noGrp="1" noChangeArrowheads="1"/>
          </p:cNvSpPr>
          <p:nvPr>
            <p:ph type="title" idx="4294967295"/>
          </p:nvPr>
        </p:nvSpPr>
        <p:spPr>
          <a:xfrm>
            <a:off x="0" y="0"/>
            <a:ext cx="7772400" cy="1428750"/>
          </a:xfrm>
          <a:noFill/>
        </p:spPr>
        <p:txBody>
          <a:bodyPr/>
          <a:lstStyle/>
          <a:p>
            <a:r>
              <a:rPr lang="en-US" altLang="en-US" smtClean="0"/>
              <a:t>Wrapper Classes</a:t>
            </a:r>
          </a:p>
        </p:txBody>
      </p:sp>
      <p:sp>
        <p:nvSpPr>
          <p:cNvPr id="35845" name="Rectangle 3"/>
          <p:cNvSpPr>
            <a:spLocks noGrp="1" noChangeArrowheads="1"/>
          </p:cNvSpPr>
          <p:nvPr>
            <p:ph type="body" idx="4294967295"/>
          </p:nvPr>
        </p:nvSpPr>
        <p:spPr>
          <a:xfrm>
            <a:off x="0" y="1371600"/>
            <a:ext cx="2286000" cy="2133600"/>
          </a:xfrm>
          <a:noFill/>
        </p:spPr>
        <p:txBody>
          <a:bodyPr/>
          <a:lstStyle/>
          <a:p>
            <a:r>
              <a:rPr lang="en-US" altLang="en-US" sz="2400" smtClean="0"/>
              <a:t>Boolean</a:t>
            </a:r>
          </a:p>
          <a:p>
            <a:pPr>
              <a:spcBef>
                <a:spcPct val="50000"/>
              </a:spcBef>
            </a:pPr>
            <a:r>
              <a:rPr lang="en-US" altLang="en-US" sz="2400" smtClean="0"/>
              <a:t>Character</a:t>
            </a:r>
          </a:p>
          <a:p>
            <a:pPr>
              <a:spcBef>
                <a:spcPct val="50000"/>
              </a:spcBef>
            </a:pPr>
            <a:r>
              <a:rPr lang="en-US" altLang="en-US" sz="2400" smtClean="0"/>
              <a:t>Short</a:t>
            </a:r>
          </a:p>
          <a:p>
            <a:pPr>
              <a:spcBef>
                <a:spcPct val="50000"/>
              </a:spcBef>
            </a:pPr>
            <a:r>
              <a:rPr lang="en-US" altLang="en-US" sz="2400" smtClean="0"/>
              <a:t>Byte</a:t>
            </a:r>
            <a:endParaRPr lang="en-US" altLang="en-US" sz="2800" smtClean="0"/>
          </a:p>
        </p:txBody>
      </p:sp>
      <p:sp>
        <p:nvSpPr>
          <p:cNvPr id="358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67D5A569-945C-4155-BA76-6D8450BE1745}" type="slidenum">
              <a:rPr lang="en-US" altLang="en-US" sz="1400"/>
              <a:pPr algn="r">
                <a:spcBef>
                  <a:spcPct val="0"/>
                </a:spcBef>
                <a:buClrTx/>
                <a:buSzTx/>
                <a:buFontTx/>
                <a:buNone/>
              </a:pPr>
              <a:t>18</a:t>
            </a:fld>
            <a:endParaRPr lang="en-US" altLang="en-US" sz="1400"/>
          </a:p>
        </p:txBody>
      </p:sp>
      <p:sp>
        <p:nvSpPr>
          <p:cNvPr id="35846" name="Rectangle 4"/>
          <p:cNvSpPr>
            <a:spLocks noChangeArrowheads="1"/>
          </p:cNvSpPr>
          <p:nvPr/>
        </p:nvSpPr>
        <p:spPr bwMode="auto">
          <a:xfrm>
            <a:off x="2743200" y="14478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r>
              <a:rPr lang="en-US" altLang="en-US" sz="2400"/>
              <a:t>Integer</a:t>
            </a:r>
          </a:p>
          <a:p>
            <a:r>
              <a:rPr lang="en-US" altLang="en-US" sz="2400"/>
              <a:t>Long</a:t>
            </a:r>
          </a:p>
          <a:p>
            <a:pPr>
              <a:spcBef>
                <a:spcPct val="50000"/>
              </a:spcBef>
            </a:pPr>
            <a:r>
              <a:rPr lang="en-US" altLang="en-US" sz="2400"/>
              <a:t>Float</a:t>
            </a:r>
          </a:p>
          <a:p>
            <a:pPr>
              <a:spcBef>
                <a:spcPct val="50000"/>
              </a:spcBef>
            </a:pPr>
            <a:r>
              <a:rPr lang="en-US" altLang="en-US" sz="2400"/>
              <a:t>Double</a:t>
            </a:r>
            <a:endParaRPr lang="en-US" altLang="en-US" sz="2800"/>
          </a:p>
        </p:txBody>
      </p:sp>
      <p:sp>
        <p:nvSpPr>
          <p:cNvPr id="35847" name="Rectangle 5"/>
          <p:cNvSpPr>
            <a:spLocks noChangeArrowheads="1"/>
          </p:cNvSpPr>
          <p:nvPr/>
        </p:nvSpPr>
        <p:spPr bwMode="auto">
          <a:xfrm>
            <a:off x="2114550" y="254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35848" name="Object 6"/>
          <p:cNvGraphicFramePr>
            <a:graphicFrameLocks noChangeAspect="1"/>
          </p:cNvGraphicFramePr>
          <p:nvPr/>
        </p:nvGraphicFramePr>
        <p:xfrm>
          <a:off x="533400" y="3871913"/>
          <a:ext cx="7924800" cy="2586037"/>
        </p:xfrm>
        <a:graphic>
          <a:graphicData uri="http://schemas.openxmlformats.org/presentationml/2006/ole">
            <mc:AlternateContent xmlns:mc="http://schemas.openxmlformats.org/markup-compatibility/2006">
              <mc:Choice xmlns:v="urn:schemas-microsoft-com:vml" Requires="v">
                <p:oleObj spid="_x0000_s35859" name="Picture" r:id="rId3" imgW="4917948" imgH="1598676" progId="Word.Picture.8">
                  <p:embed/>
                </p:oleObj>
              </mc:Choice>
              <mc:Fallback>
                <p:oleObj name="Picture" r:id="rId3" imgW="4917948" imgH="1598676" progId="Word.Picture.8">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71913"/>
                        <a:ext cx="7924800" cy="2586037"/>
                      </a:xfrm>
                      <a:prstGeom prst="rect">
                        <a:avLst/>
                      </a:prstGeom>
                      <a:solidFill>
                        <a:schemeClr val="bg2"/>
                      </a:solidFill>
                    </p:spPr>
                  </p:pic>
                </p:oleObj>
              </mc:Fallback>
            </mc:AlternateContent>
          </a:graphicData>
        </a:graphic>
      </p:graphicFrame>
      <p:sp>
        <p:nvSpPr>
          <p:cNvPr id="35849" name="Text Box 7"/>
          <p:cNvSpPr txBox="1">
            <a:spLocks noChangeArrowheads="1"/>
          </p:cNvSpPr>
          <p:nvPr/>
        </p:nvSpPr>
        <p:spPr bwMode="auto">
          <a:xfrm>
            <a:off x="5181600" y="1371600"/>
            <a:ext cx="3810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000">
                <a:cs typeface="Courier New" pitchFamily="49" charset="0"/>
              </a:rPr>
              <a:t>NOTE: (1) The wrapper classes do not have no-arg constructors. (2) The instances of all wrapper classes are immutable, i.e., their internal values cannot be changed once the objects are created.</a:t>
            </a:r>
            <a:r>
              <a:rPr lang="en-US" altLang="en-US" sz="20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060A6B-983A-4036-96D4-34F127EAA1E8}" type="slidenum">
              <a:rPr lang="en-US" altLang="en-US" sz="1400"/>
              <a:pPr/>
              <a:t>19</a:t>
            </a:fld>
            <a:endParaRPr lang="en-US" altLang="en-US" sz="1400"/>
          </a:p>
        </p:txBody>
      </p:sp>
      <p:sp>
        <p:nvSpPr>
          <p:cNvPr id="36868" name="Rectangle 2"/>
          <p:cNvSpPr>
            <a:spLocks noGrp="1" noChangeArrowheads="1"/>
          </p:cNvSpPr>
          <p:nvPr>
            <p:ph type="title" idx="4294967295"/>
          </p:nvPr>
        </p:nvSpPr>
        <p:spPr>
          <a:xfrm>
            <a:off x="0" y="381000"/>
            <a:ext cx="8839200" cy="914400"/>
          </a:xfrm>
          <a:noFill/>
        </p:spPr>
        <p:txBody>
          <a:bodyPr>
            <a:normAutofit fontScale="90000"/>
          </a:bodyPr>
          <a:lstStyle/>
          <a:p>
            <a:r>
              <a:rPr lang="en-US" altLang="en-US" smtClean="0">
                <a:cs typeface="Times New Roman" pitchFamily="18" charset="0"/>
              </a:rPr>
              <a:t>The </a:t>
            </a:r>
            <a:r>
              <a:rPr lang="en-US" altLang="en-US" sz="4800" u="sng" smtClean="0">
                <a:cs typeface="Times New Roman" pitchFamily="18" charset="0"/>
              </a:rPr>
              <a:t>toString</a:t>
            </a:r>
            <a:r>
              <a:rPr lang="en-US" altLang="en-US" sz="4800" smtClean="0">
                <a:cs typeface="Times New Roman" pitchFamily="18" charset="0"/>
              </a:rPr>
              <a:t>, </a:t>
            </a:r>
            <a:r>
              <a:rPr lang="en-US" altLang="en-US" sz="4800" u="sng" smtClean="0">
                <a:cs typeface="Times New Roman" pitchFamily="18" charset="0"/>
              </a:rPr>
              <a:t>equals</a:t>
            </a:r>
            <a:r>
              <a:rPr lang="en-US" altLang="en-US" sz="4800" smtClean="0">
                <a:cs typeface="Times New Roman" pitchFamily="18" charset="0"/>
              </a:rPr>
              <a:t>, and </a:t>
            </a:r>
            <a:r>
              <a:rPr lang="en-US" altLang="en-US" sz="4800" u="sng" smtClean="0">
                <a:cs typeface="Times New Roman" pitchFamily="18" charset="0"/>
              </a:rPr>
              <a:t>hashCode</a:t>
            </a:r>
            <a:r>
              <a:rPr lang="en-US" altLang="en-US" sz="4800" smtClean="0">
                <a:cs typeface="Times New Roman" pitchFamily="18" charset="0"/>
              </a:rPr>
              <a:t> </a:t>
            </a:r>
            <a:r>
              <a:rPr lang="en-US" altLang="en-US" smtClean="0">
                <a:cs typeface="Times New Roman" pitchFamily="18" charset="0"/>
              </a:rPr>
              <a:t>Methods</a:t>
            </a:r>
            <a:r>
              <a:rPr lang="en-US" altLang="en-US" smtClean="0"/>
              <a:t> </a:t>
            </a:r>
          </a:p>
        </p:txBody>
      </p:sp>
      <p:sp>
        <p:nvSpPr>
          <p:cNvPr id="36869" name="Rectangle 3"/>
          <p:cNvSpPr>
            <a:spLocks noGrp="1" noChangeArrowheads="1"/>
          </p:cNvSpPr>
          <p:nvPr>
            <p:ph type="body" idx="4294967295"/>
          </p:nvPr>
        </p:nvSpPr>
        <p:spPr>
          <a:xfrm>
            <a:off x="533400" y="1981200"/>
            <a:ext cx="8001000" cy="4419600"/>
          </a:xfrm>
          <a:noFill/>
        </p:spPr>
        <p:txBody>
          <a:bodyPr/>
          <a:lstStyle/>
          <a:p>
            <a:pPr marL="0" indent="0" algn="just">
              <a:spcBef>
                <a:spcPct val="50000"/>
              </a:spcBef>
              <a:buFont typeface="Monotype Sorts" pitchFamily="2" charset="2"/>
              <a:buNone/>
            </a:pPr>
            <a:r>
              <a:rPr lang="en-US" altLang="en-US" sz="3600" dirty="0" smtClean="0">
                <a:cs typeface="Times New Roman" pitchFamily="18" charset="0"/>
              </a:rPr>
              <a:t>Each wrapper class overrides the </a:t>
            </a:r>
            <a:r>
              <a:rPr lang="en-US" altLang="en-US" sz="3600" u="sng" dirty="0" err="1" smtClean="0">
                <a:cs typeface="Times New Roman" pitchFamily="18" charset="0"/>
              </a:rPr>
              <a:t>toString</a:t>
            </a:r>
            <a:r>
              <a:rPr lang="en-US" altLang="en-US" sz="3600" dirty="0" smtClean="0">
                <a:cs typeface="Times New Roman" pitchFamily="18" charset="0"/>
              </a:rPr>
              <a:t>, </a:t>
            </a:r>
            <a:r>
              <a:rPr lang="en-US" altLang="en-US" sz="3600" u="sng" dirty="0" smtClean="0">
                <a:cs typeface="Times New Roman" pitchFamily="18" charset="0"/>
              </a:rPr>
              <a:t>equals</a:t>
            </a:r>
            <a:r>
              <a:rPr lang="en-US" altLang="en-US" sz="3600" dirty="0" smtClean="0">
                <a:cs typeface="Times New Roman" pitchFamily="18" charset="0"/>
              </a:rPr>
              <a:t>, and </a:t>
            </a:r>
            <a:r>
              <a:rPr lang="en-US" altLang="en-US" sz="3600" u="sng" dirty="0" err="1" smtClean="0">
                <a:cs typeface="Times New Roman" pitchFamily="18" charset="0"/>
              </a:rPr>
              <a:t>hashCode</a:t>
            </a:r>
            <a:r>
              <a:rPr lang="en-US" altLang="en-US" sz="3600" dirty="0" smtClean="0">
                <a:cs typeface="Times New Roman" pitchFamily="18" charset="0"/>
              </a:rPr>
              <a:t> methods defined in the </a:t>
            </a:r>
            <a:r>
              <a:rPr lang="en-US" altLang="en-US" sz="3600" u="sng" dirty="0" smtClean="0">
                <a:cs typeface="Times New Roman" pitchFamily="18" charset="0"/>
              </a:rPr>
              <a:t>Object</a:t>
            </a:r>
            <a:r>
              <a:rPr lang="en-US" altLang="en-US" sz="3600" dirty="0" smtClean="0">
                <a:cs typeface="Times New Roman" pitchFamily="18" charset="0"/>
              </a:rPr>
              <a:t> class. Since all the numeric wrapper classes and the </a:t>
            </a:r>
            <a:r>
              <a:rPr lang="en-US" altLang="en-US" sz="3600" u="sng" dirty="0" smtClean="0">
                <a:cs typeface="Times New Roman" pitchFamily="18" charset="0"/>
              </a:rPr>
              <a:t>Character</a:t>
            </a:r>
            <a:r>
              <a:rPr lang="en-US" altLang="en-US" sz="3600" dirty="0" smtClean="0">
                <a:cs typeface="Times New Roman" pitchFamily="18" charset="0"/>
              </a:rPr>
              <a:t> class implement the </a:t>
            </a:r>
            <a:r>
              <a:rPr lang="en-US" altLang="en-US" sz="3600" u="sng" dirty="0" smtClean="0">
                <a:cs typeface="Times New Roman" pitchFamily="18" charset="0"/>
              </a:rPr>
              <a:t>Comparable</a:t>
            </a:r>
            <a:r>
              <a:rPr lang="en-US" altLang="en-US" sz="3600" dirty="0" smtClean="0">
                <a:cs typeface="Times New Roman" pitchFamily="18" charset="0"/>
              </a:rPr>
              <a:t> interface, the </a:t>
            </a:r>
            <a:r>
              <a:rPr lang="en-US" altLang="en-US" sz="3600" u="sng" dirty="0" err="1" smtClean="0">
                <a:cs typeface="Times New Roman" pitchFamily="18" charset="0"/>
              </a:rPr>
              <a:t>compareTo</a:t>
            </a:r>
            <a:r>
              <a:rPr lang="en-US" altLang="en-US" sz="3600" dirty="0" smtClean="0">
                <a:cs typeface="Times New Roman" pitchFamily="18" charset="0"/>
              </a:rPr>
              <a:t> method is implemented in these classes. </a:t>
            </a:r>
          </a:p>
        </p:txBody>
      </p:sp>
      <p:sp>
        <p:nvSpPr>
          <p:cNvPr id="368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BD8E5E67-A03D-4057-851E-F729E6C80406}" type="slidenum">
              <a:rPr lang="en-US" altLang="en-US" sz="1400"/>
              <a:pPr algn="r">
                <a:spcBef>
                  <a:spcPct val="0"/>
                </a:spcBef>
                <a:buClrTx/>
                <a:buSzTx/>
                <a:buFontTx/>
                <a:buNone/>
              </a:pPr>
              <a:t>19</a:t>
            </a:fld>
            <a:endParaRPr lang="en-US" altLang="en-US"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E0D878-D012-40D6-95D8-E8EBC4FD89D5}" type="slidenum">
              <a:rPr lang="en-US" altLang="en-US" sz="1400"/>
              <a:pPr/>
              <a:t>2</a:t>
            </a:fld>
            <a:endParaRPr lang="en-US" altLang="en-US" sz="1400"/>
          </a:p>
        </p:txBody>
      </p:sp>
      <p:sp>
        <p:nvSpPr>
          <p:cNvPr id="5127" name="Rectangle 18"/>
          <p:cNvSpPr>
            <a:spLocks noGrp="1" noChangeArrowheads="1"/>
          </p:cNvSpPr>
          <p:nvPr>
            <p:ph type="title" idx="4294967295"/>
          </p:nvPr>
        </p:nvSpPr>
        <p:spPr>
          <a:xfrm>
            <a:off x="533400" y="152400"/>
            <a:ext cx="8610600" cy="533400"/>
          </a:xfrm>
          <a:noFill/>
        </p:spPr>
        <p:txBody>
          <a:bodyPr>
            <a:normAutofit fontScale="90000"/>
          </a:bodyPr>
          <a:lstStyle/>
          <a:p>
            <a:r>
              <a:rPr lang="en-US" altLang="en-US" sz="4000" smtClean="0"/>
              <a:t>Abstract Classes and Abstract Methods</a:t>
            </a:r>
          </a:p>
        </p:txBody>
      </p:sp>
      <p:sp>
        <p:nvSpPr>
          <p:cNvPr id="512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0FC9B377-ABFB-4DFB-B99A-10663064A60C}" type="slidenum">
              <a:rPr lang="en-US" altLang="en-US" sz="1400"/>
              <a:pPr algn="r">
                <a:spcBef>
                  <a:spcPct val="0"/>
                </a:spcBef>
                <a:buClrTx/>
                <a:buSzTx/>
                <a:buFontTx/>
                <a:buNone/>
              </a:pPr>
              <a:t>2</a:t>
            </a:fld>
            <a:endParaRPr lang="en-US" altLang="en-US" sz="1400"/>
          </a:p>
        </p:txBody>
      </p:sp>
      <p:sp>
        <p:nvSpPr>
          <p:cNvPr id="5124" name="Rectangle 9"/>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125" name="Rectangle 11"/>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126" name="Rectangle 16"/>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133" name="Rectangle 25"/>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5134" name="Object 24"/>
          <p:cNvGraphicFramePr>
            <a:graphicFrameLocks noChangeAspect="1"/>
          </p:cNvGraphicFramePr>
          <p:nvPr>
            <p:extLst>
              <p:ext uri="{D42A27DB-BD31-4B8C-83A1-F6EECF244321}">
                <p14:modId xmlns:p14="http://schemas.microsoft.com/office/powerpoint/2010/main" val="2107581546"/>
              </p:ext>
            </p:extLst>
          </p:nvPr>
        </p:nvGraphicFramePr>
        <p:xfrm>
          <a:off x="1295400" y="838200"/>
          <a:ext cx="6629400" cy="5445125"/>
        </p:xfrm>
        <a:graphic>
          <a:graphicData uri="http://schemas.openxmlformats.org/presentationml/2006/ole">
            <mc:AlternateContent xmlns:mc="http://schemas.openxmlformats.org/markup-compatibility/2006">
              <mc:Choice xmlns:v="urn:schemas-microsoft-com:vml" Requires="v">
                <p:oleObj spid="_x0000_s5144" name="Picture" r:id="rId3" imgW="5539740" imgH="4549140" progId="Word.Picture.8">
                  <p:embed/>
                </p:oleObj>
              </mc:Choice>
              <mc:Fallback>
                <p:oleObj name="Picture" r:id="rId3" imgW="5539740" imgH="4549140" progId="Word.Picture.8">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838200"/>
                        <a:ext cx="6629400" cy="5445125"/>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35A4AD2-D1D0-42BE-A067-1625E55959FD}" type="slidenum">
              <a:rPr lang="en-US" altLang="en-US" sz="1400"/>
              <a:pPr/>
              <a:t>20</a:t>
            </a:fld>
            <a:endParaRPr lang="en-US" altLang="en-US" sz="1400"/>
          </a:p>
        </p:txBody>
      </p:sp>
      <p:sp>
        <p:nvSpPr>
          <p:cNvPr id="37892" name="Rectangle 2"/>
          <p:cNvSpPr>
            <a:spLocks noGrp="1" noChangeArrowheads="1"/>
          </p:cNvSpPr>
          <p:nvPr>
            <p:ph type="title" idx="4294967295"/>
          </p:nvPr>
        </p:nvSpPr>
        <p:spPr>
          <a:xfrm>
            <a:off x="0" y="304800"/>
            <a:ext cx="8839200" cy="609600"/>
          </a:xfrm>
          <a:noFill/>
        </p:spPr>
        <p:txBody>
          <a:bodyPr>
            <a:normAutofit fontScale="90000"/>
          </a:bodyPr>
          <a:lstStyle/>
          <a:p>
            <a:r>
              <a:rPr lang="en-US" altLang="en-US" smtClean="0">
                <a:cs typeface="Times New Roman" pitchFamily="18" charset="0"/>
              </a:rPr>
              <a:t>The </a:t>
            </a:r>
            <a:r>
              <a:rPr lang="en-US" altLang="en-US" sz="4800" u="sng" smtClean="0">
                <a:cs typeface="Times New Roman" pitchFamily="18" charset="0"/>
              </a:rPr>
              <a:t>Number</a:t>
            </a:r>
            <a:r>
              <a:rPr lang="en-US" altLang="en-US" sz="4800" smtClean="0">
                <a:cs typeface="Times New Roman" pitchFamily="18" charset="0"/>
              </a:rPr>
              <a:t> Class</a:t>
            </a:r>
            <a:r>
              <a:rPr lang="en-US" altLang="en-US" smtClean="0"/>
              <a:t> </a:t>
            </a:r>
          </a:p>
        </p:txBody>
      </p:sp>
      <p:sp>
        <p:nvSpPr>
          <p:cNvPr id="37893" name="Rectangle 3"/>
          <p:cNvSpPr>
            <a:spLocks noGrp="1" noChangeArrowheads="1"/>
          </p:cNvSpPr>
          <p:nvPr>
            <p:ph type="body" idx="4294967295"/>
          </p:nvPr>
        </p:nvSpPr>
        <p:spPr>
          <a:xfrm>
            <a:off x="228600" y="1143000"/>
            <a:ext cx="8534400" cy="5181600"/>
          </a:xfrm>
          <a:noFill/>
        </p:spPr>
        <p:txBody>
          <a:bodyPr>
            <a:normAutofit lnSpcReduction="10000"/>
          </a:bodyPr>
          <a:lstStyle/>
          <a:p>
            <a:pPr marL="0" indent="0" algn="just">
              <a:lnSpc>
                <a:spcPct val="90000"/>
              </a:lnSpc>
              <a:spcBef>
                <a:spcPct val="50000"/>
              </a:spcBef>
              <a:buFont typeface="Monotype Sorts" pitchFamily="2" charset="2"/>
              <a:buNone/>
            </a:pPr>
            <a:r>
              <a:rPr lang="en-US" altLang="en-US" sz="3600" dirty="0" smtClean="0">
                <a:cs typeface="Times New Roman" pitchFamily="18" charset="0"/>
              </a:rPr>
              <a:t>Each numeric wrapper class extends the abstract </a:t>
            </a:r>
            <a:r>
              <a:rPr lang="en-US" altLang="en-US" sz="3600" u="sng" dirty="0" smtClean="0">
                <a:cs typeface="Times New Roman" pitchFamily="18" charset="0"/>
              </a:rPr>
              <a:t>Number</a:t>
            </a:r>
            <a:r>
              <a:rPr lang="en-US" altLang="en-US" sz="3600" dirty="0" smtClean="0">
                <a:cs typeface="Times New Roman" pitchFamily="18" charset="0"/>
              </a:rPr>
              <a:t> class, which contains the methods </a:t>
            </a:r>
            <a:r>
              <a:rPr lang="en-US" altLang="en-US" sz="3600" u="sng" dirty="0" err="1" smtClean="0">
                <a:cs typeface="Times New Roman" pitchFamily="18" charset="0"/>
              </a:rPr>
              <a:t>doubleValue</a:t>
            </a:r>
            <a:r>
              <a:rPr lang="en-US" altLang="en-US" sz="3600" dirty="0" smtClean="0">
                <a:cs typeface="Times New Roman" pitchFamily="18" charset="0"/>
              </a:rPr>
              <a:t>, </a:t>
            </a:r>
            <a:r>
              <a:rPr lang="en-US" altLang="en-US" sz="3600" u="sng" dirty="0" err="1" smtClean="0">
                <a:cs typeface="Times New Roman" pitchFamily="18" charset="0"/>
              </a:rPr>
              <a:t>floatValue</a:t>
            </a:r>
            <a:r>
              <a:rPr lang="en-US" altLang="en-US" sz="3600" dirty="0" smtClean="0">
                <a:cs typeface="Times New Roman" pitchFamily="18" charset="0"/>
              </a:rPr>
              <a:t>, </a:t>
            </a:r>
            <a:r>
              <a:rPr lang="en-US" altLang="en-US" sz="3600" u="sng" dirty="0" err="1" smtClean="0">
                <a:cs typeface="Times New Roman" pitchFamily="18" charset="0"/>
              </a:rPr>
              <a:t>intValue</a:t>
            </a:r>
            <a:r>
              <a:rPr lang="en-US" altLang="en-US" sz="3600" dirty="0" smtClean="0">
                <a:cs typeface="Times New Roman" pitchFamily="18" charset="0"/>
              </a:rPr>
              <a:t>, </a:t>
            </a:r>
            <a:r>
              <a:rPr lang="en-US" altLang="en-US" sz="3600" u="sng" dirty="0" err="1" smtClean="0">
                <a:cs typeface="Times New Roman" pitchFamily="18" charset="0"/>
              </a:rPr>
              <a:t>longValue</a:t>
            </a:r>
            <a:r>
              <a:rPr lang="en-US" altLang="en-US" sz="3600" dirty="0" smtClean="0">
                <a:cs typeface="Times New Roman" pitchFamily="18" charset="0"/>
              </a:rPr>
              <a:t>, </a:t>
            </a:r>
            <a:r>
              <a:rPr lang="en-US" altLang="en-US" sz="3600" u="sng" dirty="0" err="1" smtClean="0">
                <a:cs typeface="Times New Roman" pitchFamily="18" charset="0"/>
              </a:rPr>
              <a:t>shortValue</a:t>
            </a:r>
            <a:r>
              <a:rPr lang="en-US" altLang="en-US" sz="3600" dirty="0" smtClean="0">
                <a:cs typeface="Times New Roman" pitchFamily="18" charset="0"/>
              </a:rPr>
              <a:t>, and </a:t>
            </a:r>
            <a:r>
              <a:rPr lang="en-US" altLang="en-US" sz="3600" u="sng" dirty="0" err="1" smtClean="0">
                <a:cs typeface="Times New Roman" pitchFamily="18" charset="0"/>
              </a:rPr>
              <a:t>byteValue</a:t>
            </a:r>
            <a:r>
              <a:rPr lang="en-US" altLang="en-US" sz="3600" dirty="0" smtClean="0">
                <a:cs typeface="Times New Roman" pitchFamily="18" charset="0"/>
              </a:rPr>
              <a:t>. These methods “convert” objects into primitive type values. The methods </a:t>
            </a:r>
            <a:r>
              <a:rPr lang="en-US" altLang="en-US" sz="3600" u="sng" dirty="0" err="1" smtClean="0">
                <a:cs typeface="Times New Roman" pitchFamily="18" charset="0"/>
              </a:rPr>
              <a:t>doubleValue</a:t>
            </a:r>
            <a:r>
              <a:rPr lang="en-US" altLang="en-US" sz="3600" dirty="0" smtClean="0">
                <a:cs typeface="Times New Roman" pitchFamily="18" charset="0"/>
              </a:rPr>
              <a:t>, </a:t>
            </a:r>
            <a:r>
              <a:rPr lang="en-US" altLang="en-US" sz="3600" u="sng" dirty="0" err="1" smtClean="0">
                <a:cs typeface="Times New Roman" pitchFamily="18" charset="0"/>
              </a:rPr>
              <a:t>floatValue</a:t>
            </a:r>
            <a:r>
              <a:rPr lang="en-US" altLang="en-US" sz="3600" dirty="0" smtClean="0">
                <a:cs typeface="Times New Roman" pitchFamily="18" charset="0"/>
              </a:rPr>
              <a:t>, </a:t>
            </a:r>
            <a:r>
              <a:rPr lang="en-US" altLang="en-US" sz="3600" u="sng" dirty="0" err="1" smtClean="0">
                <a:cs typeface="Times New Roman" pitchFamily="18" charset="0"/>
              </a:rPr>
              <a:t>intValue</a:t>
            </a:r>
            <a:r>
              <a:rPr lang="en-US" altLang="en-US" sz="3600" dirty="0" smtClean="0">
                <a:cs typeface="Times New Roman" pitchFamily="18" charset="0"/>
              </a:rPr>
              <a:t>, </a:t>
            </a:r>
            <a:r>
              <a:rPr lang="en-US" altLang="en-US" sz="3600" u="sng" dirty="0" err="1" smtClean="0">
                <a:cs typeface="Times New Roman" pitchFamily="18" charset="0"/>
              </a:rPr>
              <a:t>longValue</a:t>
            </a:r>
            <a:r>
              <a:rPr lang="en-US" altLang="en-US" sz="3600" dirty="0" smtClean="0">
                <a:cs typeface="Times New Roman" pitchFamily="18" charset="0"/>
              </a:rPr>
              <a:t> are abstract. The methods </a:t>
            </a:r>
            <a:r>
              <a:rPr lang="en-US" altLang="en-US" sz="3600" u="sng" dirty="0" err="1" smtClean="0">
                <a:cs typeface="Times New Roman" pitchFamily="18" charset="0"/>
              </a:rPr>
              <a:t>byteValue</a:t>
            </a:r>
            <a:r>
              <a:rPr lang="en-US" altLang="en-US" sz="3600" dirty="0" smtClean="0">
                <a:cs typeface="Times New Roman" pitchFamily="18" charset="0"/>
              </a:rPr>
              <a:t> and </a:t>
            </a:r>
            <a:r>
              <a:rPr lang="en-US" altLang="en-US" sz="3600" u="sng" dirty="0" err="1" smtClean="0">
                <a:cs typeface="Times New Roman" pitchFamily="18" charset="0"/>
              </a:rPr>
              <a:t>shortValue</a:t>
            </a:r>
            <a:r>
              <a:rPr lang="en-US" altLang="en-US" sz="3600" dirty="0" smtClean="0">
                <a:cs typeface="Times New Roman" pitchFamily="18" charset="0"/>
              </a:rPr>
              <a:t> are not abstract, which simply return </a:t>
            </a:r>
            <a:r>
              <a:rPr lang="en-US" altLang="en-US" sz="3600" u="sng" dirty="0" smtClean="0">
                <a:cs typeface="Times New Roman" pitchFamily="18" charset="0"/>
              </a:rPr>
              <a:t>(byte)</a:t>
            </a:r>
            <a:r>
              <a:rPr lang="en-US" altLang="en-US" sz="3600" u="sng" dirty="0" err="1" smtClean="0">
                <a:cs typeface="Times New Roman" pitchFamily="18" charset="0"/>
              </a:rPr>
              <a:t>intValue</a:t>
            </a:r>
            <a:r>
              <a:rPr lang="en-US" altLang="en-US" sz="3600" u="sng" dirty="0" smtClean="0">
                <a:cs typeface="Times New Roman" pitchFamily="18" charset="0"/>
              </a:rPr>
              <a:t>()</a:t>
            </a:r>
            <a:r>
              <a:rPr lang="en-US" altLang="en-US" sz="3600" dirty="0" smtClean="0">
                <a:cs typeface="Times New Roman" pitchFamily="18" charset="0"/>
              </a:rPr>
              <a:t> and </a:t>
            </a:r>
            <a:r>
              <a:rPr lang="en-US" altLang="en-US" sz="3600" u="sng" dirty="0" smtClean="0">
                <a:cs typeface="Times New Roman" pitchFamily="18" charset="0"/>
              </a:rPr>
              <a:t>(short)</a:t>
            </a:r>
            <a:r>
              <a:rPr lang="en-US" altLang="en-US" sz="3600" u="sng" dirty="0" err="1" smtClean="0">
                <a:cs typeface="Times New Roman" pitchFamily="18" charset="0"/>
              </a:rPr>
              <a:t>intValue</a:t>
            </a:r>
            <a:r>
              <a:rPr lang="en-US" altLang="en-US" sz="3600" u="sng" dirty="0" smtClean="0">
                <a:cs typeface="Times New Roman" pitchFamily="18" charset="0"/>
              </a:rPr>
              <a:t>()</a:t>
            </a:r>
            <a:r>
              <a:rPr lang="en-US" altLang="en-US" sz="3600" dirty="0" smtClean="0">
                <a:cs typeface="Times New Roman" pitchFamily="18" charset="0"/>
              </a:rPr>
              <a:t>, respectively. </a:t>
            </a:r>
          </a:p>
        </p:txBody>
      </p:sp>
      <p:sp>
        <p:nvSpPr>
          <p:cNvPr id="378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E500B923-C07A-4A6A-8B00-ED8E892333F5}" type="slidenum">
              <a:rPr lang="en-US" altLang="en-US" sz="1400"/>
              <a:pPr algn="r">
                <a:spcBef>
                  <a:spcPct val="0"/>
                </a:spcBef>
                <a:buClrTx/>
                <a:buSzTx/>
                <a:buFontTx/>
                <a:buNone/>
              </a:pPr>
              <a:t>20</a:t>
            </a:fld>
            <a:endParaRPr lang="en-US" alt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22A928B-DDD6-41EB-9F6D-E422A2A17392}" type="slidenum">
              <a:rPr lang="en-US" altLang="en-US" sz="1400"/>
              <a:pPr/>
              <a:t>21</a:t>
            </a:fld>
            <a:endParaRPr lang="en-US" altLang="en-US" sz="1400"/>
          </a:p>
        </p:txBody>
      </p:sp>
      <p:sp>
        <p:nvSpPr>
          <p:cNvPr id="38916" name="Rectangle 2"/>
          <p:cNvSpPr>
            <a:spLocks noGrp="1" noChangeArrowheads="1"/>
          </p:cNvSpPr>
          <p:nvPr>
            <p:ph type="title" idx="4294967295"/>
          </p:nvPr>
        </p:nvSpPr>
        <p:spPr>
          <a:xfrm>
            <a:off x="0" y="228600"/>
            <a:ext cx="8610600" cy="609600"/>
          </a:xfrm>
          <a:noFill/>
        </p:spPr>
        <p:txBody>
          <a:bodyPr>
            <a:normAutofit fontScale="90000"/>
          </a:bodyPr>
          <a:lstStyle/>
          <a:p>
            <a:r>
              <a:rPr lang="en-US" altLang="en-US" smtClean="0"/>
              <a:t>The </a:t>
            </a:r>
            <a:r>
              <a:rPr lang="en-US" altLang="en-US" sz="4200" smtClean="0">
                <a:latin typeface="Courier New" pitchFamily="49" charset="0"/>
              </a:rPr>
              <a:t>Integer</a:t>
            </a:r>
            <a:r>
              <a:rPr lang="en-US" altLang="en-US" smtClean="0"/>
              <a:t> and </a:t>
            </a:r>
            <a:r>
              <a:rPr lang="en-US" altLang="en-US" sz="4200" smtClean="0">
                <a:latin typeface="Courier New" pitchFamily="49" charset="0"/>
              </a:rPr>
              <a:t>Double</a:t>
            </a:r>
            <a:r>
              <a:rPr lang="en-US" altLang="en-US" smtClean="0"/>
              <a:t> Classes</a:t>
            </a:r>
          </a:p>
        </p:txBody>
      </p:sp>
      <p:sp>
        <p:nvSpPr>
          <p:cNvPr id="389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9CA20D44-C19B-4039-9356-FD3EB17CE880}" type="slidenum">
              <a:rPr lang="en-US" altLang="en-US" sz="1400"/>
              <a:pPr algn="r">
                <a:spcBef>
                  <a:spcPct val="0"/>
                </a:spcBef>
                <a:buClrTx/>
                <a:buSzTx/>
                <a:buFontTx/>
                <a:buNone/>
              </a:pPr>
              <a:t>21</a:t>
            </a:fld>
            <a:endParaRPr lang="en-US" altLang="en-US" sz="1400"/>
          </a:p>
        </p:txBody>
      </p:sp>
      <p:sp>
        <p:nvSpPr>
          <p:cNvPr id="38917" name="Rectangle 6"/>
          <p:cNvSpPr>
            <a:spLocks noChangeArrowheads="1"/>
          </p:cNvSpPr>
          <p:nvPr/>
        </p:nvSpPr>
        <p:spPr bwMode="auto">
          <a:xfrm>
            <a:off x="27432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8918" name="Rectangle 8"/>
          <p:cNvSpPr>
            <a:spLocks noChangeArrowheads="1"/>
          </p:cNvSpPr>
          <p:nvPr/>
        </p:nvSpPr>
        <p:spPr bwMode="auto">
          <a:xfrm>
            <a:off x="27432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8919" name="Rectangle 10"/>
          <p:cNvSpPr>
            <a:spLocks noChangeArrowheads="1"/>
          </p:cNvSpPr>
          <p:nvPr/>
        </p:nvSpPr>
        <p:spPr bwMode="auto">
          <a:xfrm>
            <a:off x="26289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38920" name="Object 9"/>
          <p:cNvGraphicFramePr>
            <a:graphicFrameLocks noChangeAspect="1"/>
          </p:cNvGraphicFramePr>
          <p:nvPr/>
        </p:nvGraphicFramePr>
        <p:xfrm>
          <a:off x="762000" y="914400"/>
          <a:ext cx="6934200" cy="5507038"/>
        </p:xfrm>
        <a:graphic>
          <a:graphicData uri="http://schemas.openxmlformats.org/presentationml/2006/ole">
            <mc:AlternateContent xmlns:mc="http://schemas.openxmlformats.org/markup-compatibility/2006">
              <mc:Choice xmlns:v="urn:schemas-microsoft-com:vml" Requires="v">
                <p:oleObj spid="_x0000_s38930" r:id="rId3" imgW="3886200" imgH="3086100" progId="Word.Picture.8">
                  <p:embed/>
                </p:oleObj>
              </mc:Choice>
              <mc:Fallback>
                <p:oleObj r:id="rId3" imgW="3886200" imgH="3086100"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14400"/>
                        <a:ext cx="6934200" cy="5507038"/>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E4075C-A796-4E90-A790-C88BA7BC82DF}" type="slidenum">
              <a:rPr lang="en-US" altLang="en-US" sz="1400"/>
              <a:pPr/>
              <a:t>22</a:t>
            </a:fld>
            <a:endParaRPr lang="en-US" altLang="en-US" sz="1400"/>
          </a:p>
        </p:txBody>
      </p:sp>
      <p:sp>
        <p:nvSpPr>
          <p:cNvPr id="40964" name="Rectangle 2"/>
          <p:cNvSpPr>
            <a:spLocks noGrp="1" noChangeArrowheads="1"/>
          </p:cNvSpPr>
          <p:nvPr>
            <p:ph type="title" idx="4294967295"/>
          </p:nvPr>
        </p:nvSpPr>
        <p:spPr>
          <a:xfrm>
            <a:off x="0" y="381000"/>
            <a:ext cx="8839200" cy="914400"/>
          </a:xfrm>
          <a:noFill/>
        </p:spPr>
        <p:txBody>
          <a:bodyPr/>
          <a:lstStyle/>
          <a:p>
            <a:r>
              <a:rPr lang="en-US" altLang="en-US" smtClean="0">
                <a:cs typeface="Times New Roman" pitchFamily="18" charset="0"/>
              </a:rPr>
              <a:t>Numeric Wrapper Class Constructors</a:t>
            </a:r>
            <a:r>
              <a:rPr lang="en-US" altLang="en-US" smtClean="0"/>
              <a:t> </a:t>
            </a:r>
          </a:p>
        </p:txBody>
      </p:sp>
      <p:sp>
        <p:nvSpPr>
          <p:cNvPr id="40965" name="Rectangle 3"/>
          <p:cNvSpPr>
            <a:spLocks noGrp="1" noChangeArrowheads="1"/>
          </p:cNvSpPr>
          <p:nvPr>
            <p:ph type="body" idx="4294967295"/>
          </p:nvPr>
        </p:nvSpPr>
        <p:spPr>
          <a:xfrm>
            <a:off x="0" y="1371600"/>
            <a:ext cx="8534400" cy="4953000"/>
          </a:xfrm>
          <a:noFill/>
        </p:spPr>
        <p:txBody>
          <a:bodyPr/>
          <a:lstStyle/>
          <a:p>
            <a:pPr marL="0" indent="0">
              <a:spcBef>
                <a:spcPct val="50000"/>
              </a:spcBef>
              <a:buFont typeface="Monotype Sorts" pitchFamily="2" charset="2"/>
              <a:buNone/>
            </a:pPr>
            <a:r>
              <a:rPr lang="en-US" altLang="en-US" smtClean="0">
                <a:cs typeface="Times New Roman" pitchFamily="18" charset="0"/>
              </a:rPr>
              <a:t>You can construct a wrapper object either from a primitive data type value or from a string representing the numeric value. The constructors for Integer and Double are:</a:t>
            </a:r>
          </a:p>
          <a:p>
            <a:pPr lvl="1">
              <a:spcBef>
                <a:spcPct val="50000"/>
              </a:spcBef>
              <a:buFontTx/>
              <a:buNone/>
            </a:pPr>
            <a:r>
              <a:rPr lang="en-US" altLang="en-US" smtClean="0">
                <a:cs typeface="Times New Roman" pitchFamily="18" charset="0"/>
              </a:rPr>
              <a:t>public Integer(int value)</a:t>
            </a:r>
          </a:p>
          <a:p>
            <a:pPr lvl="1">
              <a:spcBef>
                <a:spcPct val="50000"/>
              </a:spcBef>
              <a:buFontTx/>
              <a:buNone/>
            </a:pPr>
            <a:r>
              <a:rPr lang="en-US" altLang="en-US" smtClean="0">
                <a:cs typeface="Times New Roman" pitchFamily="18" charset="0"/>
              </a:rPr>
              <a:t>public Integer(String s)</a:t>
            </a:r>
          </a:p>
          <a:p>
            <a:pPr lvl="1">
              <a:spcBef>
                <a:spcPct val="50000"/>
              </a:spcBef>
              <a:buFontTx/>
              <a:buNone/>
            </a:pPr>
            <a:r>
              <a:rPr lang="en-US" altLang="en-US" smtClean="0">
                <a:cs typeface="Times New Roman" pitchFamily="18" charset="0"/>
              </a:rPr>
              <a:t>public Double(double value)</a:t>
            </a:r>
          </a:p>
          <a:p>
            <a:pPr lvl="1">
              <a:spcBef>
                <a:spcPct val="50000"/>
              </a:spcBef>
              <a:buFontTx/>
              <a:buNone/>
            </a:pPr>
            <a:r>
              <a:rPr lang="en-US" altLang="en-US" smtClean="0">
                <a:cs typeface="Times New Roman" pitchFamily="18" charset="0"/>
              </a:rPr>
              <a:t>public Double(String s)</a:t>
            </a:r>
          </a:p>
        </p:txBody>
      </p:sp>
      <p:sp>
        <p:nvSpPr>
          <p:cNvPr id="4096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6A90A64A-D850-4E5A-BE23-8AC6DA0F71C5}" type="slidenum">
              <a:rPr lang="en-US" altLang="en-US" sz="1400"/>
              <a:pPr algn="r">
                <a:spcBef>
                  <a:spcPct val="0"/>
                </a:spcBef>
                <a:buClrTx/>
                <a:buSzTx/>
                <a:buFontTx/>
                <a:buNone/>
              </a:pPr>
              <a:t>22</a:t>
            </a:fld>
            <a:endParaRPr lang="en-US" alt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7EA1AA2-6E55-450B-B6A8-BB736504EA35}" type="slidenum">
              <a:rPr lang="en-US" altLang="en-US" sz="1400"/>
              <a:pPr/>
              <a:t>23</a:t>
            </a:fld>
            <a:endParaRPr lang="en-US" altLang="en-US" sz="1400"/>
          </a:p>
        </p:txBody>
      </p:sp>
      <p:sp>
        <p:nvSpPr>
          <p:cNvPr id="41988"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itchFamily="18" charset="0"/>
              </a:rPr>
              <a:t>Numeric Wrapper Class Constants</a:t>
            </a:r>
            <a:r>
              <a:rPr lang="en-US" altLang="en-US" smtClean="0"/>
              <a:t> </a:t>
            </a:r>
          </a:p>
        </p:txBody>
      </p:sp>
      <p:sp>
        <p:nvSpPr>
          <p:cNvPr id="41989" name="Rectangle 3"/>
          <p:cNvSpPr>
            <a:spLocks noGrp="1" noChangeArrowheads="1"/>
          </p:cNvSpPr>
          <p:nvPr>
            <p:ph type="body" idx="4294967295"/>
          </p:nvPr>
        </p:nvSpPr>
        <p:spPr>
          <a:xfrm>
            <a:off x="838200" y="1295400"/>
            <a:ext cx="7772400" cy="5029200"/>
          </a:xfrm>
          <a:noFill/>
        </p:spPr>
        <p:txBody>
          <a:bodyPr>
            <a:normAutofit lnSpcReduction="10000"/>
          </a:bodyPr>
          <a:lstStyle/>
          <a:p>
            <a:pPr marL="0" indent="0" algn="just">
              <a:spcBef>
                <a:spcPct val="50000"/>
              </a:spcBef>
              <a:buFont typeface="Monotype Sorts" pitchFamily="2" charset="2"/>
              <a:buNone/>
            </a:pPr>
            <a:r>
              <a:rPr lang="en-US" altLang="en-US" sz="2800" dirty="0" smtClean="0">
                <a:cs typeface="Times New Roman" pitchFamily="18" charset="0"/>
              </a:rPr>
              <a:t>Each numerical wrapper class has the constants </a:t>
            </a:r>
            <a:r>
              <a:rPr lang="en-US" altLang="en-US" sz="2800" u="sng" dirty="0" smtClean="0">
                <a:cs typeface="Times New Roman" pitchFamily="18" charset="0"/>
              </a:rPr>
              <a:t>MAX_VALUE</a:t>
            </a:r>
            <a:r>
              <a:rPr lang="en-US" altLang="en-US" sz="2800" dirty="0" smtClean="0">
                <a:cs typeface="Times New Roman" pitchFamily="18" charset="0"/>
              </a:rPr>
              <a:t> and </a:t>
            </a:r>
            <a:r>
              <a:rPr lang="en-US" altLang="en-US" sz="2800" u="sng" dirty="0" smtClean="0">
                <a:cs typeface="Times New Roman" pitchFamily="18" charset="0"/>
              </a:rPr>
              <a:t>MIN_VALUE</a:t>
            </a:r>
            <a:r>
              <a:rPr lang="en-US" altLang="en-US" sz="2800" dirty="0" smtClean="0">
                <a:cs typeface="Times New Roman" pitchFamily="18" charset="0"/>
              </a:rPr>
              <a:t>. </a:t>
            </a:r>
            <a:r>
              <a:rPr lang="en-US" altLang="en-US" sz="2800" u="sng" dirty="0" smtClean="0">
                <a:cs typeface="Times New Roman" pitchFamily="18" charset="0"/>
              </a:rPr>
              <a:t>MAX_VALUE</a:t>
            </a:r>
            <a:r>
              <a:rPr lang="en-US" altLang="en-US" sz="2800" dirty="0" smtClean="0">
                <a:cs typeface="Times New Roman" pitchFamily="18" charset="0"/>
              </a:rPr>
              <a:t> represents the maximum value of the corresponding primitive data type. For </a:t>
            </a:r>
            <a:r>
              <a:rPr lang="en-US" altLang="en-US" sz="2800" u="sng" dirty="0" smtClean="0">
                <a:cs typeface="Times New Roman" pitchFamily="18" charset="0"/>
              </a:rPr>
              <a:t>Byte</a:t>
            </a:r>
            <a:r>
              <a:rPr lang="en-US" altLang="en-US" sz="2800" dirty="0" smtClean="0">
                <a:cs typeface="Times New Roman" pitchFamily="18" charset="0"/>
              </a:rPr>
              <a:t>, </a:t>
            </a:r>
            <a:r>
              <a:rPr lang="en-US" altLang="en-US" sz="2800" u="sng" dirty="0" smtClean="0">
                <a:cs typeface="Times New Roman" pitchFamily="18" charset="0"/>
              </a:rPr>
              <a:t>Short</a:t>
            </a:r>
            <a:r>
              <a:rPr lang="en-US" altLang="en-US" sz="2800" dirty="0" smtClean="0">
                <a:cs typeface="Times New Roman" pitchFamily="18" charset="0"/>
              </a:rPr>
              <a:t>, </a:t>
            </a:r>
            <a:r>
              <a:rPr lang="en-US" altLang="en-US" sz="2800" u="sng" dirty="0" smtClean="0">
                <a:cs typeface="Times New Roman" pitchFamily="18" charset="0"/>
              </a:rPr>
              <a:t>Integer</a:t>
            </a:r>
            <a:r>
              <a:rPr lang="en-US" altLang="en-US" sz="2800" dirty="0" smtClean="0">
                <a:cs typeface="Times New Roman" pitchFamily="18" charset="0"/>
              </a:rPr>
              <a:t>, and </a:t>
            </a:r>
            <a:r>
              <a:rPr lang="en-US" altLang="en-US" sz="2800" u="sng" dirty="0" smtClean="0">
                <a:cs typeface="Times New Roman" pitchFamily="18" charset="0"/>
              </a:rPr>
              <a:t>Long</a:t>
            </a:r>
            <a:r>
              <a:rPr lang="en-US" altLang="en-US" sz="2800" dirty="0" smtClean="0">
                <a:cs typeface="Times New Roman" pitchFamily="18" charset="0"/>
              </a:rPr>
              <a:t>, </a:t>
            </a:r>
            <a:r>
              <a:rPr lang="en-US" altLang="en-US" sz="2800" u="sng" dirty="0" smtClean="0">
                <a:cs typeface="Times New Roman" pitchFamily="18" charset="0"/>
              </a:rPr>
              <a:t>MIN_VALUE</a:t>
            </a:r>
            <a:r>
              <a:rPr lang="en-US" altLang="en-US" sz="2800" dirty="0" smtClean="0">
                <a:cs typeface="Times New Roman" pitchFamily="18" charset="0"/>
              </a:rPr>
              <a:t> represents the minimum </a:t>
            </a:r>
            <a:r>
              <a:rPr lang="en-US" altLang="en-US" sz="2800" u="sng" dirty="0" smtClean="0">
                <a:cs typeface="Times New Roman" pitchFamily="18" charset="0"/>
              </a:rPr>
              <a:t>byte</a:t>
            </a:r>
            <a:r>
              <a:rPr lang="en-US" altLang="en-US" sz="2800" dirty="0" smtClean="0">
                <a:cs typeface="Times New Roman" pitchFamily="18" charset="0"/>
              </a:rPr>
              <a:t>, </a:t>
            </a:r>
            <a:r>
              <a:rPr lang="en-US" altLang="en-US" sz="2800" u="sng" dirty="0" smtClean="0">
                <a:cs typeface="Times New Roman" pitchFamily="18" charset="0"/>
              </a:rPr>
              <a:t>short</a:t>
            </a:r>
            <a:r>
              <a:rPr lang="en-US" altLang="en-US" sz="2800" dirty="0" smtClean="0">
                <a:cs typeface="Times New Roman" pitchFamily="18" charset="0"/>
              </a:rPr>
              <a:t>, </a:t>
            </a:r>
            <a:r>
              <a:rPr lang="en-US" altLang="en-US" sz="2800" u="sng" dirty="0" err="1" smtClean="0">
                <a:cs typeface="Times New Roman" pitchFamily="18" charset="0"/>
              </a:rPr>
              <a:t>int</a:t>
            </a:r>
            <a:r>
              <a:rPr lang="en-US" altLang="en-US" sz="2800" dirty="0" smtClean="0">
                <a:cs typeface="Times New Roman" pitchFamily="18" charset="0"/>
              </a:rPr>
              <a:t>, and </a:t>
            </a:r>
            <a:r>
              <a:rPr lang="en-US" altLang="en-US" sz="2800" u="sng" dirty="0" smtClean="0">
                <a:cs typeface="Times New Roman" pitchFamily="18" charset="0"/>
              </a:rPr>
              <a:t>long</a:t>
            </a:r>
            <a:r>
              <a:rPr lang="en-US" altLang="en-US" sz="2800" dirty="0" smtClean="0">
                <a:cs typeface="Times New Roman" pitchFamily="18" charset="0"/>
              </a:rPr>
              <a:t> values. For </a:t>
            </a:r>
            <a:r>
              <a:rPr lang="en-US" altLang="en-US" sz="2800" u="sng" dirty="0" smtClean="0">
                <a:cs typeface="Times New Roman" pitchFamily="18" charset="0"/>
              </a:rPr>
              <a:t>Float</a:t>
            </a:r>
            <a:r>
              <a:rPr lang="en-US" altLang="en-US" sz="2800" dirty="0" smtClean="0">
                <a:cs typeface="Times New Roman" pitchFamily="18" charset="0"/>
              </a:rPr>
              <a:t> and </a:t>
            </a:r>
            <a:r>
              <a:rPr lang="en-US" altLang="en-US" sz="2800" u="sng" dirty="0" smtClean="0">
                <a:cs typeface="Times New Roman" pitchFamily="18" charset="0"/>
              </a:rPr>
              <a:t>Double</a:t>
            </a:r>
            <a:r>
              <a:rPr lang="en-US" altLang="en-US" sz="2800" dirty="0" smtClean="0">
                <a:cs typeface="Times New Roman" pitchFamily="18" charset="0"/>
              </a:rPr>
              <a:t>, </a:t>
            </a:r>
            <a:r>
              <a:rPr lang="en-US" altLang="en-US" sz="2800" u="sng" dirty="0" smtClean="0">
                <a:cs typeface="Times New Roman" pitchFamily="18" charset="0"/>
              </a:rPr>
              <a:t>MIN_VALUE</a:t>
            </a:r>
            <a:r>
              <a:rPr lang="en-US" altLang="en-US" sz="2800" dirty="0" smtClean="0">
                <a:cs typeface="Times New Roman" pitchFamily="18" charset="0"/>
              </a:rPr>
              <a:t> represents the minimum </a:t>
            </a:r>
            <a:r>
              <a:rPr lang="en-US" altLang="en-US" sz="2800" i="1" dirty="0" smtClean="0">
                <a:cs typeface="Times New Roman" pitchFamily="18" charset="0"/>
              </a:rPr>
              <a:t>positive</a:t>
            </a:r>
            <a:r>
              <a:rPr lang="en-US" altLang="en-US" sz="2800" dirty="0" smtClean="0">
                <a:cs typeface="Times New Roman" pitchFamily="18" charset="0"/>
              </a:rPr>
              <a:t> </a:t>
            </a:r>
            <a:r>
              <a:rPr lang="en-US" altLang="en-US" sz="2800" u="sng" dirty="0" smtClean="0">
                <a:cs typeface="Times New Roman" pitchFamily="18" charset="0"/>
              </a:rPr>
              <a:t>float</a:t>
            </a:r>
            <a:r>
              <a:rPr lang="en-US" altLang="en-US" sz="2800" dirty="0" smtClean="0">
                <a:cs typeface="Times New Roman" pitchFamily="18" charset="0"/>
              </a:rPr>
              <a:t> and </a:t>
            </a:r>
            <a:r>
              <a:rPr lang="en-US" altLang="en-US" sz="2800" u="sng" dirty="0" smtClean="0">
                <a:cs typeface="Times New Roman" pitchFamily="18" charset="0"/>
              </a:rPr>
              <a:t>double</a:t>
            </a:r>
            <a:r>
              <a:rPr lang="en-US" altLang="en-US" sz="2800" dirty="0" smtClean="0">
                <a:cs typeface="Times New Roman" pitchFamily="18" charset="0"/>
              </a:rPr>
              <a:t> values. The following statements display the maximum integer (2,147,483,647), the minimum positive float (1.4E-45), and the maximum double floating-point number (1.79769313486231570e+308d). </a:t>
            </a:r>
          </a:p>
        </p:txBody>
      </p:sp>
      <p:sp>
        <p:nvSpPr>
          <p:cNvPr id="4198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D4DCDA20-0965-4BA6-8522-F81420B555B6}" type="slidenum">
              <a:rPr lang="en-US" altLang="en-US" sz="1400"/>
              <a:pPr algn="r">
                <a:spcBef>
                  <a:spcPct val="0"/>
                </a:spcBef>
                <a:buClrTx/>
                <a:buSzTx/>
                <a:buFontTx/>
                <a:buNone/>
              </a:pPr>
              <a:t>23</a:t>
            </a:fld>
            <a:endParaRPr lang="en-US" altLang="en-US"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D1A6CF5-77D0-425E-9C75-6040253AC099}" type="slidenum">
              <a:rPr lang="en-US" altLang="en-US" sz="1400"/>
              <a:pPr/>
              <a:t>24</a:t>
            </a:fld>
            <a:endParaRPr lang="en-US" altLang="en-US" sz="1400"/>
          </a:p>
        </p:txBody>
      </p:sp>
      <p:sp>
        <p:nvSpPr>
          <p:cNvPr id="43012"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itchFamily="18" charset="0"/>
              </a:rPr>
              <a:t>Conversion Methods</a:t>
            </a:r>
          </a:p>
        </p:txBody>
      </p:sp>
      <p:sp>
        <p:nvSpPr>
          <p:cNvPr id="43013" name="Rectangle 3"/>
          <p:cNvSpPr>
            <a:spLocks noGrp="1" noChangeArrowheads="1"/>
          </p:cNvSpPr>
          <p:nvPr>
            <p:ph type="body" idx="4294967295"/>
          </p:nvPr>
        </p:nvSpPr>
        <p:spPr>
          <a:xfrm>
            <a:off x="685800" y="1371600"/>
            <a:ext cx="7848600" cy="5181600"/>
          </a:xfrm>
          <a:noFill/>
        </p:spPr>
        <p:txBody>
          <a:bodyPr/>
          <a:lstStyle/>
          <a:p>
            <a:pPr marL="0" indent="0" algn="just">
              <a:spcBef>
                <a:spcPct val="50000"/>
              </a:spcBef>
              <a:buFont typeface="Monotype Sorts" pitchFamily="2" charset="2"/>
              <a:buNone/>
            </a:pPr>
            <a:r>
              <a:rPr lang="en-US" altLang="en-US" sz="3600" dirty="0" smtClean="0">
                <a:cs typeface="Times New Roman" pitchFamily="18" charset="0"/>
              </a:rPr>
              <a:t>Each numeric wrapper class implements the abstract methods </a:t>
            </a:r>
            <a:r>
              <a:rPr lang="en-US" altLang="en-US" sz="3600" u="sng" dirty="0" err="1" smtClean="0">
                <a:cs typeface="Times New Roman" pitchFamily="18" charset="0"/>
              </a:rPr>
              <a:t>doubleValue</a:t>
            </a:r>
            <a:r>
              <a:rPr lang="en-US" altLang="en-US" sz="3600" dirty="0" smtClean="0">
                <a:cs typeface="Times New Roman" pitchFamily="18" charset="0"/>
              </a:rPr>
              <a:t>, </a:t>
            </a:r>
            <a:r>
              <a:rPr lang="en-US" altLang="en-US" sz="3600" u="sng" dirty="0" err="1" smtClean="0">
                <a:cs typeface="Times New Roman" pitchFamily="18" charset="0"/>
              </a:rPr>
              <a:t>floatValue</a:t>
            </a:r>
            <a:r>
              <a:rPr lang="en-US" altLang="en-US" sz="3600" dirty="0" smtClean="0">
                <a:cs typeface="Times New Roman" pitchFamily="18" charset="0"/>
              </a:rPr>
              <a:t>, </a:t>
            </a:r>
            <a:r>
              <a:rPr lang="en-US" altLang="en-US" sz="3600" u="sng" dirty="0" err="1" smtClean="0">
                <a:cs typeface="Times New Roman" pitchFamily="18" charset="0"/>
              </a:rPr>
              <a:t>intValue</a:t>
            </a:r>
            <a:r>
              <a:rPr lang="en-US" altLang="en-US" sz="3600" dirty="0" smtClean="0">
                <a:cs typeface="Times New Roman" pitchFamily="18" charset="0"/>
              </a:rPr>
              <a:t>, </a:t>
            </a:r>
            <a:r>
              <a:rPr lang="en-US" altLang="en-US" sz="3600" u="sng" dirty="0" err="1" smtClean="0">
                <a:cs typeface="Times New Roman" pitchFamily="18" charset="0"/>
              </a:rPr>
              <a:t>longValue</a:t>
            </a:r>
            <a:r>
              <a:rPr lang="en-US" altLang="en-US" sz="3600" dirty="0" smtClean="0">
                <a:cs typeface="Times New Roman" pitchFamily="18" charset="0"/>
              </a:rPr>
              <a:t>, and </a:t>
            </a:r>
            <a:r>
              <a:rPr lang="en-US" altLang="en-US" sz="3600" u="sng" dirty="0" err="1" smtClean="0">
                <a:cs typeface="Times New Roman" pitchFamily="18" charset="0"/>
              </a:rPr>
              <a:t>shortValue</a:t>
            </a:r>
            <a:r>
              <a:rPr lang="en-US" altLang="en-US" sz="3600" dirty="0" smtClean="0">
                <a:cs typeface="Times New Roman" pitchFamily="18" charset="0"/>
              </a:rPr>
              <a:t>, which are defined in the </a:t>
            </a:r>
            <a:r>
              <a:rPr lang="en-US" altLang="en-US" sz="3600" u="sng" dirty="0" smtClean="0">
                <a:cs typeface="Times New Roman" pitchFamily="18" charset="0"/>
              </a:rPr>
              <a:t>Number</a:t>
            </a:r>
            <a:r>
              <a:rPr lang="en-US" altLang="en-US" sz="3600" dirty="0" smtClean="0">
                <a:cs typeface="Times New Roman" pitchFamily="18" charset="0"/>
              </a:rPr>
              <a:t> class. These methods “convert” objects into primitive type values. </a:t>
            </a:r>
          </a:p>
        </p:txBody>
      </p:sp>
      <p:sp>
        <p:nvSpPr>
          <p:cNvPr id="4301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9F80104C-6D6F-4D89-9F0D-0E6A1D3401C8}" type="slidenum">
              <a:rPr lang="en-US" altLang="en-US" sz="1400"/>
              <a:pPr algn="r">
                <a:spcBef>
                  <a:spcPct val="0"/>
                </a:spcBef>
                <a:buClrTx/>
                <a:buSzTx/>
                <a:buFontTx/>
                <a:buNone/>
              </a:pPr>
              <a:t>24</a:t>
            </a:fld>
            <a:endParaRPr lang="en-US" alt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844F44-8824-4631-A297-81ADD471676F}" type="slidenum">
              <a:rPr lang="en-US" altLang="en-US" sz="1400"/>
              <a:pPr/>
              <a:t>25</a:t>
            </a:fld>
            <a:endParaRPr lang="en-US" altLang="en-US" sz="1400"/>
          </a:p>
        </p:txBody>
      </p:sp>
      <p:sp>
        <p:nvSpPr>
          <p:cNvPr id="44036"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itchFamily="18" charset="0"/>
              </a:rPr>
              <a:t>The Static </a:t>
            </a:r>
            <a:r>
              <a:rPr lang="en-US" altLang="en-US" u="sng" smtClean="0">
                <a:cs typeface="Times New Roman" pitchFamily="18" charset="0"/>
              </a:rPr>
              <a:t>valueOf</a:t>
            </a:r>
            <a:r>
              <a:rPr lang="en-US" altLang="en-US" smtClean="0">
                <a:cs typeface="Times New Roman" pitchFamily="18" charset="0"/>
              </a:rPr>
              <a:t> Methods</a:t>
            </a:r>
          </a:p>
        </p:txBody>
      </p:sp>
      <p:sp>
        <p:nvSpPr>
          <p:cNvPr id="44037" name="Rectangle 3"/>
          <p:cNvSpPr>
            <a:spLocks noGrp="1" noChangeArrowheads="1"/>
          </p:cNvSpPr>
          <p:nvPr>
            <p:ph type="body" idx="4294967295"/>
          </p:nvPr>
        </p:nvSpPr>
        <p:spPr>
          <a:xfrm>
            <a:off x="609600" y="1143000"/>
            <a:ext cx="7924800" cy="5181600"/>
          </a:xfrm>
          <a:noFill/>
        </p:spPr>
        <p:txBody>
          <a:bodyPr/>
          <a:lstStyle/>
          <a:p>
            <a:pPr marL="0" indent="0">
              <a:spcBef>
                <a:spcPct val="50000"/>
              </a:spcBef>
              <a:buFont typeface="Monotype Sorts" pitchFamily="2" charset="2"/>
              <a:buNone/>
            </a:pPr>
            <a:r>
              <a:rPr lang="en-US" altLang="en-US" sz="3600" dirty="0" smtClean="0">
                <a:cs typeface="Times New Roman" pitchFamily="18" charset="0"/>
              </a:rPr>
              <a:t>The numeric wrapper classes have a useful class method, </a:t>
            </a:r>
            <a:r>
              <a:rPr lang="en-US" altLang="en-US" sz="3600" dirty="0" err="1" smtClean="0">
                <a:cs typeface="Times New Roman" pitchFamily="18" charset="0"/>
              </a:rPr>
              <a:t>valueOf</a:t>
            </a:r>
            <a:r>
              <a:rPr lang="en-US" altLang="en-US" sz="3600" dirty="0" smtClean="0">
                <a:cs typeface="Times New Roman" pitchFamily="18" charset="0"/>
              </a:rPr>
              <a:t>(String s). This method creates a new object initialized to the value represented by the specified string. For example:</a:t>
            </a:r>
          </a:p>
          <a:p>
            <a:pPr marL="0" indent="0">
              <a:spcBef>
                <a:spcPct val="50000"/>
              </a:spcBef>
              <a:buFont typeface="Monotype Sorts" pitchFamily="2" charset="2"/>
              <a:buNone/>
            </a:pPr>
            <a:r>
              <a:rPr lang="en-US" altLang="en-US" dirty="0" smtClean="0">
                <a:latin typeface="Courier New" pitchFamily="49" charset="0"/>
                <a:cs typeface="Courier New" pitchFamily="49" charset="0"/>
              </a:rPr>
              <a:t> </a:t>
            </a:r>
          </a:p>
          <a:p>
            <a:pPr lvl="1">
              <a:spcBef>
                <a:spcPct val="50000"/>
              </a:spcBef>
              <a:buFontTx/>
              <a:buNone/>
            </a:pPr>
            <a:r>
              <a:rPr lang="en-US" altLang="en-US" dirty="0" smtClean="0">
                <a:cs typeface="Times New Roman" pitchFamily="18" charset="0"/>
              </a:rPr>
              <a:t>Double </a:t>
            </a:r>
            <a:r>
              <a:rPr lang="en-US" altLang="en-US" dirty="0" err="1" smtClean="0">
                <a:cs typeface="Times New Roman" pitchFamily="18" charset="0"/>
              </a:rPr>
              <a:t>doubleObject</a:t>
            </a:r>
            <a:r>
              <a:rPr lang="en-US" altLang="en-US" dirty="0" smtClean="0">
                <a:cs typeface="Times New Roman" pitchFamily="18" charset="0"/>
              </a:rPr>
              <a:t> = </a:t>
            </a:r>
            <a:r>
              <a:rPr lang="en-US" altLang="en-US" dirty="0" err="1" smtClean="0">
                <a:cs typeface="Times New Roman" pitchFamily="18" charset="0"/>
              </a:rPr>
              <a:t>Double.valueOf</a:t>
            </a:r>
            <a:r>
              <a:rPr lang="en-US" altLang="en-US" dirty="0" smtClean="0">
                <a:cs typeface="Times New Roman" pitchFamily="18" charset="0"/>
              </a:rPr>
              <a:t>("12.4");</a:t>
            </a:r>
          </a:p>
          <a:p>
            <a:pPr lvl="1">
              <a:spcBef>
                <a:spcPct val="50000"/>
              </a:spcBef>
              <a:buFontTx/>
              <a:buNone/>
            </a:pPr>
            <a:r>
              <a:rPr lang="en-US" altLang="en-US" dirty="0" smtClean="0">
                <a:cs typeface="Times New Roman" pitchFamily="18" charset="0"/>
              </a:rPr>
              <a:t>Integer </a:t>
            </a:r>
            <a:r>
              <a:rPr lang="en-US" altLang="en-US" dirty="0" err="1" smtClean="0">
                <a:cs typeface="Times New Roman" pitchFamily="18" charset="0"/>
              </a:rPr>
              <a:t>integerObject</a:t>
            </a:r>
            <a:r>
              <a:rPr lang="en-US" altLang="en-US" dirty="0" smtClean="0">
                <a:cs typeface="Times New Roman" pitchFamily="18" charset="0"/>
              </a:rPr>
              <a:t> = </a:t>
            </a:r>
            <a:r>
              <a:rPr lang="en-US" altLang="en-US" dirty="0" err="1" smtClean="0">
                <a:cs typeface="Times New Roman" pitchFamily="18" charset="0"/>
              </a:rPr>
              <a:t>Integer.valueOf</a:t>
            </a:r>
            <a:r>
              <a:rPr lang="en-US" altLang="en-US" dirty="0" smtClean="0">
                <a:cs typeface="Times New Roman" pitchFamily="18" charset="0"/>
              </a:rPr>
              <a:t>("12");</a:t>
            </a:r>
          </a:p>
        </p:txBody>
      </p:sp>
      <p:sp>
        <p:nvSpPr>
          <p:cNvPr id="4403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FB83C2E1-3937-4382-9617-45CCCDE84143}" type="slidenum">
              <a:rPr lang="en-US" altLang="en-US" sz="1400"/>
              <a:pPr algn="r">
                <a:spcBef>
                  <a:spcPct val="0"/>
                </a:spcBef>
                <a:buClrTx/>
                <a:buSzTx/>
                <a:buFontTx/>
                <a:buNone/>
              </a:pPr>
              <a:t>25</a:t>
            </a:fld>
            <a:endParaRPr lang="en-US" altLang="en-US"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7A0AF-952B-403F-84F2-D2D52C8A019E}" type="slidenum">
              <a:rPr lang="en-US" altLang="en-US" sz="1400"/>
              <a:pPr/>
              <a:t>26</a:t>
            </a:fld>
            <a:endParaRPr lang="en-US" altLang="en-US" sz="1400"/>
          </a:p>
        </p:txBody>
      </p:sp>
      <p:sp>
        <p:nvSpPr>
          <p:cNvPr id="45060" name="Rectangle 2"/>
          <p:cNvSpPr>
            <a:spLocks noGrp="1" noChangeArrowheads="1"/>
          </p:cNvSpPr>
          <p:nvPr>
            <p:ph type="title" idx="4294967295"/>
          </p:nvPr>
        </p:nvSpPr>
        <p:spPr>
          <a:xfrm>
            <a:off x="0" y="228600"/>
            <a:ext cx="8839200" cy="914400"/>
          </a:xfrm>
          <a:noFill/>
        </p:spPr>
        <p:txBody>
          <a:bodyPr>
            <a:normAutofit fontScale="90000"/>
          </a:bodyPr>
          <a:lstStyle/>
          <a:p>
            <a:r>
              <a:rPr lang="en-US" altLang="en-US" smtClean="0">
                <a:cs typeface="Times New Roman" pitchFamily="18" charset="0"/>
              </a:rPr>
              <a:t>The Methods for Parsing Strings into Numbers </a:t>
            </a:r>
          </a:p>
        </p:txBody>
      </p:sp>
      <p:sp>
        <p:nvSpPr>
          <p:cNvPr id="45061" name="Rectangle 3"/>
          <p:cNvSpPr>
            <a:spLocks noGrp="1" noChangeArrowheads="1"/>
          </p:cNvSpPr>
          <p:nvPr>
            <p:ph type="body" idx="4294967295"/>
          </p:nvPr>
        </p:nvSpPr>
        <p:spPr>
          <a:xfrm>
            <a:off x="609600" y="1447800"/>
            <a:ext cx="7924800" cy="4876800"/>
          </a:xfrm>
          <a:noFill/>
        </p:spPr>
        <p:txBody>
          <a:bodyPr>
            <a:normAutofit lnSpcReduction="10000"/>
          </a:bodyPr>
          <a:lstStyle/>
          <a:p>
            <a:pPr marL="0" indent="0" algn="just">
              <a:spcBef>
                <a:spcPct val="50000"/>
              </a:spcBef>
              <a:buFont typeface="Monotype Sorts" pitchFamily="2" charset="2"/>
              <a:buNone/>
            </a:pPr>
            <a:r>
              <a:rPr lang="en-US" altLang="en-US" sz="3600" dirty="0" smtClean="0">
                <a:cs typeface="Times New Roman" pitchFamily="18" charset="0"/>
              </a:rPr>
              <a:t>You have used the </a:t>
            </a:r>
            <a:r>
              <a:rPr lang="en-US" altLang="en-US" sz="3600" dirty="0" err="1" smtClean="0">
                <a:cs typeface="Times New Roman" pitchFamily="18" charset="0"/>
              </a:rPr>
              <a:t>parseInt</a:t>
            </a:r>
            <a:r>
              <a:rPr lang="en-US" altLang="en-US" sz="3600" dirty="0" smtClean="0">
                <a:cs typeface="Times New Roman" pitchFamily="18" charset="0"/>
              </a:rPr>
              <a:t> method in the Integer class to parse a numeric string into an </a:t>
            </a:r>
            <a:r>
              <a:rPr lang="en-US" altLang="en-US" sz="3600" dirty="0" err="1" smtClean="0">
                <a:cs typeface="Times New Roman" pitchFamily="18" charset="0"/>
              </a:rPr>
              <a:t>int</a:t>
            </a:r>
            <a:r>
              <a:rPr lang="en-US" altLang="en-US" sz="3600" dirty="0" smtClean="0">
                <a:cs typeface="Times New Roman" pitchFamily="18" charset="0"/>
              </a:rPr>
              <a:t> value and the </a:t>
            </a:r>
            <a:r>
              <a:rPr lang="en-US" altLang="en-US" sz="3600" dirty="0" err="1" smtClean="0">
                <a:cs typeface="Times New Roman" pitchFamily="18" charset="0"/>
              </a:rPr>
              <a:t>parseDouble</a:t>
            </a:r>
            <a:r>
              <a:rPr lang="en-US" altLang="en-US" sz="3600" dirty="0" smtClean="0">
                <a:cs typeface="Times New Roman" pitchFamily="18" charset="0"/>
              </a:rPr>
              <a:t> method in the Double class to parse a numeric string into a double value. Each numeric wrapper class has two overloaded parsing methods to parse a numeric string into an appropriate numeric value. </a:t>
            </a:r>
          </a:p>
        </p:txBody>
      </p:sp>
      <p:sp>
        <p:nvSpPr>
          <p:cNvPr id="4505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D732406F-9FF1-4E2E-994E-B449139AFAF6}" type="slidenum">
              <a:rPr lang="en-US" altLang="en-US" sz="1400"/>
              <a:pPr algn="r">
                <a:spcBef>
                  <a:spcPct val="0"/>
                </a:spcBef>
                <a:buClrTx/>
                <a:buSzTx/>
                <a:buFontTx/>
                <a:buNone/>
              </a:pPr>
              <a:t>26</a:t>
            </a:fld>
            <a:endParaRPr lang="en-US" alt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690B74-1B8D-4F94-B594-AC0C8B50BD27}" type="slidenum">
              <a:rPr lang="en-US" altLang="en-US" sz="1400"/>
              <a:pPr/>
              <a:t>3</a:t>
            </a:fld>
            <a:endParaRPr lang="en-US" altLang="en-US" sz="1400"/>
          </a:p>
        </p:txBody>
      </p:sp>
      <p:sp>
        <p:nvSpPr>
          <p:cNvPr id="6148" name="Rectangle 2"/>
          <p:cNvSpPr>
            <a:spLocks noGrp="1" noChangeArrowheads="1"/>
          </p:cNvSpPr>
          <p:nvPr>
            <p:ph type="title" idx="4294967295"/>
          </p:nvPr>
        </p:nvSpPr>
        <p:spPr>
          <a:xfrm>
            <a:off x="0" y="228600"/>
            <a:ext cx="7772400" cy="685800"/>
          </a:xfrm>
          <a:noFill/>
        </p:spPr>
        <p:txBody>
          <a:bodyPr>
            <a:normAutofit fontScale="90000"/>
          </a:bodyPr>
          <a:lstStyle/>
          <a:p>
            <a:r>
              <a:rPr lang="en-US" altLang="en-US" smtClean="0"/>
              <a:t>abstract method in abstract class </a:t>
            </a:r>
          </a:p>
        </p:txBody>
      </p:sp>
      <p:sp>
        <p:nvSpPr>
          <p:cNvPr id="614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CD7F3B45-2A56-47F6-9DF8-E0EC0DD9D5D6}" type="slidenum">
              <a:rPr lang="en-US" altLang="en-US" sz="1400"/>
              <a:pPr algn="r">
                <a:spcBef>
                  <a:spcPct val="0"/>
                </a:spcBef>
                <a:buClrTx/>
                <a:buSzTx/>
                <a:buFontTx/>
                <a:buNone/>
              </a:pPr>
              <a:t>3</a:t>
            </a:fld>
            <a:endParaRPr lang="en-US" altLang="en-US" sz="1400"/>
          </a:p>
        </p:txBody>
      </p:sp>
      <p:sp>
        <p:nvSpPr>
          <p:cNvPr id="6149" name="Text Box 3"/>
          <p:cNvSpPr txBox="1">
            <a:spLocks noChangeArrowheads="1"/>
          </p:cNvSpPr>
          <p:nvPr/>
        </p:nvSpPr>
        <p:spPr bwMode="auto">
          <a:xfrm>
            <a:off x="457200" y="1223962"/>
            <a:ext cx="8305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000" dirty="0">
                <a:cs typeface="Times New Roman" pitchFamily="18" charset="0"/>
              </a:rPr>
              <a:t>An abstract method cannot be contained in a </a:t>
            </a:r>
            <a:r>
              <a:rPr lang="en-US" altLang="en-US" sz="3000" dirty="0" err="1">
                <a:cs typeface="Times New Roman" pitchFamily="18" charset="0"/>
              </a:rPr>
              <a:t>nonabstract</a:t>
            </a:r>
            <a:r>
              <a:rPr lang="en-US" altLang="en-US" sz="3000" dirty="0">
                <a:cs typeface="Times New Roman" pitchFamily="18" charset="0"/>
              </a:rPr>
              <a:t> class. If a subclass of an abstract superclass does not implement all the abstract methods, the subclass must be defined abstract. In other words, in a </a:t>
            </a:r>
            <a:r>
              <a:rPr lang="en-US" altLang="en-US" sz="3000" dirty="0" err="1">
                <a:cs typeface="Times New Roman" pitchFamily="18" charset="0"/>
              </a:rPr>
              <a:t>nonabstract</a:t>
            </a:r>
            <a:r>
              <a:rPr lang="en-US" altLang="en-US" sz="3000" dirty="0">
                <a:cs typeface="Times New Roman" pitchFamily="18" charset="0"/>
              </a:rPr>
              <a:t> subclass extended from an abstract class, all the abstract methods must be implemented, even if they are not used in the subclass.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C55E23E-E62D-4075-95C3-733439D4B0E7}" type="slidenum">
              <a:rPr lang="en-US" altLang="en-US" sz="1400"/>
              <a:pPr/>
              <a:t>4</a:t>
            </a:fld>
            <a:endParaRPr lang="en-US" altLang="en-US" sz="1400"/>
          </a:p>
        </p:txBody>
      </p:sp>
      <p:sp>
        <p:nvSpPr>
          <p:cNvPr id="7172" name="Rectangle 2"/>
          <p:cNvSpPr>
            <a:spLocks noGrp="1" noChangeArrowheads="1"/>
          </p:cNvSpPr>
          <p:nvPr>
            <p:ph type="title" idx="4294967295"/>
          </p:nvPr>
        </p:nvSpPr>
        <p:spPr>
          <a:xfrm>
            <a:off x="152400" y="304800"/>
            <a:ext cx="8610600" cy="914400"/>
          </a:xfrm>
          <a:noFill/>
        </p:spPr>
        <p:txBody>
          <a:bodyPr>
            <a:normAutofit fontScale="90000"/>
          </a:bodyPr>
          <a:lstStyle/>
          <a:p>
            <a:r>
              <a:rPr lang="en-US" altLang="en-US" dirty="0" smtClean="0"/>
              <a:t>object cannot be created from abstract class </a:t>
            </a:r>
          </a:p>
        </p:txBody>
      </p:sp>
      <p:sp>
        <p:nvSpPr>
          <p:cNvPr id="71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6671F5F6-DB9A-41F3-8347-F07E5632EA1A}" type="slidenum">
              <a:rPr lang="en-US" altLang="en-US" sz="1400"/>
              <a:pPr algn="r">
                <a:spcBef>
                  <a:spcPct val="0"/>
                </a:spcBef>
                <a:buClrTx/>
                <a:buSzTx/>
                <a:buFontTx/>
                <a:buNone/>
              </a:pPr>
              <a:t>4</a:t>
            </a:fld>
            <a:endParaRPr lang="en-US" altLang="en-US" sz="1400"/>
          </a:p>
        </p:txBody>
      </p:sp>
      <p:sp>
        <p:nvSpPr>
          <p:cNvPr id="7173"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An abstract class cannot be instantiated using the </a:t>
            </a:r>
            <a:r>
              <a:rPr lang="en-US" altLang="en-US" sz="3600" u="sng">
                <a:cs typeface="Times New Roman" pitchFamily="18" charset="0"/>
              </a:rPr>
              <a:t>new</a:t>
            </a:r>
            <a:r>
              <a:rPr lang="en-US" altLang="en-US" sz="3600">
                <a:cs typeface="Times New Roman" pitchFamily="18" charset="0"/>
              </a:rPr>
              <a:t> operator, but you can still define its constructors, which are invoked in the constructors of its subclasses. For instance, the constructors of </a:t>
            </a:r>
            <a:r>
              <a:rPr lang="en-US" altLang="en-US" sz="3600" u="sng">
                <a:cs typeface="Times New Roman" pitchFamily="18" charset="0"/>
              </a:rPr>
              <a:t>GeometricObject</a:t>
            </a:r>
            <a:r>
              <a:rPr lang="en-US" altLang="en-US" sz="3600">
                <a:cs typeface="Times New Roman" pitchFamily="18" charset="0"/>
              </a:rPr>
              <a:t> are invoked in the </a:t>
            </a:r>
            <a:r>
              <a:rPr lang="en-US" altLang="en-US" sz="3600" u="sng">
                <a:cs typeface="Times New Roman" pitchFamily="18" charset="0"/>
              </a:rPr>
              <a:t>Circle</a:t>
            </a:r>
            <a:r>
              <a:rPr lang="en-US" altLang="en-US" sz="3600">
                <a:cs typeface="Times New Roman" pitchFamily="18" charset="0"/>
              </a:rPr>
              <a:t> class and the </a:t>
            </a:r>
            <a:r>
              <a:rPr lang="en-US" altLang="en-US" sz="3600" u="sng">
                <a:cs typeface="Times New Roman" pitchFamily="18" charset="0"/>
              </a:rPr>
              <a:t>Rectangle</a:t>
            </a:r>
            <a:r>
              <a:rPr lang="en-US" altLang="en-US" sz="3600">
                <a:cs typeface="Times New Roman" pitchFamily="18" charset="0"/>
              </a:rPr>
              <a:t> class.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823E52-A2FA-47ED-A279-7DA9A96BB8FC}" type="slidenum">
              <a:rPr lang="en-US" altLang="en-US" sz="1400"/>
              <a:pPr/>
              <a:t>5</a:t>
            </a:fld>
            <a:endParaRPr lang="en-US" altLang="en-US" sz="1400"/>
          </a:p>
        </p:txBody>
      </p:sp>
      <p:sp>
        <p:nvSpPr>
          <p:cNvPr id="8196" name="Rectangle 2"/>
          <p:cNvSpPr>
            <a:spLocks noGrp="1" noChangeArrowheads="1"/>
          </p:cNvSpPr>
          <p:nvPr>
            <p:ph type="title" idx="4294967295"/>
          </p:nvPr>
        </p:nvSpPr>
        <p:spPr>
          <a:xfrm>
            <a:off x="0" y="228600"/>
            <a:ext cx="8610600" cy="1143000"/>
          </a:xfrm>
          <a:noFill/>
        </p:spPr>
        <p:txBody>
          <a:bodyPr>
            <a:normAutofit fontScale="90000"/>
          </a:bodyPr>
          <a:lstStyle/>
          <a:p>
            <a:r>
              <a:rPr lang="en-US" altLang="en-US" smtClean="0"/>
              <a:t>abstract class without abstract method </a:t>
            </a:r>
          </a:p>
        </p:txBody>
      </p:sp>
      <p:sp>
        <p:nvSpPr>
          <p:cNvPr id="819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06BDA47B-3D00-4EDF-9CA2-5393C9FD7B49}" type="slidenum">
              <a:rPr lang="en-US" altLang="en-US" sz="1400"/>
              <a:pPr algn="r">
                <a:spcBef>
                  <a:spcPct val="0"/>
                </a:spcBef>
                <a:buClrTx/>
                <a:buSzTx/>
                <a:buFontTx/>
                <a:buNone/>
              </a:pPr>
              <a:t>5</a:t>
            </a:fld>
            <a:endParaRPr lang="en-US" altLang="en-US" sz="1400"/>
          </a:p>
        </p:txBody>
      </p:sp>
      <p:sp>
        <p:nvSpPr>
          <p:cNvPr id="8197" name="Text Box 3"/>
          <p:cNvSpPr txBox="1">
            <a:spLocks noChangeArrowheads="1"/>
          </p:cNvSpPr>
          <p:nvPr/>
        </p:nvSpPr>
        <p:spPr bwMode="auto">
          <a:xfrm>
            <a:off x="304800" y="18288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A class that contains abstract methods must be abstract. However, it is possible to define an abstract class that contains no abstract methods. In this case, you cannot create instances of the class using the </a:t>
            </a:r>
            <a:r>
              <a:rPr lang="en-US" altLang="en-US" sz="3600" u="sng">
                <a:cs typeface="Times New Roman" pitchFamily="18" charset="0"/>
              </a:rPr>
              <a:t>new</a:t>
            </a:r>
            <a:r>
              <a:rPr lang="en-US" altLang="en-US" sz="3600">
                <a:cs typeface="Times New Roman" pitchFamily="18" charset="0"/>
              </a:rPr>
              <a:t> operator. This class is used as a base class for defining a new subclass.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5AEB6E1-4C45-4454-8CFA-4E72A4CF2D61}" type="slidenum">
              <a:rPr lang="en-US" altLang="en-US" sz="1400"/>
              <a:pPr/>
              <a:t>6</a:t>
            </a:fld>
            <a:endParaRPr lang="en-US" altLang="en-US" sz="1400"/>
          </a:p>
        </p:txBody>
      </p:sp>
      <p:sp>
        <p:nvSpPr>
          <p:cNvPr id="9220" name="Rectangle 2"/>
          <p:cNvSpPr>
            <a:spLocks noGrp="1" noChangeArrowheads="1"/>
          </p:cNvSpPr>
          <p:nvPr>
            <p:ph type="title" idx="4294967295"/>
          </p:nvPr>
        </p:nvSpPr>
        <p:spPr>
          <a:xfrm>
            <a:off x="0" y="228600"/>
            <a:ext cx="8686800" cy="1143000"/>
          </a:xfrm>
          <a:noFill/>
        </p:spPr>
        <p:txBody>
          <a:bodyPr>
            <a:normAutofit fontScale="90000"/>
          </a:bodyPr>
          <a:lstStyle/>
          <a:p>
            <a:r>
              <a:rPr lang="en-US" altLang="en-US" smtClean="0"/>
              <a:t>superclass of abstract class may be concrete </a:t>
            </a:r>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DAF75CEE-C730-4F6F-B9E8-A9E83FE1D04A}" type="slidenum">
              <a:rPr lang="en-US" altLang="en-US" sz="1400"/>
              <a:pPr algn="r">
                <a:spcBef>
                  <a:spcPct val="0"/>
                </a:spcBef>
                <a:buClrTx/>
                <a:buSzTx/>
                <a:buFontTx/>
                <a:buNone/>
              </a:pPr>
              <a:t>6</a:t>
            </a:fld>
            <a:endParaRPr lang="en-US" altLang="en-US" sz="1400"/>
          </a:p>
        </p:txBody>
      </p:sp>
      <p:sp>
        <p:nvSpPr>
          <p:cNvPr id="9221" name="Text Box 3"/>
          <p:cNvSpPr txBox="1">
            <a:spLocks noChangeArrowheads="1"/>
          </p:cNvSpPr>
          <p:nvPr/>
        </p:nvSpPr>
        <p:spPr bwMode="auto">
          <a:xfrm>
            <a:off x="304800" y="1828800"/>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dirty="0">
                <a:cs typeface="Times New Roman" pitchFamily="18" charset="0"/>
              </a:rPr>
              <a:t>A subclass can be abstract even if its superclass is concrete. For example, the </a:t>
            </a:r>
            <a:r>
              <a:rPr lang="en-US" altLang="en-US" sz="3600" u="sng" dirty="0">
                <a:cs typeface="Times New Roman" pitchFamily="18" charset="0"/>
              </a:rPr>
              <a:t>Object</a:t>
            </a:r>
            <a:r>
              <a:rPr lang="en-US" altLang="en-US" sz="3600" dirty="0">
                <a:cs typeface="Times New Roman" pitchFamily="18" charset="0"/>
              </a:rPr>
              <a:t> class is concrete, but its subclasses, such as </a:t>
            </a:r>
            <a:r>
              <a:rPr lang="en-US" altLang="en-US" sz="3600" u="sng" dirty="0" err="1">
                <a:cs typeface="Times New Roman" pitchFamily="18" charset="0"/>
              </a:rPr>
              <a:t>GeometricObject</a:t>
            </a:r>
            <a:r>
              <a:rPr lang="en-US" altLang="en-US" sz="3600" dirty="0">
                <a:cs typeface="Times New Roman" pitchFamily="18" charset="0"/>
              </a:rPr>
              <a:t>, may be abstract.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1B60A39-5181-4E32-A326-CE67714885F4}" type="slidenum">
              <a:rPr lang="en-US" altLang="en-US" sz="1400"/>
              <a:pPr/>
              <a:t>7</a:t>
            </a:fld>
            <a:endParaRPr lang="en-US" altLang="en-US" sz="1400"/>
          </a:p>
        </p:txBody>
      </p:sp>
      <p:sp>
        <p:nvSpPr>
          <p:cNvPr id="10244" name="Rectangle 2"/>
          <p:cNvSpPr>
            <a:spLocks noGrp="1" noChangeArrowheads="1"/>
          </p:cNvSpPr>
          <p:nvPr>
            <p:ph type="title" idx="4294967295"/>
          </p:nvPr>
        </p:nvSpPr>
        <p:spPr>
          <a:xfrm>
            <a:off x="381000" y="228600"/>
            <a:ext cx="8763000" cy="1143000"/>
          </a:xfrm>
          <a:noFill/>
        </p:spPr>
        <p:txBody>
          <a:bodyPr>
            <a:normAutofit fontScale="90000"/>
          </a:bodyPr>
          <a:lstStyle/>
          <a:p>
            <a:r>
              <a:rPr lang="en-US" altLang="en-US" dirty="0" smtClean="0"/>
              <a:t>concrete method overridden to be abstract </a:t>
            </a:r>
          </a:p>
        </p:txBody>
      </p:sp>
      <p:sp>
        <p:nvSpPr>
          <p:cNvPr id="102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1429591E-0104-4C5C-85FB-23EC2069920E}" type="slidenum">
              <a:rPr lang="en-US" altLang="en-US" sz="1400"/>
              <a:pPr algn="r">
                <a:spcBef>
                  <a:spcPct val="0"/>
                </a:spcBef>
                <a:buClrTx/>
                <a:buSzTx/>
                <a:buFontTx/>
                <a:buNone/>
              </a:pPr>
              <a:t>7</a:t>
            </a:fld>
            <a:endParaRPr lang="en-US" altLang="en-US" sz="1400"/>
          </a:p>
        </p:txBody>
      </p:sp>
      <p:sp>
        <p:nvSpPr>
          <p:cNvPr id="10245" name="Text Box 3"/>
          <p:cNvSpPr txBox="1">
            <a:spLocks noChangeArrowheads="1"/>
          </p:cNvSpPr>
          <p:nvPr/>
        </p:nvSpPr>
        <p:spPr bwMode="auto">
          <a:xfrm>
            <a:off x="228600" y="1676400"/>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dirty="0">
                <a:cs typeface="Times New Roman" pitchFamily="18" charset="0"/>
              </a:rPr>
              <a:t>A subclass can override a method from its superclass to define it </a:t>
            </a:r>
            <a:r>
              <a:rPr lang="en-US" altLang="en-US" sz="3600" u="sng" dirty="0">
                <a:cs typeface="Times New Roman" pitchFamily="18" charset="0"/>
              </a:rPr>
              <a:t>abstract</a:t>
            </a:r>
            <a:r>
              <a:rPr lang="en-US" altLang="en-US" sz="3600" dirty="0">
                <a:cs typeface="Times New Roman" pitchFamily="18" charset="0"/>
              </a:rPr>
              <a:t>. This is rare, but useful when the implementation of the method in the superclass becomes invalid in the subclass. In this case, the subclass must be defined abstract.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81A001-CCAA-4DA3-9090-4D04BF857931}" type="slidenum">
              <a:rPr lang="en-US" altLang="en-US" sz="1400"/>
              <a:pPr/>
              <a:t>8</a:t>
            </a:fld>
            <a:endParaRPr lang="en-US" altLang="en-US" sz="1400"/>
          </a:p>
        </p:txBody>
      </p:sp>
      <p:sp>
        <p:nvSpPr>
          <p:cNvPr id="11268" name="Rectangle 2"/>
          <p:cNvSpPr>
            <a:spLocks noGrp="1" noChangeArrowheads="1"/>
          </p:cNvSpPr>
          <p:nvPr>
            <p:ph type="title" idx="4294967295"/>
          </p:nvPr>
        </p:nvSpPr>
        <p:spPr>
          <a:xfrm>
            <a:off x="0" y="228600"/>
            <a:ext cx="7772400" cy="685800"/>
          </a:xfrm>
          <a:noFill/>
        </p:spPr>
        <p:txBody>
          <a:bodyPr>
            <a:normAutofit fontScale="90000"/>
          </a:bodyPr>
          <a:lstStyle/>
          <a:p>
            <a:r>
              <a:rPr lang="en-US" altLang="en-US" smtClean="0"/>
              <a:t>abstract class as type </a:t>
            </a:r>
          </a:p>
        </p:txBody>
      </p:sp>
      <p:sp>
        <p:nvSpPr>
          <p:cNvPr id="112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E2AF30CB-5BF9-4E14-8814-46B235F66B07}" type="slidenum">
              <a:rPr lang="en-US" altLang="en-US" sz="1400"/>
              <a:pPr algn="r">
                <a:spcBef>
                  <a:spcPct val="0"/>
                </a:spcBef>
                <a:buClrTx/>
                <a:buSzTx/>
                <a:buFontTx/>
                <a:buNone/>
              </a:pPr>
              <a:t>8</a:t>
            </a:fld>
            <a:endParaRPr lang="en-US" altLang="en-US" sz="1400"/>
          </a:p>
        </p:txBody>
      </p:sp>
      <p:sp>
        <p:nvSpPr>
          <p:cNvPr id="11269" name="Text Box 3"/>
          <p:cNvSpPr txBox="1">
            <a:spLocks noChangeArrowheads="1"/>
          </p:cNvSpPr>
          <p:nvPr/>
        </p:nvSpPr>
        <p:spPr bwMode="auto">
          <a:xfrm>
            <a:off x="228600" y="1295400"/>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You cannot create an instance from an abstract class using the </a:t>
            </a:r>
            <a:r>
              <a:rPr lang="en-US" altLang="en-US" sz="3600" u="sng">
                <a:cs typeface="Times New Roman" pitchFamily="18" charset="0"/>
              </a:rPr>
              <a:t>new</a:t>
            </a:r>
            <a:r>
              <a:rPr lang="en-US" altLang="en-US" sz="3600">
                <a:cs typeface="Times New Roman" pitchFamily="18" charset="0"/>
              </a:rPr>
              <a:t> operator, but an abstract class can be used as a data type. Therefore, the following statement, which creates an array whose elements are of </a:t>
            </a:r>
            <a:r>
              <a:rPr lang="en-US" altLang="en-US" sz="3600" u="sng">
                <a:cs typeface="Times New Roman" pitchFamily="18" charset="0"/>
              </a:rPr>
              <a:t>GeometricObject</a:t>
            </a:r>
            <a:r>
              <a:rPr lang="en-US" altLang="en-US" sz="3600">
                <a:cs typeface="Times New Roman" pitchFamily="18" charset="0"/>
              </a:rPr>
              <a:t> type, is correct. </a:t>
            </a:r>
          </a:p>
          <a:p>
            <a:pPr>
              <a:spcBef>
                <a:spcPct val="50000"/>
              </a:spcBef>
              <a:buClrTx/>
              <a:buSzTx/>
              <a:buFontTx/>
              <a:buNone/>
            </a:pPr>
            <a:r>
              <a:rPr lang="en-US" altLang="en-US" sz="2800" u="sng">
                <a:cs typeface="Times New Roman" pitchFamily="18" charset="0"/>
              </a:rPr>
              <a:t>GeometricObject[] geo = new    GeometricObject[10];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94AA9A6-483D-41D0-8349-2FE21BAB900E}" type="slidenum">
              <a:rPr lang="en-US" altLang="en-US" sz="1400"/>
              <a:pPr/>
              <a:t>9</a:t>
            </a:fld>
            <a:endParaRPr lang="en-US" altLang="en-US" sz="1400"/>
          </a:p>
        </p:txBody>
      </p:sp>
      <p:sp>
        <p:nvSpPr>
          <p:cNvPr id="12292" name="Rectangle 2"/>
          <p:cNvSpPr>
            <a:spLocks noGrp="1" noChangeArrowheads="1"/>
          </p:cNvSpPr>
          <p:nvPr>
            <p:ph type="title" idx="4294967295"/>
          </p:nvPr>
        </p:nvSpPr>
        <p:spPr>
          <a:xfrm>
            <a:off x="304800" y="381000"/>
            <a:ext cx="7772400" cy="685800"/>
          </a:xfrm>
          <a:noFill/>
        </p:spPr>
        <p:txBody>
          <a:bodyPr>
            <a:normAutofit fontScale="90000"/>
          </a:bodyPr>
          <a:lstStyle/>
          <a:p>
            <a:r>
              <a:rPr lang="en-US" altLang="en-US" dirty="0" smtClean="0"/>
              <a:t>Interfaces</a:t>
            </a:r>
          </a:p>
        </p:txBody>
      </p:sp>
      <p:sp>
        <p:nvSpPr>
          <p:cNvPr id="12293" name="Rectangle 3"/>
          <p:cNvSpPr>
            <a:spLocks noGrp="1" noChangeArrowheads="1"/>
          </p:cNvSpPr>
          <p:nvPr>
            <p:ph type="body" idx="4294967295"/>
          </p:nvPr>
        </p:nvSpPr>
        <p:spPr>
          <a:xfrm>
            <a:off x="-76200" y="1981200"/>
            <a:ext cx="8610600" cy="3048000"/>
          </a:xfrm>
          <a:noFill/>
        </p:spPr>
        <p:txBody>
          <a:bodyPr/>
          <a:lstStyle/>
          <a:p>
            <a:pPr marL="0" indent="0" algn="ctr">
              <a:buFont typeface="Monotype Sorts" pitchFamily="2" charset="2"/>
              <a:buNone/>
            </a:pPr>
            <a:r>
              <a:rPr lang="en-US" altLang="en-US" sz="2800" dirty="0" smtClean="0">
                <a:cs typeface="Courier New" pitchFamily="49" charset="0"/>
              </a:rPr>
              <a:t>What is an interface?</a:t>
            </a:r>
          </a:p>
          <a:p>
            <a:pPr marL="0" indent="0" algn="ctr">
              <a:buFont typeface="Monotype Sorts" pitchFamily="2" charset="2"/>
              <a:buNone/>
            </a:pPr>
            <a:r>
              <a:rPr lang="en-US" altLang="en-US" sz="2800" dirty="0" smtClean="0">
                <a:cs typeface="Courier New" pitchFamily="49" charset="0"/>
              </a:rPr>
              <a:t>Why is an interface useful?</a:t>
            </a:r>
          </a:p>
          <a:p>
            <a:pPr marL="0" indent="0" algn="ctr">
              <a:buFont typeface="Monotype Sorts" pitchFamily="2" charset="2"/>
              <a:buNone/>
            </a:pPr>
            <a:r>
              <a:rPr lang="en-US" altLang="en-US" sz="2800" dirty="0" smtClean="0">
                <a:cs typeface="Courier New" pitchFamily="49" charset="0"/>
              </a:rPr>
              <a:t>How do you define an interface?</a:t>
            </a:r>
          </a:p>
          <a:p>
            <a:pPr marL="0" indent="0" algn="ctr">
              <a:buFont typeface="Monotype Sorts" pitchFamily="2" charset="2"/>
              <a:buNone/>
            </a:pPr>
            <a:r>
              <a:rPr lang="en-US" altLang="en-US" sz="2800" dirty="0" smtClean="0">
                <a:cs typeface="Courier New" pitchFamily="49" charset="0"/>
              </a:rPr>
              <a:t>How do you use an interface?</a:t>
            </a:r>
          </a:p>
        </p:txBody>
      </p:sp>
      <p:sp>
        <p:nvSpPr>
          <p:cNvPr id="122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6FEACD2C-565F-46E9-A292-FFA2CEB34426}" type="slidenum">
              <a:rPr lang="en-US" altLang="en-US" sz="1400"/>
              <a:pPr algn="r">
                <a:spcBef>
                  <a:spcPct val="0"/>
                </a:spcBef>
                <a:buClrTx/>
                <a:buSzTx/>
                <a:buFontTx/>
                <a:buNone/>
              </a:pPr>
              <a:t>9</a:t>
            </a:fld>
            <a:endParaRPr lang="en-US" altLang="en-U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6372</TotalTime>
  <Words>1495</Words>
  <Application>Microsoft Office PowerPoint</Application>
  <PresentationFormat>On-screen Show (4:3)</PresentationFormat>
  <Paragraphs>154</Paragraphs>
  <Slides>26</Slides>
  <Notes>1</Notes>
  <HiddenSlides>0</HiddenSlides>
  <MMClips>0</MMClips>
  <ScaleCrop>false</ScaleCrop>
  <HeadingPairs>
    <vt:vector size="8" baseType="variant">
      <vt:variant>
        <vt:lpstr>Theme</vt:lpstr>
      </vt:variant>
      <vt:variant>
        <vt:i4>1</vt:i4>
      </vt:variant>
      <vt:variant>
        <vt:lpstr>Embedded OLE Servers</vt:lpstr>
      </vt:variant>
      <vt:variant>
        <vt:i4>2</vt:i4>
      </vt:variant>
      <vt:variant>
        <vt:lpstr>Slide Titles</vt:lpstr>
      </vt:variant>
      <vt:variant>
        <vt:i4>26</vt:i4>
      </vt:variant>
      <vt:variant>
        <vt:lpstr>Custom Shows</vt:lpstr>
      </vt:variant>
      <vt:variant>
        <vt:i4>1</vt:i4>
      </vt:variant>
    </vt:vector>
  </HeadingPairs>
  <TitlesOfParts>
    <vt:vector size="30" baseType="lpstr">
      <vt:lpstr>Office Theme</vt:lpstr>
      <vt:lpstr>Picture</vt:lpstr>
      <vt:lpstr>Microsoft Word Picture</vt:lpstr>
      <vt:lpstr>PowerPoint Presentation</vt:lpstr>
      <vt:lpstr>Abstract Classes and Abstract Methods</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Interfaces</vt:lpstr>
      <vt:lpstr>What is an interface?  Why is an interface useful?</vt:lpstr>
      <vt:lpstr>Define an Interface</vt:lpstr>
      <vt:lpstr>Interface is a Special Class</vt:lpstr>
      <vt:lpstr>Omitting Modifiers in Interfaces</vt:lpstr>
      <vt:lpstr>Example: The Comparable Interface</vt:lpstr>
      <vt:lpstr>Defining Classes to Implement Comparable</vt:lpstr>
      <vt:lpstr>Interfaces vs. Abstract Classes</vt:lpstr>
      <vt:lpstr>Interfaces vs. Abstract Classes, cont.</vt:lpstr>
      <vt:lpstr>Wrapper Classes</vt:lpstr>
      <vt:lpstr>The toString, equals, and hashCode Methods </vt:lpstr>
      <vt:lpstr>The Number Class </vt:lpstr>
      <vt:lpstr>The Integer and Double Classes</vt:lpstr>
      <vt:lpstr>Numeric Wrapper Class Constructors </vt:lpstr>
      <vt:lpstr>Numeric Wrapper Class Constants </vt:lpstr>
      <vt:lpstr>Conversion Methods</vt:lpstr>
      <vt:lpstr>The Static valueOf Methods</vt:lpstr>
      <vt:lpstr>The Methods for Parsing Strings into Numbers </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Rajesh</cp:lastModifiedBy>
  <cp:revision>208</cp:revision>
  <cp:lastPrinted>1998-02-24T16:19:51Z</cp:lastPrinted>
  <dcterms:created xsi:type="dcterms:W3CDTF">1995-06-10T17:31:50Z</dcterms:created>
  <dcterms:modified xsi:type="dcterms:W3CDTF">2015-01-11T17:26:49Z</dcterms:modified>
</cp:coreProperties>
</file>