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3"/>
  </p:notesMasterIdLst>
  <p:handoutMasterIdLst>
    <p:handoutMasterId r:id="rId24"/>
  </p:handoutMasterIdLst>
  <p:sldIdLst>
    <p:sldId id="506" r:id="rId2"/>
    <p:sldId id="402" r:id="rId3"/>
    <p:sldId id="500" r:id="rId4"/>
    <p:sldId id="501" r:id="rId5"/>
    <p:sldId id="505" r:id="rId6"/>
    <p:sldId id="464" r:id="rId7"/>
    <p:sldId id="502" r:id="rId8"/>
    <p:sldId id="503" r:id="rId9"/>
    <p:sldId id="504" r:id="rId10"/>
    <p:sldId id="447" r:id="rId11"/>
    <p:sldId id="405" r:id="rId12"/>
    <p:sldId id="406" r:id="rId13"/>
    <p:sldId id="407" r:id="rId14"/>
    <p:sldId id="410" r:id="rId15"/>
    <p:sldId id="411" r:id="rId16"/>
    <p:sldId id="489" r:id="rId17"/>
    <p:sldId id="468" r:id="rId18"/>
    <p:sldId id="469" r:id="rId19"/>
    <p:sldId id="470" r:id="rId20"/>
    <p:sldId id="449" r:id="rId21"/>
    <p:sldId id="499"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94691" autoAdjust="0"/>
  </p:normalViewPr>
  <p:slideViewPr>
    <p:cSldViewPr>
      <p:cViewPr>
        <p:scale>
          <a:sx n="75" d="100"/>
          <a:sy n="75" d="100"/>
        </p:scale>
        <p:origin x="-1098" y="-7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126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en-US" alt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7D429502-CB9B-4BC2-9170-6241D1BB84F3}" type="slidenum">
              <a:rPr lang="en-US" altLang="en-US"/>
              <a:pPr/>
              <a:t>‹#›</a:t>
            </a:fld>
            <a:endParaRPr lang="en-US" altLang="en-US"/>
          </a:p>
        </p:txBody>
      </p:sp>
    </p:spTree>
    <p:extLst>
      <p:ext uri="{BB962C8B-B14F-4D97-AF65-F5344CB8AC3E}">
        <p14:creationId xmlns:p14="http://schemas.microsoft.com/office/powerpoint/2010/main" val="1899980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6BB10-B59D-4080-B887-FA67B42D3D20}" type="slidenum">
              <a:rPr lang="en-US" altLang="en-US"/>
              <a:pPr/>
              <a:t>2</a:t>
            </a:fld>
            <a:endParaRPr lang="en-US" altLang="en-US"/>
          </a:p>
        </p:txBody>
      </p:sp>
      <p:sp>
        <p:nvSpPr>
          <p:cNvPr id="240642" name="Rectangle 2"/>
          <p:cNvSpPr>
            <a:spLocks noGrp="1" noRot="1" noChangeAspect="1" noChangeArrowheads="1" noTextEdit="1"/>
          </p:cNvSpPr>
          <p:nvPr>
            <p:ph type="sldImg"/>
          </p:nvPr>
        </p:nvSpPr>
        <p:spPr>
          <a:xfrm>
            <a:off x="1150938" y="692150"/>
            <a:ext cx="4556125" cy="3416300"/>
          </a:xfrm>
          <a:ln/>
        </p:spPr>
      </p:sp>
      <p:sp>
        <p:nvSpPr>
          <p:cNvPr id="240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79CE3-543D-4918-BF6C-73A33425C45D}" type="slidenum">
              <a:rPr lang="en-US" altLang="en-US"/>
              <a:pPr/>
              <a:t>6</a:t>
            </a:fld>
            <a:endParaRPr lang="en-US" alt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79CE3-543D-4918-BF6C-73A33425C45D}" type="slidenum">
              <a:rPr lang="en-US" altLang="en-US"/>
              <a:pPr/>
              <a:t>7</a:t>
            </a:fld>
            <a:endParaRPr lang="en-US" alt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79CE3-543D-4918-BF6C-73A33425C45D}" type="slidenum">
              <a:rPr lang="en-US" altLang="en-US"/>
              <a:pPr/>
              <a:t>8</a:t>
            </a:fld>
            <a:endParaRPr lang="en-US" alt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79CE3-543D-4918-BF6C-73A33425C45D}" type="slidenum">
              <a:rPr lang="en-US" altLang="en-US"/>
              <a:pPr/>
              <a:t>9</a:t>
            </a:fld>
            <a:endParaRPr lang="en-US" alt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C5D26DAB-C186-41B8-886C-FD8A15F86CC0}"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0057-E54A-4FD4-8EE2-6886A4650FA4}"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65378-B38B-431B-9CB5-EDC99C443471}"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35A3-40B1-4A19-BB6D-68E22349ECC1}"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9803-5135-4881-AF40-497C6CD2E059}"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1A40-5FD7-490E-A4CA-F50E8C423CA7}"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D87B5-AE79-4F35-B51F-498123B776A5}"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B1FE33-9430-4AF4-83BB-0E396B451887}"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526255-B9B2-477E-8032-BF6E001FA95A}"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FD8A8-27B1-4A2C-BA70-3C39F768D64B}"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896B0-F772-4C92-8FD9-0BDFB74CDB99}"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836F1-66D2-4576-A159-1574B76E0DEC}" type="slidenum">
              <a:rPr lang="en-US" altLang="en-US" smtClean="0"/>
              <a:pPr/>
              <a:t>‹#›</a:t>
            </a:fld>
            <a:endParaRPr lang="en-US" altLang="en-US"/>
          </a:p>
        </p:txBody>
      </p:sp>
      <p:pic>
        <p:nvPicPr>
          <p:cNvPr id="7" name="Picture 2" descr="C:\Users\Sadat\Desktop\x.png"/>
          <p:cNvPicPr>
            <a:picLocks noChangeAspect="1" noChangeArrowheads="1"/>
          </p:cNvPicPr>
          <p:nvPr userDrawn="1"/>
        </p:nvPicPr>
        <p:blipFill>
          <a:blip r:embed="rId13"/>
          <a:srcRect/>
          <a:stretch>
            <a:fillRect/>
          </a:stretch>
        </p:blipFill>
        <p:spPr bwMode="auto">
          <a:xfrm>
            <a:off x="8229600" y="228600"/>
            <a:ext cx="638175" cy="638175"/>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219200"/>
            <a:ext cx="8382000" cy="2438400"/>
          </a:xfrm>
        </p:spPr>
        <p:txBody>
          <a:bodyPr>
            <a:normAutofit/>
          </a:bodyPr>
          <a:lstStyle/>
          <a:p>
            <a:r>
              <a:rPr lang="en-US" sz="4000" b="1" dirty="0" smtClean="0">
                <a:solidFill>
                  <a:schemeClr val="accent3">
                    <a:lumMod val="50000"/>
                  </a:schemeClr>
                </a:solidFill>
              </a:rPr>
              <a:t>National Mobile Application Trainer </a:t>
            </a:r>
            <a:br>
              <a:rPr lang="en-US" sz="4000" b="1" dirty="0" smtClean="0">
                <a:solidFill>
                  <a:schemeClr val="accent3">
                    <a:lumMod val="50000"/>
                  </a:schemeClr>
                </a:solidFill>
              </a:rPr>
            </a:br>
            <a:r>
              <a:rPr lang="en-US" sz="4000" b="1" dirty="0" smtClean="0">
                <a:solidFill>
                  <a:schemeClr val="accent3">
                    <a:lumMod val="50000"/>
                  </a:schemeClr>
                </a:solidFill>
              </a:rPr>
              <a:t>and Innovative Application Development Program</a:t>
            </a:r>
          </a:p>
        </p:txBody>
      </p:sp>
      <p:sp>
        <p:nvSpPr>
          <p:cNvPr id="5" name="TextBox 4"/>
          <p:cNvSpPr txBox="1"/>
          <p:nvPr/>
        </p:nvSpPr>
        <p:spPr>
          <a:xfrm>
            <a:off x="1514299" y="3733800"/>
            <a:ext cx="6077048" cy="954107"/>
          </a:xfrm>
          <a:prstGeom prst="rect">
            <a:avLst/>
          </a:prstGeom>
          <a:noFill/>
        </p:spPr>
        <p:txBody>
          <a:bodyPr wrap="none" rtlCol="0">
            <a:spAutoFit/>
          </a:bodyPr>
          <a:lstStyle/>
          <a:p>
            <a:pPr algn="ctr"/>
            <a:r>
              <a:rPr lang="en-US" sz="2800" b="1" dirty="0" smtClean="0"/>
              <a:t>Mobile Application Training Program</a:t>
            </a:r>
          </a:p>
          <a:p>
            <a:pPr algn="ctr"/>
            <a:r>
              <a:rPr lang="en-US" sz="2800" b="1" dirty="0" smtClean="0"/>
              <a:t>Topic</a:t>
            </a:r>
            <a:r>
              <a:rPr lang="en-US" sz="2800" b="1" dirty="0" smtClean="0"/>
              <a:t>: Exception Handling</a:t>
            </a:r>
            <a:endParaRPr lang="en-US" sz="2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0"/>
            <a:ext cx="7772400" cy="1428750"/>
          </a:xfrm>
          <a:noFill/>
          <a:ln/>
        </p:spPr>
        <p:txBody>
          <a:bodyPr/>
          <a:lstStyle/>
          <a:p>
            <a:r>
              <a:rPr lang="en-US" altLang="en-US"/>
              <a:t>Declaring Exceptions</a:t>
            </a:r>
            <a:endParaRPr lang="en-US" altLang="en-US" b="1"/>
          </a:p>
        </p:txBody>
      </p:sp>
      <p:sp>
        <p:nvSpPr>
          <p:cNvPr id="252931" name="Rectangle 3"/>
          <p:cNvSpPr>
            <a:spLocks noGrp="1" noChangeArrowheads="1"/>
          </p:cNvSpPr>
          <p:nvPr>
            <p:ph idx="1"/>
          </p:nvPr>
        </p:nvSpPr>
        <p:spPr>
          <a:xfrm>
            <a:off x="685800" y="1371600"/>
            <a:ext cx="8077200" cy="4343400"/>
          </a:xfrm>
          <a:noFill/>
          <a:ln/>
        </p:spPr>
        <p:txBody>
          <a:bodyPr/>
          <a:lstStyle/>
          <a:p>
            <a:pPr marL="0" indent="0">
              <a:spcBef>
                <a:spcPct val="0"/>
              </a:spcBef>
              <a:buFont typeface="Monotype Sorts" pitchFamily="2" charset="2"/>
              <a:buNone/>
            </a:pPr>
            <a:r>
              <a:rPr lang="en-US" altLang="en-US">
                <a:cs typeface="Times New Roman" pitchFamily="18" charset="0"/>
              </a:rPr>
              <a:t>Every method must state the types of checked exceptions it might throw. This is known as </a:t>
            </a:r>
            <a:r>
              <a:rPr lang="en-US" altLang="en-US" i="1">
                <a:cs typeface="Times New Roman" pitchFamily="18" charset="0"/>
              </a:rPr>
              <a:t>declaring exceptions</a:t>
            </a:r>
            <a:r>
              <a:rPr lang="en-US" altLang="en-US">
                <a:cs typeface="Times New Roman" pitchFamily="18" charset="0"/>
              </a:rPr>
              <a:t>. </a:t>
            </a:r>
          </a:p>
          <a:p>
            <a:pPr marL="0" indent="0">
              <a:spcBef>
                <a:spcPct val="0"/>
              </a:spcBef>
              <a:buFont typeface="Monotype Sorts" pitchFamily="2" charset="2"/>
              <a:buNone/>
            </a:pPr>
            <a:endParaRPr lang="en-US" altLang="en-US">
              <a:cs typeface="Times New Roman" pitchFamily="18" charset="0"/>
            </a:endParaRPr>
          </a:p>
          <a:p>
            <a:pPr marL="0" indent="0">
              <a:spcBef>
                <a:spcPct val="0"/>
              </a:spcBef>
              <a:buFont typeface="Monotype Sorts" pitchFamily="2" charset="2"/>
              <a:buNone/>
            </a:pPr>
            <a:r>
              <a:rPr lang="en-US" altLang="en-US" sz="3000"/>
              <a:t>public void myMethod()</a:t>
            </a:r>
          </a:p>
          <a:p>
            <a:pPr marL="0" indent="0">
              <a:spcBef>
                <a:spcPct val="0"/>
              </a:spcBef>
              <a:buFont typeface="Monotype Sorts" pitchFamily="2" charset="2"/>
              <a:buNone/>
            </a:pPr>
            <a:r>
              <a:rPr lang="en-US" altLang="en-US" sz="3000"/>
              <a:t>   throws IOException</a:t>
            </a:r>
          </a:p>
          <a:p>
            <a:pPr marL="0" indent="0">
              <a:spcBef>
                <a:spcPct val="100000"/>
              </a:spcBef>
              <a:buFont typeface="Monotype Sorts" pitchFamily="2" charset="2"/>
              <a:buNone/>
            </a:pPr>
            <a:r>
              <a:rPr lang="en-US" altLang="en-US" sz="3000"/>
              <a:t>public void myMethod()</a:t>
            </a:r>
          </a:p>
          <a:p>
            <a:pPr marL="0" indent="0">
              <a:spcBef>
                <a:spcPct val="0"/>
              </a:spcBef>
              <a:buFont typeface="Monotype Sorts" pitchFamily="2" charset="2"/>
              <a:buNone/>
            </a:pPr>
            <a:r>
              <a:rPr lang="en-US" altLang="en-US" sz="3000"/>
              <a:t>   throws IOException, OtherException</a:t>
            </a:r>
          </a:p>
        </p:txBody>
      </p:sp>
      <p:sp>
        <p:nvSpPr>
          <p:cNvPr id="4" name="Slide Number Placeholder 4"/>
          <p:cNvSpPr>
            <a:spLocks noGrp="1"/>
          </p:cNvSpPr>
          <p:nvPr>
            <p:ph type="sldNum" sz="quarter" idx="12"/>
          </p:nvPr>
        </p:nvSpPr>
        <p:spPr/>
        <p:txBody>
          <a:bodyPr/>
          <a:lstStyle/>
          <a:p>
            <a:fld id="{5B587D12-EBA9-4FBA-B221-EFEFF2490BE0}" type="slidenum">
              <a:rPr lang="en-US" altLang="en-US"/>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0"/>
            <a:ext cx="7772400" cy="1428750"/>
          </a:xfrm>
          <a:noFill/>
          <a:ln/>
        </p:spPr>
        <p:txBody>
          <a:bodyPr/>
          <a:lstStyle/>
          <a:p>
            <a:r>
              <a:rPr lang="en-US" altLang="en-US"/>
              <a:t>Throwing Exceptions</a:t>
            </a:r>
            <a:endParaRPr lang="en-US" altLang="en-US" b="1"/>
          </a:p>
        </p:txBody>
      </p:sp>
      <p:sp>
        <p:nvSpPr>
          <p:cNvPr id="151555" name="Rectangle 3"/>
          <p:cNvSpPr>
            <a:spLocks noGrp="1" noChangeArrowheads="1"/>
          </p:cNvSpPr>
          <p:nvPr>
            <p:ph idx="1"/>
          </p:nvPr>
        </p:nvSpPr>
        <p:spPr>
          <a:xfrm>
            <a:off x="457200" y="1371600"/>
            <a:ext cx="8382000" cy="4191000"/>
          </a:xfrm>
          <a:noFill/>
          <a:ln/>
        </p:spPr>
        <p:txBody>
          <a:bodyPr/>
          <a:lstStyle/>
          <a:p>
            <a:pPr marL="0" indent="0">
              <a:lnSpc>
                <a:spcPct val="90000"/>
              </a:lnSpc>
              <a:buFont typeface="Monotype Sorts" pitchFamily="2" charset="2"/>
              <a:buNone/>
            </a:pPr>
            <a:r>
              <a:rPr lang="en-US" altLang="en-US">
                <a:cs typeface="Times New Roman" pitchFamily="18" charset="0"/>
              </a:rPr>
              <a:t>When the program detects an error, the program can create an instance of an appropriate exception type and throw it. This is known as </a:t>
            </a:r>
            <a:r>
              <a:rPr lang="en-US" altLang="en-US" i="1">
                <a:cs typeface="Times New Roman" pitchFamily="18" charset="0"/>
              </a:rPr>
              <a:t>throwing an exception</a:t>
            </a:r>
            <a:r>
              <a:rPr lang="en-US" altLang="en-US">
                <a:cs typeface="Times New Roman" pitchFamily="18" charset="0"/>
              </a:rPr>
              <a:t>. Here is an example, </a:t>
            </a:r>
          </a:p>
          <a:p>
            <a:pPr marL="0" indent="0">
              <a:lnSpc>
                <a:spcPct val="90000"/>
              </a:lnSpc>
              <a:buFont typeface="Monotype Sorts" pitchFamily="2" charset="2"/>
              <a:buNone/>
            </a:pPr>
            <a:endParaRPr lang="en-US" altLang="en-US">
              <a:cs typeface="Times New Roman" pitchFamily="18" charset="0"/>
            </a:endParaRPr>
          </a:p>
          <a:p>
            <a:pPr marL="0" indent="0">
              <a:lnSpc>
                <a:spcPct val="90000"/>
              </a:lnSpc>
              <a:buFont typeface="Monotype Sorts" pitchFamily="2" charset="2"/>
              <a:buNone/>
            </a:pPr>
            <a:r>
              <a:rPr lang="en-US" altLang="en-US" sz="3000"/>
              <a:t>throw new TheException(); </a:t>
            </a:r>
          </a:p>
          <a:p>
            <a:pPr marL="0" indent="0">
              <a:lnSpc>
                <a:spcPct val="90000"/>
              </a:lnSpc>
              <a:spcBef>
                <a:spcPct val="100000"/>
              </a:spcBef>
              <a:buFont typeface="Monotype Sorts" pitchFamily="2" charset="2"/>
              <a:buNone/>
            </a:pPr>
            <a:r>
              <a:rPr lang="en-US" altLang="en-US" sz="3000"/>
              <a:t>TheException ex = new TheException();</a:t>
            </a:r>
            <a:br>
              <a:rPr lang="en-US" altLang="en-US" sz="3000"/>
            </a:br>
            <a:r>
              <a:rPr lang="en-US" altLang="en-US" sz="3000"/>
              <a:t>throw ex;</a:t>
            </a:r>
          </a:p>
        </p:txBody>
      </p:sp>
      <p:sp>
        <p:nvSpPr>
          <p:cNvPr id="4" name="Slide Number Placeholder 4"/>
          <p:cNvSpPr>
            <a:spLocks noGrp="1"/>
          </p:cNvSpPr>
          <p:nvPr>
            <p:ph type="sldNum" sz="quarter" idx="12"/>
          </p:nvPr>
        </p:nvSpPr>
        <p:spPr/>
        <p:txBody>
          <a:bodyPr/>
          <a:lstStyle/>
          <a:p>
            <a:fld id="{71AAE558-8B3F-4EDF-90A1-92A665F240CD}"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5800" y="0"/>
            <a:ext cx="7772400" cy="1447800"/>
          </a:xfrm>
          <a:noFill/>
          <a:ln/>
        </p:spPr>
        <p:txBody>
          <a:bodyPr/>
          <a:lstStyle/>
          <a:p>
            <a:r>
              <a:rPr lang="en-US" altLang="en-US"/>
              <a:t>Throwing Exceptions Example</a:t>
            </a:r>
          </a:p>
        </p:txBody>
      </p:sp>
      <p:sp>
        <p:nvSpPr>
          <p:cNvPr id="152579" name="Rectangle 3"/>
          <p:cNvSpPr>
            <a:spLocks noGrp="1" noChangeArrowheads="1"/>
          </p:cNvSpPr>
          <p:nvPr>
            <p:ph idx="1"/>
          </p:nvPr>
        </p:nvSpPr>
        <p:spPr>
          <a:xfrm>
            <a:off x="228600" y="1447800"/>
            <a:ext cx="8686800" cy="4495800"/>
          </a:xfrm>
          <a:solidFill>
            <a:schemeClr val="bg1">
              <a:lumMod val="95000"/>
            </a:schemeClr>
          </a:solidFill>
          <a:ln/>
        </p:spPr>
        <p:txBody>
          <a:bodyPr/>
          <a:lstStyle/>
          <a:p>
            <a:pPr>
              <a:spcBef>
                <a:spcPct val="0"/>
              </a:spcBef>
              <a:buFont typeface="Monotype Sorts" pitchFamily="2" charset="2"/>
              <a:buNone/>
            </a:pPr>
            <a:r>
              <a:rPr lang="en-US" altLang="en-US" dirty="0">
                <a:latin typeface="Courier" charset="0"/>
                <a:cs typeface="Times New Roman" pitchFamily="18" charset="0"/>
              </a:rPr>
              <a:t> </a:t>
            </a:r>
            <a:r>
              <a:rPr lang="en-US" altLang="en-US" sz="2000" dirty="0">
                <a:latin typeface="Courier New" pitchFamily="49" charset="0"/>
                <a:cs typeface="Times New Roman" pitchFamily="18" charset="0"/>
              </a:rPr>
              <a:t>/** Set a new radius */</a:t>
            </a:r>
          </a:p>
          <a:p>
            <a:pPr>
              <a:spcBef>
                <a:spcPct val="0"/>
              </a:spcBef>
              <a:buFont typeface="Monotype Sorts" pitchFamily="2" charset="2"/>
              <a:buNone/>
            </a:pPr>
            <a:r>
              <a:rPr lang="en-US" altLang="en-US" sz="2000" dirty="0">
                <a:latin typeface="Courier New" pitchFamily="49" charset="0"/>
                <a:cs typeface="Times New Roman" pitchFamily="18" charset="0"/>
              </a:rPr>
              <a:t>  public void </a:t>
            </a:r>
            <a:r>
              <a:rPr lang="en-US" altLang="en-US" sz="2000" dirty="0" err="1">
                <a:latin typeface="Courier New" pitchFamily="49" charset="0"/>
                <a:cs typeface="Times New Roman" pitchFamily="18" charset="0"/>
              </a:rPr>
              <a:t>setRadius</a:t>
            </a:r>
            <a:r>
              <a:rPr lang="en-US" altLang="en-US" sz="2000" dirty="0">
                <a:latin typeface="Courier New" pitchFamily="49" charset="0"/>
                <a:cs typeface="Times New Roman" pitchFamily="18" charset="0"/>
              </a:rPr>
              <a:t>(double </a:t>
            </a:r>
            <a:r>
              <a:rPr lang="en-US" altLang="en-US" sz="2000" dirty="0" err="1">
                <a:latin typeface="Courier New" pitchFamily="49" charset="0"/>
                <a:cs typeface="Times New Roman" pitchFamily="18" charset="0"/>
              </a:rPr>
              <a:t>newRadius</a:t>
            </a:r>
            <a:r>
              <a:rPr lang="en-US" altLang="en-US" sz="2000" dirty="0">
                <a:latin typeface="Courier New" pitchFamily="49" charset="0"/>
                <a:cs typeface="Times New Roman" pitchFamily="18" charset="0"/>
              </a:rPr>
              <a:t>) </a:t>
            </a:r>
          </a:p>
          <a:p>
            <a:pPr>
              <a:spcBef>
                <a:spcPct val="0"/>
              </a:spcBef>
              <a:buFont typeface="Monotype Sorts" pitchFamily="2" charset="2"/>
              <a:buNone/>
            </a:pPr>
            <a:r>
              <a:rPr lang="en-US" altLang="en-US" sz="2000" dirty="0">
                <a:latin typeface="Courier New" pitchFamily="49" charset="0"/>
                <a:cs typeface="Times New Roman" pitchFamily="18" charset="0"/>
              </a:rPr>
              <a:t>      </a:t>
            </a:r>
            <a:r>
              <a:rPr lang="en-US" altLang="en-US" sz="2000" dirty="0">
                <a:solidFill>
                  <a:srgbClr val="FF0000"/>
                </a:solidFill>
                <a:effectLst>
                  <a:outerShdw blurRad="38100" dist="38100" dir="2700000" algn="tl">
                    <a:srgbClr val="C0C0C0"/>
                  </a:outerShdw>
                </a:effectLst>
                <a:latin typeface="Courier New" pitchFamily="49" charset="0"/>
                <a:cs typeface="Times New Roman" pitchFamily="18" charset="0"/>
              </a:rPr>
              <a:t>throws </a:t>
            </a:r>
            <a:r>
              <a:rPr lang="en-US" altLang="en-US" sz="2000" dirty="0" err="1">
                <a:solidFill>
                  <a:srgbClr val="FF0000"/>
                </a:solidFill>
                <a:effectLst>
                  <a:outerShdw blurRad="38100" dist="38100" dir="2700000" algn="tl">
                    <a:srgbClr val="C0C0C0"/>
                  </a:outerShdw>
                </a:effectLst>
                <a:latin typeface="Courier New" pitchFamily="49" charset="0"/>
                <a:cs typeface="Times New Roman" pitchFamily="18" charset="0"/>
              </a:rPr>
              <a:t>IllegalArgumentException</a:t>
            </a:r>
            <a:r>
              <a:rPr lang="en-US" altLang="en-US" sz="2000" dirty="0">
                <a:solidFill>
                  <a:srgbClr val="FF0000"/>
                </a:solidFill>
                <a:latin typeface="Courier New" pitchFamily="49" charset="0"/>
                <a:cs typeface="Times New Roman" pitchFamily="18" charset="0"/>
              </a:rPr>
              <a:t> </a:t>
            </a:r>
            <a:r>
              <a:rPr lang="en-US" altLang="en-US" sz="2000" dirty="0">
                <a:latin typeface="Courier New" pitchFamily="49" charset="0"/>
                <a:cs typeface="Times New Roman" pitchFamily="18" charset="0"/>
              </a:rPr>
              <a:t>{</a:t>
            </a:r>
          </a:p>
          <a:p>
            <a:pPr>
              <a:spcBef>
                <a:spcPct val="0"/>
              </a:spcBef>
              <a:buFont typeface="Monotype Sorts" pitchFamily="2" charset="2"/>
              <a:buNone/>
            </a:pPr>
            <a:r>
              <a:rPr lang="en-US" altLang="en-US" sz="2000" dirty="0">
                <a:latin typeface="Courier New" pitchFamily="49" charset="0"/>
                <a:cs typeface="Times New Roman" pitchFamily="18" charset="0"/>
              </a:rPr>
              <a:t>    if (</a:t>
            </a:r>
            <a:r>
              <a:rPr lang="en-US" altLang="en-US" sz="2000" dirty="0" err="1">
                <a:latin typeface="Courier New" pitchFamily="49" charset="0"/>
                <a:cs typeface="Times New Roman" pitchFamily="18" charset="0"/>
              </a:rPr>
              <a:t>newRadius</a:t>
            </a:r>
            <a:r>
              <a:rPr lang="en-US" altLang="en-US" sz="2000" dirty="0">
                <a:latin typeface="Courier New" pitchFamily="49" charset="0"/>
                <a:cs typeface="Times New Roman" pitchFamily="18" charset="0"/>
              </a:rPr>
              <a:t> &gt;= 0)</a:t>
            </a:r>
          </a:p>
          <a:p>
            <a:pPr>
              <a:spcBef>
                <a:spcPct val="0"/>
              </a:spcBef>
              <a:buFont typeface="Monotype Sorts" pitchFamily="2" charset="2"/>
              <a:buNone/>
            </a:pPr>
            <a:r>
              <a:rPr lang="en-US" altLang="en-US" sz="2000" dirty="0">
                <a:latin typeface="Courier New" pitchFamily="49" charset="0"/>
                <a:cs typeface="Times New Roman" pitchFamily="18" charset="0"/>
              </a:rPr>
              <a:t>      radius =  </a:t>
            </a:r>
            <a:r>
              <a:rPr lang="en-US" altLang="en-US" sz="2000" dirty="0" err="1">
                <a:latin typeface="Courier New" pitchFamily="49" charset="0"/>
                <a:cs typeface="Times New Roman" pitchFamily="18" charset="0"/>
              </a:rPr>
              <a:t>newRadius</a:t>
            </a:r>
            <a:r>
              <a:rPr lang="en-US" altLang="en-US" sz="2000" dirty="0">
                <a:latin typeface="Courier New" pitchFamily="49" charset="0"/>
                <a:cs typeface="Times New Roman" pitchFamily="18" charset="0"/>
              </a:rPr>
              <a:t>;</a:t>
            </a:r>
          </a:p>
          <a:p>
            <a:pPr>
              <a:spcBef>
                <a:spcPct val="0"/>
              </a:spcBef>
              <a:buFont typeface="Monotype Sorts" pitchFamily="2" charset="2"/>
              <a:buNone/>
            </a:pPr>
            <a:r>
              <a:rPr lang="en-US" altLang="en-US" sz="2000" dirty="0">
                <a:latin typeface="Courier New" pitchFamily="49" charset="0"/>
                <a:cs typeface="Times New Roman" pitchFamily="18" charset="0"/>
              </a:rPr>
              <a:t>    else</a:t>
            </a:r>
          </a:p>
          <a:p>
            <a:pPr>
              <a:spcBef>
                <a:spcPct val="0"/>
              </a:spcBef>
              <a:buFont typeface="Monotype Sorts" pitchFamily="2" charset="2"/>
              <a:buNone/>
            </a:pPr>
            <a:r>
              <a:rPr lang="en-US" altLang="en-US" sz="2000" dirty="0">
                <a:latin typeface="Courier New" pitchFamily="49" charset="0"/>
                <a:cs typeface="Times New Roman" pitchFamily="18" charset="0"/>
              </a:rPr>
              <a:t>      </a:t>
            </a:r>
            <a:r>
              <a:rPr lang="en-US" altLang="en-US" sz="2000" dirty="0">
                <a:solidFill>
                  <a:srgbClr val="FF0000"/>
                </a:solidFill>
                <a:latin typeface="Courier New" pitchFamily="49" charset="0"/>
                <a:cs typeface="Times New Roman" pitchFamily="18" charset="0"/>
              </a:rPr>
              <a:t>throw new </a:t>
            </a:r>
            <a:r>
              <a:rPr lang="en-US" altLang="en-US" sz="2000" dirty="0" err="1">
                <a:solidFill>
                  <a:srgbClr val="FF0000"/>
                </a:solidFill>
                <a:latin typeface="Courier New" pitchFamily="49" charset="0"/>
                <a:cs typeface="Times New Roman" pitchFamily="18" charset="0"/>
              </a:rPr>
              <a:t>IllegalArgumentException</a:t>
            </a:r>
            <a:r>
              <a:rPr lang="en-US" altLang="en-US" sz="2000" dirty="0">
                <a:latin typeface="Courier New" pitchFamily="49" charset="0"/>
                <a:cs typeface="Times New Roman" pitchFamily="18" charset="0"/>
              </a:rPr>
              <a:t>(</a:t>
            </a:r>
          </a:p>
          <a:p>
            <a:pPr>
              <a:spcBef>
                <a:spcPct val="0"/>
              </a:spcBef>
              <a:buFont typeface="Monotype Sorts" pitchFamily="2" charset="2"/>
              <a:buNone/>
            </a:pPr>
            <a:r>
              <a:rPr lang="en-US" altLang="en-US" sz="2000" dirty="0">
                <a:latin typeface="Courier New" pitchFamily="49" charset="0"/>
                <a:cs typeface="Times New Roman" pitchFamily="18" charset="0"/>
              </a:rPr>
              <a:t>        "Radius cannot be negative");</a:t>
            </a:r>
          </a:p>
          <a:p>
            <a:pPr>
              <a:spcBef>
                <a:spcPct val="0"/>
              </a:spcBef>
              <a:buFont typeface="Monotype Sorts" pitchFamily="2" charset="2"/>
              <a:buNone/>
            </a:pPr>
            <a:r>
              <a:rPr lang="en-US" altLang="en-US" sz="2000" dirty="0">
                <a:latin typeface="Courier New" pitchFamily="49" charset="0"/>
                <a:cs typeface="Times New Roman" pitchFamily="18" charset="0"/>
              </a:rPr>
              <a:t>  }</a:t>
            </a:r>
          </a:p>
        </p:txBody>
      </p:sp>
      <p:sp>
        <p:nvSpPr>
          <p:cNvPr id="4" name="Slide Number Placeholder 4"/>
          <p:cNvSpPr>
            <a:spLocks noGrp="1"/>
          </p:cNvSpPr>
          <p:nvPr>
            <p:ph type="sldNum" sz="quarter" idx="12"/>
          </p:nvPr>
        </p:nvSpPr>
        <p:spPr/>
        <p:txBody>
          <a:bodyPr/>
          <a:lstStyle/>
          <a:p>
            <a:fld id="{F5385A46-C1DE-46CB-AC10-68F2AFED74FD}" type="slidenum">
              <a:rPr lang="en-US" altLang="en-US"/>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85800" y="0"/>
            <a:ext cx="7772400" cy="1447800"/>
          </a:xfrm>
          <a:noFill/>
          <a:ln/>
        </p:spPr>
        <p:txBody>
          <a:bodyPr/>
          <a:lstStyle/>
          <a:p>
            <a:r>
              <a:rPr lang="en-US" altLang="en-US"/>
              <a:t>Catching Exceptions</a:t>
            </a:r>
            <a:endParaRPr lang="en-US" altLang="en-US" b="1"/>
          </a:p>
        </p:txBody>
      </p:sp>
      <p:sp>
        <p:nvSpPr>
          <p:cNvPr id="153603" name="Rectangle 3"/>
          <p:cNvSpPr>
            <a:spLocks noGrp="1" noChangeArrowheads="1"/>
          </p:cNvSpPr>
          <p:nvPr>
            <p:ph idx="1"/>
          </p:nvPr>
        </p:nvSpPr>
        <p:spPr>
          <a:xfrm>
            <a:off x="228600" y="1143000"/>
            <a:ext cx="8610600" cy="5029200"/>
          </a:xfrm>
          <a:solidFill>
            <a:schemeClr val="bg1">
              <a:lumMod val="95000"/>
            </a:schemeClr>
          </a:solidFill>
          <a:ln/>
        </p:spPr>
        <p:txBody>
          <a:bodyPr/>
          <a:lstStyle/>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try {</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  statements;  // Statements that may throw exceptions</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catch (Exception1 exVar1) {</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  handler for exception1;</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catch (Exception2 exVar2) { </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  handler for exception2;</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catch (</a:t>
            </a:r>
            <a:r>
              <a:rPr lang="en-US" altLang="en-US" sz="2000" dirty="0" err="1">
                <a:latin typeface="Courier New" pitchFamily="49" charset="0"/>
                <a:cs typeface="Times New Roman" pitchFamily="18" charset="0"/>
              </a:rPr>
              <a:t>ExceptionN</a:t>
            </a:r>
            <a:r>
              <a:rPr lang="en-US" altLang="en-US" sz="2000" dirty="0">
                <a:latin typeface="Courier New" pitchFamily="49" charset="0"/>
                <a:cs typeface="Times New Roman" pitchFamily="18" charset="0"/>
              </a:rPr>
              <a:t> exVar3) {</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  handler for </a:t>
            </a:r>
            <a:r>
              <a:rPr lang="en-US" altLang="en-US" sz="2000" dirty="0" err="1">
                <a:latin typeface="Courier New" pitchFamily="49" charset="0"/>
                <a:cs typeface="Times New Roman" pitchFamily="18" charset="0"/>
              </a:rPr>
              <a:t>exceptionN</a:t>
            </a:r>
            <a:r>
              <a:rPr lang="en-US" altLang="en-US" sz="2000" dirty="0">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dirty="0">
                <a:latin typeface="Courier New" pitchFamily="49" charset="0"/>
                <a:cs typeface="Times New Roman" pitchFamily="18" charset="0"/>
              </a:rPr>
              <a:t>}</a:t>
            </a:r>
            <a:r>
              <a:rPr lang="en-US" altLang="en-US" sz="2400" dirty="0">
                <a:latin typeface="Courier New" pitchFamily="49" charset="0"/>
              </a:rPr>
              <a:t> </a:t>
            </a:r>
          </a:p>
        </p:txBody>
      </p:sp>
      <p:sp>
        <p:nvSpPr>
          <p:cNvPr id="4" name="Slide Number Placeholder 4"/>
          <p:cNvSpPr>
            <a:spLocks noGrp="1"/>
          </p:cNvSpPr>
          <p:nvPr>
            <p:ph type="sldNum" sz="quarter" idx="12"/>
          </p:nvPr>
        </p:nvSpPr>
        <p:spPr/>
        <p:txBody>
          <a:bodyPr/>
          <a:lstStyle/>
          <a:p>
            <a:fld id="{37794EE5-2F52-4C4B-85DB-99A91B1160E5}" type="slidenum">
              <a:rPr lang="en-US" altLang="en-US"/>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85800" y="0"/>
            <a:ext cx="7772400" cy="1428750"/>
          </a:xfrm>
          <a:noFill/>
          <a:ln/>
        </p:spPr>
        <p:txBody>
          <a:bodyPr/>
          <a:lstStyle/>
          <a:p>
            <a:r>
              <a:rPr lang="en-US" altLang="en-US"/>
              <a:t>Rethrowing Exceptions</a:t>
            </a:r>
            <a:endParaRPr lang="en-US" altLang="en-US" b="1"/>
          </a:p>
        </p:txBody>
      </p:sp>
      <p:sp>
        <p:nvSpPr>
          <p:cNvPr id="156675" name="Rectangle 3"/>
          <p:cNvSpPr>
            <a:spLocks noGrp="1" noChangeArrowheads="1"/>
          </p:cNvSpPr>
          <p:nvPr>
            <p:ph idx="1"/>
          </p:nvPr>
        </p:nvSpPr>
        <p:spPr>
          <a:xfrm>
            <a:off x="228600" y="1371600"/>
            <a:ext cx="8458200" cy="3733800"/>
          </a:xfrm>
          <a:solidFill>
            <a:schemeClr val="bg1">
              <a:lumMod val="95000"/>
            </a:schemeClr>
          </a:solidFill>
          <a:ln/>
        </p:spPr>
        <p:txBody>
          <a:bodyPr/>
          <a:lstStyle/>
          <a:p>
            <a:pPr>
              <a:buFont typeface="Monotype Sorts" pitchFamily="2" charset="2"/>
              <a:buNone/>
            </a:pPr>
            <a:r>
              <a:rPr lang="en-US" altLang="en-US" sz="3000" dirty="0">
                <a:latin typeface="Courier New" pitchFamily="49" charset="0"/>
              </a:rPr>
              <a:t>try {  </a:t>
            </a:r>
          </a:p>
          <a:p>
            <a:pPr>
              <a:spcBef>
                <a:spcPct val="0"/>
              </a:spcBef>
              <a:buFont typeface="Monotype Sorts" pitchFamily="2" charset="2"/>
              <a:buNone/>
            </a:pPr>
            <a:r>
              <a:rPr lang="en-US" altLang="en-US" sz="3000" dirty="0">
                <a:latin typeface="Courier New" pitchFamily="49" charset="0"/>
              </a:rPr>
              <a:t>  statements;</a:t>
            </a:r>
          </a:p>
          <a:p>
            <a:pPr>
              <a:spcBef>
                <a:spcPct val="0"/>
              </a:spcBef>
              <a:buFont typeface="Monotype Sorts" pitchFamily="2" charset="2"/>
              <a:buNone/>
            </a:pPr>
            <a:r>
              <a:rPr lang="en-US" altLang="en-US" sz="3000" dirty="0">
                <a:latin typeface="Courier New" pitchFamily="49" charset="0"/>
              </a:rPr>
              <a:t>}</a:t>
            </a:r>
          </a:p>
          <a:p>
            <a:pPr>
              <a:spcBef>
                <a:spcPct val="0"/>
              </a:spcBef>
              <a:buFont typeface="Monotype Sorts" pitchFamily="2" charset="2"/>
              <a:buNone/>
            </a:pPr>
            <a:r>
              <a:rPr lang="en-US" altLang="en-US" sz="3000" dirty="0">
                <a:latin typeface="Courier New" pitchFamily="49" charset="0"/>
              </a:rPr>
              <a:t>catch(</a:t>
            </a:r>
            <a:r>
              <a:rPr lang="en-US" altLang="en-US" sz="3000" dirty="0" err="1">
                <a:latin typeface="Courier New" pitchFamily="49" charset="0"/>
              </a:rPr>
              <a:t>TheException</a:t>
            </a:r>
            <a:r>
              <a:rPr lang="en-US" altLang="en-US" sz="3000" dirty="0">
                <a:latin typeface="Courier New" pitchFamily="49" charset="0"/>
              </a:rPr>
              <a:t> ex) { </a:t>
            </a:r>
          </a:p>
          <a:p>
            <a:pPr>
              <a:spcBef>
                <a:spcPct val="0"/>
              </a:spcBef>
              <a:buFont typeface="Monotype Sorts" pitchFamily="2" charset="2"/>
              <a:buNone/>
            </a:pPr>
            <a:r>
              <a:rPr lang="en-US" altLang="en-US" sz="3000" dirty="0">
                <a:latin typeface="Courier New" pitchFamily="49" charset="0"/>
              </a:rPr>
              <a:t>  perform operations before exits;</a:t>
            </a:r>
          </a:p>
          <a:p>
            <a:pPr>
              <a:spcBef>
                <a:spcPct val="0"/>
              </a:spcBef>
              <a:buFont typeface="Monotype Sorts" pitchFamily="2" charset="2"/>
              <a:buNone/>
            </a:pPr>
            <a:r>
              <a:rPr lang="en-US" altLang="en-US" sz="3000" dirty="0">
                <a:latin typeface="Courier New" pitchFamily="49" charset="0"/>
              </a:rPr>
              <a:t>  throw ex;</a:t>
            </a:r>
          </a:p>
          <a:p>
            <a:pPr>
              <a:spcBef>
                <a:spcPct val="0"/>
              </a:spcBef>
              <a:buFont typeface="Monotype Sorts" pitchFamily="2" charset="2"/>
              <a:buNone/>
            </a:pPr>
            <a:r>
              <a:rPr lang="en-US" altLang="en-US" sz="3000" dirty="0">
                <a:latin typeface="Courier New" pitchFamily="49" charset="0"/>
              </a:rPr>
              <a:t>}</a:t>
            </a:r>
          </a:p>
        </p:txBody>
      </p:sp>
      <p:sp>
        <p:nvSpPr>
          <p:cNvPr id="4" name="Slide Number Placeholder 4"/>
          <p:cNvSpPr>
            <a:spLocks noGrp="1"/>
          </p:cNvSpPr>
          <p:nvPr>
            <p:ph type="sldNum" sz="quarter" idx="12"/>
          </p:nvPr>
        </p:nvSpPr>
        <p:spPr/>
        <p:txBody>
          <a:bodyPr/>
          <a:lstStyle/>
          <a:p>
            <a:fld id="{83049022-DE9D-4B1D-9709-4A7A9095BF78}" type="slidenum">
              <a:rPr lang="en-US" altLang="en-US"/>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85800" y="0"/>
            <a:ext cx="7772400" cy="1428750"/>
          </a:xfrm>
          <a:noFill/>
          <a:ln/>
        </p:spPr>
        <p:txBody>
          <a:bodyPr/>
          <a:lstStyle/>
          <a:p>
            <a:r>
              <a:rPr lang="en-US" altLang="en-US"/>
              <a:t>The </a:t>
            </a:r>
            <a:r>
              <a:rPr lang="en-US" altLang="en-US" sz="4200">
                <a:latin typeface="Courier New" pitchFamily="49" charset="0"/>
              </a:rPr>
              <a:t>finally</a:t>
            </a:r>
            <a:r>
              <a:rPr lang="en-US" altLang="en-US"/>
              <a:t> Clause</a:t>
            </a:r>
            <a:endParaRPr lang="en-US" altLang="en-US" b="1"/>
          </a:p>
        </p:txBody>
      </p:sp>
      <p:sp>
        <p:nvSpPr>
          <p:cNvPr id="157699" name="Rectangle 3"/>
          <p:cNvSpPr>
            <a:spLocks noGrp="1" noChangeArrowheads="1"/>
          </p:cNvSpPr>
          <p:nvPr>
            <p:ph idx="1"/>
          </p:nvPr>
        </p:nvSpPr>
        <p:spPr>
          <a:xfrm>
            <a:off x="914400" y="1371600"/>
            <a:ext cx="7696200" cy="4191000"/>
          </a:xfrm>
          <a:solidFill>
            <a:schemeClr val="bg1">
              <a:lumMod val="95000"/>
            </a:schemeClr>
          </a:solidFill>
          <a:ln/>
        </p:spPr>
        <p:txBody>
          <a:bodyPr/>
          <a:lstStyle/>
          <a:p>
            <a:pPr algn="just">
              <a:lnSpc>
                <a:spcPct val="90000"/>
              </a:lnSpc>
              <a:buFont typeface="Monotype Sorts" pitchFamily="2" charset="2"/>
              <a:buNone/>
            </a:pPr>
            <a:r>
              <a:rPr lang="en-US" altLang="en-US" sz="3000" dirty="0">
                <a:latin typeface="Courier New" pitchFamily="49" charset="0"/>
              </a:rPr>
              <a:t>try {  </a:t>
            </a:r>
          </a:p>
          <a:p>
            <a:pPr algn="just">
              <a:lnSpc>
                <a:spcPct val="90000"/>
              </a:lnSpc>
              <a:spcBef>
                <a:spcPct val="0"/>
              </a:spcBef>
              <a:buFont typeface="Monotype Sorts" pitchFamily="2" charset="2"/>
              <a:buNone/>
            </a:pPr>
            <a:r>
              <a:rPr lang="en-US" altLang="en-US" sz="3000" dirty="0">
                <a:latin typeface="Courier New" pitchFamily="49" charset="0"/>
              </a:rPr>
              <a:t>  statements;</a:t>
            </a:r>
          </a:p>
          <a:p>
            <a:pPr algn="just">
              <a:lnSpc>
                <a:spcPct val="90000"/>
              </a:lnSpc>
              <a:spcBef>
                <a:spcPct val="0"/>
              </a:spcBef>
              <a:buFont typeface="Monotype Sorts" pitchFamily="2" charset="2"/>
              <a:buNone/>
            </a:pPr>
            <a:r>
              <a:rPr lang="en-US" altLang="en-US" sz="3000" dirty="0">
                <a:latin typeface="Courier New" pitchFamily="49" charset="0"/>
              </a:rPr>
              <a:t>}</a:t>
            </a:r>
          </a:p>
          <a:p>
            <a:pPr algn="just">
              <a:lnSpc>
                <a:spcPct val="90000"/>
              </a:lnSpc>
              <a:spcBef>
                <a:spcPct val="0"/>
              </a:spcBef>
              <a:buFont typeface="Monotype Sorts" pitchFamily="2" charset="2"/>
              <a:buNone/>
            </a:pPr>
            <a:r>
              <a:rPr lang="en-US" altLang="en-US" sz="3000" dirty="0">
                <a:latin typeface="Courier New" pitchFamily="49" charset="0"/>
              </a:rPr>
              <a:t>catch(</a:t>
            </a:r>
            <a:r>
              <a:rPr lang="en-US" altLang="en-US" sz="3000" dirty="0" err="1">
                <a:latin typeface="Courier New" pitchFamily="49" charset="0"/>
              </a:rPr>
              <a:t>TheException</a:t>
            </a:r>
            <a:r>
              <a:rPr lang="en-US" altLang="en-US" sz="3000" dirty="0">
                <a:latin typeface="Courier New" pitchFamily="49" charset="0"/>
              </a:rPr>
              <a:t> ex) { </a:t>
            </a:r>
          </a:p>
          <a:p>
            <a:pPr algn="just">
              <a:lnSpc>
                <a:spcPct val="90000"/>
              </a:lnSpc>
              <a:spcBef>
                <a:spcPct val="0"/>
              </a:spcBef>
              <a:buFont typeface="Monotype Sorts" pitchFamily="2" charset="2"/>
              <a:buNone/>
            </a:pPr>
            <a:r>
              <a:rPr lang="en-US" altLang="en-US" sz="3000" dirty="0">
                <a:latin typeface="Courier New" pitchFamily="49" charset="0"/>
              </a:rPr>
              <a:t>  handling ex; </a:t>
            </a:r>
          </a:p>
          <a:p>
            <a:pPr algn="just">
              <a:lnSpc>
                <a:spcPct val="90000"/>
              </a:lnSpc>
              <a:spcBef>
                <a:spcPct val="0"/>
              </a:spcBef>
              <a:buFont typeface="Monotype Sorts" pitchFamily="2" charset="2"/>
              <a:buNone/>
            </a:pPr>
            <a:r>
              <a:rPr lang="en-US" altLang="en-US" sz="3000" dirty="0">
                <a:latin typeface="Courier New" pitchFamily="49" charset="0"/>
              </a:rPr>
              <a:t>}</a:t>
            </a:r>
          </a:p>
          <a:p>
            <a:pPr algn="just">
              <a:lnSpc>
                <a:spcPct val="90000"/>
              </a:lnSpc>
              <a:spcBef>
                <a:spcPct val="0"/>
              </a:spcBef>
              <a:buFont typeface="Monotype Sorts" pitchFamily="2" charset="2"/>
              <a:buNone/>
            </a:pPr>
            <a:r>
              <a:rPr lang="en-US" altLang="en-US" sz="3000" dirty="0">
                <a:latin typeface="Courier New" pitchFamily="49" charset="0"/>
              </a:rPr>
              <a:t>finally { </a:t>
            </a:r>
          </a:p>
          <a:p>
            <a:pPr algn="just">
              <a:lnSpc>
                <a:spcPct val="90000"/>
              </a:lnSpc>
              <a:spcBef>
                <a:spcPct val="0"/>
              </a:spcBef>
              <a:buFont typeface="Monotype Sorts" pitchFamily="2" charset="2"/>
              <a:buNone/>
            </a:pPr>
            <a:r>
              <a:rPr lang="en-US" altLang="en-US" sz="3000" dirty="0">
                <a:latin typeface="Courier New" pitchFamily="49" charset="0"/>
              </a:rPr>
              <a:t>  </a:t>
            </a:r>
            <a:r>
              <a:rPr lang="en-US" altLang="en-US" sz="3000" dirty="0" err="1">
                <a:latin typeface="Courier New" pitchFamily="49" charset="0"/>
              </a:rPr>
              <a:t>finalStatements</a:t>
            </a:r>
            <a:r>
              <a:rPr lang="en-US" altLang="en-US" sz="3000" dirty="0">
                <a:latin typeface="Courier New" pitchFamily="49" charset="0"/>
              </a:rPr>
              <a:t>; </a:t>
            </a:r>
          </a:p>
          <a:p>
            <a:pPr algn="just">
              <a:lnSpc>
                <a:spcPct val="90000"/>
              </a:lnSpc>
              <a:spcBef>
                <a:spcPct val="0"/>
              </a:spcBef>
              <a:buFont typeface="Monotype Sorts" pitchFamily="2" charset="2"/>
              <a:buNone/>
            </a:pPr>
            <a:r>
              <a:rPr lang="en-US" altLang="en-US" sz="3000" dirty="0">
                <a:latin typeface="Courier New" pitchFamily="49" charset="0"/>
              </a:rPr>
              <a:t>}</a:t>
            </a:r>
            <a:endParaRPr lang="en-US" altLang="en-US" sz="3000" dirty="0"/>
          </a:p>
        </p:txBody>
      </p:sp>
      <p:sp>
        <p:nvSpPr>
          <p:cNvPr id="4" name="Slide Number Placeholder 4"/>
          <p:cNvSpPr>
            <a:spLocks noGrp="1"/>
          </p:cNvSpPr>
          <p:nvPr>
            <p:ph type="sldNum" sz="quarter" idx="12"/>
          </p:nvPr>
        </p:nvSpPr>
        <p:spPr/>
        <p:txBody>
          <a:bodyPr/>
          <a:lstStyle/>
          <a:p>
            <a:fld id="{825EE26F-5182-4168-888F-83D7D115E01E}" type="slidenum">
              <a:rPr lang="en-US" altLang="en-US"/>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685800" y="304800"/>
            <a:ext cx="7772400" cy="533400"/>
          </a:xfrm>
          <a:noFill/>
          <a:ln/>
        </p:spPr>
        <p:txBody>
          <a:bodyPr>
            <a:normAutofit fontScale="90000"/>
          </a:bodyPr>
          <a:lstStyle/>
          <a:p>
            <a:r>
              <a:rPr lang="en-US" altLang="en-US" sz="4300"/>
              <a:t>Trace a Program Execution</a:t>
            </a:r>
          </a:p>
        </p:txBody>
      </p:sp>
      <p:sp>
        <p:nvSpPr>
          <p:cNvPr id="302084" name="Rectangle 4"/>
          <p:cNvSpPr>
            <a:spLocks noGrp="1" noChangeArrowheads="1"/>
          </p:cNvSpPr>
          <p:nvPr>
            <p:ph idx="1"/>
          </p:nvPr>
        </p:nvSpPr>
        <p:spPr>
          <a:xfrm>
            <a:off x="304800" y="1143000"/>
            <a:ext cx="4648200" cy="5105400"/>
          </a:xfrm>
          <a:solidFill>
            <a:schemeClr val="bg1">
              <a:lumMod val="95000"/>
            </a:schemeClr>
          </a:solidFill>
          <a:ln/>
        </p:spPr>
        <p:txBody>
          <a:bodyPr/>
          <a:lstStyle/>
          <a:p>
            <a:pPr>
              <a:lnSpc>
                <a:spcPct val="80000"/>
              </a:lnSpc>
              <a:buFont typeface="Monotype Sorts" pitchFamily="2" charset="2"/>
              <a:buNone/>
            </a:pPr>
            <a:r>
              <a:rPr lang="en-US" altLang="en-US" sz="1800" dirty="0">
                <a:latin typeface="Courier New" pitchFamily="49" charset="0"/>
              </a:rPr>
              <a:t>try {  </a:t>
            </a:r>
          </a:p>
          <a:p>
            <a:pPr>
              <a:lnSpc>
                <a:spcPct val="80000"/>
              </a:lnSpc>
              <a:buFont typeface="Monotype Sorts" pitchFamily="2" charset="2"/>
              <a:buNone/>
            </a:pPr>
            <a:r>
              <a:rPr lang="en-US" altLang="en-US" sz="1800" dirty="0">
                <a:latin typeface="Courier New" pitchFamily="49" charset="0"/>
              </a:rPr>
              <a:t>  statement1;</a:t>
            </a:r>
          </a:p>
          <a:p>
            <a:pPr>
              <a:lnSpc>
                <a:spcPct val="80000"/>
              </a:lnSpc>
              <a:buFont typeface="Monotype Sorts" pitchFamily="2" charset="2"/>
              <a:buNone/>
            </a:pPr>
            <a:r>
              <a:rPr lang="en-US" altLang="en-US" sz="1800" dirty="0">
                <a:latin typeface="Courier New" pitchFamily="49" charset="0"/>
              </a:rPr>
              <a:t>  statement2;</a:t>
            </a:r>
          </a:p>
          <a:p>
            <a:pPr>
              <a:lnSpc>
                <a:spcPct val="80000"/>
              </a:lnSpc>
              <a:buFont typeface="Monotype Sorts" pitchFamily="2" charset="2"/>
              <a:buNone/>
            </a:pPr>
            <a:r>
              <a:rPr lang="en-US" altLang="en-US" sz="1800" dirty="0">
                <a:latin typeface="Courier New" pitchFamily="49" charset="0"/>
              </a:rPr>
              <a:t>  statement3;</a:t>
            </a:r>
          </a:p>
          <a:p>
            <a:pPr>
              <a:lnSpc>
                <a:spcPct val="80000"/>
              </a:lnSpc>
              <a:buFont typeface="Monotype Sorts" pitchFamily="2" charset="2"/>
              <a:buNone/>
            </a:pPr>
            <a:r>
              <a:rPr lang="en-US" altLang="en-US" sz="1800" dirty="0">
                <a:latin typeface="Courier New" pitchFamily="49" charset="0"/>
              </a:rPr>
              <a:t>}</a:t>
            </a:r>
          </a:p>
          <a:p>
            <a:pPr>
              <a:lnSpc>
                <a:spcPct val="80000"/>
              </a:lnSpc>
              <a:buFont typeface="Monotype Sorts" pitchFamily="2" charset="2"/>
              <a:buNone/>
            </a:pPr>
            <a:r>
              <a:rPr lang="en-US" altLang="en-US" sz="1800" dirty="0">
                <a:latin typeface="Courier New" pitchFamily="49" charset="0"/>
              </a:rPr>
              <a:t>catch(Exception1 ex) { </a:t>
            </a:r>
          </a:p>
          <a:p>
            <a:pPr>
              <a:lnSpc>
                <a:spcPct val="80000"/>
              </a:lnSpc>
              <a:buFont typeface="Monotype Sorts" pitchFamily="2" charset="2"/>
              <a:buNone/>
            </a:pPr>
            <a:r>
              <a:rPr lang="en-US" altLang="en-US" sz="1800" dirty="0">
                <a:latin typeface="Courier New" pitchFamily="49" charset="0"/>
              </a:rPr>
              <a:t>  handling ex; </a:t>
            </a:r>
          </a:p>
          <a:p>
            <a:pPr>
              <a:lnSpc>
                <a:spcPct val="80000"/>
              </a:lnSpc>
              <a:buFont typeface="Monotype Sorts" pitchFamily="2" charset="2"/>
              <a:buNone/>
            </a:pPr>
            <a:r>
              <a:rPr lang="en-US" altLang="en-US" sz="1800" dirty="0">
                <a:latin typeface="Courier New" pitchFamily="49" charset="0"/>
              </a:rPr>
              <a:t>}</a:t>
            </a:r>
          </a:p>
          <a:p>
            <a:pPr>
              <a:lnSpc>
                <a:spcPct val="80000"/>
              </a:lnSpc>
              <a:buFont typeface="Monotype Sorts" pitchFamily="2" charset="2"/>
              <a:buNone/>
            </a:pPr>
            <a:r>
              <a:rPr lang="en-US" altLang="en-US" sz="1800" dirty="0">
                <a:latin typeface="Courier New" pitchFamily="49" charset="0"/>
              </a:rPr>
              <a:t>catch(Exception2 ex) { </a:t>
            </a:r>
          </a:p>
          <a:p>
            <a:pPr>
              <a:lnSpc>
                <a:spcPct val="80000"/>
              </a:lnSpc>
              <a:buFont typeface="Monotype Sorts" pitchFamily="2" charset="2"/>
              <a:buNone/>
            </a:pPr>
            <a:r>
              <a:rPr lang="en-US" altLang="en-US" sz="1800" dirty="0">
                <a:latin typeface="Courier New" pitchFamily="49" charset="0"/>
              </a:rPr>
              <a:t>  handling ex; </a:t>
            </a:r>
          </a:p>
          <a:p>
            <a:pPr>
              <a:lnSpc>
                <a:spcPct val="80000"/>
              </a:lnSpc>
              <a:buFont typeface="Monotype Sorts" pitchFamily="2" charset="2"/>
              <a:buNone/>
            </a:pPr>
            <a:r>
              <a:rPr lang="en-US" altLang="en-US" sz="1800" dirty="0">
                <a:latin typeface="Courier New" pitchFamily="49" charset="0"/>
              </a:rPr>
              <a:t>  throw ex;</a:t>
            </a:r>
          </a:p>
          <a:p>
            <a:pPr>
              <a:lnSpc>
                <a:spcPct val="80000"/>
              </a:lnSpc>
              <a:buFont typeface="Monotype Sorts" pitchFamily="2" charset="2"/>
              <a:buNone/>
            </a:pPr>
            <a:r>
              <a:rPr lang="en-US" altLang="en-US" sz="1800" dirty="0">
                <a:latin typeface="Courier New" pitchFamily="49" charset="0"/>
              </a:rPr>
              <a:t>}</a:t>
            </a:r>
          </a:p>
          <a:p>
            <a:pPr>
              <a:lnSpc>
                <a:spcPct val="80000"/>
              </a:lnSpc>
              <a:buFont typeface="Monotype Sorts" pitchFamily="2" charset="2"/>
              <a:buNone/>
            </a:pPr>
            <a:r>
              <a:rPr lang="en-US" altLang="en-US" sz="1800" dirty="0">
                <a:latin typeface="Courier New" pitchFamily="49" charset="0"/>
              </a:rPr>
              <a:t>finally { </a:t>
            </a:r>
          </a:p>
          <a:p>
            <a:pPr>
              <a:lnSpc>
                <a:spcPct val="80000"/>
              </a:lnSpc>
              <a:buFont typeface="Monotype Sorts" pitchFamily="2" charset="2"/>
              <a:buNone/>
            </a:pPr>
            <a:r>
              <a:rPr lang="en-US" altLang="en-US" sz="1800" dirty="0">
                <a:latin typeface="Courier New" pitchFamily="49" charset="0"/>
              </a:rPr>
              <a:t>  </a:t>
            </a:r>
            <a:r>
              <a:rPr lang="en-US" altLang="en-US" sz="1800" dirty="0" err="1">
                <a:latin typeface="Courier New" pitchFamily="49" charset="0"/>
              </a:rPr>
              <a:t>finalStatements</a:t>
            </a:r>
            <a:r>
              <a:rPr lang="en-US" altLang="en-US" sz="1800" dirty="0">
                <a:latin typeface="Courier New" pitchFamily="49" charset="0"/>
              </a:rPr>
              <a:t>; </a:t>
            </a:r>
          </a:p>
          <a:p>
            <a:pPr>
              <a:lnSpc>
                <a:spcPct val="80000"/>
              </a:lnSpc>
              <a:buFont typeface="Monotype Sorts" pitchFamily="2" charset="2"/>
              <a:buNone/>
            </a:pPr>
            <a:r>
              <a:rPr lang="en-US" altLang="en-US" sz="1800" dirty="0">
                <a:latin typeface="Courier New" pitchFamily="49" charset="0"/>
              </a:rPr>
              <a:t>}</a:t>
            </a:r>
          </a:p>
          <a:p>
            <a:pPr>
              <a:lnSpc>
                <a:spcPct val="80000"/>
              </a:lnSpc>
              <a:buFont typeface="Monotype Sorts" pitchFamily="2" charset="2"/>
              <a:buNone/>
            </a:pPr>
            <a:endParaRPr lang="en-US" altLang="en-US" sz="1800" dirty="0">
              <a:latin typeface="Courier New" pitchFamily="49" charset="0"/>
            </a:endParaRPr>
          </a:p>
          <a:p>
            <a:pPr>
              <a:lnSpc>
                <a:spcPct val="80000"/>
              </a:lnSpc>
              <a:buFont typeface="Monotype Sorts" pitchFamily="2" charset="2"/>
              <a:buNone/>
            </a:pPr>
            <a:r>
              <a:rPr lang="en-US" altLang="en-US" sz="1800" dirty="0">
                <a:latin typeface="Courier New" pitchFamily="49" charset="0"/>
              </a:rPr>
              <a:t>Next statement;</a:t>
            </a:r>
          </a:p>
        </p:txBody>
      </p:sp>
      <p:sp>
        <p:nvSpPr>
          <p:cNvPr id="7" name="Slide Number Placeholder 4"/>
          <p:cNvSpPr>
            <a:spLocks noGrp="1"/>
          </p:cNvSpPr>
          <p:nvPr>
            <p:ph type="sldNum" sz="quarter" idx="12"/>
          </p:nvPr>
        </p:nvSpPr>
        <p:spPr/>
        <p:txBody>
          <a:bodyPr/>
          <a:lstStyle/>
          <a:p>
            <a:fld id="{90790EAB-8D35-4BC5-B667-F60CEBAEA043}" type="slidenum">
              <a:rPr lang="en-US" altLang="en-US"/>
              <a:pPr/>
              <a:t>16</a:t>
            </a:fld>
            <a:endParaRPr lang="en-US" altLang="en-US"/>
          </a:p>
        </p:txBody>
      </p:sp>
      <p:sp>
        <p:nvSpPr>
          <p:cNvPr id="302085" name="Rectangle 5"/>
          <p:cNvSpPr>
            <a:spLocks noChangeArrowheads="1"/>
          </p:cNvSpPr>
          <p:nvPr/>
        </p:nvSpPr>
        <p:spPr bwMode="auto">
          <a:xfrm>
            <a:off x="381000" y="1676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6" name="AutoShape 6"/>
          <p:cNvSpPr>
            <a:spLocks noChangeArrowheads="1"/>
          </p:cNvSpPr>
          <p:nvPr/>
        </p:nvSpPr>
        <p:spPr bwMode="auto">
          <a:xfrm>
            <a:off x="5715000" y="1371600"/>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ltLang="en-US"/>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85800" y="0"/>
            <a:ext cx="7772400" cy="1428750"/>
          </a:xfrm>
          <a:noFill/>
          <a:ln/>
        </p:spPr>
        <p:txBody>
          <a:bodyPr/>
          <a:lstStyle/>
          <a:p>
            <a:r>
              <a:rPr lang="en-US" altLang="en-US"/>
              <a:t>When to Throw Exceptions</a:t>
            </a:r>
            <a:endParaRPr lang="en-US" altLang="en-US" b="1"/>
          </a:p>
        </p:txBody>
      </p:sp>
      <p:sp>
        <p:nvSpPr>
          <p:cNvPr id="278531" name="Rectangle 3"/>
          <p:cNvSpPr>
            <a:spLocks noGrp="1" noChangeArrowheads="1"/>
          </p:cNvSpPr>
          <p:nvPr>
            <p:ph idx="1"/>
          </p:nvPr>
        </p:nvSpPr>
        <p:spPr>
          <a:xfrm>
            <a:off x="381000" y="1371600"/>
            <a:ext cx="8458200" cy="4724400"/>
          </a:xfrm>
          <a:noFill/>
          <a:ln/>
        </p:spPr>
        <p:txBody>
          <a:bodyPr/>
          <a:lstStyle/>
          <a:p>
            <a:pPr>
              <a:spcAft>
                <a:spcPts val="1200"/>
              </a:spcAft>
            </a:pPr>
            <a:r>
              <a:rPr lang="en-US" altLang="en-US">
                <a:cs typeface="Times New Roman" pitchFamily="18" charset="0"/>
              </a:rPr>
              <a:t>An exception occurs in a method. If you want the exception to be processed by its caller, you should create an exception object and throw it. If you can handle the exception in the method where it occurs, there is no need to throw it</a:t>
            </a:r>
            <a:r>
              <a:rPr lang="en-US" altLang="en-US"/>
              <a:t>.</a:t>
            </a:r>
          </a:p>
        </p:txBody>
      </p:sp>
      <p:sp>
        <p:nvSpPr>
          <p:cNvPr id="4" name="Slide Number Placeholder 4"/>
          <p:cNvSpPr>
            <a:spLocks noGrp="1"/>
          </p:cNvSpPr>
          <p:nvPr>
            <p:ph type="sldNum" sz="quarter" idx="12"/>
          </p:nvPr>
        </p:nvSpPr>
        <p:spPr/>
        <p:txBody>
          <a:bodyPr/>
          <a:lstStyle/>
          <a:p>
            <a:fld id="{E7A8F377-8EA3-4A18-BFE9-2E08D12B9134}" type="slidenum">
              <a:rPr lang="en-US" altLang="en-US"/>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0"/>
            <a:ext cx="7772400" cy="1428750"/>
          </a:xfrm>
          <a:noFill/>
          <a:ln/>
        </p:spPr>
        <p:txBody>
          <a:bodyPr/>
          <a:lstStyle/>
          <a:p>
            <a:r>
              <a:rPr lang="en-US" altLang="en-US"/>
              <a:t>When to Use Exceptions</a:t>
            </a:r>
            <a:endParaRPr lang="en-US" altLang="en-US" b="1"/>
          </a:p>
        </p:txBody>
      </p:sp>
      <p:sp>
        <p:nvSpPr>
          <p:cNvPr id="279555" name="Rectangle 3"/>
          <p:cNvSpPr>
            <a:spLocks noGrp="1" noChangeArrowheads="1"/>
          </p:cNvSpPr>
          <p:nvPr>
            <p:ph idx="1"/>
          </p:nvPr>
        </p:nvSpPr>
        <p:spPr>
          <a:xfrm>
            <a:off x="381000" y="1371600"/>
            <a:ext cx="8458200" cy="1676400"/>
          </a:xfrm>
          <a:noFill/>
          <a:ln/>
        </p:spPr>
        <p:txBody>
          <a:bodyPr/>
          <a:lstStyle/>
          <a:p>
            <a:pPr marL="0" indent="0">
              <a:lnSpc>
                <a:spcPct val="90000"/>
              </a:lnSpc>
              <a:spcAft>
                <a:spcPts val="1200"/>
              </a:spcAft>
              <a:buFont typeface="Monotype Sorts" pitchFamily="2" charset="2"/>
              <a:buNone/>
            </a:pPr>
            <a:r>
              <a:rPr lang="en-US" altLang="en-US" sz="2800">
                <a:cs typeface="Times New Roman" pitchFamily="18" charset="0"/>
              </a:rPr>
              <a:t>When should you use the try-catch block in the code? You should use it to deal with unexpected error conditions. Do not use it to deal with simple, expected situations. For example, the following code </a:t>
            </a:r>
          </a:p>
        </p:txBody>
      </p:sp>
      <p:sp>
        <p:nvSpPr>
          <p:cNvPr id="5" name="Slide Number Placeholder 4"/>
          <p:cNvSpPr>
            <a:spLocks noGrp="1"/>
          </p:cNvSpPr>
          <p:nvPr>
            <p:ph type="sldNum" sz="quarter" idx="12"/>
          </p:nvPr>
        </p:nvSpPr>
        <p:spPr/>
        <p:txBody>
          <a:bodyPr/>
          <a:lstStyle/>
          <a:p>
            <a:fld id="{475AFD87-1526-4AB0-BC4C-25A4E58C17E2}" type="slidenum">
              <a:rPr lang="en-US" altLang="en-US"/>
              <a:pPr/>
              <a:t>18</a:t>
            </a:fld>
            <a:endParaRPr lang="en-US" altLang="en-US"/>
          </a:p>
        </p:txBody>
      </p:sp>
      <p:sp>
        <p:nvSpPr>
          <p:cNvPr id="279556" name="Rectangle 4"/>
          <p:cNvSpPr>
            <a:spLocks noChangeArrowheads="1"/>
          </p:cNvSpPr>
          <p:nvPr/>
        </p:nvSpPr>
        <p:spPr bwMode="auto">
          <a:xfrm>
            <a:off x="381000" y="3200400"/>
            <a:ext cx="8458200" cy="3048000"/>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try {</a:t>
            </a:r>
          </a:p>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System.out.println</a:t>
            </a:r>
            <a:r>
              <a:rPr lang="en-US" altLang="en-US" dirty="0">
                <a:latin typeface="Courier New" pitchFamily="49" charset="0"/>
                <a:cs typeface="Times New Roman" pitchFamily="18" charset="0"/>
              </a:rPr>
              <a:t>(</a:t>
            </a:r>
            <a:r>
              <a:rPr lang="en-US" altLang="en-US" dirty="0" err="1">
                <a:latin typeface="Courier New" pitchFamily="49" charset="0"/>
                <a:cs typeface="Times New Roman" pitchFamily="18" charset="0"/>
              </a:rPr>
              <a:t>refVar.toString</a:t>
            </a:r>
            <a:r>
              <a:rPr lang="en-US" altLang="en-US" dirty="0">
                <a:latin typeface="Courier New" pitchFamily="49" charset="0"/>
                <a:cs typeface="Times New Roman" pitchFamily="18" charset="0"/>
              </a:rPr>
              <a:t>());</a:t>
            </a:r>
          </a:p>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a:t>
            </a:r>
          </a:p>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catch (</a:t>
            </a:r>
            <a:r>
              <a:rPr lang="en-US" altLang="en-US" dirty="0" err="1">
                <a:latin typeface="Courier New" pitchFamily="49" charset="0"/>
                <a:cs typeface="Times New Roman" pitchFamily="18" charset="0"/>
              </a:rPr>
              <a:t>NullPointerException</a:t>
            </a:r>
            <a:r>
              <a:rPr lang="en-US" altLang="en-US" dirty="0">
                <a:latin typeface="Courier New" pitchFamily="49" charset="0"/>
                <a:cs typeface="Times New Roman" pitchFamily="18" charset="0"/>
              </a:rPr>
              <a:t> ex) {</a:t>
            </a:r>
          </a:p>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System.out.println</a:t>
            </a:r>
            <a:r>
              <a:rPr lang="en-US" altLang="en-US" dirty="0">
                <a:latin typeface="Courier New" pitchFamily="49" charset="0"/>
                <a:cs typeface="Times New Roman" pitchFamily="18" charset="0"/>
              </a:rPr>
              <a:t>("</a:t>
            </a:r>
            <a:r>
              <a:rPr lang="en-US" altLang="en-US" dirty="0" err="1">
                <a:latin typeface="Courier New" pitchFamily="49" charset="0"/>
                <a:cs typeface="Times New Roman" pitchFamily="18" charset="0"/>
              </a:rPr>
              <a:t>refVar</a:t>
            </a:r>
            <a:r>
              <a:rPr lang="en-US" altLang="en-US" dirty="0">
                <a:latin typeface="Courier New" pitchFamily="49" charset="0"/>
                <a:cs typeface="Times New Roman" pitchFamily="18" charset="0"/>
              </a:rPr>
              <a:t> is null");</a:t>
            </a:r>
          </a:p>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85800" y="0"/>
            <a:ext cx="7772400" cy="1428750"/>
          </a:xfrm>
          <a:noFill/>
          <a:ln/>
        </p:spPr>
        <p:txBody>
          <a:bodyPr/>
          <a:lstStyle/>
          <a:p>
            <a:r>
              <a:rPr lang="en-US" altLang="en-US"/>
              <a:t>When to Use Exceptions</a:t>
            </a:r>
            <a:endParaRPr lang="en-US" altLang="en-US" b="1"/>
          </a:p>
        </p:txBody>
      </p:sp>
      <p:sp>
        <p:nvSpPr>
          <p:cNvPr id="280579" name="Rectangle 3"/>
          <p:cNvSpPr>
            <a:spLocks noGrp="1" noChangeArrowheads="1"/>
          </p:cNvSpPr>
          <p:nvPr>
            <p:ph idx="1"/>
          </p:nvPr>
        </p:nvSpPr>
        <p:spPr>
          <a:xfrm>
            <a:off x="381000" y="1371600"/>
            <a:ext cx="8458200" cy="609600"/>
          </a:xfrm>
          <a:noFill/>
          <a:ln/>
        </p:spPr>
        <p:txBody>
          <a:bodyPr/>
          <a:lstStyle/>
          <a:p>
            <a:pPr marL="0" indent="0">
              <a:spcAft>
                <a:spcPts val="1200"/>
              </a:spcAft>
              <a:buFont typeface="Monotype Sorts" pitchFamily="2" charset="2"/>
              <a:buNone/>
            </a:pPr>
            <a:r>
              <a:rPr lang="en-US" altLang="en-US">
                <a:cs typeface="Times New Roman" pitchFamily="18" charset="0"/>
              </a:rPr>
              <a:t>is better to be replaced by </a:t>
            </a:r>
          </a:p>
        </p:txBody>
      </p:sp>
      <p:sp>
        <p:nvSpPr>
          <p:cNvPr id="5" name="Slide Number Placeholder 4"/>
          <p:cNvSpPr>
            <a:spLocks noGrp="1"/>
          </p:cNvSpPr>
          <p:nvPr>
            <p:ph type="sldNum" sz="quarter" idx="12"/>
          </p:nvPr>
        </p:nvSpPr>
        <p:spPr/>
        <p:txBody>
          <a:bodyPr/>
          <a:lstStyle/>
          <a:p>
            <a:fld id="{9668F027-3FAD-4D4F-97D5-2B1F6E32EF36}" type="slidenum">
              <a:rPr lang="en-US" altLang="en-US"/>
              <a:pPr/>
              <a:t>19</a:t>
            </a:fld>
            <a:endParaRPr lang="en-US" altLang="en-US"/>
          </a:p>
        </p:txBody>
      </p:sp>
      <p:sp>
        <p:nvSpPr>
          <p:cNvPr id="280580" name="Rectangle 4"/>
          <p:cNvSpPr>
            <a:spLocks noChangeArrowheads="1"/>
          </p:cNvSpPr>
          <p:nvPr/>
        </p:nvSpPr>
        <p:spPr bwMode="auto">
          <a:xfrm>
            <a:off x="381000" y="2286000"/>
            <a:ext cx="8229600" cy="2590800"/>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if (</a:t>
            </a:r>
            <a:r>
              <a:rPr lang="en-US" altLang="en-US" dirty="0" err="1">
                <a:latin typeface="Courier New" pitchFamily="49" charset="0"/>
                <a:cs typeface="Times New Roman" pitchFamily="18" charset="0"/>
              </a:rPr>
              <a:t>refVar</a:t>
            </a:r>
            <a:r>
              <a:rPr lang="en-US" altLang="en-US" dirty="0">
                <a:latin typeface="Courier New" pitchFamily="49" charset="0"/>
                <a:cs typeface="Times New Roman" pitchFamily="18" charset="0"/>
              </a:rPr>
              <a:t> != null)</a:t>
            </a:r>
          </a:p>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System.out.println</a:t>
            </a:r>
            <a:r>
              <a:rPr lang="en-US" altLang="en-US" dirty="0">
                <a:latin typeface="Courier New" pitchFamily="49" charset="0"/>
                <a:cs typeface="Times New Roman" pitchFamily="18" charset="0"/>
              </a:rPr>
              <a:t>(</a:t>
            </a:r>
            <a:r>
              <a:rPr lang="en-US" altLang="en-US" dirty="0" err="1">
                <a:latin typeface="Courier New" pitchFamily="49" charset="0"/>
                <a:cs typeface="Times New Roman" pitchFamily="18" charset="0"/>
              </a:rPr>
              <a:t>refVar.toString</a:t>
            </a:r>
            <a:r>
              <a:rPr lang="en-US" altLang="en-US" dirty="0">
                <a:latin typeface="Courier New" pitchFamily="49" charset="0"/>
                <a:cs typeface="Times New Roman" pitchFamily="18" charset="0"/>
              </a:rPr>
              <a:t>());</a:t>
            </a:r>
          </a:p>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else</a:t>
            </a:r>
          </a:p>
          <a:p>
            <a:pPr>
              <a:lnSpc>
                <a:spcPct val="90000"/>
              </a:lnSpc>
              <a:spcBef>
                <a:spcPct val="20000"/>
              </a:spcBef>
              <a:spcAft>
                <a:spcPts val="1200"/>
              </a:spcAft>
              <a:buClr>
                <a:schemeClr val="tx2"/>
              </a:buClr>
              <a:buSzPct val="75000"/>
              <a:buFont typeface="Monotype Sorts" pitchFamily="2" charset="2"/>
              <a:buNone/>
            </a:pPr>
            <a:r>
              <a:rPr lang="en-US" altLang="en-US" dirty="0">
                <a:latin typeface="Courier New" pitchFamily="49" charset="0"/>
                <a:cs typeface="Times New Roman" pitchFamily="18" charset="0"/>
              </a:rPr>
              <a:t>  </a:t>
            </a:r>
            <a:r>
              <a:rPr lang="en-US" altLang="en-US" dirty="0" err="1">
                <a:latin typeface="Courier New" pitchFamily="49" charset="0"/>
                <a:cs typeface="Times New Roman" pitchFamily="18" charset="0"/>
              </a:rPr>
              <a:t>System.out.println</a:t>
            </a:r>
            <a:r>
              <a:rPr lang="en-US" altLang="en-US" dirty="0">
                <a:latin typeface="Courier New" pitchFamily="49" charset="0"/>
                <a:cs typeface="Times New Roman" pitchFamily="18" charset="0"/>
              </a:rPr>
              <a:t>("</a:t>
            </a:r>
            <a:r>
              <a:rPr lang="en-US" altLang="en-US" dirty="0" err="1">
                <a:latin typeface="Courier New" pitchFamily="49" charset="0"/>
                <a:cs typeface="Times New Roman" pitchFamily="18" charset="0"/>
              </a:rPr>
              <a:t>refVar</a:t>
            </a:r>
            <a:r>
              <a:rPr lang="en-US" altLang="en-US" dirty="0">
                <a:latin typeface="Courier New" pitchFamily="49" charset="0"/>
                <a:cs typeface="Times New Roman" pitchFamily="18" charset="0"/>
              </a:rPr>
              <a:t> is null");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57200" y="457200"/>
            <a:ext cx="8001000" cy="1695450"/>
          </a:xfrm>
          <a:noFill/>
          <a:ln/>
        </p:spPr>
        <p:txBody>
          <a:bodyPr/>
          <a:lstStyle/>
          <a:p>
            <a:r>
              <a:rPr lang="en-US" altLang="en-US" dirty="0" smtClean="0"/>
              <a:t>Exception </a:t>
            </a:r>
            <a:r>
              <a:rPr lang="en-US" altLang="en-US" dirty="0"/>
              <a:t>Handling</a:t>
            </a:r>
            <a:endParaRPr lang="en-US" altLang="en-US" b="1" dirty="0"/>
          </a:p>
        </p:txBody>
      </p:sp>
      <p:sp>
        <p:nvSpPr>
          <p:cNvPr id="4" name="Slide Number Placeholder 4"/>
          <p:cNvSpPr>
            <a:spLocks noGrp="1"/>
          </p:cNvSpPr>
          <p:nvPr>
            <p:ph type="sldNum" sz="quarter" idx="12"/>
          </p:nvPr>
        </p:nvSpPr>
        <p:spPr/>
        <p:txBody>
          <a:bodyPr/>
          <a:lstStyle/>
          <a:p>
            <a:fld id="{001076C2-97DF-436D-B678-BF3F95C9DA55}" type="slidenum">
              <a:rPr lang="en-US" altLang="en-US"/>
              <a:pPr/>
              <a:t>2</a:t>
            </a:fld>
            <a:endParaRPr lang="en-US" altLang="en-US"/>
          </a:p>
        </p:txBody>
      </p:sp>
      <p:sp>
        <p:nvSpPr>
          <p:cNvPr id="148487" name="Rectangle 7"/>
          <p:cNvSpPr>
            <a:spLocks noChangeArrowheads="1"/>
          </p:cNvSpPr>
          <p:nvPr/>
        </p:nvSpPr>
        <p:spPr bwMode="auto">
          <a:xfrm>
            <a:off x="3109913"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 name="Rectangle 3"/>
          <p:cNvSpPr txBox="1">
            <a:spLocks noChangeArrowheads="1"/>
          </p:cNvSpPr>
          <p:nvPr/>
        </p:nvSpPr>
        <p:spPr bwMode="auto">
          <a:xfrm>
            <a:off x="304800" y="2362200"/>
            <a:ext cx="8610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lgn="just">
              <a:lnSpc>
                <a:spcPct val="95000"/>
              </a:lnSpc>
              <a:buFont typeface="Monotype Sorts" pitchFamily="2" charset="2"/>
              <a:buNone/>
            </a:pPr>
            <a:r>
              <a:rPr lang="en-US" altLang="en-US" kern="0" dirty="0" smtClean="0"/>
              <a:t>When a program runs into a runtime error, the program terminates abnormally. How can you handle the runtime error so that the program can continue to run or terminate gracefully? This is the subject we will introduce in this chapter.</a:t>
            </a:r>
            <a:endParaRPr lang="en-US" altLang="en-US" kern="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533400" y="228600"/>
            <a:ext cx="8153400" cy="457200"/>
          </a:xfrm>
          <a:noFill/>
          <a:ln/>
        </p:spPr>
        <p:txBody>
          <a:bodyPr>
            <a:normAutofit fontScale="90000"/>
          </a:bodyPr>
          <a:lstStyle/>
          <a:p>
            <a:r>
              <a:rPr lang="en-US" altLang="en-US" sz="4000"/>
              <a:t>Defining Custom Exception Classes</a:t>
            </a:r>
            <a:endParaRPr lang="en-US" altLang="en-US" b="1"/>
          </a:p>
        </p:txBody>
      </p:sp>
      <p:sp>
        <p:nvSpPr>
          <p:cNvPr id="4" name="Slide Number Placeholder 4"/>
          <p:cNvSpPr>
            <a:spLocks noGrp="1"/>
          </p:cNvSpPr>
          <p:nvPr>
            <p:ph type="sldNum" sz="quarter" idx="12"/>
          </p:nvPr>
        </p:nvSpPr>
        <p:spPr/>
        <p:txBody>
          <a:bodyPr/>
          <a:lstStyle/>
          <a:p>
            <a:fld id="{C012E94A-5E18-4937-AC1E-47B6E86F0986}" type="slidenum">
              <a:rPr lang="en-US" altLang="en-US"/>
              <a:pPr/>
              <a:t>20</a:t>
            </a:fld>
            <a:endParaRPr lang="en-US" altLang="en-US"/>
          </a:p>
        </p:txBody>
      </p:sp>
      <p:sp>
        <p:nvSpPr>
          <p:cNvPr id="256003" name="Text Box 3"/>
          <p:cNvSpPr txBox="1">
            <a:spLocks noChangeArrowheads="1"/>
          </p:cNvSpPr>
          <p:nvPr/>
        </p:nvSpPr>
        <p:spPr bwMode="auto">
          <a:xfrm>
            <a:off x="304800" y="1763712"/>
            <a:ext cx="86106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a:defRPr sz="2400">
                <a:solidFill>
                  <a:schemeClr val="tx1"/>
                </a:solidFill>
                <a:latin typeface="Times New Roman" pitchFamily="18" charset="0"/>
              </a:defRPr>
            </a:lvl1pPr>
            <a:lvl2pPr marL="515938">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Clr>
                <a:schemeClr val="tx2"/>
              </a:buClr>
              <a:buSzPct val="75000"/>
              <a:buFont typeface="Monotype Sorts" pitchFamily="2" charset="2"/>
              <a:buChar char="F"/>
            </a:pPr>
            <a:r>
              <a:rPr lang="en-US" altLang="en-US" sz="2800" dirty="0"/>
              <a:t>Use the exception classes in the API whenever possible.</a:t>
            </a:r>
          </a:p>
          <a:p>
            <a:pPr>
              <a:spcBef>
                <a:spcPct val="50000"/>
              </a:spcBef>
              <a:buClr>
                <a:schemeClr val="tx2"/>
              </a:buClr>
              <a:buSzPct val="75000"/>
              <a:buFont typeface="Monotype Sorts" pitchFamily="2" charset="2"/>
              <a:buChar char="F"/>
            </a:pPr>
            <a:r>
              <a:rPr lang="en-US" altLang="en-US" sz="2800" dirty="0"/>
              <a:t>Define custom exception classes if the predefined classes are not sufficient.</a:t>
            </a:r>
          </a:p>
          <a:p>
            <a:pPr>
              <a:spcBef>
                <a:spcPct val="50000"/>
              </a:spcBef>
              <a:buClr>
                <a:schemeClr val="tx2"/>
              </a:buClr>
              <a:buSzPct val="75000"/>
              <a:buFont typeface="Monotype Sorts" pitchFamily="2" charset="2"/>
              <a:buChar char="F"/>
            </a:pPr>
            <a:r>
              <a:rPr lang="en-US" altLang="en-US" sz="2800" dirty="0"/>
              <a:t>Define custom exception classes by extending Exception or a subclass of Exception.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C526255-B9B2-477E-8032-BF6E001FA95A}" type="slidenum">
              <a:rPr lang="en-US" altLang="en-US" smtClean="0"/>
              <a:pPr/>
              <a:t>21</a:t>
            </a:fld>
            <a:endParaRPr lang="en-US" altLang="en-US"/>
          </a:p>
        </p:txBody>
      </p:sp>
      <p:sp>
        <p:nvSpPr>
          <p:cNvPr id="3" name="TextBox 2"/>
          <p:cNvSpPr txBox="1"/>
          <p:nvPr/>
        </p:nvSpPr>
        <p:spPr>
          <a:xfrm>
            <a:off x="762000" y="504646"/>
            <a:ext cx="7696200" cy="590931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 This program creates a custom exception type.</a:t>
            </a:r>
          </a:p>
          <a:p>
            <a:r>
              <a:rPr lang="en-US" sz="1400" dirty="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extends Exception {</a:t>
            </a:r>
          </a:p>
          <a:p>
            <a:r>
              <a:rPr lang="en-US" sz="1400" dirty="0" smtClean="0">
                <a:latin typeface="Courier New" panose="02070309020205020404" pitchFamily="49" charset="0"/>
                <a:cs typeface="Courier New" panose="02070309020205020404" pitchFamily="49" charset="0"/>
              </a:rPr>
              <a:t>	private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detail;</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a:t>
            </a:r>
          </a:p>
          <a:p>
            <a:r>
              <a:rPr lang="en-US" sz="1400" dirty="0" smtClean="0">
                <a:latin typeface="Courier New" panose="02070309020205020404" pitchFamily="49" charset="0"/>
                <a:cs typeface="Courier New" panose="02070309020205020404" pitchFamily="49" charset="0"/>
              </a:rPr>
              <a:t>		detail </a:t>
            </a:r>
            <a:r>
              <a:rPr lang="en-US" sz="1400" dirty="0">
                <a:latin typeface="Courier New" panose="02070309020205020404" pitchFamily="49" charset="0"/>
                <a:cs typeface="Courier New" panose="02070309020205020404" pitchFamily="49" charset="0"/>
              </a:rPr>
              <a:t>= a;</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toString</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return “</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detail + "]";</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ExceptionDemo</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static </a:t>
            </a:r>
            <a:r>
              <a:rPr lang="en-US" sz="1400" dirty="0">
                <a:latin typeface="Courier New" panose="02070309020205020404" pitchFamily="49" charset="0"/>
                <a:cs typeface="Courier New" panose="02070309020205020404" pitchFamily="49" charset="0"/>
              </a:rPr>
              <a:t>void compute(</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 </a:t>
            </a:r>
            <a:r>
              <a:rPr lang="en-US" sz="1400" dirty="0" smtClean="0">
                <a:latin typeface="Courier New" panose="02070309020205020404" pitchFamily="49" charset="0"/>
                <a:cs typeface="Courier New" panose="02070309020205020404" pitchFamily="49" charset="0"/>
              </a:rPr>
              <a:t>throws </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("Called compute(" + a + ")");</a:t>
            </a:r>
          </a:p>
          <a:p>
            <a:r>
              <a:rPr lang="en-US" sz="1400" dirty="0" smtClean="0">
                <a:latin typeface="Courier New" panose="02070309020205020404" pitchFamily="49" charset="0"/>
                <a:cs typeface="Courier New" panose="02070309020205020404" pitchFamily="49" charset="0"/>
              </a:rPr>
              <a:t>		if(a </a:t>
            </a:r>
            <a:r>
              <a:rPr lang="en-US" sz="1400" dirty="0">
                <a:latin typeface="Courier New" panose="02070309020205020404" pitchFamily="49" charset="0"/>
                <a:cs typeface="Courier New" panose="02070309020205020404" pitchFamily="49" charset="0"/>
              </a:rPr>
              <a:t>&gt; 10)</a:t>
            </a:r>
          </a:p>
          <a:p>
            <a:r>
              <a:rPr lang="en-US" sz="1400" dirty="0" smtClean="0">
                <a:latin typeface="Courier New" panose="02070309020205020404" pitchFamily="49" charset="0"/>
                <a:cs typeface="Courier New" panose="02070309020205020404" pitchFamily="49" charset="0"/>
              </a:rPr>
              <a:t>			throw </a:t>
            </a:r>
            <a:r>
              <a:rPr lang="en-US" sz="1400" dirty="0">
                <a:latin typeface="Courier New" panose="02070309020205020404" pitchFamily="49" charset="0"/>
                <a:cs typeface="Courier New" panose="02070309020205020404" pitchFamily="49" charset="0"/>
              </a:rPr>
              <a:t>new </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(a</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("Normal exit");</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try </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compute(1</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compute(20</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catch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GreaterThanTenExp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("Caught " + e);</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6310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Exceptional Event (Exception)</a:t>
            </a:r>
            <a:endParaRPr lang="en-US" dirty="0"/>
          </a:p>
        </p:txBody>
      </p:sp>
      <p:sp>
        <p:nvSpPr>
          <p:cNvPr id="3" name="Content Placeholder 2"/>
          <p:cNvSpPr>
            <a:spLocks noGrp="1"/>
          </p:cNvSpPr>
          <p:nvPr>
            <p:ph idx="1"/>
          </p:nvPr>
        </p:nvSpPr>
        <p:spPr>
          <a:xfrm>
            <a:off x="304800" y="1657350"/>
            <a:ext cx="8534400" cy="4114800"/>
          </a:xfrm>
        </p:spPr>
        <p:txBody>
          <a:bodyPr/>
          <a:lstStyle/>
          <a:p>
            <a:r>
              <a:rPr lang="en-US" sz="2800" dirty="0" smtClean="0"/>
              <a:t>An </a:t>
            </a:r>
            <a:r>
              <a:rPr lang="en-US" sz="2800" i="1" dirty="0"/>
              <a:t>exception</a:t>
            </a:r>
            <a:r>
              <a:rPr lang="en-US" sz="2800" dirty="0"/>
              <a:t> is an event, which occurs during the execution of a program, that disrupts the normal flow of the program's instructions. </a:t>
            </a:r>
            <a:endParaRPr lang="en-US" sz="2800" dirty="0" smtClean="0"/>
          </a:p>
          <a:p>
            <a:r>
              <a:rPr lang="en-US" sz="2800" dirty="0"/>
              <a:t>When an exceptional condition arises, an object </a:t>
            </a:r>
            <a:r>
              <a:rPr lang="en-US" sz="2800" dirty="0" smtClean="0"/>
              <a:t>representing that </a:t>
            </a:r>
            <a:r>
              <a:rPr lang="en-US" sz="2800" dirty="0"/>
              <a:t>exception is created and </a:t>
            </a:r>
            <a:r>
              <a:rPr lang="en-US" sz="2800" dirty="0" smtClean="0"/>
              <a:t>thrown in </a:t>
            </a:r>
            <a:r>
              <a:rPr lang="en-US" sz="2800" dirty="0"/>
              <a:t>the method that caused the error</a:t>
            </a:r>
            <a:r>
              <a:rPr lang="en-US" sz="2800" dirty="0" smtClean="0"/>
              <a:t>.</a:t>
            </a:r>
          </a:p>
          <a:p>
            <a:r>
              <a:rPr lang="en-US" sz="2800" dirty="0"/>
              <a:t>Exceptions can be generated by the Java run-time system, or </a:t>
            </a:r>
            <a:r>
              <a:rPr lang="en-US" sz="2800" dirty="0" smtClean="0"/>
              <a:t>they can </a:t>
            </a:r>
            <a:r>
              <a:rPr lang="en-US" sz="2800" dirty="0"/>
              <a:t>be manually generated by your code.</a:t>
            </a:r>
          </a:p>
        </p:txBody>
      </p:sp>
      <p:sp>
        <p:nvSpPr>
          <p:cNvPr id="4" name="Slide Number Placeholder 3"/>
          <p:cNvSpPr>
            <a:spLocks noGrp="1"/>
          </p:cNvSpPr>
          <p:nvPr>
            <p:ph type="sldNum" sz="quarter" idx="12"/>
          </p:nvPr>
        </p:nvSpPr>
        <p:spPr/>
        <p:txBody>
          <a:bodyPr/>
          <a:lstStyle/>
          <a:p>
            <a:fld id="{174935A3-40B1-4A19-BB6D-68E22349ECC1}" type="slidenum">
              <a:rPr lang="en-US" altLang="en-US" smtClean="0"/>
              <a:pPr/>
              <a:t>3</a:t>
            </a:fld>
            <a:endParaRPr lang="en-US" altLang="en-US"/>
          </a:p>
        </p:txBody>
      </p:sp>
    </p:spTree>
    <p:extLst>
      <p:ext uri="{BB962C8B-B14F-4D97-AF65-F5344CB8AC3E}">
        <p14:creationId xmlns:p14="http://schemas.microsoft.com/office/powerpoint/2010/main" val="1375704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685800" y="1371600"/>
            <a:ext cx="7772400" cy="4648200"/>
          </a:xfrm>
        </p:spPr>
        <p:txBody>
          <a:bodyPr>
            <a:normAutofit lnSpcReduction="10000"/>
          </a:bodyPr>
          <a:lstStyle/>
          <a:p>
            <a:r>
              <a:rPr lang="en-US" sz="2800" dirty="0" smtClean="0"/>
              <a:t>An exception should be caught </a:t>
            </a:r>
            <a:r>
              <a:rPr lang="en-US" sz="2800" dirty="0"/>
              <a:t>and </a:t>
            </a:r>
            <a:r>
              <a:rPr lang="en-US" sz="2800" dirty="0" smtClean="0"/>
              <a:t>processed, otherwise, the program quits abnormally</a:t>
            </a:r>
          </a:p>
          <a:p>
            <a:r>
              <a:rPr lang="en-US" sz="2800" dirty="0" smtClean="0"/>
              <a:t>Exceptions </a:t>
            </a:r>
            <a:r>
              <a:rPr lang="en-US" sz="2800" dirty="0"/>
              <a:t>thrown by </a:t>
            </a:r>
            <a:r>
              <a:rPr lang="en-US" sz="2800" dirty="0" smtClean="0"/>
              <a:t>JVM </a:t>
            </a:r>
            <a:r>
              <a:rPr lang="en-US" sz="2800" dirty="0"/>
              <a:t>relate to fundamental errors that violate the rules of the Java language or the constraints of the Java </a:t>
            </a:r>
            <a:r>
              <a:rPr lang="en-US" sz="2800" dirty="0" smtClean="0"/>
              <a:t>execution environment</a:t>
            </a:r>
            <a:endParaRPr lang="en-US" sz="2800" dirty="0"/>
          </a:p>
          <a:p>
            <a:r>
              <a:rPr lang="en-US" sz="2800" dirty="0"/>
              <a:t>Manually generated exceptions are typically used to report some </a:t>
            </a:r>
            <a:r>
              <a:rPr lang="en-US" sz="2800" dirty="0" smtClean="0"/>
              <a:t>error condition </a:t>
            </a:r>
            <a:r>
              <a:rPr lang="en-US" sz="2800" dirty="0"/>
              <a:t>to the caller of a method</a:t>
            </a:r>
            <a:r>
              <a:rPr lang="en-US" sz="2800" dirty="0" smtClean="0"/>
              <a:t>.</a:t>
            </a:r>
          </a:p>
          <a:p>
            <a:r>
              <a:rPr lang="en-US" sz="2800" dirty="0"/>
              <a:t>Java exception handling is managed via five keywords: try, catch, throw, throws, </a:t>
            </a:r>
            <a:r>
              <a:rPr lang="en-US" sz="2800" dirty="0" smtClean="0"/>
              <a:t>and finally</a:t>
            </a:r>
            <a:r>
              <a:rPr lang="en-US" sz="2800" dirty="0"/>
              <a:t>. </a:t>
            </a:r>
          </a:p>
        </p:txBody>
      </p:sp>
      <p:sp>
        <p:nvSpPr>
          <p:cNvPr id="4" name="Slide Number Placeholder 3"/>
          <p:cNvSpPr>
            <a:spLocks noGrp="1"/>
          </p:cNvSpPr>
          <p:nvPr>
            <p:ph type="sldNum" sz="quarter" idx="12"/>
          </p:nvPr>
        </p:nvSpPr>
        <p:spPr/>
        <p:txBody>
          <a:bodyPr/>
          <a:lstStyle/>
          <a:p>
            <a:fld id="{174935A3-40B1-4A19-BB6D-68E22349ECC1}" type="slidenum">
              <a:rPr lang="en-US" altLang="en-US" smtClean="0"/>
              <a:pPr/>
              <a:t>4</a:t>
            </a:fld>
            <a:endParaRPr lang="en-US" altLang="en-US"/>
          </a:p>
        </p:txBody>
      </p:sp>
    </p:spTree>
    <p:extLst>
      <p:ext uri="{BB962C8B-B14F-4D97-AF65-F5344CB8AC3E}">
        <p14:creationId xmlns:p14="http://schemas.microsoft.com/office/powerpoint/2010/main" val="3941144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12"/>
            <a:ext cx="7772400" cy="1143000"/>
          </a:xfrm>
        </p:spPr>
        <p:txBody>
          <a:bodyPr/>
          <a:lstStyle/>
          <a:p>
            <a:r>
              <a:rPr lang="en-US" dirty="0" smtClean="0"/>
              <a:t>Exception Types</a:t>
            </a:r>
            <a:endParaRPr lang="en-US" dirty="0"/>
          </a:p>
        </p:txBody>
      </p:sp>
      <p:sp>
        <p:nvSpPr>
          <p:cNvPr id="3" name="Slide Number Placeholder 2"/>
          <p:cNvSpPr>
            <a:spLocks noGrp="1"/>
          </p:cNvSpPr>
          <p:nvPr>
            <p:ph type="sldNum" sz="quarter" idx="12"/>
          </p:nvPr>
        </p:nvSpPr>
        <p:spPr/>
        <p:txBody>
          <a:bodyPr/>
          <a:lstStyle/>
          <a:p>
            <a:fld id="{F9B1FE33-9430-4AF4-83BB-0E396B451887}" type="slidenum">
              <a:rPr lang="en-US" altLang="en-US" smtClean="0"/>
              <a:pPr/>
              <a:t>5</a:t>
            </a:fld>
            <a:endParaRPr lang="en-US" altLang="en-US"/>
          </a:p>
        </p:txBody>
      </p:sp>
      <p:pic>
        <p:nvPicPr>
          <p:cNvPr id="313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197" y="1371600"/>
            <a:ext cx="35258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33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00400"/>
            <a:ext cx="26479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6"/>
          <p:cNvSpPr txBox="1">
            <a:spLocks noChangeArrowheads="1"/>
          </p:cNvSpPr>
          <p:nvPr/>
        </p:nvSpPr>
        <p:spPr bwMode="auto">
          <a:xfrm>
            <a:off x="6096000" y="4048125"/>
            <a:ext cx="2971800" cy="204787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dirty="0">
                <a:cs typeface="Times New Roman" pitchFamily="18" charset="0"/>
              </a:rPr>
              <a:t>System errors</a:t>
            </a:r>
            <a:r>
              <a:rPr lang="en-US" altLang="en-US" sz="1600" dirty="0">
                <a:cs typeface="Times New Roman" pitchFamily="18" charset="0"/>
              </a:rPr>
              <a:t> are thrown by JVM and represented in the </a:t>
            </a:r>
            <a:r>
              <a:rPr lang="en-US" altLang="en-US" sz="1600" u="sng" dirty="0">
                <a:cs typeface="Times New Roman" pitchFamily="18" charset="0"/>
              </a:rPr>
              <a:t>Error</a:t>
            </a:r>
            <a:r>
              <a:rPr lang="en-US" altLang="en-US" sz="1600" dirty="0">
                <a:cs typeface="Times New Roman" pitchFamily="18" charset="0"/>
              </a:rPr>
              <a:t> class. The </a:t>
            </a:r>
            <a:r>
              <a:rPr lang="en-US" altLang="en-US" sz="1600" u="sng" dirty="0">
                <a:cs typeface="Times New Roman" pitchFamily="18" charset="0"/>
              </a:rPr>
              <a:t>Error</a:t>
            </a:r>
            <a:r>
              <a:rPr lang="en-US" altLang="en-US" sz="1600" dirty="0">
                <a:cs typeface="Times New Roman" pitchFamily="18" charset="0"/>
              </a:rPr>
              <a:t> class describes internal system errors. Such errors rarely occur. If one does, there is little you can do beyond notifying the user and trying to terminate the program gracefully. </a:t>
            </a:r>
            <a:endParaRPr lang="en-US" altLang="en-US" sz="1600" dirty="0"/>
          </a:p>
        </p:txBody>
      </p:sp>
      <p:sp>
        <p:nvSpPr>
          <p:cNvPr id="7" name="Text Box 5"/>
          <p:cNvSpPr txBox="1">
            <a:spLocks noChangeArrowheads="1"/>
          </p:cNvSpPr>
          <p:nvPr/>
        </p:nvSpPr>
        <p:spPr bwMode="auto">
          <a:xfrm>
            <a:off x="999565" y="1828800"/>
            <a:ext cx="2667000" cy="1323439"/>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u="sng" dirty="0">
                <a:cs typeface="Times New Roman" pitchFamily="18" charset="0"/>
              </a:rPr>
              <a:t>Exception</a:t>
            </a:r>
            <a:r>
              <a:rPr lang="en-US" altLang="en-US" sz="1600" dirty="0">
                <a:cs typeface="Times New Roman" pitchFamily="18" charset="0"/>
              </a:rPr>
              <a:t> describes errors caused by your program and external circumstances. These errors can be caught and handled by your program. </a:t>
            </a:r>
            <a:endParaRPr lang="en-US" altLang="en-US" sz="1600" dirty="0"/>
          </a:p>
        </p:txBody>
      </p:sp>
      <p:sp>
        <p:nvSpPr>
          <p:cNvPr id="8" name="Text Box 5"/>
          <p:cNvSpPr txBox="1">
            <a:spLocks noChangeArrowheads="1"/>
          </p:cNvSpPr>
          <p:nvPr/>
        </p:nvSpPr>
        <p:spPr bwMode="auto">
          <a:xfrm>
            <a:off x="152400" y="5877580"/>
            <a:ext cx="4957709" cy="523220"/>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dirty="0" err="1"/>
              <a:t>RuntimeException</a:t>
            </a:r>
            <a:r>
              <a:rPr lang="en-US" altLang="en-US" sz="1400" dirty="0"/>
              <a:t> is caused by programming errors, such as bad casting, accessing an out-of-bounds array, and numeric errors.</a:t>
            </a:r>
          </a:p>
        </p:txBody>
      </p:sp>
    </p:spTree>
    <p:extLst>
      <p:ext uri="{BB962C8B-B14F-4D97-AF65-F5344CB8AC3E}">
        <p14:creationId xmlns:p14="http://schemas.microsoft.com/office/powerpoint/2010/main" val="282676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1"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04800" y="381000"/>
            <a:ext cx="8534400" cy="609600"/>
          </a:xfrm>
          <a:noFill/>
          <a:ln/>
        </p:spPr>
        <p:txBody>
          <a:bodyPr>
            <a:normAutofit fontScale="90000"/>
          </a:bodyPr>
          <a:lstStyle/>
          <a:p>
            <a:r>
              <a:rPr lang="en-US" altLang="en-US"/>
              <a:t>Exception-Handling Overview </a:t>
            </a:r>
          </a:p>
        </p:txBody>
      </p:sp>
      <p:sp>
        <p:nvSpPr>
          <p:cNvPr id="12" name="Slide Number Placeholder 4"/>
          <p:cNvSpPr>
            <a:spLocks noGrp="1"/>
          </p:cNvSpPr>
          <p:nvPr>
            <p:ph type="sldNum" sz="quarter" idx="12"/>
          </p:nvPr>
        </p:nvSpPr>
        <p:spPr/>
        <p:txBody>
          <a:bodyPr/>
          <a:lstStyle/>
          <a:p>
            <a:fld id="{CC4D3F89-4009-4D36-B24C-04596EAA9F9C}" type="slidenum">
              <a:rPr lang="en-US" altLang="en-US"/>
              <a:pPr/>
              <a:t>6</a:t>
            </a:fld>
            <a:endParaRPr lang="en-US" altLang="en-US"/>
          </a:p>
        </p:txBody>
      </p:sp>
      <p:sp>
        <p:nvSpPr>
          <p:cNvPr id="273419" name="Text Box 11"/>
          <p:cNvSpPr txBox="1">
            <a:spLocks noChangeArrowheads="1"/>
          </p:cNvSpPr>
          <p:nvPr/>
        </p:nvSpPr>
        <p:spPr bwMode="auto">
          <a:xfrm>
            <a:off x="381000" y="1295400"/>
            <a:ext cx="8534400" cy="212365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test()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int</a:t>
            </a:r>
            <a:r>
              <a:rPr lang="en-US" altLang="en-US" dirty="0" smtClean="0">
                <a:latin typeface="Courier New" panose="02070309020205020404" pitchFamily="49" charset="0"/>
                <a:cs typeface="Courier New" panose="02070309020205020404" pitchFamily="49" charset="0"/>
              </a:rPr>
              <a:t> a = 15, b = 0, c;</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c = a/b;</a:t>
            </a:r>
          </a:p>
          <a:p>
            <a:pPr>
              <a:spcBef>
                <a:spcPct val="50000"/>
              </a:spcBef>
            </a:pPr>
            <a:r>
              <a:rPr lang="en-US" altLang="en-US" dirty="0">
                <a:latin typeface="Courier New" panose="02070309020205020404" pitchFamily="49" charset="0"/>
                <a:cs typeface="Courier New" panose="02070309020205020404" pitchFamily="49" charset="0"/>
              </a:rPr>
              <a:t>}</a:t>
            </a:r>
          </a:p>
        </p:txBody>
      </p:sp>
      <p:sp>
        <p:nvSpPr>
          <p:cNvPr id="10" name="Text Box 11"/>
          <p:cNvSpPr txBox="1">
            <a:spLocks noChangeArrowheads="1"/>
          </p:cNvSpPr>
          <p:nvPr/>
        </p:nvSpPr>
        <p:spPr bwMode="auto">
          <a:xfrm>
            <a:off x="363071" y="3743742"/>
            <a:ext cx="8534400" cy="212365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test(){</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int</a:t>
            </a:r>
            <a:r>
              <a:rPr lang="en-US" altLang="en-US" dirty="0" smtClean="0">
                <a:latin typeface="Courier New" panose="02070309020205020404" pitchFamily="49" charset="0"/>
                <a:cs typeface="Courier New" panose="02070309020205020404" pitchFamily="49" charset="0"/>
              </a:rPr>
              <a:t> a = 15, b = 0, c;</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if (b!=0) c = a/b;</a:t>
            </a:r>
          </a:p>
          <a:p>
            <a:pPr>
              <a:spcBef>
                <a:spcPct val="50000"/>
              </a:spcBef>
            </a:pPr>
            <a:r>
              <a:rPr lang="en-US" altLang="en-US" dirty="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04800" y="381000"/>
            <a:ext cx="8534400" cy="609600"/>
          </a:xfrm>
          <a:noFill/>
          <a:ln/>
        </p:spPr>
        <p:txBody>
          <a:bodyPr>
            <a:normAutofit fontScale="90000"/>
          </a:bodyPr>
          <a:lstStyle/>
          <a:p>
            <a:r>
              <a:rPr lang="en-US" altLang="en-US" dirty="0" smtClean="0"/>
              <a:t>Catching/Handling Exception</a:t>
            </a:r>
            <a:endParaRPr lang="en-US" altLang="en-US" dirty="0"/>
          </a:p>
        </p:txBody>
      </p:sp>
      <p:sp>
        <p:nvSpPr>
          <p:cNvPr id="12" name="Slide Number Placeholder 4"/>
          <p:cNvSpPr>
            <a:spLocks noGrp="1"/>
          </p:cNvSpPr>
          <p:nvPr>
            <p:ph type="sldNum" sz="quarter" idx="12"/>
          </p:nvPr>
        </p:nvSpPr>
        <p:spPr/>
        <p:txBody>
          <a:bodyPr/>
          <a:lstStyle/>
          <a:p>
            <a:fld id="{CC4D3F89-4009-4D36-B24C-04596EAA9F9C}" type="slidenum">
              <a:rPr lang="en-US" altLang="en-US"/>
              <a:pPr/>
              <a:t>7</a:t>
            </a:fld>
            <a:endParaRPr lang="en-US" altLang="en-US"/>
          </a:p>
        </p:txBody>
      </p:sp>
      <p:sp>
        <p:nvSpPr>
          <p:cNvPr id="273419" name="Text Box 11"/>
          <p:cNvSpPr txBox="1">
            <a:spLocks noChangeArrowheads="1"/>
          </p:cNvSpPr>
          <p:nvPr/>
        </p:nvSpPr>
        <p:spPr bwMode="auto">
          <a:xfrm>
            <a:off x="381000" y="1527750"/>
            <a:ext cx="8534400" cy="43396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test()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int</a:t>
            </a:r>
            <a:r>
              <a:rPr lang="en-US" altLang="en-US" dirty="0" smtClean="0">
                <a:latin typeface="Courier New" panose="02070309020205020404" pitchFamily="49" charset="0"/>
                <a:cs typeface="Courier New" panose="02070309020205020404" pitchFamily="49" charset="0"/>
              </a:rPr>
              <a:t> a = 15, b = 0, c;</a:t>
            </a:r>
          </a:p>
          <a:p>
            <a:pPr>
              <a:spcBef>
                <a:spcPct val="50000"/>
              </a:spcBef>
            </a:pPr>
            <a:r>
              <a:rPr lang="en-US" altLang="en-US" dirty="0" smtClean="0">
                <a:latin typeface="Courier New" panose="02070309020205020404" pitchFamily="49" charset="0"/>
                <a:cs typeface="Courier New" panose="02070309020205020404" pitchFamily="49" charset="0"/>
              </a:rPr>
              <a:t>	try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c = a/b;</a:t>
            </a:r>
          </a:p>
          <a:p>
            <a:pPr>
              <a:spcBef>
                <a:spcPct val="50000"/>
              </a:spcBef>
            </a:pPr>
            <a:r>
              <a:rPr lang="en-US" altLang="en-US" dirty="0" smtClean="0">
                <a:latin typeface="Courier New" panose="02070309020205020404" pitchFamily="49" charset="0"/>
                <a:cs typeface="Courier New" panose="02070309020205020404" pitchFamily="49" charset="0"/>
              </a:rPr>
              <a:t>	} catch (Exception x)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System.out.println</a:t>
            </a:r>
            <a:r>
              <a:rPr lang="en-US" altLang="en-US" dirty="0" smtClean="0">
                <a:latin typeface="Courier New" panose="02070309020205020404" pitchFamily="49" charset="0"/>
                <a:cs typeface="Courier New" panose="02070309020205020404" pitchFamily="49" charset="0"/>
              </a:rPr>
              <a:t>(x);</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a:t>
            </a:r>
          </a:p>
          <a:p>
            <a:pPr>
              <a:spcBef>
                <a:spcPct val="50000"/>
              </a:spcBef>
            </a:pPr>
            <a:r>
              <a:rPr lang="en-US"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98099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04800" y="381000"/>
            <a:ext cx="8534400" cy="609600"/>
          </a:xfrm>
          <a:noFill/>
          <a:ln/>
        </p:spPr>
        <p:txBody>
          <a:bodyPr>
            <a:normAutofit fontScale="90000"/>
          </a:bodyPr>
          <a:lstStyle/>
          <a:p>
            <a:r>
              <a:rPr lang="en-US" altLang="en-US" dirty="0" smtClean="0"/>
              <a:t>Uncaught Exception</a:t>
            </a:r>
            <a:endParaRPr lang="en-US" altLang="en-US" dirty="0"/>
          </a:p>
        </p:txBody>
      </p:sp>
      <p:sp>
        <p:nvSpPr>
          <p:cNvPr id="12" name="Slide Number Placeholder 4"/>
          <p:cNvSpPr>
            <a:spLocks noGrp="1"/>
          </p:cNvSpPr>
          <p:nvPr>
            <p:ph type="sldNum" sz="quarter" idx="12"/>
          </p:nvPr>
        </p:nvSpPr>
        <p:spPr/>
        <p:txBody>
          <a:bodyPr/>
          <a:lstStyle/>
          <a:p>
            <a:fld id="{CC4D3F89-4009-4D36-B24C-04596EAA9F9C}" type="slidenum">
              <a:rPr lang="en-US" altLang="en-US"/>
              <a:pPr/>
              <a:t>8</a:t>
            </a:fld>
            <a:endParaRPr lang="en-US" altLang="en-US" dirty="0"/>
          </a:p>
        </p:txBody>
      </p:sp>
      <p:sp>
        <p:nvSpPr>
          <p:cNvPr id="273419" name="Text Box 11"/>
          <p:cNvSpPr txBox="1">
            <a:spLocks noChangeArrowheads="1"/>
          </p:cNvSpPr>
          <p:nvPr/>
        </p:nvSpPr>
        <p:spPr bwMode="auto">
          <a:xfrm>
            <a:off x="381000" y="1294686"/>
            <a:ext cx="8534400" cy="212365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test()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int</a:t>
            </a:r>
            <a:r>
              <a:rPr lang="en-US" altLang="en-US" dirty="0" smtClean="0">
                <a:latin typeface="Courier New" panose="02070309020205020404" pitchFamily="49" charset="0"/>
                <a:cs typeface="Courier New" panose="02070309020205020404" pitchFamily="49" charset="0"/>
              </a:rPr>
              <a:t> a = 15, b = 0, c;</a:t>
            </a:r>
          </a:p>
          <a:p>
            <a:pPr>
              <a:spcBef>
                <a:spcPct val="50000"/>
              </a:spcBef>
            </a:pPr>
            <a:r>
              <a:rPr lang="en-US" altLang="en-US" dirty="0" smtClean="0">
                <a:latin typeface="Courier New" panose="02070309020205020404" pitchFamily="49" charset="0"/>
                <a:cs typeface="Courier New" panose="02070309020205020404" pitchFamily="49" charset="0"/>
              </a:rPr>
              <a:t>	c = a/b;</a:t>
            </a:r>
          </a:p>
          <a:p>
            <a:pPr>
              <a:spcBef>
                <a:spcPct val="50000"/>
              </a:spcBef>
            </a:pPr>
            <a:r>
              <a:rPr lang="en-US" altLang="en-US" dirty="0" smtClean="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
        <p:nvSpPr>
          <p:cNvPr id="5" name="Text Box 11"/>
          <p:cNvSpPr txBox="1">
            <a:spLocks noChangeArrowheads="1"/>
          </p:cNvSpPr>
          <p:nvPr/>
        </p:nvSpPr>
        <p:spPr bwMode="auto">
          <a:xfrm>
            <a:off x="381000" y="3570744"/>
            <a:ext cx="8534400" cy="267765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ourier New" panose="02070309020205020404" pitchFamily="49" charset="0"/>
                <a:cs typeface="Courier New" panose="02070309020205020404" pitchFamily="49" charset="0"/>
              </a:rPr>
              <a:t>Public static void caller(){</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try {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test(); </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catch (Exception x) { … … … }</a:t>
            </a:r>
          </a:p>
          <a:p>
            <a:pPr>
              <a:spcBef>
                <a:spcPct val="50000"/>
              </a:spcBef>
            </a:pPr>
            <a:r>
              <a:rPr lang="en-US" altLang="en-US" dirty="0" smtClean="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0526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04800" y="381000"/>
            <a:ext cx="8534400" cy="609600"/>
          </a:xfrm>
          <a:noFill/>
          <a:ln/>
        </p:spPr>
        <p:txBody>
          <a:bodyPr/>
          <a:lstStyle/>
          <a:p>
            <a:r>
              <a:rPr lang="en-US" altLang="en-US" sz="3200" dirty="0"/>
              <a:t>Declaring, Throwing, and Catching Exceptions</a:t>
            </a:r>
          </a:p>
        </p:txBody>
      </p:sp>
      <p:sp>
        <p:nvSpPr>
          <p:cNvPr id="12" name="Slide Number Placeholder 4"/>
          <p:cNvSpPr>
            <a:spLocks noGrp="1"/>
          </p:cNvSpPr>
          <p:nvPr>
            <p:ph type="sldNum" sz="quarter" idx="12"/>
          </p:nvPr>
        </p:nvSpPr>
        <p:spPr/>
        <p:txBody>
          <a:bodyPr/>
          <a:lstStyle/>
          <a:p>
            <a:fld id="{CC4D3F89-4009-4D36-B24C-04596EAA9F9C}" type="slidenum">
              <a:rPr lang="en-US" altLang="en-US"/>
              <a:pPr/>
              <a:t>9</a:t>
            </a:fld>
            <a:endParaRPr lang="en-US" altLang="en-US" dirty="0"/>
          </a:p>
        </p:txBody>
      </p:sp>
      <p:sp>
        <p:nvSpPr>
          <p:cNvPr id="273419" name="Text Box 11"/>
          <p:cNvSpPr txBox="1">
            <a:spLocks noChangeArrowheads="1"/>
          </p:cNvSpPr>
          <p:nvPr/>
        </p:nvSpPr>
        <p:spPr bwMode="auto">
          <a:xfrm>
            <a:off x="381000" y="1294686"/>
            <a:ext cx="8534400" cy="270843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ourier New" panose="02070309020205020404" pitchFamily="49" charset="0"/>
                <a:cs typeface="Courier New" panose="02070309020205020404" pitchFamily="49" charset="0"/>
              </a:rPr>
              <a:t>Public static void test() throws </a:t>
            </a:r>
            <a:r>
              <a:rPr lang="en-US" altLang="en-US" sz="2000" dirty="0" err="1" smtClean="0">
                <a:latin typeface="Courier New" panose="02070309020205020404" pitchFamily="49" charset="0"/>
                <a:cs typeface="Courier New" panose="02070309020205020404" pitchFamily="49" charset="0"/>
              </a:rPr>
              <a:t>ArithmeticException</a:t>
            </a:r>
            <a:r>
              <a:rPr lang="en-US" altLang="en-US" sz="2000" dirty="0" smtClean="0">
                <a:latin typeface="Courier New" panose="02070309020205020404" pitchFamily="49" charset="0"/>
                <a:cs typeface="Courier New" panose="02070309020205020404" pitchFamily="49" charset="0"/>
              </a:rPr>
              <a:t> {</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int</a:t>
            </a:r>
            <a:r>
              <a:rPr lang="en-US" altLang="en-US" sz="2000" dirty="0" smtClean="0">
                <a:latin typeface="Courier New" panose="02070309020205020404" pitchFamily="49" charset="0"/>
                <a:cs typeface="Courier New" panose="02070309020205020404" pitchFamily="49" charset="0"/>
              </a:rPr>
              <a:t> a = 15, b = 0, c;</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if (b==0) </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throw new </a:t>
            </a:r>
            <a:r>
              <a:rPr lang="en-US" altLang="en-US" sz="2000" dirty="0" err="1" smtClean="0">
                <a:latin typeface="Courier New" panose="02070309020205020404" pitchFamily="49" charset="0"/>
                <a:cs typeface="Courier New" panose="02070309020205020404" pitchFamily="49" charset="0"/>
              </a:rPr>
              <a:t>ArithmeticException</a:t>
            </a:r>
            <a:r>
              <a:rPr lang="en-US" altLang="en-US" sz="2000" dirty="0" smtClean="0">
                <a:latin typeface="Courier New" panose="02070309020205020404" pitchFamily="49" charset="0"/>
                <a:cs typeface="Courier New" panose="02070309020205020404" pitchFamily="49" charset="0"/>
              </a:rPr>
              <a:t>(“Zero Divisor”);</a:t>
            </a:r>
          </a:p>
          <a:p>
            <a:pPr>
              <a:spcBef>
                <a:spcPct val="50000"/>
              </a:spcBef>
            </a:pPr>
            <a:r>
              <a:rPr lang="en-US" altLang="en-US" sz="2000" dirty="0" smtClean="0">
                <a:latin typeface="Courier New" panose="02070309020205020404" pitchFamily="49" charset="0"/>
                <a:cs typeface="Courier New" panose="02070309020205020404" pitchFamily="49" charset="0"/>
              </a:rPr>
              <a:t>	c = a/b;</a:t>
            </a:r>
          </a:p>
          <a:p>
            <a:pPr>
              <a:spcBef>
                <a:spcPct val="50000"/>
              </a:spcBef>
            </a:pPr>
            <a:r>
              <a:rPr lang="en-US" altLang="en-US" sz="2000" dirty="0" smtClean="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p:txBody>
      </p:sp>
      <p:sp>
        <p:nvSpPr>
          <p:cNvPr id="5" name="Text Box 11"/>
          <p:cNvSpPr txBox="1">
            <a:spLocks noChangeArrowheads="1"/>
          </p:cNvSpPr>
          <p:nvPr/>
        </p:nvSpPr>
        <p:spPr bwMode="auto">
          <a:xfrm>
            <a:off x="381000" y="4114800"/>
            <a:ext cx="8534400" cy="224676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ourier New" panose="02070309020205020404" pitchFamily="49" charset="0"/>
                <a:cs typeface="Courier New" panose="02070309020205020404" pitchFamily="49" charset="0"/>
              </a:rPr>
              <a:t>Public static void caller(){</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try { </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test(); </a:t>
            </a:r>
          </a:p>
          <a:p>
            <a:pPr>
              <a:spcBef>
                <a:spcPct val="50000"/>
              </a:spcBef>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catch (Exception x) { … … … }</a:t>
            </a:r>
          </a:p>
          <a:p>
            <a:pPr>
              <a:spcBef>
                <a:spcPct val="50000"/>
              </a:spcBef>
            </a:pPr>
            <a:r>
              <a:rPr lang="en-US" altLang="en-US" sz="2000" dirty="0" smtClean="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1663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16573</TotalTime>
  <Words>864</Words>
  <Application>Microsoft Office PowerPoint</Application>
  <PresentationFormat>On-screen Show (4:3)</PresentationFormat>
  <Paragraphs>203</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Exception Handling</vt:lpstr>
      <vt:lpstr>Exceptional Event (Exception)</vt:lpstr>
      <vt:lpstr>Exceptions</vt:lpstr>
      <vt:lpstr>Exception Types</vt:lpstr>
      <vt:lpstr>Exception-Handling Overview </vt:lpstr>
      <vt:lpstr>Catching/Handling Exception</vt:lpstr>
      <vt:lpstr>Uncaught Exception</vt:lpstr>
      <vt:lpstr>Declaring, Throwing, and Catching Exceptions</vt:lpstr>
      <vt:lpstr>Declaring Exceptions</vt:lpstr>
      <vt:lpstr>Throwing Exceptions</vt:lpstr>
      <vt:lpstr>Throwing Exceptions Example</vt:lpstr>
      <vt:lpstr>Catching Exceptions</vt:lpstr>
      <vt:lpstr>Rethrowing Exceptions</vt:lpstr>
      <vt:lpstr>The finally Clause</vt:lpstr>
      <vt:lpstr>Trace a Program Execution</vt:lpstr>
      <vt:lpstr>When to Throw Exceptions</vt:lpstr>
      <vt:lpstr>When to Use Exceptions</vt:lpstr>
      <vt:lpstr>When to Use Exceptions</vt:lpstr>
      <vt:lpstr>Defining Custom Exception Classes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Exception Handling</dc:title>
  <dc:creator>Y. Daniel Liang</dc:creator>
  <cp:lastModifiedBy>Rajesh</cp:lastModifiedBy>
  <cp:revision>164</cp:revision>
  <dcterms:created xsi:type="dcterms:W3CDTF">1995-06-10T17:31:50Z</dcterms:created>
  <dcterms:modified xsi:type="dcterms:W3CDTF">2015-01-11T17:27:22Z</dcterms:modified>
</cp:coreProperties>
</file>