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2"/>
  </p:notesMasterIdLst>
  <p:handoutMasterIdLst>
    <p:handoutMasterId r:id="rId23"/>
  </p:handoutMasterIdLst>
  <p:sldIdLst>
    <p:sldId id="512" r:id="rId2"/>
    <p:sldId id="450" r:id="rId3"/>
    <p:sldId id="461" r:id="rId4"/>
    <p:sldId id="459" r:id="rId5"/>
    <p:sldId id="460" r:id="rId6"/>
    <p:sldId id="479" r:id="rId7"/>
    <p:sldId id="480" r:id="rId8"/>
    <p:sldId id="481" r:id="rId9"/>
    <p:sldId id="464" r:id="rId10"/>
    <p:sldId id="415" r:id="rId11"/>
    <p:sldId id="463" r:id="rId12"/>
    <p:sldId id="505" r:id="rId13"/>
    <p:sldId id="469" r:id="rId14"/>
    <p:sldId id="457" r:id="rId15"/>
    <p:sldId id="484" r:id="rId16"/>
    <p:sldId id="485" r:id="rId17"/>
    <p:sldId id="486" r:id="rId18"/>
    <p:sldId id="487" r:id="rId19"/>
    <p:sldId id="488" r:id="rId20"/>
    <p:sldId id="511"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1" autoAdjust="0"/>
    <p:restoredTop sz="90929"/>
  </p:normalViewPr>
  <p:slideViewPr>
    <p:cSldViewPr>
      <p:cViewPr varScale="1">
        <p:scale>
          <a:sx n="70" d="100"/>
          <a:sy n="70" d="100"/>
        </p:scale>
        <p:origin x="-1152" y="-102"/>
      </p:cViewPr>
      <p:guideLst>
        <p:guide orient="horz" pos="1728"/>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00690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D1D1E57D-67C4-4234-899D-06DB741EAD47}" type="slidenum">
              <a:rPr lang="en-US" altLang="en-US"/>
              <a:pPr/>
              <a:t>‹#›</a:t>
            </a:fld>
            <a:endParaRPr lang="en-US" altLang="en-US"/>
          </a:p>
        </p:txBody>
      </p:sp>
    </p:spTree>
    <p:extLst>
      <p:ext uri="{BB962C8B-B14F-4D97-AF65-F5344CB8AC3E}">
        <p14:creationId xmlns:p14="http://schemas.microsoft.com/office/powerpoint/2010/main" xmlns="" val="407005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7A36A9-76FB-433A-BB4F-3861B1DAD5E0}" type="slidenum">
              <a:rPr lang="en-US" altLang="en-US"/>
              <a:pPr/>
              <a:t>4</a:t>
            </a:fld>
            <a:endParaRPr lang="en-US" altLang="en-US"/>
          </a:p>
        </p:txBody>
      </p:sp>
      <p:sp>
        <p:nvSpPr>
          <p:cNvPr id="263170" name="Rectangle 2"/>
          <p:cNvSpPr>
            <a:spLocks noGrp="1" noRot="1" noChangeAspect="1" noChangeArrowheads="1" noTextEdit="1"/>
          </p:cNvSpPr>
          <p:nvPr>
            <p:ph type="sldImg"/>
          </p:nvPr>
        </p:nvSpPr>
        <p:spPr>
          <a:xfrm>
            <a:off x="1150938" y="692150"/>
            <a:ext cx="4556125" cy="3416300"/>
          </a:xfrm>
          <a:ln cap="flat"/>
        </p:spPr>
      </p:sp>
      <p:sp>
        <p:nvSpPr>
          <p:cNvPr id="2631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80EBD-C281-4BC4-9ED9-7D96A8746A52}" type="slidenum">
              <a:rPr lang="en-US" altLang="en-US"/>
              <a:pPr/>
              <a:t>14</a:t>
            </a:fld>
            <a:endParaRPr lang="en-US" altLang="en-US"/>
          </a:p>
        </p:txBody>
      </p:sp>
      <p:sp>
        <p:nvSpPr>
          <p:cNvPr id="260098" name="Rectangle 2"/>
          <p:cNvSpPr>
            <a:spLocks noGrp="1" noRot="1" noChangeAspect="1" noChangeArrowheads="1" noTextEdit="1"/>
          </p:cNvSpPr>
          <p:nvPr>
            <p:ph type="sldImg"/>
          </p:nvPr>
        </p:nvSpPr>
        <p:spPr>
          <a:xfrm>
            <a:off x="1150938" y="692150"/>
            <a:ext cx="4556125" cy="3416300"/>
          </a:xfrm>
          <a:ln cap="flat"/>
        </p:spPr>
      </p:sp>
      <p:sp>
        <p:nvSpPr>
          <p:cNvPr id="26009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AF343-A02B-47D5-BC84-E83EEF273ED2}" type="slidenum">
              <a:rPr lang="en-US" altLang="en-US"/>
              <a:pPr/>
              <a:t>15</a:t>
            </a:fld>
            <a:endParaRPr lang="en-US" altLang="en-US"/>
          </a:p>
        </p:txBody>
      </p:sp>
      <p:sp>
        <p:nvSpPr>
          <p:cNvPr id="303106" name="Rectangle 2"/>
          <p:cNvSpPr>
            <a:spLocks noGrp="1" noRot="1" noChangeAspect="1" noChangeArrowheads="1" noTextEdit="1"/>
          </p:cNvSpPr>
          <p:nvPr>
            <p:ph type="sldImg"/>
          </p:nvPr>
        </p:nvSpPr>
        <p:spPr>
          <a:xfrm>
            <a:off x="1150938" y="692150"/>
            <a:ext cx="4556125" cy="3416300"/>
          </a:xfrm>
          <a:ln cap="flat"/>
        </p:spPr>
      </p:sp>
      <p:sp>
        <p:nvSpPr>
          <p:cNvPr id="30310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8F171-D043-4D0A-96CD-1CE08739BAA7}" type="slidenum">
              <a:rPr lang="en-US" altLang="en-US"/>
              <a:pPr/>
              <a:t>16</a:t>
            </a:fld>
            <a:endParaRPr lang="en-US" altLang="en-US"/>
          </a:p>
        </p:txBody>
      </p:sp>
      <p:sp>
        <p:nvSpPr>
          <p:cNvPr id="305154" name="Rectangle 2"/>
          <p:cNvSpPr>
            <a:spLocks noGrp="1" noRot="1" noChangeAspect="1" noChangeArrowheads="1" noTextEdit="1"/>
          </p:cNvSpPr>
          <p:nvPr>
            <p:ph type="sldImg"/>
          </p:nvPr>
        </p:nvSpPr>
        <p:spPr>
          <a:xfrm>
            <a:off x="1150938" y="692150"/>
            <a:ext cx="4556125" cy="3416300"/>
          </a:xfrm>
          <a:ln cap="flat"/>
        </p:spPr>
      </p:sp>
      <p:sp>
        <p:nvSpPr>
          <p:cNvPr id="30515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A79FA-93D6-423B-9B1B-383BFB372D27}" type="slidenum">
              <a:rPr lang="en-US" altLang="en-US"/>
              <a:pPr/>
              <a:t>17</a:t>
            </a:fld>
            <a:endParaRPr lang="en-US" altLang="en-US"/>
          </a:p>
        </p:txBody>
      </p:sp>
      <p:sp>
        <p:nvSpPr>
          <p:cNvPr id="307202" name="Rectangle 2"/>
          <p:cNvSpPr>
            <a:spLocks noGrp="1" noRot="1" noChangeAspect="1" noChangeArrowheads="1" noTextEdit="1"/>
          </p:cNvSpPr>
          <p:nvPr>
            <p:ph type="sldImg"/>
          </p:nvPr>
        </p:nvSpPr>
        <p:spPr>
          <a:xfrm>
            <a:off x="1150938" y="692150"/>
            <a:ext cx="4556125" cy="3416300"/>
          </a:xfrm>
          <a:ln cap="flat"/>
        </p:spPr>
      </p:sp>
      <p:sp>
        <p:nvSpPr>
          <p:cNvPr id="30720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DDDBF-AC26-4A6F-B4EF-822193704985}" type="slidenum">
              <a:rPr lang="en-US" altLang="en-US"/>
              <a:pPr/>
              <a:t>18</a:t>
            </a:fld>
            <a:endParaRPr lang="en-US" altLang="en-US"/>
          </a:p>
        </p:txBody>
      </p:sp>
      <p:sp>
        <p:nvSpPr>
          <p:cNvPr id="309250" name="Rectangle 2"/>
          <p:cNvSpPr>
            <a:spLocks noGrp="1" noRot="1" noChangeAspect="1" noChangeArrowheads="1" noTextEdit="1"/>
          </p:cNvSpPr>
          <p:nvPr>
            <p:ph type="sldImg"/>
          </p:nvPr>
        </p:nvSpPr>
        <p:spPr>
          <a:xfrm>
            <a:off x="1150938" y="692150"/>
            <a:ext cx="4556125" cy="3416300"/>
          </a:xfrm>
          <a:ln cap="flat"/>
        </p:spPr>
      </p:sp>
      <p:sp>
        <p:nvSpPr>
          <p:cNvPr id="30925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C241F-3E4F-4EDB-897E-8742B0B7B6C0}" type="slidenum">
              <a:rPr lang="en-US" altLang="en-US"/>
              <a:pPr/>
              <a:t>19</a:t>
            </a:fld>
            <a:endParaRPr lang="en-US" altLang="en-US"/>
          </a:p>
        </p:txBody>
      </p:sp>
      <p:sp>
        <p:nvSpPr>
          <p:cNvPr id="311298" name="Rectangle 2"/>
          <p:cNvSpPr>
            <a:spLocks noGrp="1" noRot="1" noChangeAspect="1" noChangeArrowheads="1" noTextEdit="1"/>
          </p:cNvSpPr>
          <p:nvPr>
            <p:ph type="sldImg"/>
          </p:nvPr>
        </p:nvSpPr>
        <p:spPr>
          <a:xfrm>
            <a:off x="1150938" y="692150"/>
            <a:ext cx="4556125" cy="3416300"/>
          </a:xfrm>
          <a:ln cap="flat"/>
        </p:spPr>
      </p:sp>
      <p:sp>
        <p:nvSpPr>
          <p:cNvPr id="31129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37B7A-74E9-4FC7-B516-A65BD1646ACC}" type="slidenum">
              <a:rPr lang="en-US" altLang="en-US"/>
              <a:pPr/>
              <a:t>20</a:t>
            </a:fld>
            <a:endParaRPr lang="en-US" altLang="en-US"/>
          </a:p>
        </p:txBody>
      </p:sp>
      <p:sp>
        <p:nvSpPr>
          <p:cNvPr id="349186" name="Rectangle 2"/>
          <p:cNvSpPr>
            <a:spLocks noGrp="1" noRot="1" noChangeAspect="1" noChangeArrowheads="1" noTextEdit="1"/>
          </p:cNvSpPr>
          <p:nvPr>
            <p:ph type="sldImg"/>
          </p:nvPr>
        </p:nvSpPr>
        <p:spPr>
          <a:xfrm>
            <a:off x="1150938" y="692150"/>
            <a:ext cx="4556125" cy="3416300"/>
          </a:xfrm>
          <a:ln cap="flat"/>
        </p:spPr>
      </p:sp>
      <p:sp>
        <p:nvSpPr>
          <p:cNvPr id="34918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Liang, Introduction to Java Programming, Eighth Edition, (c) 2011 Pearson Education, Inc. All rights reserved. 0132130807</a:t>
            </a:r>
            <a:endParaRPr lang="en-US" altLang="en-US"/>
          </a:p>
        </p:txBody>
      </p:sp>
      <p:sp>
        <p:nvSpPr>
          <p:cNvPr id="6" name="Slide Number Placeholder 5"/>
          <p:cNvSpPr>
            <a:spLocks noGrp="1"/>
          </p:cNvSpPr>
          <p:nvPr>
            <p:ph type="sldNum" sz="quarter" idx="12"/>
          </p:nvPr>
        </p:nvSpPr>
        <p:spPr/>
        <p:txBody>
          <a:bodyPr/>
          <a:lstStyle/>
          <a:p>
            <a:fld id="{42C72D0D-1588-4695-8E07-987975CFAC70}"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E5A3B-C152-4C0E-B2D9-522B2C433C2A}"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4DD14-BBE3-48AE-8404-9A2886F2786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31CBF-2EB1-47F2-950A-92EC7D23147D}"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BD0B1-E6B3-4C85-AFDC-3AF3520C8317}"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4A380-850B-48B7-8425-BDF2FD5B9DE8}"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30F52-B8C1-4FF9-9DAA-4FFC4D2956A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49805-CF29-4D42-8C53-6AD5ACE58269}"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58EDD4-F4DB-49CE-A5DE-DAA6AF41BEA7}"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2BF3-0681-414F-BFC1-CC44A2F6C482}"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3E39E-D0BF-4FEB-9A8E-771E506E6FA9}"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54C43-C07D-422A-812D-74ED61D27822}" type="slidenum">
              <a:rPr lang="en-US" altLang="en-US" smtClean="0"/>
              <a:pPr/>
              <a:t>‹#›</a:t>
            </a:fld>
            <a:endParaRPr lang="en-US" alt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hyperlink" Target="html/AccountWithoutSync.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0.png"/><Relationship Id="rId4" Type="http://schemas.openxmlformats.org/officeDocument/2006/relationships/hyperlink" Target="html/AccountWithoutSync.ba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514299" y="3733800"/>
            <a:ext cx="6077048"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a:t>
            </a:r>
            <a:r>
              <a:rPr lang="en-US" altLang="en-US" sz="2800" b="1" dirty="0" smtClean="0"/>
              <a:t>Multithreading</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686800" cy="895350"/>
          </a:xfrm>
          <a:noFill/>
          <a:ln/>
        </p:spPr>
        <p:txBody>
          <a:bodyPr/>
          <a:lstStyle/>
          <a:p>
            <a:r>
              <a:rPr lang="en-US" altLang="en-US" sz="4000"/>
              <a:t>isAlive(), interrupt(), and isInterrupted()</a:t>
            </a:r>
            <a:endParaRPr lang="en-US" altLang="en-US" sz="3200"/>
          </a:p>
        </p:txBody>
      </p:sp>
      <p:sp>
        <p:nvSpPr>
          <p:cNvPr id="173059" name="Rectangle 3"/>
          <p:cNvSpPr>
            <a:spLocks noGrp="1" noChangeArrowheads="1"/>
          </p:cNvSpPr>
          <p:nvPr>
            <p:ph idx="1"/>
          </p:nvPr>
        </p:nvSpPr>
        <p:spPr>
          <a:xfrm>
            <a:off x="304800" y="1219200"/>
            <a:ext cx="8610600" cy="5181600"/>
          </a:xfrm>
          <a:noFill/>
          <a:ln/>
        </p:spPr>
        <p:txBody>
          <a:bodyPr/>
          <a:lstStyle/>
          <a:p>
            <a:pPr marL="0" indent="0">
              <a:lnSpc>
                <a:spcPct val="90000"/>
              </a:lnSpc>
              <a:spcBef>
                <a:spcPct val="0"/>
              </a:spcBef>
              <a:buFont typeface="Monotype Sorts" pitchFamily="2" charset="2"/>
              <a:buNone/>
            </a:pPr>
            <a:r>
              <a:rPr lang="en-US" altLang="en-US" sz="2800">
                <a:cs typeface="Times New Roman" pitchFamily="18" charset="0"/>
              </a:rPr>
              <a:t>The isAlive() method is used to find out the state of a thread. It returns true if a thread is in the Ready, Blocked, or Running state; it returns false if a thread is new and has not started or if it is finished.</a:t>
            </a:r>
          </a:p>
          <a:p>
            <a:pPr marL="0" indent="0">
              <a:lnSpc>
                <a:spcPct val="90000"/>
              </a:lnSpc>
              <a:spcBef>
                <a:spcPct val="0"/>
              </a:spcBef>
              <a:buFont typeface="Monotype Sorts" pitchFamily="2" charset="2"/>
              <a:buNone/>
            </a:pPr>
            <a:endParaRPr lang="en-US" altLang="en-US" sz="2800">
              <a:cs typeface="Times New Roman" pitchFamily="18" charset="0"/>
            </a:endParaRPr>
          </a:p>
          <a:p>
            <a:pPr marL="0" indent="0">
              <a:lnSpc>
                <a:spcPct val="90000"/>
              </a:lnSpc>
              <a:spcBef>
                <a:spcPct val="0"/>
              </a:spcBef>
              <a:buClrTx/>
              <a:buSzTx/>
              <a:buFontTx/>
              <a:buNone/>
            </a:pPr>
            <a:r>
              <a:rPr lang="en-US" altLang="en-US" sz="2800">
                <a:cs typeface="Times New Roman" pitchFamily="18" charset="0"/>
              </a:rPr>
              <a:t>The interrupt() method interrupts a thread in the following way: If a thread is currently in the Ready or Running state, its interrupted flag is set; if a thread is currently blocked, it is awakened and enters the Ready state, and an java.io.InterruptedException is thrown.</a:t>
            </a:r>
          </a:p>
          <a:p>
            <a:pPr marL="0" indent="0">
              <a:lnSpc>
                <a:spcPct val="90000"/>
              </a:lnSpc>
              <a:spcBef>
                <a:spcPct val="0"/>
              </a:spcBef>
              <a:buClrTx/>
              <a:buSzTx/>
              <a:buFontTx/>
              <a:buNone/>
            </a:pPr>
            <a:endParaRPr lang="en-US" altLang="en-US" sz="2800">
              <a:cs typeface="Times New Roman" pitchFamily="18" charset="0"/>
            </a:endParaRPr>
          </a:p>
          <a:p>
            <a:pPr marL="0" indent="0">
              <a:lnSpc>
                <a:spcPct val="90000"/>
              </a:lnSpc>
              <a:spcBef>
                <a:spcPct val="0"/>
              </a:spcBef>
              <a:buClrTx/>
              <a:buSzTx/>
              <a:buFontTx/>
              <a:buNone/>
            </a:pPr>
            <a:r>
              <a:rPr lang="en-US" altLang="en-US" sz="2800">
                <a:cs typeface="Times New Roman" pitchFamily="18" charset="0"/>
              </a:rPr>
              <a:t>The isInterrupt() method tests whether the thread is interrupted.</a:t>
            </a:r>
          </a:p>
        </p:txBody>
      </p:sp>
      <p:sp>
        <p:nvSpPr>
          <p:cNvPr id="4" name="Slide Number Placeholder 4"/>
          <p:cNvSpPr>
            <a:spLocks noGrp="1"/>
          </p:cNvSpPr>
          <p:nvPr>
            <p:ph type="sldNum" sz="quarter" idx="12"/>
          </p:nvPr>
        </p:nvSpPr>
        <p:spPr/>
        <p:txBody>
          <a:bodyPr/>
          <a:lstStyle/>
          <a:p>
            <a:fld id="{EEC63847-BDD3-4955-A868-2743A4483E1C}" type="slidenum">
              <a:rPr lang="en-US" altLang="en-US"/>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0"/>
            <a:ext cx="7772400" cy="1428750"/>
          </a:xfrm>
          <a:noFill/>
          <a:ln/>
        </p:spPr>
        <p:txBody>
          <a:bodyPr/>
          <a:lstStyle/>
          <a:p>
            <a:r>
              <a:rPr lang="en-US" altLang="en-US"/>
              <a:t>Thread Priority</a:t>
            </a:r>
            <a:endParaRPr lang="en-US" altLang="en-US" b="1"/>
          </a:p>
        </p:txBody>
      </p:sp>
      <p:sp>
        <p:nvSpPr>
          <p:cNvPr id="267267" name="Rectangle 3"/>
          <p:cNvSpPr>
            <a:spLocks noGrp="1" noChangeArrowheads="1"/>
          </p:cNvSpPr>
          <p:nvPr>
            <p:ph idx="1"/>
          </p:nvPr>
        </p:nvSpPr>
        <p:spPr>
          <a:xfrm>
            <a:off x="685800" y="1371600"/>
            <a:ext cx="7772400" cy="3505200"/>
          </a:xfrm>
          <a:noFill/>
          <a:ln/>
        </p:spPr>
        <p:txBody>
          <a:bodyPr/>
          <a:lstStyle/>
          <a:p>
            <a:pPr marL="334963" indent="-334963"/>
            <a:r>
              <a:rPr lang="en-US" altLang="en-US" sz="2800"/>
              <a:t>Each thread is assigned a default priority of </a:t>
            </a:r>
            <a:r>
              <a:rPr lang="en-US" altLang="en-US" sz="2600">
                <a:latin typeface="Courier New" pitchFamily="49" charset="0"/>
              </a:rPr>
              <a:t>Thread.NORM_PRIORITY</a:t>
            </a:r>
            <a:r>
              <a:rPr lang="en-US" altLang="en-US" sz="2800"/>
              <a:t>. You can reset the priority using </a:t>
            </a:r>
            <a:r>
              <a:rPr lang="en-US" altLang="en-US" sz="2600">
                <a:latin typeface="Courier New" pitchFamily="49" charset="0"/>
              </a:rPr>
              <a:t>setPriority(int priority)</a:t>
            </a:r>
            <a:r>
              <a:rPr lang="en-US" altLang="en-US" sz="2800"/>
              <a:t>. </a:t>
            </a:r>
          </a:p>
          <a:p>
            <a:pPr marL="334963" indent="-334963">
              <a:spcBef>
                <a:spcPct val="100000"/>
              </a:spcBef>
            </a:pPr>
            <a:r>
              <a:rPr lang="en-US" altLang="en-US" sz="2800"/>
              <a:t>Some constants for priorities include </a:t>
            </a:r>
            <a:r>
              <a:rPr lang="en-US" altLang="en-US" sz="2600">
                <a:latin typeface="Courier New" pitchFamily="49" charset="0"/>
              </a:rPr>
              <a:t>Thread.MIN_PRIORITY</a:t>
            </a:r>
            <a:r>
              <a:rPr lang="en-US" altLang="en-US" sz="2800"/>
              <a:t> </a:t>
            </a:r>
            <a:r>
              <a:rPr lang="en-US" altLang="en-US" sz="2600">
                <a:latin typeface="Courier New" pitchFamily="49" charset="0"/>
              </a:rPr>
              <a:t>Thread.MAX_PRIORITY</a:t>
            </a:r>
            <a:r>
              <a:rPr lang="en-US" altLang="en-US" sz="2800"/>
              <a:t> </a:t>
            </a:r>
            <a:r>
              <a:rPr lang="en-US" altLang="en-US" sz="2600">
                <a:latin typeface="Courier New" pitchFamily="49" charset="0"/>
              </a:rPr>
              <a:t>Thread.NORM_PRIORITY</a:t>
            </a:r>
            <a:endParaRPr lang="en-US" altLang="en-US" sz="2600">
              <a:latin typeface="Book Antiqua" pitchFamily="18" charset="0"/>
            </a:endParaRPr>
          </a:p>
        </p:txBody>
      </p:sp>
      <p:sp>
        <p:nvSpPr>
          <p:cNvPr id="4" name="Slide Number Placeholder 4"/>
          <p:cNvSpPr>
            <a:spLocks noGrp="1"/>
          </p:cNvSpPr>
          <p:nvPr>
            <p:ph type="sldNum" sz="quarter" idx="12"/>
          </p:nvPr>
        </p:nvSpPr>
        <p:spPr/>
        <p:txBody>
          <a:bodyPr/>
          <a:lstStyle/>
          <a:p>
            <a:fld id="{A377173B-7515-4EEC-8034-98E77CEF83C1}"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81000"/>
            <a:ext cx="7772400" cy="514350"/>
          </a:xfrm>
        </p:spPr>
        <p:txBody>
          <a:bodyPr>
            <a:normAutofit fontScale="90000"/>
          </a:bodyPr>
          <a:lstStyle/>
          <a:p>
            <a:r>
              <a:rPr lang="en-US" altLang="en-US"/>
              <a:t>Thread Synchronization</a:t>
            </a:r>
          </a:p>
        </p:txBody>
      </p:sp>
      <p:sp>
        <p:nvSpPr>
          <p:cNvPr id="5" name="Slide Number Placeholder 4"/>
          <p:cNvSpPr>
            <a:spLocks noGrp="1"/>
          </p:cNvSpPr>
          <p:nvPr>
            <p:ph type="sldNum" sz="quarter" idx="12"/>
          </p:nvPr>
        </p:nvSpPr>
        <p:spPr/>
        <p:txBody>
          <a:bodyPr/>
          <a:lstStyle/>
          <a:p>
            <a:fld id="{7D4BCBC8-1CCF-48A7-8372-F4B04F05042D}" type="slidenum">
              <a:rPr lang="en-US" altLang="en-US"/>
              <a:pPr/>
              <a:t>12</a:t>
            </a:fld>
            <a:endParaRPr lang="en-US" altLang="en-US"/>
          </a:p>
        </p:txBody>
      </p:sp>
      <p:sp>
        <p:nvSpPr>
          <p:cNvPr id="338947" name="Text Box 3"/>
          <p:cNvSpPr txBox="1">
            <a:spLocks noChangeArrowheads="1"/>
          </p:cNvSpPr>
          <p:nvPr/>
        </p:nvSpPr>
        <p:spPr bwMode="auto">
          <a:xfrm>
            <a:off x="304800" y="1676400"/>
            <a:ext cx="8458200" cy="204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3200"/>
              <a:t>A shared resource may be corrupted if it is accessed simultaneously by multiple threads. For example, two unsynchronized threads accessing the same bank account may cause conflict.</a:t>
            </a:r>
            <a:endParaRPr lang="en-US" altLang="en-US"/>
          </a:p>
        </p:txBody>
      </p:sp>
      <p:graphicFrame>
        <p:nvGraphicFramePr>
          <p:cNvPr id="338948" name="Object 4"/>
          <p:cNvGraphicFramePr>
            <a:graphicFrameLocks noChangeAspect="1"/>
          </p:cNvGraphicFramePr>
          <p:nvPr/>
        </p:nvGraphicFramePr>
        <p:xfrm>
          <a:off x="381000" y="3810000"/>
          <a:ext cx="8763000" cy="2514600"/>
        </p:xfrm>
        <a:graphic>
          <a:graphicData uri="http://schemas.openxmlformats.org/presentationml/2006/ole">
            <p:oleObj spid="_x0000_s338956" name="Picture" r:id="rId3" imgW="5029200" imgH="1257300" progId="Word.Picture.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57200" y="381000"/>
            <a:ext cx="8305800" cy="609600"/>
          </a:xfrm>
        </p:spPr>
        <p:txBody>
          <a:bodyPr>
            <a:normAutofit fontScale="90000"/>
          </a:bodyPr>
          <a:lstStyle/>
          <a:p>
            <a:r>
              <a:rPr lang="en-US" altLang="en-US" sz="4000"/>
              <a:t>Example: Showing Resource Conflict</a:t>
            </a:r>
            <a:endParaRPr lang="en-US" altLang="en-US" sz="4000">
              <a:solidFill>
                <a:schemeClr val="tx1"/>
              </a:solidFill>
              <a:latin typeface="Book Antiqua" pitchFamily="18" charset="0"/>
            </a:endParaRPr>
          </a:p>
        </p:txBody>
      </p:sp>
      <p:sp>
        <p:nvSpPr>
          <p:cNvPr id="274435" name="Rectangle 3"/>
          <p:cNvSpPr>
            <a:spLocks noGrp="1" noChangeArrowheads="1"/>
          </p:cNvSpPr>
          <p:nvPr>
            <p:ph idx="1"/>
          </p:nvPr>
        </p:nvSpPr>
        <p:spPr>
          <a:xfrm>
            <a:off x="381000" y="1371600"/>
            <a:ext cx="8534400" cy="1524000"/>
          </a:xfrm>
        </p:spPr>
        <p:txBody>
          <a:bodyPr/>
          <a:lstStyle/>
          <a:p>
            <a:pPr>
              <a:lnSpc>
                <a:spcPct val="90000"/>
              </a:lnSpc>
            </a:pPr>
            <a:r>
              <a:rPr lang="en-US" altLang="en-US" sz="2400"/>
              <a:t>Objective: </a:t>
            </a:r>
            <a:r>
              <a:rPr lang="en-US" altLang="en-US" sz="2400">
                <a:cs typeface="Times New Roman" pitchFamily="18" charset="0"/>
              </a:rPr>
              <a:t>Write a program that demonstrates the problem of resource conflict. Suppose that you create and launch one hundred threads, each of which adds a penny to an account. Assume that the account is initially empty. </a:t>
            </a:r>
          </a:p>
        </p:txBody>
      </p:sp>
      <p:sp>
        <p:nvSpPr>
          <p:cNvPr id="11" name="Slide Number Placeholder 4"/>
          <p:cNvSpPr>
            <a:spLocks noGrp="1"/>
          </p:cNvSpPr>
          <p:nvPr>
            <p:ph type="sldNum" sz="quarter" idx="12"/>
          </p:nvPr>
        </p:nvSpPr>
        <p:spPr/>
        <p:txBody>
          <a:bodyPr/>
          <a:lstStyle/>
          <a:p>
            <a:fld id="{ECC10E1D-2B5A-4661-A5BF-061C68AD7912}" type="slidenum">
              <a:rPr lang="en-US" altLang="en-US"/>
              <a:pPr/>
              <a:t>13</a:t>
            </a:fld>
            <a:endParaRPr lang="en-US" altLang="en-US"/>
          </a:p>
        </p:txBody>
      </p:sp>
      <p:sp>
        <p:nvSpPr>
          <p:cNvPr id="274439" name="AutoShape 7">
            <a:hlinkClick r:id="" action="ppaction://noaction" highlightClick="1"/>
          </p:cNvPr>
          <p:cNvSpPr>
            <a:spLocks noChangeArrowheads="1"/>
          </p:cNvSpPr>
          <p:nvPr/>
        </p:nvSpPr>
        <p:spPr bwMode="auto">
          <a:xfrm>
            <a:off x="4572000" y="51816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3" action="ppaction://program"/>
              </a:rPr>
              <a:t>AccountWithoutSync</a:t>
            </a:r>
            <a:endParaRPr lang="en-US" altLang="en-US">
              <a:solidFill>
                <a:schemeClr val="accent1"/>
              </a:solidFill>
            </a:endParaRPr>
          </a:p>
        </p:txBody>
      </p:sp>
      <p:sp>
        <p:nvSpPr>
          <p:cNvPr id="274440" name="AutoShape 8">
            <a:hlinkClick r:id="rId4" action="ppaction://program" highlightClick="1"/>
          </p:cNvPr>
          <p:cNvSpPr>
            <a:spLocks noChangeArrowheads="1"/>
          </p:cNvSpPr>
          <p:nvPr/>
        </p:nvSpPr>
        <p:spPr bwMode="auto">
          <a:xfrm>
            <a:off x="4572000" y="58674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274442" name="Rectangle 10"/>
          <p:cNvSpPr>
            <a:spLocks noChangeArrowheads="1"/>
          </p:cNvSpPr>
          <p:nvPr/>
        </p:nvSpPr>
        <p:spPr bwMode="auto">
          <a:xfrm>
            <a:off x="2085975" y="2743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74444" name="Rectangle 12"/>
          <p:cNvSpPr>
            <a:spLocks noChangeArrowheads="1"/>
          </p:cNvSpPr>
          <p:nvPr/>
        </p:nvSpPr>
        <p:spPr bwMode="auto">
          <a:xfrm>
            <a:off x="2686050" y="26336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pic>
        <p:nvPicPr>
          <p:cNvPr id="274443" name="Picture 1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09600" y="4953000"/>
            <a:ext cx="3771900" cy="1590675"/>
          </a:xfrm>
          <a:prstGeom prst="rect">
            <a:avLst/>
          </a:prstGeom>
          <a:noFill/>
          <a:extLst>
            <a:ext uri="{909E8E84-426E-40DD-AFC4-6F175D3DCCD1}">
              <a14:hiddenFill xmlns:a14="http://schemas.microsoft.com/office/drawing/2010/main" xmlns="">
                <a:solidFill>
                  <a:srgbClr val="FFFFFF"/>
                </a:solidFill>
              </a14:hiddenFill>
            </a:ext>
          </a:extLst>
        </p:spPr>
      </p:pic>
      <p:sp>
        <p:nvSpPr>
          <p:cNvPr id="274446" name="Rectangle 14"/>
          <p:cNvSpPr>
            <a:spLocks noChangeArrowheads="1"/>
          </p:cNvSpPr>
          <p:nvPr/>
        </p:nvSpPr>
        <p:spPr bwMode="auto">
          <a:xfrm>
            <a:off x="0" y="2770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4445" name="Object 13"/>
          <p:cNvGraphicFramePr>
            <a:graphicFrameLocks noChangeAspect="1"/>
          </p:cNvGraphicFramePr>
          <p:nvPr/>
        </p:nvGraphicFramePr>
        <p:xfrm>
          <a:off x="914400" y="2819400"/>
          <a:ext cx="7315200" cy="1936750"/>
        </p:xfrm>
        <a:graphic>
          <a:graphicData uri="http://schemas.openxmlformats.org/presentationml/2006/ole">
            <p:oleObj spid="_x0000_s274454" name="Picture" r:id="rId6" imgW="4975860" imgH="1313688" progId="Word.Picture.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228600"/>
            <a:ext cx="7772400" cy="609600"/>
          </a:xfrm>
          <a:noFill/>
          <a:ln/>
        </p:spPr>
        <p:txBody>
          <a:bodyPr>
            <a:normAutofit fontScale="90000"/>
          </a:bodyPr>
          <a:lstStyle/>
          <a:p>
            <a:r>
              <a:rPr lang="en-US" altLang="en-US"/>
              <a:t>Race Condition</a:t>
            </a:r>
            <a:endParaRPr lang="en-US" altLang="en-US" b="1"/>
          </a:p>
        </p:txBody>
      </p:sp>
      <p:sp>
        <p:nvSpPr>
          <p:cNvPr id="259075" name="Rectangle 3"/>
          <p:cNvSpPr>
            <a:spLocks noGrp="1" noChangeArrowheads="1"/>
          </p:cNvSpPr>
          <p:nvPr>
            <p:ph idx="1"/>
          </p:nvPr>
        </p:nvSpPr>
        <p:spPr>
          <a:xfrm>
            <a:off x="228600" y="990600"/>
            <a:ext cx="8458200" cy="381000"/>
          </a:xfrm>
          <a:noFill/>
          <a:ln/>
        </p:spPr>
        <p:txBody>
          <a:bodyPr/>
          <a:lstStyle/>
          <a:p>
            <a:pPr marL="0" indent="0">
              <a:lnSpc>
                <a:spcPct val="90000"/>
              </a:lnSpc>
              <a:buFont typeface="Monotype Sorts" pitchFamily="2" charset="2"/>
              <a:buNone/>
            </a:pPr>
            <a:r>
              <a:rPr lang="en-US" altLang="en-US" sz="2000"/>
              <a:t>What, then, caused the error in the example? Here is a possible scenario:</a:t>
            </a:r>
          </a:p>
        </p:txBody>
      </p:sp>
      <p:sp>
        <p:nvSpPr>
          <p:cNvPr id="8" name="Slide Number Placeholder 4"/>
          <p:cNvSpPr>
            <a:spLocks noGrp="1"/>
          </p:cNvSpPr>
          <p:nvPr>
            <p:ph type="sldNum" sz="quarter" idx="12"/>
          </p:nvPr>
        </p:nvSpPr>
        <p:spPr/>
        <p:txBody>
          <a:bodyPr/>
          <a:lstStyle/>
          <a:p>
            <a:fld id="{45948953-3B09-4CAF-B2A1-621AE752E123}" type="slidenum">
              <a:rPr lang="en-US" altLang="en-US"/>
              <a:pPr/>
              <a:t>14</a:t>
            </a:fld>
            <a:endParaRPr lang="en-US" altLang="en-US"/>
          </a:p>
        </p:txBody>
      </p:sp>
      <p:sp>
        <p:nvSpPr>
          <p:cNvPr id="259079" name="Rectangle 7"/>
          <p:cNvSpPr>
            <a:spLocks noChangeArrowheads="1"/>
          </p:cNvSpPr>
          <p:nvPr/>
        </p:nvSpPr>
        <p:spPr bwMode="auto">
          <a:xfrm>
            <a:off x="2371725" y="2914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59080" name="Rectangle 8"/>
          <p:cNvSpPr>
            <a:spLocks noChangeArrowheads="1"/>
          </p:cNvSpPr>
          <p:nvPr/>
        </p:nvSpPr>
        <p:spPr bwMode="auto">
          <a:xfrm>
            <a:off x="228600" y="3581400"/>
            <a:ext cx="8458200"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400">
                <a:cs typeface="Times New Roman" pitchFamily="18" charset="0"/>
              </a:rPr>
              <a:t>The effect of this scenario is that Task 1 did nothing, because in Step 4 Task 2 overrides </a:t>
            </a:r>
            <a:r>
              <a:rPr lang="en-US" altLang="en-US" sz="2400" u="sng">
                <a:cs typeface="Times New Roman" pitchFamily="18" charset="0"/>
              </a:rPr>
              <a:t>Task 1</a:t>
            </a:r>
            <a:r>
              <a:rPr lang="en-US" altLang="en-US" sz="2400">
                <a:cs typeface="Times New Roman" pitchFamily="18" charset="0"/>
              </a:rPr>
              <a:t>'s result. Obviously, the problem is that </a:t>
            </a:r>
            <a:r>
              <a:rPr lang="en-US" altLang="en-US" sz="2400" u="sng">
                <a:cs typeface="Times New Roman" pitchFamily="18" charset="0"/>
              </a:rPr>
              <a:t>Task 1</a:t>
            </a:r>
            <a:r>
              <a:rPr lang="en-US" altLang="en-US" sz="2400">
                <a:cs typeface="Times New Roman" pitchFamily="18" charset="0"/>
              </a:rPr>
              <a:t> and </a:t>
            </a:r>
            <a:r>
              <a:rPr lang="en-US" altLang="en-US" sz="2400" u="sng">
                <a:cs typeface="Times New Roman" pitchFamily="18" charset="0"/>
              </a:rPr>
              <a:t>Task 2</a:t>
            </a:r>
            <a:r>
              <a:rPr lang="en-US" altLang="en-US" sz="2400">
                <a:cs typeface="Times New Roman" pitchFamily="18" charset="0"/>
              </a:rPr>
              <a:t> are accessing a common resource in a way that causes conflict. This is a common problem known as a </a:t>
            </a:r>
            <a:r>
              <a:rPr lang="en-US" altLang="en-US" sz="2400" i="1">
                <a:cs typeface="Times New Roman" pitchFamily="18" charset="0"/>
              </a:rPr>
              <a:t>race condition</a:t>
            </a:r>
            <a:r>
              <a:rPr lang="en-US" altLang="en-US" sz="2400">
                <a:cs typeface="Times New Roman" pitchFamily="18" charset="0"/>
              </a:rPr>
              <a:t> in multithreaded programs. A class is said to be </a:t>
            </a:r>
            <a:r>
              <a:rPr lang="en-US" altLang="en-US" sz="2400" i="1">
                <a:cs typeface="Times New Roman" pitchFamily="18" charset="0"/>
              </a:rPr>
              <a:t>thread-safe</a:t>
            </a:r>
            <a:r>
              <a:rPr lang="en-US" altLang="en-US" sz="2400">
                <a:cs typeface="Times New Roman" pitchFamily="18" charset="0"/>
              </a:rPr>
              <a:t> if an object of the class does not cause a race condition in the presence of multiple threads. As demonstrated in the preceding example, the </a:t>
            </a:r>
            <a:r>
              <a:rPr lang="en-US" altLang="en-US" sz="2400" u="sng">
                <a:cs typeface="Times New Roman" pitchFamily="18" charset="0"/>
              </a:rPr>
              <a:t>Account</a:t>
            </a:r>
            <a:r>
              <a:rPr lang="en-US" altLang="en-US" sz="2400">
                <a:cs typeface="Times New Roman" pitchFamily="18" charset="0"/>
              </a:rPr>
              <a:t> class is not thread-safe.  </a:t>
            </a:r>
            <a:endParaRPr lang="en-US" altLang="en-US" sz="2400"/>
          </a:p>
        </p:txBody>
      </p:sp>
      <p:sp>
        <p:nvSpPr>
          <p:cNvPr id="259082" name="Rectangle 10"/>
          <p:cNvSpPr>
            <a:spLocks noChangeArrowheads="1"/>
          </p:cNvSpPr>
          <p:nvPr/>
        </p:nvSpPr>
        <p:spPr bwMode="auto">
          <a:xfrm>
            <a:off x="0" y="2914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9081" name="Object 9"/>
          <p:cNvGraphicFramePr>
            <a:graphicFrameLocks noChangeAspect="1"/>
          </p:cNvGraphicFramePr>
          <p:nvPr/>
        </p:nvGraphicFramePr>
        <p:xfrm>
          <a:off x="304800" y="1676400"/>
          <a:ext cx="7696200" cy="1797050"/>
        </p:xfrm>
        <a:graphic>
          <a:graphicData uri="http://schemas.openxmlformats.org/presentationml/2006/ole">
            <p:oleObj spid="_x0000_s259090" name="Picture" r:id="rId4" imgW="4404360" imgH="1028700" progId="Word.Picture.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85800" y="228600"/>
            <a:ext cx="7772400" cy="609600"/>
          </a:xfrm>
          <a:noFill/>
          <a:ln/>
        </p:spPr>
        <p:txBody>
          <a:bodyPr>
            <a:normAutofit fontScale="90000"/>
          </a:bodyPr>
          <a:lstStyle/>
          <a:p>
            <a:r>
              <a:rPr lang="en-US" altLang="en-US" sz="4000"/>
              <a:t>The </a:t>
            </a:r>
            <a:r>
              <a:rPr lang="en-US" altLang="en-US" sz="4000">
                <a:latin typeface="Courier New" pitchFamily="49" charset="0"/>
              </a:rPr>
              <a:t>synchronized</a:t>
            </a:r>
            <a:r>
              <a:rPr lang="en-US" altLang="en-US" sz="4000"/>
              <a:t> keyword</a:t>
            </a:r>
            <a:endParaRPr lang="en-US" altLang="en-US" sz="4000" b="1"/>
          </a:p>
        </p:txBody>
      </p:sp>
      <p:sp>
        <p:nvSpPr>
          <p:cNvPr id="302083" name="Rectangle 3"/>
          <p:cNvSpPr>
            <a:spLocks noGrp="1" noChangeArrowheads="1"/>
          </p:cNvSpPr>
          <p:nvPr>
            <p:ph idx="1"/>
          </p:nvPr>
        </p:nvSpPr>
        <p:spPr>
          <a:xfrm>
            <a:off x="228600" y="914400"/>
            <a:ext cx="8763000" cy="4191000"/>
          </a:xfrm>
          <a:noFill/>
          <a:ln/>
        </p:spPr>
        <p:txBody>
          <a:bodyPr/>
          <a:lstStyle/>
          <a:p>
            <a:pPr marL="0" indent="0">
              <a:buFont typeface="Monotype Sorts" pitchFamily="2" charset="2"/>
              <a:buNone/>
            </a:pPr>
            <a:r>
              <a:rPr lang="en-US" altLang="en-US" sz="2400"/>
              <a:t>To avoid race conditions, more than one thread must be prevented from simultaneously entering certain part of the program, known as critical region. The critical region in the Listing 29.7 is the entire deposit method. You can use the synchronized keyword to synchronize the method so that only one thread can access the method at a time. There are several ways to correct the problem in Listing 29.7, one approach is to make Account thread-safe by adding the synchronized keyword in the deposit method in Line 45 as follows: </a:t>
            </a:r>
          </a:p>
          <a:p>
            <a:pPr marL="0" indent="0">
              <a:buFont typeface="Monotype Sorts" pitchFamily="2" charset="2"/>
              <a:buNone/>
            </a:pPr>
            <a:r>
              <a:rPr lang="en-US" altLang="en-US" sz="2400"/>
              <a:t> </a:t>
            </a:r>
          </a:p>
          <a:p>
            <a:pPr lvl="1">
              <a:buFontTx/>
              <a:buNone/>
            </a:pPr>
            <a:r>
              <a:rPr lang="en-US" altLang="en-US" sz="2000"/>
              <a:t>public synchronized void deposit(double amount)</a:t>
            </a:r>
          </a:p>
        </p:txBody>
      </p:sp>
      <p:sp>
        <p:nvSpPr>
          <p:cNvPr id="4" name="Slide Number Placeholder 4"/>
          <p:cNvSpPr>
            <a:spLocks noGrp="1"/>
          </p:cNvSpPr>
          <p:nvPr>
            <p:ph type="sldNum" sz="quarter" idx="12"/>
          </p:nvPr>
        </p:nvSpPr>
        <p:spPr/>
        <p:txBody>
          <a:bodyPr/>
          <a:lstStyle/>
          <a:p>
            <a:fld id="{195E9CC3-0FC7-4A56-88D0-AA0BF4E813AF}"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85800" y="381000"/>
            <a:ext cx="7772400" cy="609600"/>
          </a:xfrm>
          <a:noFill/>
          <a:ln/>
        </p:spPr>
        <p:txBody>
          <a:bodyPr>
            <a:normAutofit fontScale="90000"/>
          </a:bodyPr>
          <a:lstStyle/>
          <a:p>
            <a:r>
              <a:rPr lang="en-US" altLang="en-US" sz="3600"/>
              <a:t>Synchronizing Instance Methods and Static Methods</a:t>
            </a:r>
            <a:endParaRPr lang="en-US" altLang="en-US" sz="3600" b="1"/>
          </a:p>
        </p:txBody>
      </p:sp>
      <p:sp>
        <p:nvSpPr>
          <p:cNvPr id="304131" name="Rectangle 3"/>
          <p:cNvSpPr>
            <a:spLocks noGrp="1" noChangeArrowheads="1"/>
          </p:cNvSpPr>
          <p:nvPr>
            <p:ph idx="1"/>
          </p:nvPr>
        </p:nvSpPr>
        <p:spPr>
          <a:xfrm>
            <a:off x="228600" y="1371600"/>
            <a:ext cx="8763000" cy="3962400"/>
          </a:xfrm>
          <a:noFill/>
          <a:ln/>
        </p:spPr>
        <p:txBody>
          <a:bodyPr/>
          <a:lstStyle/>
          <a:p>
            <a:pPr marL="0" indent="0">
              <a:lnSpc>
                <a:spcPct val="90000"/>
              </a:lnSpc>
              <a:buFont typeface="Monotype Sorts" pitchFamily="2" charset="2"/>
              <a:buNone/>
            </a:pPr>
            <a:r>
              <a:rPr lang="en-US" altLang="en-US" sz="2800"/>
              <a:t>A synchronized method acquires a lock before it executes. In the case of an instance method, the lock is on the object for which the method was invoked. In the case of a static method, the lock is on the class. If one thread invokes a synchronized instance method (respectively, static method) on an object, the lock of that object (respectively, class) is acquired first, then the method is executed, and finally the lock is released. Another thread invoking the same method of that object (respectively, class) is blocked until the lock is released. </a:t>
            </a:r>
          </a:p>
        </p:txBody>
      </p:sp>
      <p:sp>
        <p:nvSpPr>
          <p:cNvPr id="4" name="Slide Number Placeholder 4"/>
          <p:cNvSpPr>
            <a:spLocks noGrp="1"/>
          </p:cNvSpPr>
          <p:nvPr>
            <p:ph type="sldNum" sz="quarter" idx="12"/>
          </p:nvPr>
        </p:nvSpPr>
        <p:spPr/>
        <p:txBody>
          <a:bodyPr/>
          <a:lstStyle/>
          <a:p>
            <a:fld id="{021FF20F-C0E2-44C4-BF1D-901A4EB99574}" type="slidenum">
              <a:rPr lang="en-US" altLang="en-US"/>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381000"/>
            <a:ext cx="7772400" cy="609600"/>
          </a:xfrm>
          <a:noFill/>
          <a:ln/>
        </p:spPr>
        <p:txBody>
          <a:bodyPr>
            <a:normAutofit fontScale="90000"/>
          </a:bodyPr>
          <a:lstStyle/>
          <a:p>
            <a:r>
              <a:rPr lang="en-US" altLang="en-US" sz="3600"/>
              <a:t>Synchronizing Instance Methods and Static Methods</a:t>
            </a:r>
            <a:endParaRPr lang="en-US" altLang="en-US" sz="3600" b="1"/>
          </a:p>
        </p:txBody>
      </p:sp>
      <p:sp>
        <p:nvSpPr>
          <p:cNvPr id="306179" name="Rectangle 3"/>
          <p:cNvSpPr>
            <a:spLocks noGrp="1" noChangeArrowheads="1"/>
          </p:cNvSpPr>
          <p:nvPr>
            <p:ph idx="1"/>
          </p:nvPr>
        </p:nvSpPr>
        <p:spPr>
          <a:xfrm>
            <a:off x="228600" y="1371600"/>
            <a:ext cx="8763000" cy="1905000"/>
          </a:xfrm>
          <a:noFill/>
          <a:ln/>
        </p:spPr>
        <p:txBody>
          <a:bodyPr/>
          <a:lstStyle/>
          <a:p>
            <a:pPr marL="0" indent="0">
              <a:spcBef>
                <a:spcPct val="0"/>
              </a:spcBef>
              <a:buFont typeface="Monotype Sorts" pitchFamily="2" charset="2"/>
              <a:buNone/>
            </a:pPr>
            <a:r>
              <a:rPr lang="en-US" altLang="en-US" sz="2400"/>
              <a:t>With the deposit method synchronized, the preceding scenario cannot happen. If Task 2 starts to enter the method, and Task 1 is already in the method, Task 2 is blocked until Task 1 finishes the method.</a:t>
            </a:r>
          </a:p>
        </p:txBody>
      </p:sp>
      <p:sp>
        <p:nvSpPr>
          <p:cNvPr id="7" name="Slide Number Placeholder 4"/>
          <p:cNvSpPr>
            <a:spLocks noGrp="1"/>
          </p:cNvSpPr>
          <p:nvPr>
            <p:ph type="sldNum" sz="quarter" idx="12"/>
          </p:nvPr>
        </p:nvSpPr>
        <p:spPr/>
        <p:txBody>
          <a:bodyPr/>
          <a:lstStyle/>
          <a:p>
            <a:fld id="{B4BD89F2-F0D3-4E93-BC9A-D99158C18149}" type="slidenum">
              <a:rPr lang="en-US" altLang="en-US"/>
              <a:pPr/>
              <a:t>17</a:t>
            </a:fld>
            <a:endParaRPr lang="en-US" altLang="en-US"/>
          </a:p>
        </p:txBody>
      </p:sp>
      <p:sp>
        <p:nvSpPr>
          <p:cNvPr id="306181" name="Rectangle 5"/>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306183" name="Rectangle 7"/>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6182" name="Object 6"/>
          <p:cNvGraphicFramePr>
            <a:graphicFrameLocks noChangeAspect="1"/>
          </p:cNvGraphicFramePr>
          <p:nvPr/>
        </p:nvGraphicFramePr>
        <p:xfrm>
          <a:off x="1447800" y="2895600"/>
          <a:ext cx="6096000" cy="3335338"/>
        </p:xfrm>
        <a:graphic>
          <a:graphicData uri="http://schemas.openxmlformats.org/presentationml/2006/ole">
            <p:oleObj spid="_x0000_s306191" name="Picture" r:id="rId4" imgW="4530852" imgH="2476500" progId="Word.Picture.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228600"/>
            <a:ext cx="7772400" cy="609600"/>
          </a:xfrm>
          <a:noFill/>
          <a:ln/>
        </p:spPr>
        <p:txBody>
          <a:bodyPr>
            <a:normAutofit fontScale="90000"/>
          </a:bodyPr>
          <a:lstStyle/>
          <a:p>
            <a:r>
              <a:rPr lang="en-US" altLang="en-US" sz="3600">
                <a:latin typeface="Courier" charset="0"/>
                <a:cs typeface="Times New Roman" pitchFamily="18" charset="0"/>
              </a:rPr>
              <a:t> </a:t>
            </a:r>
            <a:r>
              <a:rPr lang="en-US" altLang="en-US" sz="3600">
                <a:cs typeface="Times New Roman" pitchFamily="18" charset="0"/>
              </a:rPr>
              <a:t>Synchronizing Statements</a:t>
            </a:r>
            <a:r>
              <a:rPr lang="en-US" altLang="en-US" sz="3600"/>
              <a:t> </a:t>
            </a:r>
          </a:p>
        </p:txBody>
      </p:sp>
      <p:sp>
        <p:nvSpPr>
          <p:cNvPr id="308227" name="Rectangle 3"/>
          <p:cNvSpPr>
            <a:spLocks noGrp="1" noChangeArrowheads="1"/>
          </p:cNvSpPr>
          <p:nvPr>
            <p:ph idx="1"/>
          </p:nvPr>
        </p:nvSpPr>
        <p:spPr>
          <a:xfrm>
            <a:off x="228600" y="914400"/>
            <a:ext cx="8763000" cy="5486400"/>
          </a:xfrm>
          <a:noFill/>
          <a:ln/>
        </p:spPr>
        <p:txBody>
          <a:bodyPr>
            <a:normAutofit lnSpcReduction="10000"/>
          </a:bodyPr>
          <a:lstStyle/>
          <a:p>
            <a:pPr marL="0" indent="0">
              <a:lnSpc>
                <a:spcPct val="90000"/>
              </a:lnSpc>
              <a:spcBef>
                <a:spcPct val="0"/>
              </a:spcBef>
              <a:buFont typeface="Monotype Sorts" pitchFamily="2" charset="2"/>
              <a:buNone/>
            </a:pPr>
            <a:r>
              <a:rPr lang="en-US" altLang="en-US" sz="2400">
                <a:cs typeface="Courier New" pitchFamily="49" charset="0"/>
              </a:rPr>
              <a:t>Invoking a synchronized instance method of an object acquires a lock on the object, and invoking a synchronized static method of a class acquires a lock on the class. A synchronized statement can be used to acquire a lock on any object, not just </a:t>
            </a:r>
            <a:r>
              <a:rPr lang="en-US" altLang="en-US" sz="2400" i="1">
                <a:cs typeface="Courier New" pitchFamily="49" charset="0"/>
              </a:rPr>
              <a:t>this</a:t>
            </a:r>
            <a:r>
              <a:rPr lang="en-US" altLang="en-US" sz="2400">
                <a:cs typeface="Courier New" pitchFamily="49" charset="0"/>
              </a:rPr>
              <a:t> object, when executing a block of the code in a method. This block is referred to as a </a:t>
            </a:r>
            <a:r>
              <a:rPr lang="en-US" altLang="en-US" sz="2400" i="1">
                <a:cs typeface="Courier New" pitchFamily="49" charset="0"/>
              </a:rPr>
              <a:t>synchronized block</a:t>
            </a:r>
            <a:r>
              <a:rPr lang="en-US" altLang="en-US" sz="2400">
                <a:cs typeface="Courier New" pitchFamily="49" charset="0"/>
              </a:rPr>
              <a:t>. The general form of a synchronized statement is as follows:</a:t>
            </a:r>
          </a:p>
          <a:p>
            <a:pPr marL="0" indent="0">
              <a:lnSpc>
                <a:spcPct val="90000"/>
              </a:lnSpc>
              <a:spcBef>
                <a:spcPct val="0"/>
              </a:spcBef>
              <a:buFont typeface="Monotype Sorts" pitchFamily="2" charset="2"/>
              <a:buNone/>
            </a:pPr>
            <a:r>
              <a:rPr lang="en-US" altLang="en-US" sz="2400">
                <a:cs typeface="Courier New" pitchFamily="49" charset="0"/>
              </a:rPr>
              <a:t> </a:t>
            </a:r>
          </a:p>
          <a:p>
            <a:pPr lvl="1">
              <a:lnSpc>
                <a:spcPct val="90000"/>
              </a:lnSpc>
              <a:spcBef>
                <a:spcPct val="0"/>
              </a:spcBef>
              <a:buFontTx/>
              <a:buNone/>
            </a:pPr>
            <a:r>
              <a:rPr lang="en-US" altLang="en-US" sz="2000">
                <a:latin typeface="Courier New" pitchFamily="49" charset="0"/>
                <a:cs typeface="Courier New" pitchFamily="49" charset="0"/>
              </a:rPr>
              <a:t>synchronized (expr) {</a:t>
            </a:r>
          </a:p>
          <a:p>
            <a:pPr lvl="1">
              <a:lnSpc>
                <a:spcPct val="90000"/>
              </a:lnSpc>
              <a:spcBef>
                <a:spcPct val="0"/>
              </a:spcBef>
              <a:buFontTx/>
              <a:buNone/>
            </a:pPr>
            <a:r>
              <a:rPr lang="en-US" altLang="en-US" sz="2000">
                <a:latin typeface="Courier New" pitchFamily="49" charset="0"/>
                <a:cs typeface="Courier New" pitchFamily="49" charset="0"/>
              </a:rPr>
              <a:t>  statements;</a:t>
            </a:r>
          </a:p>
          <a:p>
            <a:pPr lvl="1">
              <a:lnSpc>
                <a:spcPct val="90000"/>
              </a:lnSpc>
              <a:spcBef>
                <a:spcPct val="0"/>
              </a:spcBef>
              <a:buFontTx/>
              <a:buNone/>
            </a:pPr>
            <a:r>
              <a:rPr lang="en-US" altLang="en-US" sz="2000">
                <a:latin typeface="Courier New" pitchFamily="49" charset="0"/>
                <a:cs typeface="Courier New" pitchFamily="49" charset="0"/>
              </a:rPr>
              <a:t>}</a:t>
            </a:r>
          </a:p>
          <a:p>
            <a:pPr marL="0" indent="0">
              <a:lnSpc>
                <a:spcPct val="90000"/>
              </a:lnSpc>
              <a:spcBef>
                <a:spcPct val="0"/>
              </a:spcBef>
              <a:buFont typeface="Monotype Sorts" pitchFamily="2" charset="2"/>
              <a:buNone/>
            </a:pPr>
            <a:r>
              <a:rPr lang="en-US" altLang="en-US" sz="2400">
                <a:cs typeface="Courier New" pitchFamily="49" charset="0"/>
              </a:rPr>
              <a:t> </a:t>
            </a:r>
          </a:p>
          <a:p>
            <a:pPr marL="0" indent="0">
              <a:lnSpc>
                <a:spcPct val="90000"/>
              </a:lnSpc>
              <a:spcBef>
                <a:spcPct val="0"/>
              </a:spcBef>
              <a:buClrTx/>
              <a:buSzTx/>
              <a:buFontTx/>
              <a:buNone/>
            </a:pPr>
            <a:r>
              <a:rPr lang="en-US" altLang="en-US" sz="2400">
                <a:cs typeface="Courier New" pitchFamily="49" charset="0"/>
              </a:rPr>
              <a:t>The expression expr must evaluate to an object reference. If the object is already locked by another thread, the thread is blocked until the lock is released. When a lock is obtained on the object, the statements in the synchronized block are executed, and then the lock is released. </a:t>
            </a:r>
          </a:p>
        </p:txBody>
      </p:sp>
      <p:sp>
        <p:nvSpPr>
          <p:cNvPr id="5" name="Slide Number Placeholder 4"/>
          <p:cNvSpPr>
            <a:spLocks noGrp="1"/>
          </p:cNvSpPr>
          <p:nvPr>
            <p:ph type="sldNum" sz="quarter" idx="12"/>
          </p:nvPr>
        </p:nvSpPr>
        <p:spPr/>
        <p:txBody>
          <a:bodyPr/>
          <a:lstStyle/>
          <a:p>
            <a:fld id="{65DF044C-3448-4522-B73F-6CDC0381805E}" type="slidenum">
              <a:rPr lang="en-US" altLang="en-US"/>
              <a:pPr/>
              <a:t>18</a:t>
            </a:fld>
            <a:endParaRPr lang="en-US" altLang="en-US"/>
          </a:p>
        </p:txBody>
      </p:sp>
      <p:sp>
        <p:nvSpPr>
          <p:cNvPr id="308228"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228600"/>
            <a:ext cx="7772400" cy="609600"/>
          </a:xfrm>
          <a:noFill/>
          <a:ln/>
        </p:spPr>
        <p:txBody>
          <a:bodyPr>
            <a:normAutofit fontScale="90000"/>
          </a:bodyPr>
          <a:lstStyle/>
          <a:p>
            <a:r>
              <a:rPr lang="en-US" altLang="en-US" sz="3600">
                <a:latin typeface="Courier" charset="0"/>
                <a:cs typeface="Times New Roman" pitchFamily="18" charset="0"/>
              </a:rPr>
              <a:t> </a:t>
            </a:r>
            <a:r>
              <a:rPr lang="en-US" altLang="en-US" sz="3600">
                <a:cs typeface="Times New Roman" pitchFamily="18" charset="0"/>
              </a:rPr>
              <a:t>Synchronizing Statements</a:t>
            </a:r>
            <a:r>
              <a:rPr lang="en-US" altLang="en-US" sz="3600"/>
              <a:t> vs. Methods</a:t>
            </a:r>
          </a:p>
        </p:txBody>
      </p:sp>
      <p:sp>
        <p:nvSpPr>
          <p:cNvPr id="310275" name="Rectangle 3"/>
          <p:cNvSpPr>
            <a:spLocks noGrp="1" noChangeArrowheads="1"/>
          </p:cNvSpPr>
          <p:nvPr>
            <p:ph idx="1"/>
          </p:nvPr>
        </p:nvSpPr>
        <p:spPr>
          <a:xfrm>
            <a:off x="228600" y="1066800"/>
            <a:ext cx="8763000" cy="5334000"/>
          </a:xfrm>
          <a:noFill/>
          <a:ln/>
        </p:spPr>
        <p:txBody>
          <a:bodyPr/>
          <a:lstStyle/>
          <a:p>
            <a:pPr marL="0" indent="0">
              <a:spcBef>
                <a:spcPct val="0"/>
              </a:spcBef>
              <a:buFont typeface="Monotype Sorts" pitchFamily="2" charset="2"/>
              <a:buNone/>
            </a:pPr>
            <a:r>
              <a:rPr lang="en-US" altLang="en-US" sz="2400">
                <a:cs typeface="Times New Roman" pitchFamily="18" charset="0"/>
              </a:rPr>
              <a:t>Any synchronized instance method can be converted into a synchronized statement. Suppose that the following is a synchronized instance method: </a:t>
            </a:r>
          </a:p>
          <a:p>
            <a:pPr marL="0" indent="0">
              <a:spcBef>
                <a:spcPct val="0"/>
              </a:spcBef>
              <a:buFont typeface="Monotype Sorts" pitchFamily="2" charset="2"/>
              <a:buNone/>
            </a:pPr>
            <a:r>
              <a:rPr lang="en-US" altLang="en-US" sz="2400">
                <a:cs typeface="Times New Roman" pitchFamily="18" charset="0"/>
              </a:rPr>
              <a:t> </a:t>
            </a:r>
          </a:p>
          <a:p>
            <a:pPr lvl="1">
              <a:spcBef>
                <a:spcPct val="0"/>
              </a:spcBef>
              <a:buFontTx/>
              <a:buNone/>
            </a:pPr>
            <a:r>
              <a:rPr lang="en-US" altLang="en-US" sz="2000">
                <a:latin typeface="Courier New" pitchFamily="49" charset="0"/>
                <a:cs typeface="Times New Roman" pitchFamily="18" charset="0"/>
              </a:rPr>
              <a:t>public synchronized void xMethod() {</a:t>
            </a:r>
          </a:p>
          <a:p>
            <a:pPr lvl="1">
              <a:spcBef>
                <a:spcPct val="0"/>
              </a:spcBef>
              <a:buFontTx/>
              <a:buNone/>
            </a:pPr>
            <a:r>
              <a:rPr lang="en-US" altLang="en-US" sz="2000">
                <a:latin typeface="Courier New" pitchFamily="49" charset="0"/>
                <a:cs typeface="Times New Roman" pitchFamily="18" charset="0"/>
              </a:rPr>
              <a:t>  // method body</a:t>
            </a:r>
          </a:p>
          <a:p>
            <a:pPr lvl="1">
              <a:spcBef>
                <a:spcPct val="0"/>
              </a:spcBef>
              <a:buFontTx/>
              <a:buNone/>
            </a:pPr>
            <a:r>
              <a:rPr lang="en-US" altLang="en-US" sz="2000">
                <a:latin typeface="Courier New" pitchFamily="49" charset="0"/>
                <a:cs typeface="Times New Roman" pitchFamily="18" charset="0"/>
              </a:rPr>
              <a:t>}</a:t>
            </a:r>
          </a:p>
          <a:p>
            <a:pPr marL="0" indent="0">
              <a:spcBef>
                <a:spcPct val="0"/>
              </a:spcBef>
              <a:buFont typeface="Monotype Sorts" pitchFamily="2" charset="2"/>
              <a:buNone/>
            </a:pPr>
            <a:r>
              <a:rPr lang="en-US" altLang="en-US" sz="2400">
                <a:cs typeface="Times New Roman" pitchFamily="18" charset="0"/>
              </a:rPr>
              <a:t> </a:t>
            </a:r>
          </a:p>
          <a:p>
            <a:pPr marL="0" indent="0">
              <a:spcBef>
                <a:spcPct val="0"/>
              </a:spcBef>
              <a:buFont typeface="Monotype Sorts" pitchFamily="2" charset="2"/>
              <a:buNone/>
            </a:pPr>
            <a:r>
              <a:rPr lang="en-US" altLang="en-US" sz="2400">
                <a:cs typeface="Times New Roman" pitchFamily="18" charset="0"/>
              </a:rPr>
              <a:t>This method is equivalent to</a:t>
            </a:r>
          </a:p>
          <a:p>
            <a:pPr marL="0" indent="0">
              <a:spcBef>
                <a:spcPct val="0"/>
              </a:spcBef>
              <a:buFont typeface="Monotype Sorts" pitchFamily="2" charset="2"/>
              <a:buNone/>
            </a:pPr>
            <a:endParaRPr lang="en-US" altLang="en-US" sz="2400">
              <a:cs typeface="Times New Roman" pitchFamily="18" charset="0"/>
            </a:endParaRPr>
          </a:p>
          <a:p>
            <a:pPr lvl="1">
              <a:spcBef>
                <a:spcPct val="0"/>
              </a:spcBef>
              <a:buFontTx/>
              <a:buNone/>
            </a:pPr>
            <a:r>
              <a:rPr lang="en-US" altLang="en-US" sz="2000">
                <a:latin typeface="Courier New" pitchFamily="49" charset="0"/>
                <a:cs typeface="Times New Roman" pitchFamily="18" charset="0"/>
              </a:rPr>
              <a:t>public void xMethod() {</a:t>
            </a:r>
          </a:p>
          <a:p>
            <a:pPr lvl="1">
              <a:spcBef>
                <a:spcPct val="0"/>
              </a:spcBef>
              <a:buFontTx/>
              <a:buNone/>
            </a:pPr>
            <a:r>
              <a:rPr lang="en-US" altLang="en-US" sz="2000">
                <a:latin typeface="Courier New" pitchFamily="49" charset="0"/>
                <a:cs typeface="Times New Roman" pitchFamily="18" charset="0"/>
              </a:rPr>
              <a:t>  synchronized (this) {</a:t>
            </a:r>
          </a:p>
          <a:p>
            <a:pPr lvl="1">
              <a:spcBef>
                <a:spcPct val="0"/>
              </a:spcBef>
              <a:buFontTx/>
              <a:buNone/>
            </a:pPr>
            <a:r>
              <a:rPr lang="en-US" altLang="en-US" sz="2000">
                <a:latin typeface="Courier New" pitchFamily="49" charset="0"/>
                <a:cs typeface="Times New Roman" pitchFamily="18" charset="0"/>
              </a:rPr>
              <a:t>    // method body</a:t>
            </a:r>
          </a:p>
          <a:p>
            <a:pPr lvl="1">
              <a:spcBef>
                <a:spcPct val="0"/>
              </a:spcBef>
              <a:buFontTx/>
              <a:buNone/>
            </a:pPr>
            <a:r>
              <a:rPr lang="en-US" altLang="en-US" sz="2000">
                <a:latin typeface="Courier New" pitchFamily="49" charset="0"/>
                <a:cs typeface="Times New Roman" pitchFamily="18" charset="0"/>
              </a:rPr>
              <a:t>  }</a:t>
            </a:r>
          </a:p>
          <a:p>
            <a:pPr lvl="1">
              <a:spcBef>
                <a:spcPct val="0"/>
              </a:spcBef>
              <a:buFontTx/>
              <a:buNone/>
            </a:pPr>
            <a:r>
              <a:rPr lang="en-US" altLang="en-US" sz="2000">
                <a:latin typeface="Courier New" pitchFamily="49" charset="0"/>
                <a:cs typeface="Times New Roman" pitchFamily="18" charset="0"/>
              </a:rPr>
              <a:t>}</a:t>
            </a:r>
            <a:endParaRPr lang="en-US" altLang="en-US" sz="200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1D1B654A-40A3-4A68-AE1A-F5445A3ED283}" type="slidenum">
              <a:rPr lang="en-US" altLang="en-US"/>
              <a:pPr/>
              <a:t>19</a:t>
            </a:fld>
            <a:endParaRPr lang="en-US" altLang="en-US"/>
          </a:p>
        </p:txBody>
      </p:sp>
      <p:sp>
        <p:nvSpPr>
          <p:cNvPr id="310276"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0"/>
            <a:ext cx="7772400" cy="1428750"/>
          </a:xfrm>
        </p:spPr>
        <p:txBody>
          <a:bodyPr/>
          <a:lstStyle/>
          <a:p>
            <a:r>
              <a:rPr lang="en-US" altLang="en-US"/>
              <a:t>Threads Concept</a:t>
            </a:r>
          </a:p>
        </p:txBody>
      </p:sp>
      <p:sp>
        <p:nvSpPr>
          <p:cNvPr id="7" name="Slide Number Placeholder 4"/>
          <p:cNvSpPr>
            <a:spLocks noGrp="1"/>
          </p:cNvSpPr>
          <p:nvPr>
            <p:ph type="sldNum" sz="quarter" idx="12"/>
          </p:nvPr>
        </p:nvSpPr>
        <p:spPr/>
        <p:txBody>
          <a:bodyPr/>
          <a:lstStyle/>
          <a:p>
            <a:fld id="{E603B121-0960-491A-A87F-E065673A88D9}" type="slidenum">
              <a:rPr lang="en-US" altLang="en-US"/>
              <a:pPr/>
              <a:t>2</a:t>
            </a:fld>
            <a:endParaRPr lang="en-US" altLang="en-US"/>
          </a:p>
        </p:txBody>
      </p:sp>
      <p:sp>
        <p:nvSpPr>
          <p:cNvPr id="247813" name="Text Box 5"/>
          <p:cNvSpPr txBox="1">
            <a:spLocks noChangeArrowheads="1"/>
          </p:cNvSpPr>
          <p:nvPr/>
        </p:nvSpPr>
        <p:spPr bwMode="auto">
          <a:xfrm>
            <a:off x="990600" y="1598612"/>
            <a:ext cx="1676400" cy="167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600" dirty="0"/>
              <a:t>Multiple threads on multiple CPUs</a:t>
            </a:r>
          </a:p>
        </p:txBody>
      </p:sp>
      <p:sp>
        <p:nvSpPr>
          <p:cNvPr id="247814" name="Text Box 6"/>
          <p:cNvSpPr txBox="1">
            <a:spLocks noChangeArrowheads="1"/>
          </p:cNvSpPr>
          <p:nvPr/>
        </p:nvSpPr>
        <p:spPr bwMode="auto">
          <a:xfrm>
            <a:off x="914400" y="3656012"/>
            <a:ext cx="1905000" cy="167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2600"/>
              <a:t>Multiple threads sharing a single CPU</a:t>
            </a:r>
          </a:p>
        </p:txBody>
      </p:sp>
      <p:graphicFrame>
        <p:nvGraphicFramePr>
          <p:cNvPr id="247815" name="Object 7"/>
          <p:cNvGraphicFramePr>
            <a:graphicFrameLocks noChangeAspect="1"/>
          </p:cNvGraphicFramePr>
          <p:nvPr>
            <p:extLst>
              <p:ext uri="{D42A27DB-BD31-4B8C-83A1-F6EECF244321}">
                <p14:modId xmlns:p14="http://schemas.microsoft.com/office/powerpoint/2010/main" xmlns="" val="292467551"/>
              </p:ext>
            </p:extLst>
          </p:nvPr>
        </p:nvGraphicFramePr>
        <p:xfrm>
          <a:off x="2663825" y="1603375"/>
          <a:ext cx="6022975" cy="1749425"/>
        </p:xfrm>
        <a:graphic>
          <a:graphicData uri="http://schemas.openxmlformats.org/presentationml/2006/ole">
            <p:oleObj spid="_x0000_s247833" name="Picture" r:id="rId3" imgW="6858000" imgH="6400800" progId="Word.Picture.8">
              <p:embed/>
            </p:oleObj>
          </a:graphicData>
        </a:graphic>
      </p:graphicFrame>
      <p:graphicFrame>
        <p:nvGraphicFramePr>
          <p:cNvPr id="247817" name="Object 9"/>
          <p:cNvGraphicFramePr>
            <a:graphicFrameLocks noChangeAspect="1"/>
          </p:cNvGraphicFramePr>
          <p:nvPr>
            <p:extLst>
              <p:ext uri="{D42A27DB-BD31-4B8C-83A1-F6EECF244321}">
                <p14:modId xmlns:p14="http://schemas.microsoft.com/office/powerpoint/2010/main" xmlns="" val="4140016785"/>
              </p:ext>
            </p:extLst>
          </p:nvPr>
        </p:nvGraphicFramePr>
        <p:xfrm>
          <a:off x="2740025" y="3660775"/>
          <a:ext cx="6022975" cy="1749425"/>
        </p:xfrm>
        <a:graphic>
          <a:graphicData uri="http://schemas.openxmlformats.org/presentationml/2006/ole">
            <p:oleObj spid="_x0000_s247834" name="Picture" r:id="rId4" imgW="6858000" imgH="6400800" progId="Word.Picture.8">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685800" y="228600"/>
            <a:ext cx="7772400" cy="609600"/>
          </a:xfrm>
          <a:noFill/>
          <a:ln/>
        </p:spPr>
        <p:txBody>
          <a:bodyPr>
            <a:normAutofit fontScale="90000"/>
          </a:bodyPr>
          <a:lstStyle/>
          <a:p>
            <a:r>
              <a:rPr lang="en-US" altLang="en-US" sz="3600">
                <a:latin typeface="Courier" charset="0"/>
                <a:cs typeface="Times New Roman" pitchFamily="18" charset="0"/>
              </a:rPr>
              <a:t> </a:t>
            </a:r>
            <a:r>
              <a:rPr lang="en-US" altLang="en-US" sz="3600">
                <a:cs typeface="Times New Roman" pitchFamily="18" charset="0"/>
              </a:rPr>
              <a:t>wait(), notify(), and notifyAll()</a:t>
            </a:r>
            <a:endParaRPr lang="en-US" altLang="en-US" sz="3600"/>
          </a:p>
        </p:txBody>
      </p:sp>
      <p:sp>
        <p:nvSpPr>
          <p:cNvPr id="348163" name="Rectangle 3"/>
          <p:cNvSpPr>
            <a:spLocks noGrp="1" noChangeArrowheads="1"/>
          </p:cNvSpPr>
          <p:nvPr>
            <p:ph idx="1"/>
          </p:nvPr>
        </p:nvSpPr>
        <p:spPr>
          <a:xfrm>
            <a:off x="228600" y="1066800"/>
            <a:ext cx="8763000" cy="5334000"/>
          </a:xfrm>
          <a:noFill/>
          <a:ln/>
        </p:spPr>
        <p:txBody>
          <a:bodyPr/>
          <a:lstStyle/>
          <a:p>
            <a:pPr marL="0" indent="0">
              <a:spcBef>
                <a:spcPct val="0"/>
              </a:spcBef>
              <a:buFont typeface="Monotype Sorts" pitchFamily="2" charset="2"/>
              <a:buNone/>
            </a:pPr>
            <a:r>
              <a:rPr lang="en-US" altLang="en-US" sz="2400">
                <a:cs typeface="Courier New" pitchFamily="49" charset="0"/>
              </a:rPr>
              <a:t>Use the </a:t>
            </a:r>
            <a:r>
              <a:rPr lang="en-US" altLang="en-US" sz="2400" u="sng">
                <a:cs typeface="Courier New" pitchFamily="49" charset="0"/>
              </a:rPr>
              <a:t>wait()</a:t>
            </a:r>
            <a:r>
              <a:rPr lang="en-US" altLang="en-US" sz="2400">
                <a:cs typeface="Courier New" pitchFamily="49" charset="0"/>
              </a:rPr>
              <a:t>, </a:t>
            </a:r>
            <a:r>
              <a:rPr lang="en-US" altLang="en-US" sz="2400" u="sng">
                <a:cs typeface="Courier New" pitchFamily="49" charset="0"/>
              </a:rPr>
              <a:t>notify()</a:t>
            </a:r>
            <a:r>
              <a:rPr lang="en-US" altLang="en-US" sz="2400">
                <a:cs typeface="Courier New" pitchFamily="49" charset="0"/>
              </a:rPr>
              <a:t>, and </a:t>
            </a:r>
            <a:r>
              <a:rPr lang="en-US" altLang="en-US" sz="2400" u="sng">
                <a:cs typeface="Courier New" pitchFamily="49" charset="0"/>
              </a:rPr>
              <a:t>notifyAll()</a:t>
            </a:r>
            <a:r>
              <a:rPr lang="en-US" altLang="en-US" sz="2400">
                <a:cs typeface="Courier New" pitchFamily="49" charset="0"/>
              </a:rPr>
              <a:t> methods to facilitate communication among threads. </a:t>
            </a:r>
          </a:p>
          <a:p>
            <a:pPr marL="0" indent="0">
              <a:spcBef>
                <a:spcPct val="0"/>
              </a:spcBef>
              <a:buFont typeface="Monotype Sorts" pitchFamily="2" charset="2"/>
              <a:buNone/>
            </a:pPr>
            <a:endParaRPr lang="en-US" altLang="en-US" sz="2400">
              <a:cs typeface="Courier New" pitchFamily="49" charset="0"/>
            </a:endParaRPr>
          </a:p>
          <a:p>
            <a:pPr marL="0" indent="0">
              <a:spcBef>
                <a:spcPct val="0"/>
              </a:spcBef>
              <a:buFont typeface="Monotype Sorts" pitchFamily="2" charset="2"/>
              <a:buNone/>
            </a:pPr>
            <a:r>
              <a:rPr lang="en-US" altLang="en-US" sz="2400">
                <a:cs typeface="Times New Roman" pitchFamily="18" charset="0"/>
              </a:rPr>
              <a:t>The </a:t>
            </a:r>
            <a:r>
              <a:rPr lang="en-US" altLang="en-US" sz="2400" u="sng">
                <a:cs typeface="Times New Roman" pitchFamily="18" charset="0"/>
              </a:rPr>
              <a:t>wait()</a:t>
            </a:r>
            <a:r>
              <a:rPr lang="en-US" altLang="en-US" sz="2400">
                <a:cs typeface="Times New Roman" pitchFamily="18" charset="0"/>
              </a:rPr>
              <a:t>, </a:t>
            </a:r>
            <a:r>
              <a:rPr lang="en-US" altLang="en-US" sz="2400" u="sng">
                <a:cs typeface="Times New Roman" pitchFamily="18" charset="0"/>
              </a:rPr>
              <a:t>notify()</a:t>
            </a:r>
            <a:r>
              <a:rPr lang="en-US" altLang="en-US" sz="2400">
                <a:cs typeface="Times New Roman" pitchFamily="18" charset="0"/>
              </a:rPr>
              <a:t>, and </a:t>
            </a:r>
            <a:r>
              <a:rPr lang="en-US" altLang="en-US" sz="2400" u="sng">
                <a:cs typeface="Times New Roman" pitchFamily="18" charset="0"/>
              </a:rPr>
              <a:t>notifyAll()</a:t>
            </a:r>
            <a:r>
              <a:rPr lang="en-US" altLang="en-US" sz="2400">
                <a:cs typeface="Times New Roman" pitchFamily="18" charset="0"/>
              </a:rPr>
              <a:t> methods must be called in a synchronized method or a synchronized block on the calling object of these methods. Otherwise, an </a:t>
            </a:r>
            <a:r>
              <a:rPr lang="en-US" altLang="en-US" sz="2400" u="sng">
                <a:cs typeface="Times New Roman" pitchFamily="18" charset="0"/>
              </a:rPr>
              <a:t>IllegalMonitorStateException</a:t>
            </a:r>
            <a:r>
              <a:rPr lang="en-US" altLang="en-US" sz="2400">
                <a:cs typeface="Times New Roman" pitchFamily="18" charset="0"/>
              </a:rPr>
              <a:t> would occur. </a:t>
            </a:r>
          </a:p>
          <a:p>
            <a:pPr marL="0" indent="0">
              <a:spcBef>
                <a:spcPct val="0"/>
              </a:spcBef>
              <a:buFont typeface="Monotype Sorts" pitchFamily="2" charset="2"/>
              <a:buNone/>
            </a:pPr>
            <a:endParaRPr lang="en-US" altLang="en-US" sz="2400">
              <a:cs typeface="Times New Roman" pitchFamily="18" charset="0"/>
            </a:endParaRPr>
          </a:p>
          <a:p>
            <a:pPr marL="0" indent="0">
              <a:spcBef>
                <a:spcPct val="0"/>
              </a:spcBef>
              <a:buFont typeface="Monotype Sorts" pitchFamily="2" charset="2"/>
              <a:buNone/>
            </a:pPr>
            <a:r>
              <a:rPr lang="en-US" altLang="en-US" sz="2400">
                <a:cs typeface="Courier New" pitchFamily="49" charset="0"/>
              </a:rPr>
              <a:t>The </a:t>
            </a:r>
            <a:r>
              <a:rPr lang="en-US" altLang="en-US" sz="2400" u="sng">
                <a:cs typeface="Courier New" pitchFamily="49" charset="0"/>
              </a:rPr>
              <a:t>wait()</a:t>
            </a:r>
            <a:r>
              <a:rPr lang="en-US" altLang="en-US" sz="2400">
                <a:cs typeface="Courier New" pitchFamily="49" charset="0"/>
              </a:rPr>
              <a:t> method lets the thread wait until some condition occurs. When it occurs, you can use the </a:t>
            </a:r>
            <a:r>
              <a:rPr lang="en-US" altLang="en-US" sz="2400" u="sng">
                <a:cs typeface="Courier New" pitchFamily="49" charset="0"/>
              </a:rPr>
              <a:t>notify()</a:t>
            </a:r>
            <a:r>
              <a:rPr lang="en-US" altLang="en-US" sz="2400">
                <a:cs typeface="Courier New" pitchFamily="49" charset="0"/>
              </a:rPr>
              <a:t> or </a:t>
            </a:r>
            <a:r>
              <a:rPr lang="en-US" altLang="en-US" sz="2400" u="sng">
                <a:cs typeface="Courier New" pitchFamily="49" charset="0"/>
              </a:rPr>
              <a:t>notifyAll()</a:t>
            </a:r>
            <a:r>
              <a:rPr lang="en-US" altLang="en-US" sz="2400">
                <a:cs typeface="Courier New" pitchFamily="49" charset="0"/>
              </a:rPr>
              <a:t> methods to notify the waiting threads to resume normal execution. The </a:t>
            </a:r>
            <a:r>
              <a:rPr lang="en-US" altLang="en-US" sz="2400" u="sng">
                <a:cs typeface="Courier New" pitchFamily="49" charset="0"/>
              </a:rPr>
              <a:t>notifyAll()</a:t>
            </a:r>
            <a:r>
              <a:rPr lang="en-US" altLang="en-US" sz="2400">
                <a:cs typeface="Courier New" pitchFamily="49" charset="0"/>
              </a:rPr>
              <a:t> method wakes up all waiting threads, while </a:t>
            </a:r>
            <a:r>
              <a:rPr lang="en-US" altLang="en-US" sz="2400" u="sng">
                <a:cs typeface="Courier New" pitchFamily="49" charset="0"/>
              </a:rPr>
              <a:t>notify()</a:t>
            </a:r>
            <a:r>
              <a:rPr lang="en-US" altLang="en-US" sz="2400">
                <a:cs typeface="Courier New" pitchFamily="49" charset="0"/>
              </a:rPr>
              <a:t> picks up only one thread from a waiting queue. </a:t>
            </a:r>
          </a:p>
        </p:txBody>
      </p:sp>
      <p:sp>
        <p:nvSpPr>
          <p:cNvPr id="5" name="Slide Number Placeholder 4"/>
          <p:cNvSpPr>
            <a:spLocks noGrp="1"/>
          </p:cNvSpPr>
          <p:nvPr>
            <p:ph type="sldNum" sz="quarter" idx="12"/>
          </p:nvPr>
        </p:nvSpPr>
        <p:spPr/>
        <p:txBody>
          <a:bodyPr/>
          <a:lstStyle/>
          <a:p>
            <a:fld id="{F0B104F7-7F6F-4CA6-8C44-C5598F846B5D}" type="slidenum">
              <a:rPr lang="en-US" altLang="en-US"/>
              <a:pPr/>
              <a:t>20</a:t>
            </a:fld>
            <a:endParaRPr lang="en-US" altLang="en-US"/>
          </a:p>
        </p:txBody>
      </p:sp>
      <p:sp>
        <p:nvSpPr>
          <p:cNvPr id="348164"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457200"/>
            <a:ext cx="7848600" cy="1600200"/>
          </a:xfrm>
        </p:spPr>
        <p:txBody>
          <a:bodyPr/>
          <a:lstStyle/>
          <a:p>
            <a:r>
              <a:rPr lang="en-US" altLang="en-US" dirty="0" smtClean="0"/>
              <a:t>Using </a:t>
            </a:r>
            <a:r>
              <a:rPr lang="en-US" altLang="en-US" dirty="0"/>
              <a:t>the </a:t>
            </a:r>
            <a:r>
              <a:rPr lang="en-US" altLang="en-US" sz="4200" dirty="0">
                <a:latin typeface="Courier New" pitchFamily="49" charset="0"/>
              </a:rPr>
              <a:t>Runnable</a:t>
            </a:r>
            <a:r>
              <a:rPr lang="en-US" altLang="en-US" dirty="0"/>
              <a:t> Interface to Create and Launch Threads</a:t>
            </a:r>
            <a:endParaRPr lang="en-US" altLang="en-US" dirty="0">
              <a:solidFill>
                <a:schemeClr val="tx1"/>
              </a:solidFill>
              <a:latin typeface="Book Antiqua" pitchFamily="18" charset="0"/>
            </a:endParaRPr>
          </a:p>
        </p:txBody>
      </p:sp>
      <p:sp>
        <p:nvSpPr>
          <p:cNvPr id="265219" name="Rectangle 3"/>
          <p:cNvSpPr>
            <a:spLocks noGrp="1" noChangeArrowheads="1"/>
          </p:cNvSpPr>
          <p:nvPr>
            <p:ph idx="1"/>
          </p:nvPr>
        </p:nvSpPr>
        <p:spPr>
          <a:xfrm>
            <a:off x="685800" y="2133600"/>
            <a:ext cx="7848600" cy="4267200"/>
          </a:xfrm>
        </p:spPr>
        <p:txBody>
          <a:bodyPr/>
          <a:lstStyle/>
          <a:p>
            <a:r>
              <a:rPr lang="en-US" altLang="en-US" sz="2800" dirty="0"/>
              <a:t>Objective: </a:t>
            </a:r>
            <a:r>
              <a:rPr lang="en-US" altLang="en-US" sz="2800" dirty="0" smtClean="0"/>
              <a:t>Define a Task, create objects of Task and run in threads:</a:t>
            </a:r>
            <a:endParaRPr lang="en-US" altLang="en-US" sz="2800" dirty="0"/>
          </a:p>
          <a:p>
            <a:pPr lvl="1"/>
            <a:r>
              <a:rPr lang="en-US" altLang="en-US" dirty="0" err="1" smtClean="0"/>
              <a:t>MyTask</a:t>
            </a:r>
            <a:r>
              <a:rPr lang="en-US" altLang="en-US" dirty="0" smtClean="0"/>
              <a:t> prints a text and sleeps for a while</a:t>
            </a:r>
          </a:p>
          <a:p>
            <a:pPr lvl="1"/>
            <a:endParaRPr lang="en-US" altLang="en-US" sz="3000" dirty="0" smtClean="0"/>
          </a:p>
          <a:p>
            <a:pPr marL="457200" lvl="1" indent="0">
              <a:buNone/>
            </a:pPr>
            <a:r>
              <a:rPr lang="en-US" altLang="en-US" sz="2400" dirty="0" smtClean="0">
                <a:latin typeface="Courier New" panose="02070309020205020404" pitchFamily="49" charset="0"/>
                <a:cs typeface="Courier New" panose="02070309020205020404" pitchFamily="49" charset="0"/>
              </a:rPr>
              <a:t>Interface Runnable {</a:t>
            </a:r>
          </a:p>
          <a:p>
            <a:pPr marL="457200" lvl="1" indent="0">
              <a:buNone/>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void run();</a:t>
            </a:r>
          </a:p>
          <a:p>
            <a:pPr marL="457200" lvl="1" indent="0">
              <a:buNone/>
            </a:pPr>
            <a:r>
              <a:rPr lang="en-US" altLang="en-US" sz="2400" dirty="0" smtClean="0">
                <a:latin typeface="Courier New" panose="02070309020205020404" pitchFamily="49" charset="0"/>
                <a:cs typeface="Courier New" panose="02070309020205020404" pitchFamily="49" charset="0"/>
              </a:rPr>
              <a:t>}</a:t>
            </a:r>
          </a:p>
          <a:p>
            <a:pPr marL="457200" lvl="1" indent="0">
              <a:buNone/>
            </a:pPr>
            <a:r>
              <a:rPr lang="en-US" altLang="en-US" sz="2400" dirty="0" smtClean="0">
                <a:latin typeface="Courier New" panose="02070309020205020404" pitchFamily="49" charset="0"/>
                <a:cs typeface="Courier New" panose="02070309020205020404" pitchFamily="49" charset="0"/>
              </a:rPr>
              <a:t>class </a:t>
            </a:r>
            <a:r>
              <a:rPr lang="en-US" altLang="en-US" sz="2400" dirty="0" err="1" smtClean="0">
                <a:latin typeface="Courier New" panose="02070309020205020404" pitchFamily="49" charset="0"/>
                <a:cs typeface="Courier New" panose="02070309020205020404" pitchFamily="49" charset="0"/>
              </a:rPr>
              <a:t>MyTask</a:t>
            </a:r>
            <a:r>
              <a:rPr lang="en-US" altLang="en-US" sz="2400" dirty="0" smtClean="0">
                <a:latin typeface="Courier New" panose="02070309020205020404" pitchFamily="49" charset="0"/>
                <a:cs typeface="Courier New" panose="02070309020205020404" pitchFamily="49" charset="0"/>
              </a:rPr>
              <a:t> implements Runnable {</a:t>
            </a:r>
          </a:p>
          <a:p>
            <a:pPr marL="457200" lvl="1" indent="0">
              <a:buNone/>
            </a:pPr>
            <a:r>
              <a:rPr lang="en-US" altLang="en-US" sz="2400" dirty="0">
                <a:latin typeface="Courier New" panose="02070309020205020404" pitchFamily="49" charset="0"/>
                <a:cs typeface="Courier New" panose="02070309020205020404" pitchFamily="49" charset="0"/>
              </a:rPr>
              <a:t>}</a:t>
            </a:r>
            <a:endParaRPr lang="en-US" altLang="en-US" sz="2400" dirty="0" smtClean="0">
              <a:latin typeface="Courier New" panose="02070309020205020404" pitchFamily="49" charset="0"/>
              <a:cs typeface="Courier New" panose="02070309020205020404" pitchFamily="49" charset="0"/>
            </a:endParaRPr>
          </a:p>
        </p:txBody>
      </p:sp>
      <p:sp>
        <p:nvSpPr>
          <p:cNvPr id="6" name="Slide Number Placeholder 4"/>
          <p:cNvSpPr>
            <a:spLocks noGrp="1"/>
          </p:cNvSpPr>
          <p:nvPr>
            <p:ph type="sldNum" sz="quarter" idx="12"/>
          </p:nvPr>
        </p:nvSpPr>
        <p:spPr/>
        <p:txBody>
          <a:bodyPr/>
          <a:lstStyle/>
          <a:p>
            <a:fld id="{B1A579D8-2A8D-4E22-888E-29A62B6608D2}" type="slidenum">
              <a:rPr lang="en-US" altLang="en-US"/>
              <a:pPr/>
              <a:t>3</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304800"/>
            <a:ext cx="7772400" cy="762000"/>
          </a:xfrm>
          <a:noFill/>
          <a:ln/>
        </p:spPr>
        <p:txBody>
          <a:bodyPr/>
          <a:lstStyle/>
          <a:p>
            <a:r>
              <a:rPr lang="en-US" altLang="en-US"/>
              <a:t>Creating Tasks and Threads</a:t>
            </a:r>
          </a:p>
        </p:txBody>
      </p:sp>
      <p:sp>
        <p:nvSpPr>
          <p:cNvPr id="8" name="Slide Number Placeholder 4"/>
          <p:cNvSpPr>
            <a:spLocks noGrp="1"/>
          </p:cNvSpPr>
          <p:nvPr>
            <p:ph type="sldNum" sz="quarter" idx="12"/>
          </p:nvPr>
        </p:nvSpPr>
        <p:spPr/>
        <p:txBody>
          <a:bodyPr/>
          <a:lstStyle/>
          <a:p>
            <a:fld id="{4BD305AE-8FB1-40E1-B055-B513AA5E6FD2}" type="slidenum">
              <a:rPr lang="en-US" altLang="en-US"/>
              <a:pPr/>
              <a:t>4</a:t>
            </a:fld>
            <a:endParaRPr lang="en-US" altLang="en-US"/>
          </a:p>
        </p:txBody>
      </p:sp>
      <p:sp>
        <p:nvSpPr>
          <p:cNvPr id="262149" name="Rectangle 5"/>
          <p:cNvSpPr>
            <a:spLocks noChangeArrowheads="1"/>
          </p:cNvSpPr>
          <p:nvPr/>
        </p:nvSpPr>
        <p:spPr bwMode="auto">
          <a:xfrm>
            <a:off x="182880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62151" name="Rectangle 7"/>
          <p:cNvSpPr>
            <a:spLocks noChangeArrowheads="1"/>
          </p:cNvSpPr>
          <p:nvPr/>
        </p:nvSpPr>
        <p:spPr bwMode="auto">
          <a:xfrm>
            <a:off x="1876425" y="24717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62153" name="Rectangle 9"/>
          <p:cNvSpPr>
            <a:spLocks noChangeArrowheads="1"/>
          </p:cNvSpPr>
          <p:nvPr/>
        </p:nvSpPr>
        <p:spPr bwMode="auto">
          <a:xfrm>
            <a:off x="1914525" y="2514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62155" name="Rectangle 11"/>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62154" name="Object 10"/>
          <p:cNvGraphicFramePr>
            <a:graphicFrameLocks noChangeAspect="1"/>
          </p:cNvGraphicFramePr>
          <p:nvPr/>
        </p:nvGraphicFramePr>
        <p:xfrm>
          <a:off x="152400" y="1676400"/>
          <a:ext cx="8686800" cy="3251200"/>
        </p:xfrm>
        <a:graphic>
          <a:graphicData uri="http://schemas.openxmlformats.org/presentationml/2006/ole">
            <p:oleObj spid="_x0000_s262163" name="Picture" r:id="rId4" imgW="5093208" imgH="1905000" progId="Word.Picture.8">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600" y="152400"/>
            <a:ext cx="7848600" cy="762000"/>
          </a:xfrm>
        </p:spPr>
        <p:txBody>
          <a:bodyPr/>
          <a:lstStyle/>
          <a:p>
            <a:r>
              <a:rPr lang="en-US" altLang="en-US"/>
              <a:t>The Thread Class </a:t>
            </a:r>
            <a:endParaRPr lang="en-US" altLang="en-US" b="1">
              <a:latin typeface="Courier" charset="0"/>
            </a:endParaRPr>
          </a:p>
        </p:txBody>
      </p:sp>
      <p:sp>
        <p:nvSpPr>
          <p:cNvPr id="7" name="Slide Number Placeholder 4"/>
          <p:cNvSpPr>
            <a:spLocks noGrp="1"/>
          </p:cNvSpPr>
          <p:nvPr>
            <p:ph type="sldNum" sz="quarter" idx="12"/>
          </p:nvPr>
        </p:nvSpPr>
        <p:spPr/>
        <p:txBody>
          <a:bodyPr/>
          <a:lstStyle/>
          <a:p>
            <a:fld id="{DBB7D59F-E821-4216-893F-FB98568F382C}" type="slidenum">
              <a:rPr lang="en-US" altLang="en-US"/>
              <a:pPr/>
              <a:t>5</a:t>
            </a:fld>
            <a:endParaRPr lang="en-US" altLang="en-US"/>
          </a:p>
        </p:txBody>
      </p:sp>
      <p:sp>
        <p:nvSpPr>
          <p:cNvPr id="264199" name="Rectangle 7"/>
          <p:cNvSpPr>
            <a:spLocks noChangeArrowheads="1"/>
          </p:cNvSpPr>
          <p:nvPr/>
        </p:nvSpPr>
        <p:spPr bwMode="auto">
          <a:xfrm>
            <a:off x="2000250" y="22145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64201" name="Rectangle 9"/>
          <p:cNvSpPr>
            <a:spLocks noChangeArrowheads="1"/>
          </p:cNvSpPr>
          <p:nvPr/>
        </p:nvSpPr>
        <p:spPr bwMode="auto">
          <a:xfrm>
            <a:off x="2000250" y="2057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264203" name="Rectangle 11"/>
          <p:cNvSpPr>
            <a:spLocks noChangeArrowheads="1"/>
          </p:cNvSpPr>
          <p:nvPr/>
        </p:nvSpPr>
        <p:spPr bwMode="auto">
          <a:xfrm>
            <a:off x="0" y="23018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aphicFrame>
        <p:nvGraphicFramePr>
          <p:cNvPr id="264202" name="Object 10"/>
          <p:cNvGraphicFramePr>
            <a:graphicFrameLocks noChangeAspect="1"/>
          </p:cNvGraphicFramePr>
          <p:nvPr/>
        </p:nvGraphicFramePr>
        <p:xfrm>
          <a:off x="0" y="1447800"/>
          <a:ext cx="9144000" cy="4587875"/>
        </p:xfrm>
        <a:graphic>
          <a:graphicData uri="http://schemas.openxmlformats.org/presentationml/2006/ole">
            <p:oleObj spid="_x0000_s264211" name="Picture" r:id="rId3" imgW="4495800" imgH="2253996" progId="Word.Picture.8">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228600" y="152400"/>
            <a:ext cx="8763000" cy="762000"/>
          </a:xfrm>
        </p:spPr>
        <p:txBody>
          <a:bodyPr/>
          <a:lstStyle/>
          <a:p>
            <a:r>
              <a:rPr lang="en-US" altLang="en-US" sz="4000"/>
              <a:t>The Static yield() Method</a:t>
            </a:r>
            <a:endParaRPr lang="en-US" altLang="en-US" sz="4000" b="1">
              <a:latin typeface="Courier" charset="0"/>
            </a:endParaRPr>
          </a:p>
        </p:txBody>
      </p:sp>
      <p:sp>
        <p:nvSpPr>
          <p:cNvPr id="296963" name="Rectangle 3"/>
          <p:cNvSpPr>
            <a:spLocks noGrp="1" noChangeArrowheads="1"/>
          </p:cNvSpPr>
          <p:nvPr>
            <p:ph idx="1"/>
          </p:nvPr>
        </p:nvSpPr>
        <p:spPr>
          <a:xfrm>
            <a:off x="228600" y="990600"/>
            <a:ext cx="8686800" cy="5105400"/>
          </a:xfrm>
        </p:spPr>
        <p:txBody>
          <a:bodyPr/>
          <a:lstStyle/>
          <a:p>
            <a:pPr marL="0" indent="0">
              <a:lnSpc>
                <a:spcPct val="90000"/>
              </a:lnSpc>
              <a:spcBef>
                <a:spcPct val="0"/>
              </a:spcBef>
              <a:buFont typeface="Monotype Sorts" pitchFamily="2" charset="2"/>
              <a:buNone/>
            </a:pPr>
            <a:r>
              <a:rPr lang="en-US" altLang="en-US" sz="2800">
                <a:cs typeface="Times New Roman" pitchFamily="18" charset="0"/>
              </a:rPr>
              <a:t>You can use the yield() method to temporarily release time for other threads. For example, suppose you modify the code in Lines 53-57 in TaskThreadDemo.java as follows:</a:t>
            </a:r>
          </a:p>
          <a:p>
            <a:pPr marL="0" indent="0">
              <a:lnSpc>
                <a:spcPct val="90000"/>
              </a:lnSpc>
              <a:spcBef>
                <a:spcPct val="0"/>
              </a:spcBef>
              <a:buFont typeface="Monotype Sorts" pitchFamily="2" charset="2"/>
              <a:buNone/>
            </a:pPr>
            <a:endParaRPr lang="en-US" altLang="en-US" sz="2800">
              <a:cs typeface="Times New Roman" pitchFamily="18" charset="0"/>
            </a:endParaRPr>
          </a:p>
          <a:p>
            <a:pPr marL="625475" lvl="1" indent="-112713">
              <a:lnSpc>
                <a:spcPct val="90000"/>
              </a:lnSpc>
              <a:spcBef>
                <a:spcPct val="0"/>
              </a:spcBef>
              <a:buFontTx/>
              <a:buNone/>
            </a:pPr>
            <a:r>
              <a:rPr lang="en-US" altLang="en-US" sz="2400">
                <a:latin typeface="Courier New" pitchFamily="49" charset="0"/>
                <a:cs typeface="Times New Roman" pitchFamily="18" charset="0"/>
              </a:rPr>
              <a:t>public void run() {</a:t>
            </a:r>
          </a:p>
          <a:p>
            <a:pPr marL="625475" lvl="1" indent="-112713">
              <a:lnSpc>
                <a:spcPct val="90000"/>
              </a:lnSpc>
              <a:spcBef>
                <a:spcPct val="0"/>
              </a:spcBef>
              <a:buFontTx/>
              <a:buNone/>
            </a:pPr>
            <a:r>
              <a:rPr lang="en-US" altLang="en-US" sz="2400">
                <a:latin typeface="Courier New" pitchFamily="49" charset="0"/>
                <a:cs typeface="Times New Roman" pitchFamily="18" charset="0"/>
              </a:rPr>
              <a:t>  for (int i = 1; i &lt;= lastNum; i++) {</a:t>
            </a:r>
          </a:p>
          <a:p>
            <a:pPr marL="625475" lvl="1" indent="-112713">
              <a:lnSpc>
                <a:spcPct val="90000"/>
              </a:lnSpc>
              <a:spcBef>
                <a:spcPct val="0"/>
              </a:spcBef>
              <a:buFontTx/>
              <a:buNone/>
            </a:pPr>
            <a:r>
              <a:rPr lang="en-US" altLang="en-US" sz="2400">
                <a:latin typeface="Courier New" pitchFamily="49" charset="0"/>
                <a:cs typeface="Times New Roman" pitchFamily="18" charset="0"/>
              </a:rPr>
              <a:t>    System.out.print(" " + i);</a:t>
            </a:r>
          </a:p>
          <a:p>
            <a:pPr marL="625475" lvl="1" indent="-112713">
              <a:lnSpc>
                <a:spcPct val="90000"/>
              </a:lnSpc>
              <a:spcBef>
                <a:spcPct val="0"/>
              </a:spcBef>
              <a:buFontTx/>
              <a:buNone/>
            </a:pPr>
            <a:r>
              <a:rPr lang="en-US" altLang="en-US" sz="2400" b="1">
                <a:latin typeface="Courier New" pitchFamily="49" charset="0"/>
                <a:cs typeface="Times New Roman" pitchFamily="18" charset="0"/>
              </a:rPr>
              <a:t>    </a:t>
            </a:r>
            <a:r>
              <a:rPr lang="en-US" altLang="en-US" sz="2400" b="1">
                <a:solidFill>
                  <a:srgbClr val="FF3300"/>
                </a:solidFill>
                <a:latin typeface="Courier New" pitchFamily="49" charset="0"/>
                <a:cs typeface="Times New Roman" pitchFamily="18" charset="0"/>
              </a:rPr>
              <a:t>Thread.yield();</a:t>
            </a:r>
            <a:endParaRPr lang="en-US" altLang="en-US" sz="2400">
              <a:solidFill>
                <a:srgbClr val="FF3300"/>
              </a:solidFill>
              <a:latin typeface="Courier New" pitchFamily="49" charset="0"/>
              <a:cs typeface="Times New Roman" pitchFamily="18" charset="0"/>
            </a:endParaRPr>
          </a:p>
          <a:p>
            <a:pPr marL="625475" lvl="1" indent="-112713">
              <a:lnSpc>
                <a:spcPct val="90000"/>
              </a:lnSpc>
              <a:spcBef>
                <a:spcPct val="0"/>
              </a:spcBef>
              <a:buFontTx/>
              <a:buNone/>
            </a:pPr>
            <a:r>
              <a:rPr lang="en-US" altLang="en-US" sz="2400">
                <a:latin typeface="Courier New" pitchFamily="49" charset="0"/>
                <a:cs typeface="Times New Roman" pitchFamily="18" charset="0"/>
              </a:rPr>
              <a:t>  }</a:t>
            </a:r>
          </a:p>
          <a:p>
            <a:pPr marL="625475" lvl="1" indent="-112713">
              <a:lnSpc>
                <a:spcPct val="90000"/>
              </a:lnSpc>
              <a:spcBef>
                <a:spcPct val="0"/>
              </a:spcBef>
              <a:buFontTx/>
              <a:buNone/>
            </a:pPr>
            <a:r>
              <a:rPr lang="en-US" altLang="en-US" sz="240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altLang="en-US" sz="2800">
                <a:cs typeface="Times New Roman" pitchFamily="18" charset="0"/>
              </a:rPr>
              <a:t> </a:t>
            </a:r>
          </a:p>
          <a:p>
            <a:pPr marL="0" indent="0">
              <a:lnSpc>
                <a:spcPct val="90000"/>
              </a:lnSpc>
              <a:spcBef>
                <a:spcPct val="0"/>
              </a:spcBef>
              <a:buFont typeface="Monotype Sorts" pitchFamily="2" charset="2"/>
              <a:buNone/>
            </a:pPr>
            <a:r>
              <a:rPr lang="en-US" altLang="en-US" sz="2800">
                <a:cs typeface="Times New Roman" pitchFamily="18" charset="0"/>
              </a:rPr>
              <a:t>Every time a number is printed, the print100 thread is yielded. So, the numbers are printed after the characters. </a:t>
            </a:r>
          </a:p>
        </p:txBody>
      </p:sp>
      <p:sp>
        <p:nvSpPr>
          <p:cNvPr id="4" name="Slide Number Placeholder 4"/>
          <p:cNvSpPr>
            <a:spLocks noGrp="1"/>
          </p:cNvSpPr>
          <p:nvPr>
            <p:ph type="sldNum" sz="quarter" idx="12"/>
          </p:nvPr>
        </p:nvSpPr>
        <p:spPr/>
        <p:txBody>
          <a:bodyPr/>
          <a:lstStyle/>
          <a:p>
            <a:fld id="{A1D23C2A-1BEA-4101-9F1C-EDAF7F7EF22C}" type="slidenum">
              <a:rPr lang="en-US" altLang="en-US"/>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152400"/>
            <a:ext cx="8763000" cy="762000"/>
          </a:xfrm>
        </p:spPr>
        <p:txBody>
          <a:bodyPr/>
          <a:lstStyle/>
          <a:p>
            <a:r>
              <a:rPr lang="en-US" altLang="en-US" sz="4000"/>
              <a:t>The Static sleep(milliseconds) Method</a:t>
            </a:r>
            <a:endParaRPr lang="en-US" altLang="en-US" sz="4000" b="1">
              <a:latin typeface="Courier" charset="0"/>
            </a:endParaRPr>
          </a:p>
        </p:txBody>
      </p:sp>
      <p:sp>
        <p:nvSpPr>
          <p:cNvPr id="297987" name="Rectangle 3"/>
          <p:cNvSpPr>
            <a:spLocks noGrp="1" noChangeArrowheads="1"/>
          </p:cNvSpPr>
          <p:nvPr>
            <p:ph idx="1"/>
          </p:nvPr>
        </p:nvSpPr>
        <p:spPr>
          <a:xfrm>
            <a:off x="228600" y="990600"/>
            <a:ext cx="8763000" cy="5334000"/>
          </a:xfrm>
        </p:spPr>
        <p:txBody>
          <a:bodyPr/>
          <a:lstStyle/>
          <a:p>
            <a:pPr marL="0" indent="0">
              <a:lnSpc>
                <a:spcPct val="90000"/>
              </a:lnSpc>
              <a:spcBef>
                <a:spcPct val="0"/>
              </a:spcBef>
              <a:buFont typeface="Monotype Sorts" pitchFamily="2" charset="2"/>
              <a:buNone/>
            </a:pPr>
            <a:r>
              <a:rPr lang="en-US" altLang="en-US" sz="2400">
                <a:cs typeface="Times New Roman" pitchFamily="18" charset="0"/>
              </a:rPr>
              <a:t>The sleep(long mills) method puts the thread to sleep for the specified time in milliseconds. For example, suppose you modify the code in Lines 53-57 in TaskThreadDemo.java as follows:</a:t>
            </a:r>
          </a:p>
          <a:p>
            <a:pPr marL="0" indent="0">
              <a:lnSpc>
                <a:spcPct val="90000"/>
              </a:lnSpc>
              <a:spcBef>
                <a:spcPct val="0"/>
              </a:spcBef>
              <a:buFont typeface="Monotype Sorts" pitchFamily="2" charset="2"/>
              <a:buNone/>
            </a:pPr>
            <a:endParaRPr lang="en-US" altLang="en-US" sz="2400">
              <a:cs typeface="Times New Roman" pitchFamily="18" charset="0"/>
            </a:endParaRPr>
          </a:p>
          <a:p>
            <a:pPr marL="625475" lvl="1" indent="-112713">
              <a:lnSpc>
                <a:spcPct val="90000"/>
              </a:lnSpc>
              <a:spcBef>
                <a:spcPct val="0"/>
              </a:spcBef>
              <a:buFontTx/>
              <a:buNone/>
            </a:pPr>
            <a:r>
              <a:rPr lang="en-US" altLang="en-US" sz="2000">
                <a:latin typeface="Courier New" pitchFamily="49" charset="0"/>
                <a:cs typeface="Times New Roman" pitchFamily="18" charset="0"/>
              </a:rPr>
              <a:t>public void run() {</a:t>
            </a:r>
          </a:p>
          <a:p>
            <a:pPr marL="625475" lvl="1" indent="-112713">
              <a:lnSpc>
                <a:spcPct val="90000"/>
              </a:lnSpc>
              <a:spcBef>
                <a:spcPct val="0"/>
              </a:spcBef>
              <a:buFontTx/>
              <a:buNone/>
            </a:pPr>
            <a:r>
              <a:rPr lang="en-US" altLang="en-US" sz="2000">
                <a:latin typeface="Courier New" pitchFamily="49" charset="0"/>
                <a:cs typeface="Times New Roman" pitchFamily="18" charset="0"/>
              </a:rPr>
              <a:t>  for (int i = 1; i &lt;= lastNum; i++) {</a:t>
            </a:r>
          </a:p>
          <a:p>
            <a:pPr marL="625475" lvl="1" indent="-112713">
              <a:lnSpc>
                <a:spcPct val="90000"/>
              </a:lnSpc>
              <a:spcBef>
                <a:spcPct val="0"/>
              </a:spcBef>
              <a:buFontTx/>
              <a:buNone/>
            </a:pPr>
            <a:r>
              <a:rPr lang="en-US" altLang="en-US" sz="2000">
                <a:latin typeface="Courier New" pitchFamily="49" charset="0"/>
                <a:cs typeface="Times New Roman" pitchFamily="18" charset="0"/>
              </a:rPr>
              <a:t>    System.out.print(" " + i);</a:t>
            </a:r>
          </a:p>
          <a:p>
            <a:pPr marL="625475" lvl="1" indent="-112713">
              <a:lnSpc>
                <a:spcPct val="90000"/>
              </a:lnSpc>
              <a:spcBef>
                <a:spcPct val="0"/>
              </a:spcBef>
              <a:buFontTx/>
              <a:buNone/>
            </a:pPr>
            <a:r>
              <a:rPr lang="en-US" altLang="en-US" sz="2000">
                <a:latin typeface="Courier New" pitchFamily="49" charset="0"/>
                <a:cs typeface="Times New Roman" pitchFamily="18" charset="0"/>
              </a:rPr>
              <a:t>    </a:t>
            </a:r>
            <a:r>
              <a:rPr lang="en-US" altLang="en-US" sz="2000">
                <a:solidFill>
                  <a:srgbClr val="FF3300"/>
                </a:solidFill>
                <a:latin typeface="Courier New" pitchFamily="49" charset="0"/>
                <a:cs typeface="Times New Roman" pitchFamily="18" charset="0"/>
              </a:rPr>
              <a:t>try {</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if (i &gt;= 50) Thread.sleep(1);</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catch (InterruptedException ex) {</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altLang="en-US" sz="2000">
                <a:latin typeface="Courier New" pitchFamily="49" charset="0"/>
                <a:cs typeface="Times New Roman" pitchFamily="18" charset="0"/>
              </a:rPr>
              <a:t>  }</a:t>
            </a:r>
          </a:p>
          <a:p>
            <a:pPr marL="625475" lvl="1" indent="-112713">
              <a:lnSpc>
                <a:spcPct val="90000"/>
              </a:lnSpc>
              <a:spcBef>
                <a:spcPct val="0"/>
              </a:spcBef>
              <a:buFontTx/>
              <a:buNone/>
            </a:pPr>
            <a:r>
              <a:rPr lang="en-US" altLang="en-US" sz="200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altLang="en-US" sz="2400">
                <a:cs typeface="Times New Roman" pitchFamily="18" charset="0"/>
              </a:rPr>
              <a:t> </a:t>
            </a:r>
          </a:p>
          <a:p>
            <a:pPr marL="0" indent="0">
              <a:lnSpc>
                <a:spcPct val="90000"/>
              </a:lnSpc>
              <a:spcBef>
                <a:spcPct val="0"/>
              </a:spcBef>
              <a:buFont typeface="Monotype Sorts" pitchFamily="2" charset="2"/>
              <a:buNone/>
            </a:pPr>
            <a:r>
              <a:rPr lang="en-US" altLang="en-US" sz="2400">
                <a:cs typeface="Times New Roman" pitchFamily="18" charset="0"/>
              </a:rPr>
              <a:t>Every time a number (&gt;= 50) is printed, the </a:t>
            </a:r>
            <a:r>
              <a:rPr lang="en-US" altLang="en-US" sz="2400" u="sng">
                <a:cs typeface="Times New Roman" pitchFamily="18" charset="0"/>
              </a:rPr>
              <a:t>print100</a:t>
            </a:r>
            <a:r>
              <a:rPr lang="en-US" altLang="en-US" sz="2400">
                <a:cs typeface="Times New Roman" pitchFamily="18" charset="0"/>
              </a:rPr>
              <a:t> thread is put to sleep for 1 millisecond. </a:t>
            </a:r>
          </a:p>
        </p:txBody>
      </p:sp>
      <p:sp>
        <p:nvSpPr>
          <p:cNvPr id="4" name="Slide Number Placeholder 4"/>
          <p:cNvSpPr>
            <a:spLocks noGrp="1"/>
          </p:cNvSpPr>
          <p:nvPr>
            <p:ph type="sldNum" sz="quarter" idx="12"/>
          </p:nvPr>
        </p:nvSpPr>
        <p:spPr/>
        <p:txBody>
          <a:bodyPr/>
          <a:lstStyle/>
          <a:p>
            <a:fld id="{980AF797-8184-4267-B470-F03D81B62052}"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28600" y="152400"/>
            <a:ext cx="8763000" cy="762000"/>
          </a:xfrm>
        </p:spPr>
        <p:txBody>
          <a:bodyPr/>
          <a:lstStyle/>
          <a:p>
            <a:r>
              <a:rPr lang="en-US" altLang="en-US" sz="4000"/>
              <a:t>The join() Method</a:t>
            </a:r>
            <a:endParaRPr lang="en-US" altLang="en-US" sz="4000" b="1">
              <a:latin typeface="Courier" charset="0"/>
            </a:endParaRPr>
          </a:p>
        </p:txBody>
      </p:sp>
      <p:sp>
        <p:nvSpPr>
          <p:cNvPr id="299011" name="Rectangle 3"/>
          <p:cNvSpPr>
            <a:spLocks noGrp="1" noChangeArrowheads="1"/>
          </p:cNvSpPr>
          <p:nvPr>
            <p:ph idx="1"/>
          </p:nvPr>
        </p:nvSpPr>
        <p:spPr>
          <a:xfrm>
            <a:off x="381000" y="914400"/>
            <a:ext cx="8763000" cy="1143000"/>
          </a:xfrm>
        </p:spPr>
        <p:txBody>
          <a:bodyPr/>
          <a:lstStyle/>
          <a:p>
            <a:pPr marL="0" indent="0">
              <a:lnSpc>
                <a:spcPct val="90000"/>
              </a:lnSpc>
              <a:spcBef>
                <a:spcPct val="0"/>
              </a:spcBef>
              <a:buFont typeface="Monotype Sorts" pitchFamily="2" charset="2"/>
              <a:buNone/>
            </a:pPr>
            <a:r>
              <a:rPr lang="en-US" altLang="en-US" sz="2400">
                <a:cs typeface="Times New Roman" pitchFamily="18" charset="0"/>
              </a:rPr>
              <a:t>You can use the join() method to force one thread to wait for another thread to finish. For example, suppose you modify the code in Lines 53-57 in TaskThreadDemo.java as follows:</a:t>
            </a:r>
          </a:p>
        </p:txBody>
      </p:sp>
      <p:sp>
        <p:nvSpPr>
          <p:cNvPr id="7" name="Slide Number Placeholder 4"/>
          <p:cNvSpPr>
            <a:spLocks noGrp="1"/>
          </p:cNvSpPr>
          <p:nvPr>
            <p:ph type="sldNum" sz="quarter" idx="12"/>
          </p:nvPr>
        </p:nvSpPr>
        <p:spPr/>
        <p:txBody>
          <a:bodyPr/>
          <a:lstStyle/>
          <a:p>
            <a:fld id="{BFCFA5AA-EFED-41D6-8FF0-C4FDD3182F84}" type="slidenum">
              <a:rPr lang="en-US" altLang="en-US"/>
              <a:pPr/>
              <a:t>8</a:t>
            </a:fld>
            <a:endParaRPr lang="en-US" altLang="en-US"/>
          </a:p>
        </p:txBody>
      </p:sp>
      <p:sp>
        <p:nvSpPr>
          <p:cNvPr id="299012" name="Rectangle 4"/>
          <p:cNvSpPr>
            <a:spLocks noChangeArrowheads="1"/>
          </p:cNvSpPr>
          <p:nvPr/>
        </p:nvSpPr>
        <p:spPr bwMode="auto">
          <a:xfrm>
            <a:off x="228600" y="5562600"/>
            <a:ext cx="8763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625475" indent="-112713">
              <a:spcBef>
                <a:spcPct val="20000"/>
              </a:spcBef>
              <a:buClr>
                <a:schemeClr val="tx1"/>
              </a:buClr>
              <a:buChar char="–"/>
              <a:defRPr sz="2800">
                <a:solidFill>
                  <a:schemeClr val="tx1"/>
                </a:solidFill>
                <a:latin typeface="Times New Roman" pitchFamily="18" charset="0"/>
              </a:defRPr>
            </a:lvl2pPr>
            <a:lvl3pPr marL="11493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Bef>
                <a:spcPct val="0"/>
              </a:spcBef>
              <a:buFont typeface="Monotype Sorts" pitchFamily="2" charset="2"/>
              <a:buNone/>
            </a:pPr>
            <a:endParaRPr lang="en-US" altLang="en-US" sz="2400">
              <a:cs typeface="Times New Roman" pitchFamily="18" charset="0"/>
            </a:endParaRPr>
          </a:p>
          <a:p>
            <a:pPr>
              <a:lnSpc>
                <a:spcPct val="90000"/>
              </a:lnSpc>
              <a:spcBef>
                <a:spcPct val="0"/>
              </a:spcBef>
              <a:buFont typeface="Monotype Sorts" pitchFamily="2" charset="2"/>
              <a:buNone/>
            </a:pPr>
            <a:r>
              <a:rPr lang="en-US" altLang="en-US" sz="2400">
                <a:cs typeface="Times New Roman" pitchFamily="18" charset="0"/>
              </a:rPr>
              <a:t>The numbers after 50 are printed after thread printA is finished. </a:t>
            </a:r>
          </a:p>
        </p:txBody>
      </p:sp>
      <p:sp>
        <p:nvSpPr>
          <p:cNvPr id="299014"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9013" name="Object 5"/>
          <p:cNvGraphicFramePr>
            <a:graphicFrameLocks noChangeAspect="1"/>
          </p:cNvGraphicFramePr>
          <p:nvPr/>
        </p:nvGraphicFramePr>
        <p:xfrm>
          <a:off x="228600" y="2286000"/>
          <a:ext cx="8686800" cy="2889250"/>
        </p:xfrm>
        <a:graphic>
          <a:graphicData uri="http://schemas.openxmlformats.org/presentationml/2006/ole">
            <p:oleObj spid="_x0000_s299022" name="Picture" r:id="rId3" imgW="4544568" imgH="1511808" progId="Word.Picture.8">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762000" y="228600"/>
            <a:ext cx="7772400" cy="609600"/>
          </a:xfrm>
          <a:noFill/>
          <a:ln/>
        </p:spPr>
        <p:txBody>
          <a:bodyPr>
            <a:normAutofit fontScale="90000"/>
          </a:bodyPr>
          <a:lstStyle/>
          <a:p>
            <a:r>
              <a:rPr lang="en-US" altLang="en-US"/>
              <a:t>Thread States</a:t>
            </a:r>
            <a:endParaRPr lang="en-US" altLang="en-US" b="1"/>
          </a:p>
        </p:txBody>
      </p:sp>
      <p:sp>
        <p:nvSpPr>
          <p:cNvPr id="6" name="Slide Number Placeholder 4"/>
          <p:cNvSpPr>
            <a:spLocks noGrp="1"/>
          </p:cNvSpPr>
          <p:nvPr>
            <p:ph type="sldNum" sz="quarter" idx="12"/>
          </p:nvPr>
        </p:nvSpPr>
        <p:spPr/>
        <p:txBody>
          <a:bodyPr/>
          <a:lstStyle/>
          <a:p>
            <a:fld id="{C87CBA43-DC2E-4F8C-BF02-070E8DB6B495}" type="slidenum">
              <a:rPr lang="en-US" altLang="en-US"/>
              <a:pPr/>
              <a:t>9</a:t>
            </a:fld>
            <a:endParaRPr lang="en-US" altLang="en-US"/>
          </a:p>
        </p:txBody>
      </p:sp>
      <p:sp>
        <p:nvSpPr>
          <p:cNvPr id="268293" name="Rectangle 5"/>
          <p:cNvSpPr>
            <a:spLocks noChangeArrowheads="1"/>
          </p:cNvSpPr>
          <p:nvPr/>
        </p:nvSpPr>
        <p:spPr bwMode="auto">
          <a:xfrm>
            <a:off x="1914525" y="24288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aphicFrame>
        <p:nvGraphicFramePr>
          <p:cNvPr id="268292" name="Object 4"/>
          <p:cNvGraphicFramePr>
            <a:graphicFrameLocks noChangeAspect="1"/>
          </p:cNvGraphicFramePr>
          <p:nvPr/>
        </p:nvGraphicFramePr>
        <p:xfrm>
          <a:off x="228600" y="2743200"/>
          <a:ext cx="8763000" cy="3297238"/>
        </p:xfrm>
        <a:graphic>
          <a:graphicData uri="http://schemas.openxmlformats.org/presentationml/2006/ole">
            <p:oleObj spid="_x0000_s268302" r:id="rId3" imgW="5315712" imgH="2001012" progId="Word.Picture.8">
              <p:embed/>
            </p:oleObj>
          </a:graphicData>
        </a:graphic>
      </p:graphicFrame>
      <p:sp>
        <p:nvSpPr>
          <p:cNvPr id="268294" name="Text Box 6"/>
          <p:cNvSpPr txBox="1">
            <a:spLocks noChangeArrowheads="1"/>
          </p:cNvSpPr>
          <p:nvPr/>
        </p:nvSpPr>
        <p:spPr bwMode="auto">
          <a:xfrm>
            <a:off x="228600" y="1143000"/>
            <a:ext cx="46482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a:cs typeface="Times New Roman" pitchFamily="18" charset="0"/>
              </a:rPr>
              <a:t>A thread can be in one of five states: New, Ready, Running, Blocked, or Finished.</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15476</TotalTime>
  <Words>1173</Words>
  <Application>Microsoft Office PowerPoint</Application>
  <PresentationFormat>On-screen Show (4:3)</PresentationFormat>
  <Paragraphs>130</Paragraphs>
  <Slides>20</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Microsoft Word Picture</vt:lpstr>
      <vt:lpstr>Picture</vt:lpstr>
      <vt:lpstr>Slide 1</vt:lpstr>
      <vt:lpstr>Threads Concept</vt:lpstr>
      <vt:lpstr>Using the Runnable Interface to Create and Launch Threads</vt:lpstr>
      <vt:lpstr>Creating Tasks and Threads</vt:lpstr>
      <vt:lpstr>The Thread Class </vt:lpstr>
      <vt:lpstr>The Static yield() Method</vt:lpstr>
      <vt:lpstr>The Static sleep(milliseconds) Method</vt:lpstr>
      <vt:lpstr>The join() Method</vt:lpstr>
      <vt:lpstr>Thread States</vt:lpstr>
      <vt:lpstr>isAlive(), interrupt(), and isInterrupted()</vt:lpstr>
      <vt:lpstr>Thread Priority</vt:lpstr>
      <vt:lpstr>Thread Synchronization</vt:lpstr>
      <vt:lpstr>Example: Showing Resource Conflict</vt:lpstr>
      <vt:lpstr>Race Condition</vt:lpstr>
      <vt:lpstr>The synchronized keyword</vt:lpstr>
      <vt:lpstr>Synchronizing Instance Methods and Static Methods</vt:lpstr>
      <vt:lpstr>Synchronizing Instance Methods and Static Methods</vt:lpstr>
      <vt:lpstr> Synchronizing Statements </vt:lpstr>
      <vt:lpstr> Synchronizing Statements vs. Methods</vt:lpstr>
      <vt:lpstr> wait(), notify(), and notifyAll()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Multithreading</dc:title>
  <dc:creator>Y. Daniel Liang</dc:creator>
  <cp:lastModifiedBy>Sadat</cp:lastModifiedBy>
  <cp:revision>148</cp:revision>
  <dcterms:created xsi:type="dcterms:W3CDTF">1995-06-10T17:31:50Z</dcterms:created>
  <dcterms:modified xsi:type="dcterms:W3CDTF">2015-01-12T11:02:23Z</dcterms:modified>
</cp:coreProperties>
</file>