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44"/>
  </p:notesMasterIdLst>
  <p:handoutMasterIdLst>
    <p:handoutMasterId r:id="rId45"/>
  </p:handoutMasterIdLst>
  <p:sldIdLst>
    <p:sldId id="682" r:id="rId2"/>
    <p:sldId id="257" r:id="rId3"/>
    <p:sldId id="478" r:id="rId4"/>
    <p:sldId id="260" r:id="rId5"/>
    <p:sldId id="262" r:id="rId6"/>
    <p:sldId id="263" r:id="rId7"/>
    <p:sldId id="264" r:id="rId8"/>
    <p:sldId id="533" r:id="rId9"/>
    <p:sldId id="532" r:id="rId10"/>
    <p:sldId id="534" r:id="rId11"/>
    <p:sldId id="518" r:id="rId12"/>
    <p:sldId id="507" r:id="rId13"/>
    <p:sldId id="508" r:id="rId14"/>
    <p:sldId id="552" r:id="rId15"/>
    <p:sldId id="658" r:id="rId16"/>
    <p:sldId id="665" r:id="rId17"/>
    <p:sldId id="660" r:id="rId18"/>
    <p:sldId id="661" r:id="rId19"/>
    <p:sldId id="662" r:id="rId20"/>
    <p:sldId id="538" r:id="rId21"/>
    <p:sldId id="512" r:id="rId22"/>
    <p:sldId id="500" r:id="rId23"/>
    <p:sldId id="267" r:id="rId24"/>
    <p:sldId id="487" r:id="rId25"/>
    <p:sldId id="547" r:id="rId26"/>
    <p:sldId id="539" r:id="rId27"/>
    <p:sldId id="506" r:id="rId28"/>
    <p:sldId id="535" r:id="rId29"/>
    <p:sldId id="666" r:id="rId30"/>
    <p:sldId id="667" r:id="rId31"/>
    <p:sldId id="669" r:id="rId32"/>
    <p:sldId id="670" r:id="rId33"/>
    <p:sldId id="671" r:id="rId34"/>
    <p:sldId id="672" r:id="rId35"/>
    <p:sldId id="674" r:id="rId36"/>
    <p:sldId id="675" r:id="rId37"/>
    <p:sldId id="676" r:id="rId38"/>
    <p:sldId id="677" r:id="rId39"/>
    <p:sldId id="678" r:id="rId40"/>
    <p:sldId id="679" r:id="rId41"/>
    <p:sldId id="680" r:id="rId42"/>
    <p:sldId id="681"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autoAdjust="0"/>
    <p:restoredTop sz="94636" autoAdjust="0"/>
  </p:normalViewPr>
  <p:slideViewPr>
    <p:cSldViewPr>
      <p:cViewPr varScale="1">
        <p:scale>
          <a:sx n="71" d="100"/>
          <a:sy n="71" d="100"/>
        </p:scale>
        <p:origin x="-1344" y="-90"/>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96"/>
    </p:cViewPr>
  </p:sorterViewPr>
  <p:notesViewPr>
    <p:cSldViewPr>
      <p:cViewPr varScale="1">
        <p:scale>
          <a:sx n="43" d="100"/>
          <a:sy n="43" d="100"/>
        </p:scale>
        <p:origin x="-1422"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803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5384AB1F-D315-4B82-BB76-83FEB531A605}" type="slidenum">
              <a:rPr lang="en-US"/>
              <a:pPr/>
              <a:t>‹#›</a:t>
            </a:fld>
            <a:endParaRPr lang="en-US"/>
          </a:p>
        </p:txBody>
      </p:sp>
    </p:spTree>
    <p:extLst>
      <p:ext uri="{BB962C8B-B14F-4D97-AF65-F5344CB8AC3E}">
        <p14:creationId xmlns:p14="http://schemas.microsoft.com/office/powerpoint/2010/main" val="2022076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0B487E-2E9B-4BAF-AF1F-0836D10664B7}" type="slidenum">
              <a:rPr lang="en-US"/>
              <a:pPr/>
              <a:t>4</a:t>
            </a:fld>
            <a:endParaRPr lang="en-US"/>
          </a:p>
        </p:txBody>
      </p:sp>
      <p:sp>
        <p:nvSpPr>
          <p:cNvPr id="11266" name="Rectangle 2"/>
          <p:cNvSpPr>
            <a:spLocks noGrp="1" noRot="1" noChangeAspect="1" noChangeArrowheads="1" noTextEdit="1"/>
          </p:cNvSpPr>
          <p:nvPr>
            <p:ph type="sldImg"/>
          </p:nvPr>
        </p:nvSpPr>
        <p:spPr>
          <a:xfrm>
            <a:off x="1150938" y="692150"/>
            <a:ext cx="4556125" cy="3416300"/>
          </a:xfrm>
          <a:ln cap="flat"/>
        </p:spPr>
      </p:sp>
      <p:sp>
        <p:nvSpPr>
          <p:cNvPr id="11267" name="Rectangle 3"/>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6FA76-E6F7-4B52-B98B-D75DA6CFD4B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4807A-E368-4398-81EB-F44DF022CA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587F3-4B32-440B-ACC5-BCB9994AF7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58F00-C787-4434-B876-026E94F5D6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E4C30-4E2B-4AF6-A550-D81DB3AAB3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4C595-91F5-4CA6-B4F6-71490919EA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C04A08-DA2D-430C-9CBD-9E27B41A35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0C67B0-A2A4-4638-88A8-A8322358D2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80B610-3815-4260-85ED-97D982D5B9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1BC53-1E16-42E5-98D5-205A029B34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D6F71-61B0-45CC-9007-BE9EB00EBD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B73A8-B94B-469E-88FA-D0427EA5D8E8}" type="slidenum">
              <a:rPr lang="en-US" smtClean="0"/>
              <a:pPr/>
              <a:t>‹#›</a:t>
            </a:fld>
            <a:endParaRPr lang="en-US"/>
          </a:p>
        </p:txBody>
      </p:sp>
      <p:pic>
        <p:nvPicPr>
          <p:cNvPr id="8" name="Picture 2" descr="C:\Users\Sadat\Desktop\x.png"/>
          <p:cNvPicPr>
            <a:picLocks noChangeAspect="1" noChangeArrowheads="1"/>
          </p:cNvPicPr>
          <p:nvPr userDrawn="1"/>
        </p:nvPicPr>
        <p:blipFill>
          <a:blip r:embed="rId13"/>
          <a:srcRect/>
          <a:stretch>
            <a:fillRect/>
          </a:stretch>
        </p:blipFill>
        <p:spPr bwMode="auto">
          <a:xfrm>
            <a:off x="8229600" y="228600"/>
            <a:ext cx="638175" cy="638175"/>
          </a:xfrm>
          <a:prstGeom prst="rect">
            <a:avLst/>
          </a:prstGeom>
          <a:noFill/>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990600"/>
            <a:ext cx="8382000" cy="2438400"/>
          </a:xfrm>
        </p:spPr>
        <p:txBody>
          <a:bodyPr>
            <a:normAutofit/>
          </a:bodyPr>
          <a:lstStyle/>
          <a:p>
            <a:r>
              <a:rPr lang="en-US" sz="4000" b="1" dirty="0" smtClean="0">
                <a:solidFill>
                  <a:schemeClr val="accent3">
                    <a:lumMod val="50000"/>
                  </a:schemeClr>
                </a:solidFill>
              </a:rPr>
              <a:t>National Mobile Application Trainer </a:t>
            </a:r>
            <a:br>
              <a:rPr lang="en-US" sz="4000" b="1" dirty="0" smtClean="0">
                <a:solidFill>
                  <a:schemeClr val="accent3">
                    <a:lumMod val="50000"/>
                  </a:schemeClr>
                </a:solidFill>
              </a:rPr>
            </a:br>
            <a:r>
              <a:rPr lang="en-US" sz="4000" b="1" dirty="0" smtClean="0">
                <a:solidFill>
                  <a:schemeClr val="accent3">
                    <a:lumMod val="50000"/>
                  </a:schemeClr>
                </a:solidFill>
              </a:rPr>
              <a:t>and Innovative Application Development Program</a:t>
            </a:r>
          </a:p>
        </p:txBody>
      </p:sp>
      <p:sp>
        <p:nvSpPr>
          <p:cNvPr id="4" name="TextBox 3"/>
          <p:cNvSpPr txBox="1"/>
          <p:nvPr/>
        </p:nvSpPr>
        <p:spPr>
          <a:xfrm>
            <a:off x="1514299" y="3733800"/>
            <a:ext cx="6077048" cy="954107"/>
          </a:xfrm>
          <a:prstGeom prst="rect">
            <a:avLst/>
          </a:prstGeom>
          <a:noFill/>
        </p:spPr>
        <p:txBody>
          <a:bodyPr wrap="none" rtlCol="0">
            <a:spAutoFit/>
          </a:bodyPr>
          <a:lstStyle/>
          <a:p>
            <a:pPr algn="ctr"/>
            <a:r>
              <a:rPr lang="en-US" sz="2800" b="1" dirty="0" smtClean="0"/>
              <a:t>Mobile Application Training Program</a:t>
            </a:r>
          </a:p>
          <a:p>
            <a:pPr algn="ctr"/>
            <a:r>
              <a:rPr lang="en-US" sz="2800" b="1" dirty="0" smtClean="0"/>
              <a:t>Topic</a:t>
            </a:r>
            <a:r>
              <a:rPr lang="en-US" sz="2800" b="1" dirty="0" smtClean="0"/>
              <a:t>: Arrays</a:t>
            </a:r>
            <a:endParaRPr lang="en-US" sz="2800" b="1"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685800" y="152400"/>
            <a:ext cx="7772400" cy="609600"/>
          </a:xfrm>
          <a:noFill/>
          <a:ln/>
        </p:spPr>
        <p:txBody>
          <a:bodyPr>
            <a:normAutofit fontScale="90000"/>
          </a:bodyPr>
          <a:lstStyle/>
          <a:p>
            <a:r>
              <a:rPr lang="en-US"/>
              <a:t>Using Indexed Variables</a:t>
            </a:r>
          </a:p>
        </p:txBody>
      </p:sp>
      <p:sp>
        <p:nvSpPr>
          <p:cNvPr id="309251" name="Rectangle 3"/>
          <p:cNvSpPr>
            <a:spLocks noGrp="1" noChangeArrowheads="1"/>
          </p:cNvSpPr>
          <p:nvPr>
            <p:ph idx="1"/>
          </p:nvPr>
        </p:nvSpPr>
        <p:spPr>
          <a:xfrm>
            <a:off x="228600" y="914400"/>
            <a:ext cx="8686800" cy="5486400"/>
          </a:xfrm>
          <a:noFill/>
          <a:ln/>
        </p:spPr>
        <p:txBody>
          <a:bodyPr/>
          <a:lstStyle/>
          <a:p>
            <a:pPr marL="0" indent="0" algn="just">
              <a:buFont typeface="Monotype Sorts" pitchFamily="2" charset="2"/>
              <a:buNone/>
            </a:pPr>
            <a:r>
              <a:rPr lang="en-US" sz="3400" dirty="0">
                <a:cs typeface="Courier New" pitchFamily="49" charset="0"/>
              </a:rPr>
              <a:t>After an array is created, an indexed variable can be used in the same way as a regular variable. For example, the following code adds the value in </a:t>
            </a:r>
            <a:r>
              <a:rPr lang="en-US" sz="3400" u="sng" dirty="0" err="1">
                <a:cs typeface="Courier New" pitchFamily="49" charset="0"/>
              </a:rPr>
              <a:t>myList</a:t>
            </a:r>
            <a:r>
              <a:rPr lang="en-US" sz="3400" u="sng" dirty="0">
                <a:cs typeface="Courier New" pitchFamily="49" charset="0"/>
              </a:rPr>
              <a:t>[0]</a:t>
            </a:r>
            <a:r>
              <a:rPr lang="en-US" sz="3400" dirty="0">
                <a:cs typeface="Courier New" pitchFamily="49" charset="0"/>
              </a:rPr>
              <a:t> and </a:t>
            </a:r>
            <a:r>
              <a:rPr lang="en-US" sz="3400" u="sng" dirty="0" err="1">
                <a:cs typeface="Courier New" pitchFamily="49" charset="0"/>
              </a:rPr>
              <a:t>myList</a:t>
            </a:r>
            <a:r>
              <a:rPr lang="en-US" sz="3400" u="sng" dirty="0">
                <a:cs typeface="Courier New" pitchFamily="49" charset="0"/>
              </a:rPr>
              <a:t>[1]</a:t>
            </a:r>
            <a:r>
              <a:rPr lang="en-US" sz="3400" dirty="0">
                <a:cs typeface="Courier New" pitchFamily="49" charset="0"/>
              </a:rPr>
              <a:t> to </a:t>
            </a:r>
            <a:r>
              <a:rPr lang="en-US" sz="3400" u="sng" dirty="0" err="1">
                <a:cs typeface="Courier New" pitchFamily="49" charset="0"/>
              </a:rPr>
              <a:t>myList</a:t>
            </a:r>
            <a:r>
              <a:rPr lang="en-US" sz="3400" u="sng" dirty="0">
                <a:cs typeface="Courier New" pitchFamily="49" charset="0"/>
              </a:rPr>
              <a:t>[2]</a:t>
            </a:r>
            <a:r>
              <a:rPr lang="en-US" sz="3400" dirty="0">
                <a:cs typeface="Courier New" pitchFamily="49" charset="0"/>
              </a:rPr>
              <a:t>.</a:t>
            </a:r>
          </a:p>
          <a:p>
            <a:pPr marL="0" indent="0" algn="just">
              <a:buFont typeface="Monotype Sorts" pitchFamily="2" charset="2"/>
              <a:buNone/>
            </a:pPr>
            <a:endParaRPr lang="en-US" sz="3400" dirty="0">
              <a:cs typeface="Courier New" pitchFamily="49" charset="0"/>
            </a:endParaRPr>
          </a:p>
          <a:p>
            <a:pPr lvl="1" algn="just">
              <a:buFontTx/>
              <a:buNone/>
            </a:pPr>
            <a:r>
              <a:rPr lang="en-US" sz="2600" dirty="0" err="1">
                <a:latin typeface="Courier New" pitchFamily="49" charset="0"/>
                <a:cs typeface="Courier New" pitchFamily="49" charset="0"/>
              </a:rPr>
              <a:t>myList</a:t>
            </a:r>
            <a:r>
              <a:rPr lang="en-US" sz="2600" dirty="0">
                <a:latin typeface="Courier New" pitchFamily="49" charset="0"/>
                <a:cs typeface="Courier New" pitchFamily="49" charset="0"/>
              </a:rPr>
              <a:t>[2] = </a:t>
            </a:r>
            <a:r>
              <a:rPr lang="en-US" sz="2600" dirty="0" err="1">
                <a:latin typeface="Courier New" pitchFamily="49" charset="0"/>
                <a:cs typeface="Courier New" pitchFamily="49" charset="0"/>
              </a:rPr>
              <a:t>myList</a:t>
            </a:r>
            <a:r>
              <a:rPr lang="en-US" sz="2600" dirty="0">
                <a:latin typeface="Courier New" pitchFamily="49" charset="0"/>
                <a:cs typeface="Courier New" pitchFamily="49" charset="0"/>
              </a:rPr>
              <a:t>[0] + </a:t>
            </a:r>
            <a:r>
              <a:rPr lang="en-US" sz="2600" dirty="0" err="1">
                <a:latin typeface="Courier New" pitchFamily="49" charset="0"/>
                <a:cs typeface="Courier New" pitchFamily="49" charset="0"/>
              </a:rPr>
              <a:t>myList</a:t>
            </a:r>
            <a:r>
              <a:rPr lang="en-US" sz="2600" dirty="0">
                <a:latin typeface="Courier New" pitchFamily="49" charset="0"/>
                <a:cs typeface="Courier New" pitchFamily="49" charset="0"/>
              </a:rPr>
              <a:t>[1];</a:t>
            </a:r>
            <a:endParaRPr lang="en-US" sz="2600" dirty="0">
              <a:cs typeface="Courier New" pitchFamily="49" charset="0"/>
            </a:endParaRPr>
          </a:p>
        </p:txBody>
      </p:sp>
      <p:sp>
        <p:nvSpPr>
          <p:cNvPr id="4" name="Slide Number Placeholder 4"/>
          <p:cNvSpPr>
            <a:spLocks noGrp="1"/>
          </p:cNvSpPr>
          <p:nvPr>
            <p:ph type="sldNum" sz="quarter" idx="12"/>
          </p:nvPr>
        </p:nvSpPr>
        <p:spPr/>
        <p:txBody>
          <a:bodyPr/>
          <a:lstStyle/>
          <a:p>
            <a:fld id="{00A43F9C-4CAD-4F24-91D7-B5825BC86BFA}" type="slidenum">
              <a:rPr lang="en-US"/>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685800" y="304800"/>
            <a:ext cx="7772400" cy="666750"/>
          </a:xfrm>
          <a:noFill/>
          <a:ln/>
        </p:spPr>
        <p:txBody>
          <a:bodyPr>
            <a:normAutofit fontScale="90000"/>
          </a:bodyPr>
          <a:lstStyle/>
          <a:p>
            <a:r>
              <a:rPr lang="en-US"/>
              <a:t>Array Initializers</a:t>
            </a:r>
          </a:p>
        </p:txBody>
      </p:sp>
      <p:sp>
        <p:nvSpPr>
          <p:cNvPr id="291843" name="Rectangle 3"/>
          <p:cNvSpPr>
            <a:spLocks noGrp="1" noChangeArrowheads="1"/>
          </p:cNvSpPr>
          <p:nvPr>
            <p:ph idx="1"/>
          </p:nvPr>
        </p:nvSpPr>
        <p:spPr>
          <a:xfrm>
            <a:off x="228600" y="1447800"/>
            <a:ext cx="8915400" cy="4114800"/>
          </a:xfrm>
          <a:noFill/>
          <a:ln/>
        </p:spPr>
        <p:txBody>
          <a:bodyPr/>
          <a:lstStyle/>
          <a:p>
            <a:pPr>
              <a:spcBef>
                <a:spcPct val="100000"/>
              </a:spcBef>
            </a:pPr>
            <a:r>
              <a:rPr lang="en-US" sz="3400"/>
              <a:t>Declaring, creating, initializing in one step:</a:t>
            </a:r>
            <a:endParaRPr lang="en-US" sz="3600"/>
          </a:p>
          <a:p>
            <a:pPr>
              <a:spcBef>
                <a:spcPct val="50000"/>
              </a:spcBef>
              <a:buFont typeface="Monotype Sorts" pitchFamily="2" charset="2"/>
              <a:buNone/>
            </a:pPr>
            <a:r>
              <a:rPr lang="en-US" sz="2800">
                <a:latin typeface="Courier New" pitchFamily="49" charset="0"/>
              </a:rPr>
              <a:t>	double[] myList = {1.9, 2.9, 3.4, 3.5};</a:t>
            </a:r>
          </a:p>
          <a:p>
            <a:pPr>
              <a:spcBef>
                <a:spcPct val="50000"/>
              </a:spcBef>
              <a:buFont typeface="Monotype Sorts" pitchFamily="2" charset="2"/>
              <a:buNone/>
            </a:pPr>
            <a:r>
              <a:rPr lang="en-US" sz="3600"/>
              <a:t>This shorthand syntax must be in one statement.</a:t>
            </a:r>
          </a:p>
        </p:txBody>
      </p:sp>
      <p:sp>
        <p:nvSpPr>
          <p:cNvPr id="4" name="Slide Number Placeholder 4"/>
          <p:cNvSpPr>
            <a:spLocks noGrp="1"/>
          </p:cNvSpPr>
          <p:nvPr>
            <p:ph type="sldNum" sz="quarter" idx="12"/>
          </p:nvPr>
        </p:nvSpPr>
        <p:spPr/>
        <p:txBody>
          <a:bodyPr/>
          <a:lstStyle/>
          <a:p>
            <a:fld id="{E9408348-AC37-46CC-A337-12E2C5A39F6F}" type="slidenum">
              <a:rPr lang="en-US"/>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685800" y="228600"/>
            <a:ext cx="7772400" cy="990600"/>
          </a:xfrm>
          <a:noFill/>
          <a:ln/>
        </p:spPr>
        <p:txBody>
          <a:bodyPr>
            <a:normAutofit fontScale="90000"/>
          </a:bodyPr>
          <a:lstStyle/>
          <a:p>
            <a:r>
              <a:rPr lang="en-US" sz="4000"/>
              <a:t>Declaring, creating, initializing Using the Shorthand Notation</a:t>
            </a:r>
          </a:p>
        </p:txBody>
      </p:sp>
      <p:sp>
        <p:nvSpPr>
          <p:cNvPr id="279555" name="Rectangle 3"/>
          <p:cNvSpPr>
            <a:spLocks noGrp="1" noChangeArrowheads="1"/>
          </p:cNvSpPr>
          <p:nvPr>
            <p:ph idx="1"/>
          </p:nvPr>
        </p:nvSpPr>
        <p:spPr>
          <a:xfrm>
            <a:off x="457200" y="1600200"/>
            <a:ext cx="8305800" cy="4419600"/>
          </a:xfrm>
          <a:noFill/>
          <a:ln/>
        </p:spPr>
        <p:txBody>
          <a:bodyPr/>
          <a:lstStyle/>
          <a:p>
            <a:pPr marL="0" indent="0">
              <a:spcBef>
                <a:spcPct val="50000"/>
              </a:spcBef>
              <a:buFont typeface="Monotype Sorts" pitchFamily="2" charset="2"/>
              <a:buNone/>
            </a:pPr>
            <a:r>
              <a:rPr lang="en-US" sz="2400">
                <a:latin typeface="Courier New" pitchFamily="49" charset="0"/>
              </a:rPr>
              <a:t>double[] myList = {1.9, 2.9, 3.4, 3.5};</a:t>
            </a:r>
          </a:p>
          <a:p>
            <a:pPr marL="0" indent="0">
              <a:spcBef>
                <a:spcPct val="50000"/>
              </a:spcBef>
              <a:buFont typeface="Monotype Sorts" pitchFamily="2" charset="2"/>
              <a:buNone/>
            </a:pPr>
            <a:r>
              <a:rPr lang="en-US">
                <a:cs typeface="Times New Roman" pitchFamily="18" charset="0"/>
              </a:rPr>
              <a:t>This shorthand notation is equivalent to the following statements:</a:t>
            </a:r>
          </a:p>
          <a:p>
            <a:pPr marL="0" indent="0">
              <a:spcBef>
                <a:spcPct val="50000"/>
              </a:spcBef>
              <a:buFont typeface="Monotype Sorts" pitchFamily="2" charset="2"/>
              <a:buNone/>
            </a:pPr>
            <a:r>
              <a:rPr lang="en-US" sz="2400">
                <a:latin typeface="Courier New" pitchFamily="49" charset="0"/>
              </a:rPr>
              <a:t>double[] myList = new double[4];</a:t>
            </a:r>
          </a:p>
          <a:p>
            <a:pPr marL="0" indent="0">
              <a:spcBef>
                <a:spcPct val="50000"/>
              </a:spcBef>
              <a:buFont typeface="Monotype Sorts" pitchFamily="2" charset="2"/>
              <a:buNone/>
            </a:pPr>
            <a:r>
              <a:rPr lang="en-US" sz="2400">
                <a:latin typeface="Courier New" pitchFamily="49" charset="0"/>
              </a:rPr>
              <a:t>myList[0] = 1.9;</a:t>
            </a:r>
          </a:p>
          <a:p>
            <a:pPr marL="0" indent="0">
              <a:spcBef>
                <a:spcPct val="50000"/>
              </a:spcBef>
              <a:buFont typeface="Monotype Sorts" pitchFamily="2" charset="2"/>
              <a:buNone/>
            </a:pPr>
            <a:r>
              <a:rPr lang="en-US" sz="2400">
                <a:latin typeface="Courier New" pitchFamily="49" charset="0"/>
              </a:rPr>
              <a:t>myList[1] = 2.9;</a:t>
            </a:r>
          </a:p>
          <a:p>
            <a:pPr marL="0" indent="0">
              <a:spcBef>
                <a:spcPct val="50000"/>
              </a:spcBef>
              <a:buFont typeface="Monotype Sorts" pitchFamily="2" charset="2"/>
              <a:buNone/>
            </a:pPr>
            <a:r>
              <a:rPr lang="en-US" sz="2400">
                <a:latin typeface="Courier New" pitchFamily="49" charset="0"/>
              </a:rPr>
              <a:t>myList[2] = 3.4;</a:t>
            </a:r>
          </a:p>
          <a:p>
            <a:pPr marL="0" indent="0">
              <a:spcBef>
                <a:spcPct val="50000"/>
              </a:spcBef>
              <a:buFont typeface="Monotype Sorts" pitchFamily="2" charset="2"/>
              <a:buNone/>
            </a:pPr>
            <a:r>
              <a:rPr lang="en-US" sz="2400">
                <a:latin typeface="Courier New" pitchFamily="49" charset="0"/>
              </a:rPr>
              <a:t>myList[3] = 3.5; </a:t>
            </a:r>
          </a:p>
        </p:txBody>
      </p:sp>
      <p:sp>
        <p:nvSpPr>
          <p:cNvPr id="4" name="Slide Number Placeholder 4"/>
          <p:cNvSpPr>
            <a:spLocks noGrp="1"/>
          </p:cNvSpPr>
          <p:nvPr>
            <p:ph type="sldNum" sz="quarter" idx="12"/>
          </p:nvPr>
        </p:nvSpPr>
        <p:spPr/>
        <p:txBody>
          <a:bodyPr/>
          <a:lstStyle/>
          <a:p>
            <a:fld id="{6C5C57BC-13D1-49D3-9924-DF07DCA67910}" type="slidenum">
              <a:rPr lang="en-US"/>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685800" y="228600"/>
            <a:ext cx="7772400" cy="990600"/>
          </a:xfrm>
          <a:noFill/>
          <a:ln/>
        </p:spPr>
        <p:txBody>
          <a:bodyPr/>
          <a:lstStyle/>
          <a:p>
            <a:r>
              <a:rPr lang="en-US" sz="4800">
                <a:cs typeface="Times New Roman" pitchFamily="18" charset="0"/>
              </a:rPr>
              <a:t>CAUTION</a:t>
            </a:r>
            <a:endParaRPr lang="en-US" sz="4000"/>
          </a:p>
        </p:txBody>
      </p:sp>
      <p:sp>
        <p:nvSpPr>
          <p:cNvPr id="280579" name="Rectangle 3"/>
          <p:cNvSpPr>
            <a:spLocks noGrp="1" noChangeArrowheads="1"/>
          </p:cNvSpPr>
          <p:nvPr>
            <p:ph idx="1"/>
          </p:nvPr>
        </p:nvSpPr>
        <p:spPr>
          <a:xfrm>
            <a:off x="228600" y="1219200"/>
            <a:ext cx="8686800" cy="5257800"/>
          </a:xfrm>
          <a:noFill/>
          <a:ln/>
        </p:spPr>
        <p:txBody>
          <a:bodyPr/>
          <a:lstStyle/>
          <a:p>
            <a:pPr marL="0" indent="0">
              <a:lnSpc>
                <a:spcPct val="90000"/>
              </a:lnSpc>
              <a:spcBef>
                <a:spcPct val="50000"/>
              </a:spcBef>
              <a:buFont typeface="Monotype Sorts" pitchFamily="2" charset="2"/>
              <a:buNone/>
            </a:pPr>
            <a:r>
              <a:rPr lang="en-US" sz="4400">
                <a:cs typeface="Times New Roman" pitchFamily="18" charset="0"/>
              </a:rPr>
              <a:t>Using the shorthand notation, you have to declare, create, and initialize the array all in one statement. Splitting it would cause a syntax error. For example, the following is wrong:</a:t>
            </a:r>
          </a:p>
          <a:p>
            <a:pPr lvl="1">
              <a:lnSpc>
                <a:spcPct val="90000"/>
              </a:lnSpc>
              <a:spcBef>
                <a:spcPct val="50000"/>
              </a:spcBef>
              <a:buFontTx/>
              <a:buNone/>
            </a:pPr>
            <a:r>
              <a:rPr lang="en-US"/>
              <a:t>double[] myList;</a:t>
            </a:r>
          </a:p>
          <a:p>
            <a:pPr lvl="1">
              <a:lnSpc>
                <a:spcPct val="90000"/>
              </a:lnSpc>
              <a:spcBef>
                <a:spcPct val="50000"/>
              </a:spcBef>
              <a:buFontTx/>
              <a:buNone/>
            </a:pPr>
            <a:r>
              <a:rPr lang="en-US"/>
              <a:t>myList = {1.9, 2.9, 3.4, 3.5};</a:t>
            </a:r>
            <a:r>
              <a:rPr lang="en-US" sz="4000"/>
              <a:t> </a:t>
            </a:r>
          </a:p>
        </p:txBody>
      </p:sp>
      <p:sp>
        <p:nvSpPr>
          <p:cNvPr id="4" name="Slide Number Placeholder 4"/>
          <p:cNvSpPr>
            <a:spLocks noGrp="1"/>
          </p:cNvSpPr>
          <p:nvPr>
            <p:ph type="sldNum" sz="quarter" idx="12"/>
          </p:nvPr>
        </p:nvSpPr>
        <p:spPr/>
        <p:txBody>
          <a:bodyPr/>
          <a:lstStyle/>
          <a:p>
            <a:fld id="{DF9920AE-F01A-498A-8728-51160E3E6426}"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685800" y="228600"/>
            <a:ext cx="7772400" cy="533400"/>
          </a:xfrm>
          <a:noFill/>
          <a:ln/>
        </p:spPr>
        <p:txBody>
          <a:bodyPr>
            <a:normAutofit fontScale="90000"/>
          </a:bodyPr>
          <a:lstStyle/>
          <a:p>
            <a:r>
              <a:rPr lang="en-US" sz="4000"/>
              <a:t>Processing Arrays</a:t>
            </a:r>
          </a:p>
        </p:txBody>
      </p:sp>
      <p:sp>
        <p:nvSpPr>
          <p:cNvPr id="327683" name="Rectangle 3"/>
          <p:cNvSpPr>
            <a:spLocks noGrp="1" noChangeArrowheads="1"/>
          </p:cNvSpPr>
          <p:nvPr>
            <p:ph idx="1"/>
          </p:nvPr>
        </p:nvSpPr>
        <p:spPr>
          <a:xfrm>
            <a:off x="304800" y="1470344"/>
            <a:ext cx="8534400" cy="4549455"/>
          </a:xfrm>
          <a:noFill/>
          <a:ln/>
        </p:spPr>
        <p:txBody>
          <a:bodyPr/>
          <a:lstStyle/>
          <a:p>
            <a:pPr marL="609600" indent="-609600">
              <a:lnSpc>
                <a:spcPct val="90000"/>
              </a:lnSpc>
              <a:spcBef>
                <a:spcPct val="50000"/>
              </a:spcBef>
              <a:buFont typeface="Monotype Sorts" pitchFamily="2" charset="2"/>
              <a:buNone/>
            </a:pPr>
            <a:r>
              <a:rPr lang="en-US" sz="2800" dirty="0">
                <a:cs typeface="Times New Roman" pitchFamily="18" charset="0"/>
              </a:rPr>
              <a:t>See the examples in the text.</a:t>
            </a:r>
          </a:p>
          <a:p>
            <a:pPr marL="609600" indent="-609600">
              <a:lnSpc>
                <a:spcPct val="90000"/>
              </a:lnSpc>
              <a:spcBef>
                <a:spcPct val="50000"/>
              </a:spcBef>
              <a:buFont typeface="Monotype Sorts" pitchFamily="2" charset="2"/>
              <a:buAutoNum type="arabicPeriod"/>
            </a:pPr>
            <a:r>
              <a:rPr lang="en-US" sz="2800" dirty="0">
                <a:cs typeface="Times New Roman" pitchFamily="18" charset="0"/>
              </a:rPr>
              <a:t>(Initializing arrays with input values)</a:t>
            </a:r>
          </a:p>
          <a:p>
            <a:pPr marL="609600" indent="-609600">
              <a:lnSpc>
                <a:spcPct val="90000"/>
              </a:lnSpc>
              <a:spcBef>
                <a:spcPct val="50000"/>
              </a:spcBef>
              <a:buFont typeface="Monotype Sorts" pitchFamily="2" charset="2"/>
              <a:buAutoNum type="arabicPeriod"/>
            </a:pPr>
            <a:r>
              <a:rPr lang="en-US" sz="2800" dirty="0">
                <a:cs typeface="Times New Roman" pitchFamily="18" charset="0"/>
              </a:rPr>
              <a:t>(Initializing arrays with random values)</a:t>
            </a:r>
          </a:p>
          <a:p>
            <a:pPr marL="609600" indent="-609600">
              <a:lnSpc>
                <a:spcPct val="90000"/>
              </a:lnSpc>
              <a:spcBef>
                <a:spcPct val="50000"/>
              </a:spcBef>
              <a:buFont typeface="Monotype Sorts" pitchFamily="2" charset="2"/>
              <a:buAutoNum type="arabicPeriod"/>
            </a:pPr>
            <a:r>
              <a:rPr lang="en-US" sz="2800" dirty="0">
                <a:cs typeface="Times New Roman" pitchFamily="18" charset="0"/>
              </a:rPr>
              <a:t>(Printing arrays)</a:t>
            </a:r>
          </a:p>
          <a:p>
            <a:pPr marL="609600" indent="-609600">
              <a:lnSpc>
                <a:spcPct val="90000"/>
              </a:lnSpc>
              <a:spcBef>
                <a:spcPct val="50000"/>
              </a:spcBef>
              <a:buFont typeface="Monotype Sorts" pitchFamily="2" charset="2"/>
              <a:buAutoNum type="arabicPeriod"/>
            </a:pPr>
            <a:r>
              <a:rPr lang="en-US" sz="2800" dirty="0">
                <a:cs typeface="Times New Roman" pitchFamily="18" charset="0"/>
              </a:rPr>
              <a:t>(Summing all elements)</a:t>
            </a:r>
          </a:p>
          <a:p>
            <a:pPr marL="609600" indent="-609600">
              <a:lnSpc>
                <a:spcPct val="90000"/>
              </a:lnSpc>
              <a:spcBef>
                <a:spcPct val="50000"/>
              </a:spcBef>
              <a:buFont typeface="Monotype Sorts" pitchFamily="2" charset="2"/>
              <a:buAutoNum type="arabicPeriod"/>
            </a:pPr>
            <a:r>
              <a:rPr lang="en-US" sz="2800" dirty="0">
                <a:cs typeface="Times New Roman" pitchFamily="18" charset="0"/>
              </a:rPr>
              <a:t>(Finding the largest element)</a:t>
            </a:r>
          </a:p>
          <a:p>
            <a:pPr marL="609600" indent="-609600">
              <a:lnSpc>
                <a:spcPct val="90000"/>
              </a:lnSpc>
              <a:spcBef>
                <a:spcPct val="50000"/>
              </a:spcBef>
              <a:buFont typeface="Monotype Sorts" pitchFamily="2" charset="2"/>
              <a:buAutoNum type="arabicPeriod"/>
            </a:pPr>
            <a:r>
              <a:rPr lang="en-US" sz="2800" dirty="0">
                <a:cs typeface="Times New Roman" pitchFamily="18" charset="0"/>
              </a:rPr>
              <a:t>(Finding the smallest index of the largest element</a:t>
            </a:r>
            <a:r>
              <a:rPr lang="en-US" sz="2800" dirty="0" smtClean="0">
                <a:cs typeface="Times New Roman" pitchFamily="18" charset="0"/>
              </a:rPr>
              <a:t>)</a:t>
            </a:r>
            <a:endParaRPr lang="en-US" sz="2800" dirty="0">
              <a:cs typeface="Times New Roman" pitchFamily="18" charset="0"/>
            </a:endParaRPr>
          </a:p>
        </p:txBody>
      </p:sp>
      <p:sp>
        <p:nvSpPr>
          <p:cNvPr id="4" name="Slide Number Placeholder 4"/>
          <p:cNvSpPr>
            <a:spLocks noGrp="1"/>
          </p:cNvSpPr>
          <p:nvPr>
            <p:ph type="sldNum" sz="quarter" idx="12"/>
          </p:nvPr>
        </p:nvSpPr>
        <p:spPr/>
        <p:txBody>
          <a:bodyPr/>
          <a:lstStyle/>
          <a:p>
            <a:fld id="{D3759D9C-FB35-4D70-910C-AEF12B0DEA3B}" type="slidenum">
              <a:rPr lang="en-US"/>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309563" y="381000"/>
            <a:ext cx="8564562" cy="782638"/>
          </a:xfrm>
        </p:spPr>
        <p:txBody>
          <a:bodyPr/>
          <a:lstStyle/>
          <a:p>
            <a:r>
              <a:rPr lang="en-US" sz="4500">
                <a:cs typeface="Times New Roman" pitchFamily="18" charset="0"/>
              </a:rPr>
              <a:t>Initializing arrays with input values</a:t>
            </a:r>
            <a:endParaRPr lang="en-US" sz="4500">
              <a:cs typeface="Times New Roman" pitchFamily="18" charset="0"/>
              <a:hlinkClick r:id="rId2" action="ppaction://program"/>
            </a:endParaRPr>
          </a:p>
        </p:txBody>
      </p:sp>
      <p:sp>
        <p:nvSpPr>
          <p:cNvPr id="448515" name="Rectangle 3"/>
          <p:cNvSpPr>
            <a:spLocks noGrp="1" noChangeArrowheads="1"/>
          </p:cNvSpPr>
          <p:nvPr>
            <p:ph idx="1"/>
          </p:nvPr>
        </p:nvSpPr>
        <p:spPr>
          <a:xfrm>
            <a:off x="155575" y="1778000"/>
            <a:ext cx="8794750" cy="3263900"/>
          </a:xfrm>
          <a:solidFill>
            <a:schemeClr val="bg1">
              <a:lumMod val="95000"/>
            </a:schemeClr>
          </a:solidFill>
        </p:spPr>
        <p:txBody>
          <a:bodyPr/>
          <a:lstStyle/>
          <a:p>
            <a:pPr marL="609600" indent="-609600">
              <a:lnSpc>
                <a:spcPct val="80000"/>
              </a:lnSpc>
              <a:buFont typeface="Monotype Sorts" pitchFamily="2" charset="2"/>
              <a:buNone/>
            </a:pPr>
            <a:r>
              <a:rPr lang="en-US" sz="2800" dirty="0" err="1"/>
              <a:t>java.util.Scanner</a:t>
            </a:r>
            <a:r>
              <a:rPr lang="en-US" sz="2800" dirty="0"/>
              <a:t> input = </a:t>
            </a:r>
            <a:r>
              <a:rPr lang="en-US" sz="2800" b="1" dirty="0"/>
              <a:t>new</a:t>
            </a:r>
            <a:r>
              <a:rPr lang="en-US" sz="2800" dirty="0"/>
              <a:t> </a:t>
            </a:r>
            <a:r>
              <a:rPr lang="en-US" sz="2800" dirty="0" err="1"/>
              <a:t>java.util.Scanner</a:t>
            </a:r>
            <a:r>
              <a:rPr lang="en-US" sz="2800" dirty="0"/>
              <a:t>(</a:t>
            </a:r>
            <a:r>
              <a:rPr lang="en-US" sz="2800" dirty="0" err="1"/>
              <a:t>System.in</a:t>
            </a:r>
            <a:r>
              <a:rPr lang="en-US" sz="2800" dirty="0"/>
              <a:t>);</a:t>
            </a:r>
          </a:p>
          <a:p>
            <a:pPr marL="609600" indent="-609600">
              <a:lnSpc>
                <a:spcPct val="80000"/>
              </a:lnSpc>
              <a:buFont typeface="Monotype Sorts" pitchFamily="2" charset="2"/>
              <a:buNone/>
            </a:pPr>
            <a:r>
              <a:rPr lang="en-US" sz="2800" dirty="0" err="1"/>
              <a:t>System.out.print</a:t>
            </a:r>
            <a:r>
              <a:rPr lang="en-US" sz="2800" dirty="0"/>
              <a:t>("Enter " + </a:t>
            </a:r>
            <a:r>
              <a:rPr lang="en-US" sz="2800" dirty="0" err="1"/>
              <a:t>myList.length</a:t>
            </a:r>
            <a:r>
              <a:rPr lang="en-US" sz="2800" dirty="0"/>
              <a:t> + " values: ");</a:t>
            </a:r>
            <a:endParaRPr lang="en-US" sz="2800" b="1" dirty="0"/>
          </a:p>
          <a:p>
            <a:pPr marL="609600" indent="-609600">
              <a:lnSpc>
                <a:spcPct val="80000"/>
              </a:lnSpc>
              <a:buFont typeface="Monotype Sorts" pitchFamily="2" charset="2"/>
              <a:buNone/>
            </a:pPr>
            <a:r>
              <a:rPr lang="en-US" sz="2800" b="1" dirty="0"/>
              <a:t>for</a:t>
            </a:r>
            <a:r>
              <a:rPr lang="en-US" sz="2800" dirty="0"/>
              <a:t> (</a:t>
            </a:r>
            <a:r>
              <a:rPr lang="en-US" sz="2800" b="1" dirty="0" err="1"/>
              <a:t>int</a:t>
            </a:r>
            <a:r>
              <a:rPr lang="en-US" sz="2800" dirty="0"/>
              <a:t> </a:t>
            </a:r>
            <a:r>
              <a:rPr lang="en-US" sz="2800" dirty="0" err="1"/>
              <a:t>i</a:t>
            </a:r>
            <a:r>
              <a:rPr lang="en-US" sz="2800" dirty="0"/>
              <a:t> = 0; </a:t>
            </a:r>
            <a:r>
              <a:rPr lang="en-US" sz="2800" dirty="0" err="1"/>
              <a:t>i</a:t>
            </a:r>
            <a:r>
              <a:rPr lang="en-US" sz="2800" dirty="0"/>
              <a:t> &lt; </a:t>
            </a:r>
            <a:r>
              <a:rPr lang="en-US" sz="2800" dirty="0" err="1"/>
              <a:t>myList.length</a:t>
            </a:r>
            <a:r>
              <a:rPr lang="en-US" sz="2800" dirty="0"/>
              <a:t>; </a:t>
            </a:r>
            <a:r>
              <a:rPr lang="en-US" sz="2800" dirty="0" err="1"/>
              <a:t>i</a:t>
            </a:r>
            <a:r>
              <a:rPr lang="en-US" sz="2800" dirty="0"/>
              <a:t>++) </a:t>
            </a:r>
          </a:p>
          <a:p>
            <a:pPr marL="609600" indent="-609600">
              <a:lnSpc>
                <a:spcPct val="80000"/>
              </a:lnSpc>
              <a:buFont typeface="Monotype Sorts" pitchFamily="2" charset="2"/>
              <a:buNone/>
            </a:pPr>
            <a:r>
              <a:rPr lang="en-US" sz="2800" dirty="0"/>
              <a:t>  </a:t>
            </a:r>
            <a:r>
              <a:rPr lang="en-US" sz="2800" dirty="0" err="1"/>
              <a:t>myList</a:t>
            </a:r>
            <a:r>
              <a:rPr lang="en-US" sz="2800" dirty="0"/>
              <a:t>[</a:t>
            </a:r>
            <a:r>
              <a:rPr lang="en-US" sz="2800" dirty="0" err="1"/>
              <a:t>i</a:t>
            </a:r>
            <a:r>
              <a:rPr lang="en-US" sz="2800" dirty="0"/>
              <a:t>] = </a:t>
            </a:r>
            <a:r>
              <a:rPr lang="en-US" sz="2800" dirty="0" err="1"/>
              <a:t>input.nextDouble</a:t>
            </a:r>
            <a:r>
              <a:rPr lang="en-US" sz="2800" dirty="0"/>
              <a:t>();</a:t>
            </a:r>
          </a:p>
        </p:txBody>
      </p:sp>
      <p:sp>
        <p:nvSpPr>
          <p:cNvPr id="6" name="Slide Number Placeholder 4"/>
          <p:cNvSpPr>
            <a:spLocks noGrp="1"/>
          </p:cNvSpPr>
          <p:nvPr>
            <p:ph type="sldNum" sz="quarter" idx="12"/>
          </p:nvPr>
        </p:nvSpPr>
        <p:spPr/>
        <p:txBody>
          <a:bodyPr/>
          <a:lstStyle/>
          <a:p>
            <a:fld id="{A6E44F60-EDC6-4D90-8C51-6CC8AD21EEBA}" type="slidenum">
              <a:rPr lang="en-US"/>
              <a:pPr/>
              <a:t>15</a:t>
            </a:fld>
            <a:endParaRPr lang="en-US"/>
          </a:p>
        </p:txBody>
      </p:sp>
      <p:sp>
        <p:nvSpPr>
          <p:cNvPr id="448516"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48517"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309563" y="381000"/>
            <a:ext cx="8564562" cy="782638"/>
          </a:xfrm>
        </p:spPr>
        <p:txBody>
          <a:bodyPr/>
          <a:lstStyle/>
          <a:p>
            <a:r>
              <a:rPr lang="en-US" sz="4100">
                <a:cs typeface="Times New Roman" pitchFamily="18" charset="0"/>
              </a:rPr>
              <a:t>Initializing arrays with random values</a:t>
            </a:r>
            <a:endParaRPr lang="en-US" sz="4100">
              <a:cs typeface="Times New Roman" pitchFamily="18" charset="0"/>
              <a:hlinkClick r:id="rId2" action="ppaction://program"/>
            </a:endParaRPr>
          </a:p>
        </p:txBody>
      </p:sp>
      <p:sp>
        <p:nvSpPr>
          <p:cNvPr id="449539" name="Rectangle 3"/>
          <p:cNvSpPr>
            <a:spLocks noGrp="1" noChangeArrowheads="1"/>
          </p:cNvSpPr>
          <p:nvPr>
            <p:ph idx="1"/>
          </p:nvPr>
        </p:nvSpPr>
        <p:spPr>
          <a:xfrm>
            <a:off x="155575" y="1778000"/>
            <a:ext cx="8836025" cy="2073275"/>
          </a:xfrm>
          <a:solidFill>
            <a:schemeClr val="bg1">
              <a:lumMod val="95000"/>
            </a:schemeClr>
          </a:solidFill>
        </p:spPr>
        <p:txBody>
          <a:bodyPr/>
          <a:lstStyle/>
          <a:p>
            <a:pPr marL="609600" indent="-609600">
              <a:lnSpc>
                <a:spcPct val="90000"/>
              </a:lnSpc>
              <a:buFont typeface="Monotype Sorts" pitchFamily="2" charset="2"/>
              <a:buNone/>
            </a:pPr>
            <a:r>
              <a:rPr lang="en-US" sz="4000" b="1" dirty="0"/>
              <a:t>for</a:t>
            </a:r>
            <a:r>
              <a:rPr lang="en-US" sz="4000" dirty="0"/>
              <a:t> (</a:t>
            </a:r>
            <a:r>
              <a:rPr lang="en-US" sz="4000" b="1" dirty="0" err="1"/>
              <a:t>int</a:t>
            </a:r>
            <a:r>
              <a:rPr lang="en-US" sz="4000" dirty="0"/>
              <a:t> </a:t>
            </a:r>
            <a:r>
              <a:rPr lang="en-US" sz="4000" dirty="0" err="1"/>
              <a:t>i</a:t>
            </a:r>
            <a:r>
              <a:rPr lang="en-US" sz="4000" dirty="0"/>
              <a:t> = 0; </a:t>
            </a:r>
            <a:r>
              <a:rPr lang="en-US" sz="4000" dirty="0" err="1"/>
              <a:t>i</a:t>
            </a:r>
            <a:r>
              <a:rPr lang="en-US" sz="4000" dirty="0"/>
              <a:t> &lt; </a:t>
            </a:r>
            <a:r>
              <a:rPr lang="en-US" sz="4000" dirty="0" err="1"/>
              <a:t>myList.length</a:t>
            </a:r>
            <a:r>
              <a:rPr lang="en-US" sz="4000" dirty="0"/>
              <a:t>; </a:t>
            </a:r>
            <a:r>
              <a:rPr lang="en-US" sz="4000" dirty="0" err="1"/>
              <a:t>i</a:t>
            </a:r>
            <a:r>
              <a:rPr lang="en-US" sz="4000" dirty="0"/>
              <a:t>++) {</a:t>
            </a:r>
          </a:p>
          <a:p>
            <a:pPr marL="609600" indent="-609600">
              <a:lnSpc>
                <a:spcPct val="90000"/>
              </a:lnSpc>
              <a:buFont typeface="Monotype Sorts" pitchFamily="2" charset="2"/>
              <a:buNone/>
            </a:pPr>
            <a:r>
              <a:rPr lang="en-US" sz="4000" dirty="0"/>
              <a:t>  </a:t>
            </a:r>
            <a:r>
              <a:rPr lang="en-US" sz="4000" dirty="0" err="1"/>
              <a:t>myList</a:t>
            </a:r>
            <a:r>
              <a:rPr lang="en-US" sz="4000" dirty="0"/>
              <a:t>[</a:t>
            </a:r>
            <a:r>
              <a:rPr lang="en-US" sz="4000" dirty="0" err="1"/>
              <a:t>i</a:t>
            </a:r>
            <a:r>
              <a:rPr lang="en-US" sz="4000" dirty="0"/>
              <a:t>] = </a:t>
            </a:r>
            <a:r>
              <a:rPr lang="en-US" sz="4000" dirty="0" err="1"/>
              <a:t>Math.random</a:t>
            </a:r>
            <a:r>
              <a:rPr lang="en-US" sz="4000" dirty="0"/>
              <a:t>() * 100;</a:t>
            </a:r>
          </a:p>
          <a:p>
            <a:pPr marL="609600" indent="-609600">
              <a:lnSpc>
                <a:spcPct val="90000"/>
              </a:lnSpc>
              <a:buFont typeface="Monotype Sorts" pitchFamily="2" charset="2"/>
              <a:buNone/>
            </a:pPr>
            <a:r>
              <a:rPr lang="en-US" sz="4000" dirty="0"/>
              <a:t>}</a:t>
            </a:r>
          </a:p>
        </p:txBody>
      </p:sp>
      <p:sp>
        <p:nvSpPr>
          <p:cNvPr id="6" name="Slide Number Placeholder 4"/>
          <p:cNvSpPr>
            <a:spLocks noGrp="1"/>
          </p:cNvSpPr>
          <p:nvPr>
            <p:ph type="sldNum" sz="quarter" idx="12"/>
          </p:nvPr>
        </p:nvSpPr>
        <p:spPr/>
        <p:txBody>
          <a:bodyPr/>
          <a:lstStyle/>
          <a:p>
            <a:fld id="{C7970384-9A6A-4670-AE48-493BB0410C40}" type="slidenum">
              <a:rPr lang="en-US"/>
              <a:pPr/>
              <a:t>16</a:t>
            </a:fld>
            <a:endParaRPr lang="en-US"/>
          </a:p>
        </p:txBody>
      </p:sp>
      <p:sp>
        <p:nvSpPr>
          <p:cNvPr id="449540"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49541"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309563" y="381000"/>
            <a:ext cx="8564562" cy="782638"/>
          </a:xfrm>
        </p:spPr>
        <p:txBody>
          <a:bodyPr/>
          <a:lstStyle/>
          <a:p>
            <a:r>
              <a:rPr lang="en-US" sz="4500">
                <a:cs typeface="Times New Roman" pitchFamily="18" charset="0"/>
              </a:rPr>
              <a:t>Printing arrays</a:t>
            </a:r>
            <a:endParaRPr lang="en-US" sz="4500">
              <a:cs typeface="Times New Roman" pitchFamily="18" charset="0"/>
              <a:hlinkClick r:id="rId2" action="ppaction://program"/>
            </a:endParaRPr>
          </a:p>
        </p:txBody>
      </p:sp>
      <p:sp>
        <p:nvSpPr>
          <p:cNvPr id="450563" name="Rectangle 3"/>
          <p:cNvSpPr>
            <a:spLocks noGrp="1" noChangeArrowheads="1"/>
          </p:cNvSpPr>
          <p:nvPr>
            <p:ph idx="1"/>
          </p:nvPr>
        </p:nvSpPr>
        <p:spPr>
          <a:xfrm>
            <a:off x="155575" y="1778000"/>
            <a:ext cx="8832850" cy="2649538"/>
          </a:xfrm>
          <a:solidFill>
            <a:schemeClr val="bg1">
              <a:lumMod val="95000"/>
            </a:schemeClr>
          </a:solidFill>
        </p:spPr>
        <p:txBody>
          <a:bodyPr/>
          <a:lstStyle/>
          <a:p>
            <a:pPr marL="609600" indent="-609600">
              <a:lnSpc>
                <a:spcPct val="80000"/>
              </a:lnSpc>
              <a:buFont typeface="Monotype Sorts" pitchFamily="2" charset="2"/>
              <a:buNone/>
            </a:pPr>
            <a:r>
              <a:rPr lang="en-US" sz="4000" b="1" dirty="0"/>
              <a:t>for</a:t>
            </a:r>
            <a:r>
              <a:rPr lang="en-US" sz="4000" dirty="0"/>
              <a:t> (</a:t>
            </a:r>
            <a:r>
              <a:rPr lang="en-US" sz="4000" b="1" dirty="0" err="1"/>
              <a:t>int</a:t>
            </a:r>
            <a:r>
              <a:rPr lang="en-US" sz="4000" dirty="0"/>
              <a:t> </a:t>
            </a:r>
            <a:r>
              <a:rPr lang="en-US" sz="4000" dirty="0" err="1"/>
              <a:t>i</a:t>
            </a:r>
            <a:r>
              <a:rPr lang="en-US" sz="4000" dirty="0"/>
              <a:t> = 0; </a:t>
            </a:r>
            <a:r>
              <a:rPr lang="en-US" sz="4000" dirty="0" err="1"/>
              <a:t>i</a:t>
            </a:r>
            <a:r>
              <a:rPr lang="en-US" sz="4000" dirty="0"/>
              <a:t> &lt; </a:t>
            </a:r>
            <a:r>
              <a:rPr lang="en-US" sz="4000" dirty="0" err="1"/>
              <a:t>myList.length</a:t>
            </a:r>
            <a:r>
              <a:rPr lang="en-US" sz="4000" dirty="0"/>
              <a:t>; </a:t>
            </a:r>
            <a:r>
              <a:rPr lang="en-US" sz="4000" dirty="0" err="1"/>
              <a:t>i</a:t>
            </a:r>
            <a:r>
              <a:rPr lang="en-US" sz="4000" dirty="0"/>
              <a:t>++) {</a:t>
            </a:r>
          </a:p>
          <a:p>
            <a:pPr marL="609600" indent="-609600">
              <a:lnSpc>
                <a:spcPct val="80000"/>
              </a:lnSpc>
              <a:buFont typeface="Monotype Sorts" pitchFamily="2" charset="2"/>
              <a:buNone/>
            </a:pPr>
            <a:r>
              <a:rPr lang="en-US" sz="4000" dirty="0"/>
              <a:t>  </a:t>
            </a:r>
            <a:r>
              <a:rPr lang="en-US" sz="4000" dirty="0" err="1"/>
              <a:t>System.out.print</a:t>
            </a:r>
            <a:r>
              <a:rPr lang="en-US" sz="4000" dirty="0"/>
              <a:t>(</a:t>
            </a:r>
            <a:r>
              <a:rPr lang="en-US" sz="4000" dirty="0" err="1"/>
              <a:t>myList</a:t>
            </a:r>
            <a:r>
              <a:rPr lang="en-US" sz="4000" dirty="0"/>
              <a:t>[</a:t>
            </a:r>
            <a:r>
              <a:rPr lang="en-US" sz="4000" dirty="0" err="1"/>
              <a:t>i</a:t>
            </a:r>
            <a:r>
              <a:rPr lang="en-US" sz="4000" dirty="0"/>
              <a:t>] + " ");</a:t>
            </a:r>
          </a:p>
          <a:p>
            <a:pPr marL="609600" indent="-609600">
              <a:lnSpc>
                <a:spcPct val="80000"/>
              </a:lnSpc>
              <a:buFont typeface="Monotype Sorts" pitchFamily="2" charset="2"/>
              <a:buNone/>
            </a:pPr>
            <a:r>
              <a:rPr lang="en-US" sz="4000" dirty="0"/>
              <a:t>}</a:t>
            </a:r>
          </a:p>
        </p:txBody>
      </p:sp>
      <p:sp>
        <p:nvSpPr>
          <p:cNvPr id="6" name="Slide Number Placeholder 4"/>
          <p:cNvSpPr>
            <a:spLocks noGrp="1"/>
          </p:cNvSpPr>
          <p:nvPr>
            <p:ph type="sldNum" sz="quarter" idx="12"/>
          </p:nvPr>
        </p:nvSpPr>
        <p:spPr/>
        <p:txBody>
          <a:bodyPr/>
          <a:lstStyle/>
          <a:p>
            <a:fld id="{D7C7394C-B26F-4F80-875E-5E310DBE5822}" type="slidenum">
              <a:rPr lang="en-US"/>
              <a:pPr/>
              <a:t>17</a:t>
            </a:fld>
            <a:endParaRPr lang="en-US"/>
          </a:p>
        </p:txBody>
      </p:sp>
      <p:sp>
        <p:nvSpPr>
          <p:cNvPr id="450564"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50565"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309563" y="381000"/>
            <a:ext cx="8564562" cy="782638"/>
          </a:xfrm>
        </p:spPr>
        <p:txBody>
          <a:bodyPr/>
          <a:lstStyle/>
          <a:p>
            <a:r>
              <a:rPr lang="en-US" sz="4500">
                <a:cs typeface="Times New Roman" pitchFamily="18" charset="0"/>
              </a:rPr>
              <a:t>Summing all elements</a:t>
            </a:r>
            <a:endParaRPr lang="en-US" sz="4500">
              <a:cs typeface="Times New Roman" pitchFamily="18" charset="0"/>
              <a:hlinkClick r:id="rId2" action="ppaction://program"/>
            </a:endParaRPr>
          </a:p>
        </p:txBody>
      </p:sp>
      <p:sp>
        <p:nvSpPr>
          <p:cNvPr id="451587" name="Rectangle 3"/>
          <p:cNvSpPr>
            <a:spLocks noGrp="1" noChangeArrowheads="1"/>
          </p:cNvSpPr>
          <p:nvPr>
            <p:ph idx="1"/>
          </p:nvPr>
        </p:nvSpPr>
        <p:spPr>
          <a:xfrm>
            <a:off x="155575" y="1778000"/>
            <a:ext cx="8832850" cy="2649538"/>
          </a:xfrm>
          <a:solidFill>
            <a:schemeClr val="bg1">
              <a:lumMod val="95000"/>
            </a:schemeClr>
          </a:solidFill>
        </p:spPr>
        <p:txBody>
          <a:bodyPr/>
          <a:lstStyle/>
          <a:p>
            <a:pPr marL="609600" indent="-609600">
              <a:lnSpc>
                <a:spcPct val="80000"/>
              </a:lnSpc>
              <a:buFont typeface="Monotype Sorts" pitchFamily="2" charset="2"/>
              <a:buNone/>
            </a:pPr>
            <a:r>
              <a:rPr lang="en-US" sz="4000" dirty="0"/>
              <a:t>double total = 0;</a:t>
            </a:r>
          </a:p>
          <a:p>
            <a:pPr marL="609600" indent="-609600">
              <a:lnSpc>
                <a:spcPct val="80000"/>
              </a:lnSpc>
              <a:buFont typeface="Monotype Sorts" pitchFamily="2" charset="2"/>
              <a:buNone/>
            </a:pPr>
            <a:r>
              <a:rPr lang="en-US" sz="4000" dirty="0"/>
              <a:t>for (</a:t>
            </a:r>
            <a:r>
              <a:rPr lang="en-US" sz="4000" dirty="0" err="1"/>
              <a:t>int</a:t>
            </a:r>
            <a:r>
              <a:rPr lang="en-US" sz="4000" dirty="0"/>
              <a:t> </a:t>
            </a:r>
            <a:r>
              <a:rPr lang="en-US" sz="4000" dirty="0" err="1"/>
              <a:t>i</a:t>
            </a:r>
            <a:r>
              <a:rPr lang="en-US" sz="4000" dirty="0"/>
              <a:t> = 0; </a:t>
            </a:r>
            <a:r>
              <a:rPr lang="en-US" sz="4000" dirty="0" err="1"/>
              <a:t>i</a:t>
            </a:r>
            <a:r>
              <a:rPr lang="en-US" sz="4000" dirty="0"/>
              <a:t> &lt; </a:t>
            </a:r>
            <a:r>
              <a:rPr lang="en-US" sz="4000" dirty="0" err="1"/>
              <a:t>myList.length</a:t>
            </a:r>
            <a:r>
              <a:rPr lang="en-US" sz="4000" dirty="0"/>
              <a:t>; </a:t>
            </a:r>
            <a:r>
              <a:rPr lang="en-US" sz="4000" dirty="0" err="1"/>
              <a:t>i</a:t>
            </a:r>
            <a:r>
              <a:rPr lang="en-US" sz="4000" dirty="0"/>
              <a:t>++) {</a:t>
            </a:r>
          </a:p>
          <a:p>
            <a:pPr marL="609600" indent="-609600">
              <a:lnSpc>
                <a:spcPct val="80000"/>
              </a:lnSpc>
              <a:buFont typeface="Monotype Sorts" pitchFamily="2" charset="2"/>
              <a:buNone/>
            </a:pPr>
            <a:r>
              <a:rPr lang="en-US" sz="4000" dirty="0"/>
              <a:t>  total += </a:t>
            </a:r>
            <a:r>
              <a:rPr lang="en-US" sz="4000" dirty="0" err="1"/>
              <a:t>myList</a:t>
            </a:r>
            <a:r>
              <a:rPr lang="en-US" sz="4000" dirty="0"/>
              <a:t>[</a:t>
            </a:r>
            <a:r>
              <a:rPr lang="en-US" sz="4000" dirty="0" err="1"/>
              <a:t>i</a:t>
            </a:r>
            <a:r>
              <a:rPr lang="en-US" sz="4000" dirty="0"/>
              <a:t>];</a:t>
            </a:r>
          </a:p>
          <a:p>
            <a:pPr marL="609600" indent="-609600">
              <a:lnSpc>
                <a:spcPct val="80000"/>
              </a:lnSpc>
              <a:buFont typeface="Monotype Sorts" pitchFamily="2" charset="2"/>
              <a:buNone/>
            </a:pPr>
            <a:r>
              <a:rPr lang="en-US" sz="4000" dirty="0"/>
              <a:t>}</a:t>
            </a:r>
          </a:p>
        </p:txBody>
      </p:sp>
      <p:sp>
        <p:nvSpPr>
          <p:cNvPr id="6" name="Slide Number Placeholder 4"/>
          <p:cNvSpPr>
            <a:spLocks noGrp="1"/>
          </p:cNvSpPr>
          <p:nvPr>
            <p:ph type="sldNum" sz="quarter" idx="12"/>
          </p:nvPr>
        </p:nvSpPr>
        <p:spPr/>
        <p:txBody>
          <a:bodyPr/>
          <a:lstStyle/>
          <a:p>
            <a:fld id="{DA00EE3B-5DA9-42F7-B164-1AF6CD8A529A}" type="slidenum">
              <a:rPr lang="en-US"/>
              <a:pPr/>
              <a:t>18</a:t>
            </a:fld>
            <a:endParaRPr lang="en-US"/>
          </a:p>
        </p:txBody>
      </p:sp>
      <p:sp>
        <p:nvSpPr>
          <p:cNvPr id="451588"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51589"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309563" y="381000"/>
            <a:ext cx="8564562" cy="782638"/>
          </a:xfrm>
        </p:spPr>
        <p:txBody>
          <a:bodyPr/>
          <a:lstStyle/>
          <a:p>
            <a:r>
              <a:rPr lang="en-US" sz="4500">
                <a:cs typeface="Times New Roman" pitchFamily="18" charset="0"/>
              </a:rPr>
              <a:t>Finding the largest element</a:t>
            </a:r>
            <a:endParaRPr lang="en-US" sz="4500">
              <a:cs typeface="Times New Roman" pitchFamily="18" charset="0"/>
              <a:hlinkClick r:id="rId2" action="ppaction://program"/>
            </a:endParaRPr>
          </a:p>
        </p:txBody>
      </p:sp>
      <p:sp>
        <p:nvSpPr>
          <p:cNvPr id="452611" name="Rectangle 3"/>
          <p:cNvSpPr>
            <a:spLocks noGrp="1" noChangeArrowheads="1"/>
          </p:cNvSpPr>
          <p:nvPr>
            <p:ph idx="1"/>
          </p:nvPr>
        </p:nvSpPr>
        <p:spPr>
          <a:xfrm>
            <a:off x="155575" y="1778000"/>
            <a:ext cx="8718550" cy="3109913"/>
          </a:xfrm>
          <a:solidFill>
            <a:schemeClr val="bg1">
              <a:lumMod val="95000"/>
            </a:schemeClr>
          </a:solidFill>
        </p:spPr>
        <p:txBody>
          <a:bodyPr/>
          <a:lstStyle/>
          <a:p>
            <a:pPr marL="609600" indent="-609600">
              <a:lnSpc>
                <a:spcPct val="80000"/>
              </a:lnSpc>
              <a:buFont typeface="Monotype Sorts" pitchFamily="2" charset="2"/>
              <a:buNone/>
            </a:pPr>
            <a:r>
              <a:rPr lang="en-US" sz="3600" b="1"/>
              <a:t>double</a:t>
            </a:r>
            <a:r>
              <a:rPr lang="en-US" sz="3600"/>
              <a:t> max = myList[0];</a:t>
            </a:r>
            <a:endParaRPr lang="en-US" sz="3600" b="1"/>
          </a:p>
          <a:p>
            <a:pPr marL="609600" indent="-609600">
              <a:lnSpc>
                <a:spcPct val="80000"/>
              </a:lnSpc>
              <a:buFont typeface="Monotype Sorts" pitchFamily="2" charset="2"/>
              <a:buNone/>
            </a:pPr>
            <a:r>
              <a:rPr lang="en-US" sz="3600" b="1"/>
              <a:t>for</a:t>
            </a:r>
            <a:r>
              <a:rPr lang="en-US" sz="3600"/>
              <a:t> (</a:t>
            </a:r>
            <a:r>
              <a:rPr lang="en-US" sz="3600" b="1"/>
              <a:t>int</a:t>
            </a:r>
            <a:r>
              <a:rPr lang="en-US" sz="3600"/>
              <a:t> i = 1; i &lt; myList.length; i++) {</a:t>
            </a:r>
          </a:p>
          <a:p>
            <a:pPr marL="609600" indent="-609600">
              <a:lnSpc>
                <a:spcPct val="80000"/>
              </a:lnSpc>
              <a:buFont typeface="Monotype Sorts" pitchFamily="2" charset="2"/>
              <a:buNone/>
            </a:pPr>
            <a:r>
              <a:rPr lang="en-US" sz="3600"/>
              <a:t>  </a:t>
            </a:r>
            <a:r>
              <a:rPr lang="en-US" sz="3600" b="1"/>
              <a:t>if</a:t>
            </a:r>
            <a:r>
              <a:rPr lang="en-US" sz="3600"/>
              <a:t> (myList[i] &gt; max) max = myList[i];</a:t>
            </a:r>
          </a:p>
          <a:p>
            <a:pPr marL="609600" indent="-609600">
              <a:lnSpc>
                <a:spcPct val="80000"/>
              </a:lnSpc>
              <a:buFont typeface="Monotype Sorts" pitchFamily="2" charset="2"/>
              <a:buNone/>
            </a:pPr>
            <a:r>
              <a:rPr lang="en-US" sz="3600"/>
              <a:t>}</a:t>
            </a:r>
          </a:p>
        </p:txBody>
      </p:sp>
      <p:sp>
        <p:nvSpPr>
          <p:cNvPr id="6" name="Slide Number Placeholder 4"/>
          <p:cNvSpPr>
            <a:spLocks noGrp="1"/>
          </p:cNvSpPr>
          <p:nvPr>
            <p:ph type="sldNum" sz="quarter" idx="12"/>
          </p:nvPr>
        </p:nvSpPr>
        <p:spPr/>
        <p:txBody>
          <a:bodyPr/>
          <a:lstStyle/>
          <a:p>
            <a:fld id="{94531ADD-124E-44A2-A0B4-21D5C052683E}" type="slidenum">
              <a:rPr lang="en-US"/>
              <a:pPr/>
              <a:t>19</a:t>
            </a:fld>
            <a:endParaRPr lang="en-US"/>
          </a:p>
        </p:txBody>
      </p:sp>
      <p:sp>
        <p:nvSpPr>
          <p:cNvPr id="452612"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52613"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54050" y="587375"/>
            <a:ext cx="7772400" cy="1143000"/>
          </a:xfrm>
          <a:noFill/>
          <a:ln/>
        </p:spPr>
        <p:txBody>
          <a:bodyPr/>
          <a:lstStyle/>
          <a:p>
            <a:r>
              <a:rPr lang="en-US" dirty="0" smtClean="0"/>
              <a:t>Arrays</a:t>
            </a:r>
            <a:endParaRPr lang="en-US" dirty="0"/>
          </a:p>
        </p:txBody>
      </p:sp>
      <p:sp>
        <p:nvSpPr>
          <p:cNvPr id="4" name="Slide Number Placeholder 4"/>
          <p:cNvSpPr>
            <a:spLocks noGrp="1"/>
          </p:cNvSpPr>
          <p:nvPr>
            <p:ph type="sldNum" sz="quarter" idx="12"/>
          </p:nvPr>
        </p:nvSpPr>
        <p:spPr/>
        <p:txBody>
          <a:bodyPr/>
          <a:lstStyle/>
          <a:p>
            <a:fld id="{D661F071-726B-404B-A5F8-A0FA3C067402}" type="slidenum">
              <a:rPr lang="en-US"/>
              <a:pPr/>
              <a:t>2</a:t>
            </a:fld>
            <a:endParaRPr lang="en-US"/>
          </a:p>
        </p:txBody>
      </p:sp>
      <p:sp>
        <p:nvSpPr>
          <p:cNvPr id="9228" name="Rectangle 12"/>
          <p:cNvSpPr>
            <a:spLocks noChangeArrowheads="1"/>
          </p:cNvSpPr>
          <p:nvPr/>
        </p:nvSpPr>
        <p:spPr bwMode="auto">
          <a:xfrm>
            <a:off x="2181225" y="20574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5" name="Rectangle 3"/>
          <p:cNvSpPr txBox="1">
            <a:spLocks noChangeArrowheads="1"/>
          </p:cNvSpPr>
          <p:nvPr/>
        </p:nvSpPr>
        <p:spPr bwMode="auto">
          <a:xfrm>
            <a:off x="228600" y="2552700"/>
            <a:ext cx="8642350" cy="16954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marL="0" marR="0" lvl="0" indent="0" algn="just"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defRPr/>
            </a:pPr>
            <a:r>
              <a:rPr kumimoji="0" lang="en-US" sz="3500" b="0" i="0" u="none" strike="noStrike" kern="0" cap="none" spc="0" normalizeH="0" baseline="0" noProof="0" dirty="0" smtClean="0">
                <a:ln>
                  <a:noFill/>
                </a:ln>
                <a:solidFill>
                  <a:schemeClr val="tx1"/>
                </a:solidFill>
                <a:effectLst/>
                <a:uLnTx/>
                <a:uFillTx/>
                <a:latin typeface="+mn-lt"/>
                <a:ea typeface="+mn-ea"/>
                <a:cs typeface="+mn-cs"/>
              </a:rPr>
              <a:t>Read one hundred numbers, compute their average, and find out how many numbers are above the average.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1219200" y="152400"/>
            <a:ext cx="7239000" cy="609600"/>
          </a:xfrm>
          <a:noFill/>
          <a:ln/>
        </p:spPr>
        <p:txBody>
          <a:bodyPr/>
          <a:lstStyle/>
          <a:p>
            <a:r>
              <a:rPr lang="en-US" sz="3200">
                <a:cs typeface="Times New Roman" pitchFamily="18" charset="0"/>
              </a:rPr>
              <a:t>Enhanced </a:t>
            </a:r>
            <a:r>
              <a:rPr lang="en-US" sz="3200" u="sng">
                <a:cs typeface="Times New Roman" pitchFamily="18" charset="0"/>
              </a:rPr>
              <a:t>for</a:t>
            </a:r>
            <a:r>
              <a:rPr lang="en-US" sz="3200">
                <a:cs typeface="Times New Roman" pitchFamily="18" charset="0"/>
              </a:rPr>
              <a:t> Loop (for-each loop)</a:t>
            </a:r>
          </a:p>
        </p:txBody>
      </p:sp>
      <p:sp>
        <p:nvSpPr>
          <p:cNvPr id="313347" name="Rectangle 3"/>
          <p:cNvSpPr>
            <a:spLocks noGrp="1" noChangeArrowheads="1"/>
          </p:cNvSpPr>
          <p:nvPr>
            <p:ph idx="1"/>
          </p:nvPr>
        </p:nvSpPr>
        <p:spPr>
          <a:xfrm>
            <a:off x="228600" y="990600"/>
            <a:ext cx="8686800" cy="5410200"/>
          </a:xfrm>
          <a:noFill/>
          <a:ln/>
        </p:spPr>
        <p:txBody>
          <a:bodyPr/>
          <a:lstStyle/>
          <a:p>
            <a:pPr marL="0" indent="0">
              <a:spcBef>
                <a:spcPct val="0"/>
              </a:spcBef>
              <a:buClrTx/>
              <a:buSzTx/>
              <a:buFontTx/>
              <a:buNone/>
            </a:pPr>
            <a:r>
              <a:rPr lang="en-US" sz="2000">
                <a:cs typeface="Times New Roman" pitchFamily="18" charset="0"/>
              </a:rPr>
              <a:t>JDK 1.5 introduced a new for loop that enables you to traverse the complete array sequentially without using an index variable. For example, the following code displays all elements in the array myList:</a:t>
            </a:r>
          </a:p>
          <a:p>
            <a:pPr marL="0" indent="0">
              <a:spcBef>
                <a:spcPct val="0"/>
              </a:spcBef>
              <a:buClrTx/>
              <a:buSzTx/>
              <a:buFontTx/>
              <a:buNone/>
            </a:pPr>
            <a:r>
              <a:rPr lang="en-US" sz="2000">
                <a:solidFill>
                  <a:schemeClr val="tx2"/>
                </a:solidFill>
                <a:cs typeface="Courier New" pitchFamily="49" charset="0"/>
              </a:rPr>
              <a:t> </a:t>
            </a:r>
            <a:endParaRPr lang="en-US" sz="2000">
              <a:solidFill>
                <a:schemeClr val="tx2"/>
              </a:solidFill>
            </a:endParaRPr>
          </a:p>
          <a:p>
            <a:pPr lvl="1">
              <a:buFontTx/>
              <a:buNone/>
            </a:pPr>
            <a:r>
              <a:rPr lang="en-US" sz="1800">
                <a:latin typeface="Courier New" pitchFamily="49" charset="0"/>
                <a:cs typeface="Courier New" pitchFamily="49" charset="0"/>
              </a:rPr>
              <a:t>for (double value: myList) </a:t>
            </a:r>
            <a:endParaRPr lang="en-US" sz="1800">
              <a:latin typeface="Courier New" pitchFamily="49" charset="0"/>
              <a:cs typeface="Times New Roman" pitchFamily="18" charset="0"/>
            </a:endParaRPr>
          </a:p>
          <a:p>
            <a:pPr lvl="1">
              <a:buFontTx/>
              <a:buNone/>
            </a:pPr>
            <a:r>
              <a:rPr lang="en-US" sz="1800">
                <a:latin typeface="Courier New" pitchFamily="49" charset="0"/>
                <a:cs typeface="Courier New" pitchFamily="49" charset="0"/>
              </a:rPr>
              <a:t>  System.out.println(value);</a:t>
            </a:r>
            <a:endParaRPr lang="en-US" sz="1800">
              <a:latin typeface="Courier New" pitchFamily="49" charset="0"/>
              <a:cs typeface="Times New Roman" pitchFamily="18" charset="0"/>
            </a:endParaRPr>
          </a:p>
          <a:p>
            <a:pPr marL="0" indent="0">
              <a:buFont typeface="Monotype Sorts" pitchFamily="2" charset="2"/>
              <a:buNone/>
            </a:pPr>
            <a:r>
              <a:rPr lang="en-US" sz="2000">
                <a:cs typeface="Courier New" pitchFamily="49" charset="0"/>
              </a:rPr>
              <a:t> </a:t>
            </a:r>
            <a:endParaRPr lang="en-US" sz="2000">
              <a:cs typeface="Times New Roman" pitchFamily="18" charset="0"/>
            </a:endParaRPr>
          </a:p>
          <a:p>
            <a:pPr marL="0" indent="0">
              <a:spcBef>
                <a:spcPct val="0"/>
              </a:spcBef>
              <a:buClrTx/>
              <a:buSzTx/>
              <a:buFontTx/>
              <a:buNone/>
            </a:pPr>
            <a:r>
              <a:rPr lang="en-US" sz="2000">
                <a:cs typeface="Times New Roman" pitchFamily="18" charset="0"/>
              </a:rPr>
              <a:t>In general, the syntax is</a:t>
            </a:r>
          </a:p>
          <a:p>
            <a:pPr marL="0" indent="0">
              <a:spcBef>
                <a:spcPct val="0"/>
              </a:spcBef>
              <a:buClrTx/>
              <a:buSzTx/>
              <a:buFontTx/>
              <a:buNone/>
            </a:pPr>
            <a:r>
              <a:rPr lang="en-US" sz="2000">
                <a:solidFill>
                  <a:schemeClr val="tx2"/>
                </a:solidFill>
                <a:cs typeface="Courier New" pitchFamily="49" charset="0"/>
              </a:rPr>
              <a:t> </a:t>
            </a:r>
            <a:endParaRPr lang="en-US" sz="2000">
              <a:solidFill>
                <a:schemeClr val="tx2"/>
              </a:solidFill>
            </a:endParaRPr>
          </a:p>
          <a:p>
            <a:pPr lvl="1">
              <a:buFontTx/>
              <a:buNone/>
            </a:pPr>
            <a:r>
              <a:rPr lang="en-US" sz="1800">
                <a:latin typeface="Courier New" pitchFamily="49" charset="0"/>
                <a:cs typeface="Courier New" pitchFamily="49" charset="0"/>
              </a:rPr>
              <a:t>for (elementType value: arrayRefVar) {</a:t>
            </a:r>
            <a:endParaRPr lang="en-US" sz="1800">
              <a:latin typeface="Courier New" pitchFamily="49" charset="0"/>
              <a:cs typeface="Times New Roman" pitchFamily="18" charset="0"/>
            </a:endParaRPr>
          </a:p>
          <a:p>
            <a:pPr lvl="1">
              <a:buFontTx/>
              <a:buNone/>
            </a:pPr>
            <a:r>
              <a:rPr lang="en-US" sz="1800">
                <a:latin typeface="Courier New" pitchFamily="49" charset="0"/>
                <a:cs typeface="Courier New" pitchFamily="49" charset="0"/>
              </a:rPr>
              <a:t>  // Process the value</a:t>
            </a:r>
            <a:endParaRPr lang="en-US" sz="1800">
              <a:latin typeface="Courier New" pitchFamily="49" charset="0"/>
              <a:cs typeface="Times New Roman" pitchFamily="18" charset="0"/>
            </a:endParaRPr>
          </a:p>
          <a:p>
            <a:pPr lvl="1">
              <a:buFontTx/>
              <a:buNone/>
            </a:pPr>
            <a:r>
              <a:rPr lang="en-US" sz="1800">
                <a:latin typeface="Courier New" pitchFamily="49" charset="0"/>
                <a:cs typeface="Courier New" pitchFamily="49" charset="0"/>
              </a:rPr>
              <a:t>}</a:t>
            </a:r>
            <a:endParaRPr lang="en-US" sz="1800">
              <a:latin typeface="Courier New" pitchFamily="49" charset="0"/>
              <a:cs typeface="Times New Roman" pitchFamily="18" charset="0"/>
            </a:endParaRPr>
          </a:p>
          <a:p>
            <a:pPr marL="0" indent="0">
              <a:buFont typeface="Monotype Sorts" pitchFamily="2" charset="2"/>
              <a:buNone/>
            </a:pPr>
            <a:r>
              <a:rPr lang="en-US" sz="2000">
                <a:cs typeface="Courier New" pitchFamily="49" charset="0"/>
              </a:rPr>
              <a:t> </a:t>
            </a:r>
            <a:endParaRPr lang="en-US" sz="2000">
              <a:cs typeface="Times New Roman" pitchFamily="18" charset="0"/>
            </a:endParaRPr>
          </a:p>
          <a:p>
            <a:pPr marL="0" indent="0">
              <a:buFont typeface="Monotype Sorts" pitchFamily="2" charset="2"/>
              <a:buNone/>
            </a:pPr>
            <a:r>
              <a:rPr lang="en-US" sz="2000">
                <a:cs typeface="Courier New" pitchFamily="49" charset="0"/>
              </a:rPr>
              <a:t>You still have to use an index variable if you wish to traverse the array in a different order or change the elements in the array. </a:t>
            </a:r>
          </a:p>
        </p:txBody>
      </p:sp>
      <p:sp>
        <p:nvSpPr>
          <p:cNvPr id="4" name="Slide Number Placeholder 4"/>
          <p:cNvSpPr>
            <a:spLocks noGrp="1"/>
          </p:cNvSpPr>
          <p:nvPr>
            <p:ph type="sldNum" sz="quarter" idx="12"/>
          </p:nvPr>
        </p:nvSpPr>
        <p:spPr/>
        <p:txBody>
          <a:bodyPr/>
          <a:lstStyle/>
          <a:p>
            <a:fld id="{66F39CE1-D260-46F3-9A67-53E1A9B6BE75}" type="slidenum">
              <a:rPr lang="en-US"/>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09600" y="381000"/>
            <a:ext cx="7772400" cy="533400"/>
          </a:xfrm>
        </p:spPr>
        <p:txBody>
          <a:bodyPr>
            <a:normAutofit fontScale="90000"/>
          </a:bodyPr>
          <a:lstStyle/>
          <a:p>
            <a:r>
              <a:rPr lang="en-US" sz="4100"/>
              <a:t>Copying Arrays</a:t>
            </a:r>
            <a:endParaRPr lang="en-US" sz="4100">
              <a:solidFill>
                <a:schemeClr val="tx1"/>
              </a:solidFill>
              <a:latin typeface="Book Antiqua" pitchFamily="18" charset="0"/>
              <a:hlinkClick r:id="rId2" action="ppaction://program"/>
            </a:endParaRPr>
          </a:p>
        </p:txBody>
      </p:sp>
      <p:sp>
        <p:nvSpPr>
          <p:cNvPr id="285699" name="Rectangle 3"/>
          <p:cNvSpPr>
            <a:spLocks noGrp="1" noChangeArrowheads="1"/>
          </p:cNvSpPr>
          <p:nvPr>
            <p:ph idx="1"/>
          </p:nvPr>
        </p:nvSpPr>
        <p:spPr>
          <a:xfrm>
            <a:off x="990600" y="1905000"/>
            <a:ext cx="7391400" cy="2209800"/>
          </a:xfrm>
        </p:spPr>
        <p:txBody>
          <a:bodyPr/>
          <a:lstStyle/>
          <a:p>
            <a:pPr marL="0" indent="0">
              <a:lnSpc>
                <a:spcPct val="90000"/>
              </a:lnSpc>
              <a:buFont typeface="Monotype Sorts" pitchFamily="2" charset="2"/>
              <a:buNone/>
            </a:pPr>
            <a:r>
              <a:rPr lang="en-US" sz="2300" dirty="0">
                <a:cs typeface="Courier New" pitchFamily="49" charset="0"/>
              </a:rPr>
              <a:t>Often, in a program, you need to duplicate an array or a part of an array. In such cases you could attempt to use the assignment statement (=), as follows:</a:t>
            </a:r>
            <a:endParaRPr lang="en-US" sz="2300" dirty="0">
              <a:cs typeface="Times New Roman" pitchFamily="18" charset="0"/>
            </a:endParaRPr>
          </a:p>
          <a:p>
            <a:pPr marL="0" indent="0">
              <a:lnSpc>
                <a:spcPct val="90000"/>
              </a:lnSpc>
              <a:buFont typeface="Monotype Sorts" pitchFamily="2" charset="2"/>
              <a:buNone/>
            </a:pPr>
            <a:r>
              <a:rPr lang="en-US" sz="2300" dirty="0">
                <a:cs typeface="Courier New" pitchFamily="49" charset="0"/>
              </a:rPr>
              <a:t> </a:t>
            </a:r>
            <a:endParaRPr lang="en-US" sz="2300" dirty="0">
              <a:cs typeface="Times New Roman" pitchFamily="18" charset="0"/>
            </a:endParaRPr>
          </a:p>
          <a:p>
            <a:pPr marL="0" indent="0">
              <a:lnSpc>
                <a:spcPct val="90000"/>
              </a:lnSpc>
              <a:buFont typeface="Monotype Sorts" pitchFamily="2" charset="2"/>
              <a:buNone/>
            </a:pPr>
            <a:r>
              <a:rPr lang="en-US" sz="2300" dirty="0">
                <a:cs typeface="Courier New" pitchFamily="49" charset="0"/>
              </a:rPr>
              <a:t>list2 = list1;</a:t>
            </a:r>
            <a:endParaRPr lang="en-US" sz="2300" dirty="0">
              <a:cs typeface="Times New Roman" pitchFamily="18" charset="0"/>
            </a:endParaRPr>
          </a:p>
          <a:p>
            <a:pPr marL="0" indent="0">
              <a:lnSpc>
                <a:spcPct val="90000"/>
              </a:lnSpc>
              <a:buFont typeface="Monotype Sorts" pitchFamily="2" charset="2"/>
              <a:buNone/>
            </a:pPr>
            <a:r>
              <a:rPr lang="en-US" sz="2300" dirty="0">
                <a:cs typeface="Courier New" pitchFamily="49" charset="0"/>
              </a:rPr>
              <a:t> </a:t>
            </a:r>
            <a:endParaRPr lang="en-US" sz="2300" dirty="0">
              <a:cs typeface="Times New Roman" pitchFamily="18" charset="0"/>
            </a:endParaRPr>
          </a:p>
        </p:txBody>
      </p:sp>
      <p:sp>
        <p:nvSpPr>
          <p:cNvPr id="5" name="Slide Number Placeholder 4"/>
          <p:cNvSpPr>
            <a:spLocks noGrp="1"/>
          </p:cNvSpPr>
          <p:nvPr>
            <p:ph type="sldNum" sz="quarter" idx="12"/>
          </p:nvPr>
        </p:nvSpPr>
        <p:spPr/>
        <p:txBody>
          <a:bodyPr/>
          <a:lstStyle/>
          <a:p>
            <a:fld id="{3D147CD2-4FBB-4970-A49F-DD5D0BE98FC3}" type="slidenum">
              <a:rPr lang="en-US"/>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685800" y="0"/>
            <a:ext cx="7772400" cy="1428750"/>
          </a:xfrm>
          <a:noFill/>
          <a:ln/>
        </p:spPr>
        <p:txBody>
          <a:bodyPr/>
          <a:lstStyle/>
          <a:p>
            <a:r>
              <a:rPr lang="en-US"/>
              <a:t>Copying Arrays</a:t>
            </a:r>
          </a:p>
        </p:txBody>
      </p:sp>
      <p:sp>
        <p:nvSpPr>
          <p:cNvPr id="271363" name="Rectangle 3"/>
          <p:cNvSpPr>
            <a:spLocks noGrp="1" noChangeArrowheads="1"/>
          </p:cNvSpPr>
          <p:nvPr>
            <p:ph idx="1"/>
          </p:nvPr>
        </p:nvSpPr>
        <p:spPr>
          <a:xfrm>
            <a:off x="381000" y="1371600"/>
            <a:ext cx="8458200" cy="4114800"/>
          </a:xfrm>
          <a:noFill/>
          <a:ln/>
        </p:spPr>
        <p:txBody>
          <a:bodyPr/>
          <a:lstStyle/>
          <a:p>
            <a:pPr>
              <a:buFont typeface="Monotype Sorts" pitchFamily="2" charset="2"/>
              <a:buNone/>
            </a:pPr>
            <a:r>
              <a:rPr lang="en-US" sz="3000"/>
              <a:t>Using a loop:</a:t>
            </a:r>
            <a:endParaRPr lang="en-US"/>
          </a:p>
          <a:p>
            <a:pPr>
              <a:spcBef>
                <a:spcPct val="50000"/>
              </a:spcBef>
              <a:buFont typeface="Monotype Sorts" pitchFamily="2" charset="2"/>
              <a:buNone/>
            </a:pPr>
            <a:r>
              <a:rPr lang="en-US" sz="2400">
                <a:latin typeface="Courier New" pitchFamily="49" charset="0"/>
              </a:rPr>
              <a:t>int[] sourceArray = {2, 3, 1, 5, 10};</a:t>
            </a:r>
          </a:p>
          <a:p>
            <a:pPr>
              <a:buFont typeface="Monotype Sorts" pitchFamily="2" charset="2"/>
              <a:buNone/>
            </a:pPr>
            <a:r>
              <a:rPr lang="en-US" sz="2400">
                <a:latin typeface="Courier New" pitchFamily="49" charset="0"/>
              </a:rPr>
              <a:t>int[] targetArray = new int[sourceArray.length];</a:t>
            </a:r>
          </a:p>
          <a:p>
            <a:pPr>
              <a:buFont typeface="Monotype Sorts" pitchFamily="2" charset="2"/>
              <a:buNone/>
            </a:pPr>
            <a:endParaRPr lang="en-US" sz="2400">
              <a:latin typeface="Courier New" pitchFamily="49" charset="0"/>
            </a:endParaRPr>
          </a:p>
          <a:p>
            <a:pPr>
              <a:buFont typeface="Monotype Sorts" pitchFamily="2" charset="2"/>
              <a:buNone/>
            </a:pPr>
            <a:r>
              <a:rPr lang="en-US" sz="2400">
                <a:latin typeface="Courier New" pitchFamily="49" charset="0"/>
              </a:rPr>
              <a:t>for (int i = 0; i &lt; sourceArrays.length; i++)</a:t>
            </a:r>
          </a:p>
          <a:p>
            <a:pPr>
              <a:buFont typeface="Monotype Sorts" pitchFamily="2" charset="2"/>
              <a:buNone/>
            </a:pPr>
            <a:r>
              <a:rPr lang="en-US" sz="2400">
                <a:latin typeface="Courier New" pitchFamily="49" charset="0"/>
              </a:rPr>
              <a:t>   targetArray[i] = sourceArray[i];</a:t>
            </a:r>
          </a:p>
          <a:p>
            <a:pPr algn="just">
              <a:buFont typeface="Monotype Sorts" pitchFamily="2" charset="2"/>
              <a:buNone/>
            </a:pPr>
            <a:endParaRPr lang="en-US" sz="2800"/>
          </a:p>
        </p:txBody>
      </p:sp>
      <p:sp>
        <p:nvSpPr>
          <p:cNvPr id="4" name="Slide Number Placeholder 4"/>
          <p:cNvSpPr>
            <a:spLocks noGrp="1"/>
          </p:cNvSpPr>
          <p:nvPr>
            <p:ph type="sldNum" sz="quarter" idx="12"/>
          </p:nvPr>
        </p:nvSpPr>
        <p:spPr/>
        <p:txBody>
          <a:bodyPr/>
          <a:lstStyle/>
          <a:p>
            <a:fld id="{343CA923-ACDD-4BD6-9324-68624284901D}" type="slidenum">
              <a:rPr lang="en-US"/>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428750"/>
          </a:xfrm>
          <a:noFill/>
          <a:ln/>
        </p:spPr>
        <p:txBody>
          <a:bodyPr/>
          <a:lstStyle/>
          <a:p>
            <a:r>
              <a:rPr lang="en-US"/>
              <a:t>The </a:t>
            </a:r>
            <a:r>
              <a:rPr lang="en-US" sz="4200">
                <a:latin typeface="Courier New" pitchFamily="49" charset="0"/>
              </a:rPr>
              <a:t>arraycopy</a:t>
            </a:r>
            <a:r>
              <a:rPr lang="en-US"/>
              <a:t> Utility</a:t>
            </a:r>
          </a:p>
        </p:txBody>
      </p:sp>
      <p:sp>
        <p:nvSpPr>
          <p:cNvPr id="17411" name="Rectangle 3"/>
          <p:cNvSpPr>
            <a:spLocks noGrp="1" noChangeArrowheads="1"/>
          </p:cNvSpPr>
          <p:nvPr>
            <p:ph idx="1"/>
          </p:nvPr>
        </p:nvSpPr>
        <p:spPr>
          <a:xfrm>
            <a:off x="838200" y="1371600"/>
            <a:ext cx="7772400" cy="4114800"/>
          </a:xfrm>
          <a:noFill/>
          <a:ln/>
        </p:spPr>
        <p:txBody>
          <a:bodyPr/>
          <a:lstStyle/>
          <a:p>
            <a:pPr>
              <a:buFont typeface="Monotype Sorts" pitchFamily="2" charset="2"/>
              <a:buNone/>
            </a:pPr>
            <a:r>
              <a:rPr lang="en-US" sz="2800">
                <a:latin typeface="Courier New" pitchFamily="49" charset="0"/>
              </a:rPr>
              <a:t>arraycopy(sourceArray, src_pos, targetArray, tar_pos, length);</a:t>
            </a:r>
            <a:endParaRPr lang="en-US" sz="2600">
              <a:latin typeface="Book Antiqua" pitchFamily="18" charset="0"/>
            </a:endParaRPr>
          </a:p>
          <a:p>
            <a:pPr algn="just">
              <a:buFont typeface="Monotype Sorts" pitchFamily="2" charset="2"/>
              <a:buNone/>
            </a:pPr>
            <a:endParaRPr lang="en-US" sz="2400"/>
          </a:p>
          <a:p>
            <a:pPr algn="just">
              <a:spcBef>
                <a:spcPct val="0"/>
              </a:spcBef>
              <a:buFont typeface="Monotype Sorts" pitchFamily="2" charset="2"/>
              <a:buNone/>
            </a:pPr>
            <a:r>
              <a:rPr lang="en-US" sz="2800"/>
              <a:t>Example:</a:t>
            </a:r>
            <a:endParaRPr lang="en-US" sz="2400"/>
          </a:p>
          <a:p>
            <a:pPr>
              <a:buFont typeface="Monotype Sorts" pitchFamily="2" charset="2"/>
              <a:buNone/>
            </a:pPr>
            <a:r>
              <a:rPr lang="en-US" sz="2600">
                <a:latin typeface="Courier New" pitchFamily="49" charset="0"/>
              </a:rPr>
              <a:t>System.arraycopy(sourceArray, 0, targetArray, 0, sourceArray.length);</a:t>
            </a:r>
            <a:r>
              <a:rPr lang="en-US" sz="2400">
                <a:latin typeface="Courier New" pitchFamily="49" charset="0"/>
              </a:rPr>
              <a:t> </a:t>
            </a:r>
          </a:p>
        </p:txBody>
      </p:sp>
      <p:sp>
        <p:nvSpPr>
          <p:cNvPr id="4" name="Slide Number Placeholder 4"/>
          <p:cNvSpPr>
            <a:spLocks noGrp="1"/>
          </p:cNvSpPr>
          <p:nvPr>
            <p:ph type="sldNum" sz="quarter" idx="12"/>
          </p:nvPr>
        </p:nvSpPr>
        <p:spPr/>
        <p:txBody>
          <a:bodyPr/>
          <a:lstStyle/>
          <a:p>
            <a:fld id="{56B77F9D-218E-419C-B492-1A84F6446B8E}" type="slidenum">
              <a:rPr lang="en-US"/>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09600" y="228600"/>
            <a:ext cx="7772400" cy="838200"/>
          </a:xfrm>
        </p:spPr>
        <p:txBody>
          <a:bodyPr/>
          <a:lstStyle/>
          <a:p>
            <a:r>
              <a:rPr lang="en-US"/>
              <a:t>Passing Arrays to Methods</a:t>
            </a:r>
            <a:endParaRPr lang="en-US">
              <a:solidFill>
                <a:schemeClr val="tx1"/>
              </a:solidFill>
              <a:latin typeface="Book Antiqua" pitchFamily="18" charset="0"/>
              <a:hlinkClick r:id="rId2" action="ppaction://program"/>
            </a:endParaRPr>
          </a:p>
        </p:txBody>
      </p:sp>
      <p:sp>
        <p:nvSpPr>
          <p:cNvPr id="257027" name="Rectangle 3"/>
          <p:cNvSpPr>
            <a:spLocks noGrp="1" noChangeArrowheads="1"/>
          </p:cNvSpPr>
          <p:nvPr>
            <p:ph idx="1"/>
          </p:nvPr>
        </p:nvSpPr>
        <p:spPr>
          <a:xfrm>
            <a:off x="304800" y="1143000"/>
            <a:ext cx="6400800" cy="1676400"/>
          </a:xfrm>
        </p:spPr>
        <p:txBody>
          <a:bodyPr/>
          <a:lstStyle/>
          <a:p>
            <a:pPr marL="0" indent="0">
              <a:lnSpc>
                <a:spcPct val="90000"/>
              </a:lnSpc>
              <a:buFont typeface="Monotype Sorts" pitchFamily="2" charset="2"/>
              <a:buNone/>
            </a:pPr>
            <a:r>
              <a:rPr lang="en-US" sz="1800">
                <a:latin typeface="Courier New" pitchFamily="49" charset="0"/>
                <a:cs typeface="Courier New" pitchFamily="49" charset="0"/>
              </a:rPr>
              <a:t>public static void printArray(int[] array) {</a:t>
            </a:r>
            <a:endParaRPr lang="en-US" sz="1800">
              <a:latin typeface="Courier" charset="0"/>
              <a:cs typeface="Times New Roman" pitchFamily="18" charset="0"/>
            </a:endParaRPr>
          </a:p>
          <a:p>
            <a:pPr marL="0" indent="0">
              <a:lnSpc>
                <a:spcPct val="90000"/>
              </a:lnSpc>
              <a:buFont typeface="Monotype Sorts" pitchFamily="2" charset="2"/>
              <a:buNone/>
            </a:pPr>
            <a:r>
              <a:rPr lang="en-US" sz="1800">
                <a:latin typeface="Courier New" pitchFamily="49" charset="0"/>
                <a:cs typeface="Courier New" pitchFamily="49" charset="0"/>
              </a:rPr>
              <a:t>  for (int i = 0; i &lt; array.length; i++) {</a:t>
            </a:r>
            <a:endParaRPr lang="en-US" sz="1800">
              <a:latin typeface="Courier" charset="0"/>
              <a:cs typeface="Times New Roman" pitchFamily="18" charset="0"/>
            </a:endParaRPr>
          </a:p>
          <a:p>
            <a:pPr marL="0" indent="0">
              <a:lnSpc>
                <a:spcPct val="90000"/>
              </a:lnSpc>
              <a:buFont typeface="Monotype Sorts" pitchFamily="2" charset="2"/>
              <a:buNone/>
            </a:pPr>
            <a:r>
              <a:rPr lang="en-US" sz="1800">
                <a:latin typeface="Courier New" pitchFamily="49" charset="0"/>
                <a:cs typeface="Courier New" pitchFamily="49" charset="0"/>
              </a:rPr>
              <a:t>    System.out.print(array[i] + " ");</a:t>
            </a:r>
            <a:endParaRPr lang="en-US" sz="1800">
              <a:latin typeface="Courier" charset="0"/>
              <a:cs typeface="Times New Roman" pitchFamily="18" charset="0"/>
            </a:endParaRPr>
          </a:p>
          <a:p>
            <a:pPr marL="0" indent="0">
              <a:lnSpc>
                <a:spcPct val="90000"/>
              </a:lnSpc>
              <a:buFont typeface="Monotype Sorts" pitchFamily="2" charset="2"/>
              <a:buNone/>
            </a:pPr>
            <a:r>
              <a:rPr lang="en-US" sz="1800">
                <a:latin typeface="Courier New" pitchFamily="49" charset="0"/>
                <a:cs typeface="Courier New" pitchFamily="49" charset="0"/>
              </a:rPr>
              <a:t>  }</a:t>
            </a:r>
            <a:endParaRPr lang="en-US" sz="1800">
              <a:latin typeface="Courier" charset="0"/>
              <a:cs typeface="Times New Roman" pitchFamily="18" charset="0"/>
            </a:endParaRPr>
          </a:p>
          <a:p>
            <a:pPr marL="0" indent="0">
              <a:lnSpc>
                <a:spcPct val="90000"/>
              </a:lnSpc>
              <a:buFont typeface="Monotype Sorts" pitchFamily="2" charset="2"/>
              <a:buNone/>
            </a:pPr>
            <a:r>
              <a:rPr lang="en-US" sz="1800">
                <a:latin typeface="Courier New" pitchFamily="49" charset="0"/>
                <a:cs typeface="Courier New" pitchFamily="49" charset="0"/>
              </a:rPr>
              <a:t>}</a:t>
            </a:r>
            <a:r>
              <a:rPr lang="en-US" sz="1800"/>
              <a:t> </a:t>
            </a:r>
          </a:p>
        </p:txBody>
      </p:sp>
      <p:sp>
        <p:nvSpPr>
          <p:cNvPr id="11" name="Slide Number Placeholder 4"/>
          <p:cNvSpPr>
            <a:spLocks noGrp="1"/>
          </p:cNvSpPr>
          <p:nvPr>
            <p:ph type="sldNum" sz="quarter" idx="12"/>
          </p:nvPr>
        </p:nvSpPr>
        <p:spPr/>
        <p:txBody>
          <a:bodyPr/>
          <a:lstStyle/>
          <a:p>
            <a:fld id="{A5678F8E-A4FC-4AA2-86C1-ACEE271CCD25}" type="slidenum">
              <a:rPr lang="en-US"/>
              <a:pPr/>
              <a:t>24</a:t>
            </a:fld>
            <a:endParaRPr lang="en-US"/>
          </a:p>
        </p:txBody>
      </p:sp>
      <p:sp>
        <p:nvSpPr>
          <p:cNvPr id="257030" name="Rectangle 6"/>
          <p:cNvSpPr>
            <a:spLocks noChangeArrowheads="1"/>
          </p:cNvSpPr>
          <p:nvPr/>
        </p:nvSpPr>
        <p:spPr bwMode="auto">
          <a:xfrm>
            <a:off x="1371600" y="3124200"/>
            <a:ext cx="6934200" cy="1295400"/>
          </a:xfrm>
          <a:prstGeom prst="rect">
            <a:avLst/>
          </a:prstGeom>
          <a:noFill/>
          <a:ln w="9525">
            <a:noFill/>
            <a:miter lim="800000"/>
            <a:headEnd/>
            <a:tailEnd/>
          </a:ln>
          <a:effec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endParaRPr lang="en-US" sz="1800">
              <a:latin typeface="Courier New" pitchFamily="49" charset="0"/>
              <a:cs typeface="Courier New" pitchFamily="49" charset="0"/>
            </a:endParaRPr>
          </a:p>
          <a:p>
            <a:pPr>
              <a:lnSpc>
                <a:spcPct val="90000"/>
              </a:lnSpc>
              <a:spcBef>
                <a:spcPct val="20000"/>
              </a:spcBef>
              <a:buClr>
                <a:schemeClr val="tx2"/>
              </a:buClr>
              <a:buSzPct val="75000"/>
              <a:buFont typeface="Monotype Sorts" pitchFamily="2" charset="2"/>
              <a:buNone/>
            </a:pPr>
            <a:r>
              <a:rPr lang="en-US" sz="1800">
                <a:latin typeface="Courier New" pitchFamily="49" charset="0"/>
                <a:cs typeface="Courier New" pitchFamily="49" charset="0"/>
              </a:rPr>
              <a:t>int[] list = {3, 1, 2, 6, 4, 2};</a:t>
            </a:r>
          </a:p>
          <a:p>
            <a:pPr>
              <a:lnSpc>
                <a:spcPct val="90000"/>
              </a:lnSpc>
              <a:spcBef>
                <a:spcPct val="20000"/>
              </a:spcBef>
              <a:buClr>
                <a:schemeClr val="tx2"/>
              </a:buClr>
              <a:buSzPct val="75000"/>
              <a:buFont typeface="Monotype Sorts" pitchFamily="2" charset="2"/>
              <a:buNone/>
            </a:pPr>
            <a:r>
              <a:rPr lang="en-US" sz="1800">
                <a:latin typeface="Courier New" pitchFamily="49" charset="0"/>
                <a:cs typeface="Courier New" pitchFamily="49" charset="0"/>
              </a:rPr>
              <a:t>printArray(list);</a:t>
            </a:r>
          </a:p>
        </p:txBody>
      </p:sp>
      <p:sp>
        <p:nvSpPr>
          <p:cNvPr id="257031" name="Line 7"/>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p:spPr>
        <p:txBody>
          <a:bodyPr/>
          <a:lstStyle/>
          <a:p>
            <a:endParaRPr lang="en-US"/>
          </a:p>
        </p:txBody>
      </p:sp>
      <p:sp>
        <p:nvSpPr>
          <p:cNvPr id="257035" name="Rectangle 11"/>
          <p:cNvSpPr>
            <a:spLocks noChangeArrowheads="1"/>
          </p:cNvSpPr>
          <p:nvPr/>
        </p:nvSpPr>
        <p:spPr bwMode="auto">
          <a:xfrm>
            <a:off x="2438400" y="4724400"/>
            <a:ext cx="6934200" cy="1295400"/>
          </a:xfrm>
          <a:prstGeom prst="rect">
            <a:avLst/>
          </a:prstGeom>
          <a:noFill/>
          <a:ln w="9525">
            <a:noFill/>
            <a:miter lim="800000"/>
            <a:headEnd/>
            <a:tailEnd/>
          </a:ln>
          <a:effec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r>
              <a:rPr lang="en-US" sz="1800">
                <a:latin typeface="Courier New" pitchFamily="49" charset="0"/>
                <a:cs typeface="Courier New" pitchFamily="49" charset="0"/>
              </a:rPr>
              <a:t>printArray(new int[]{3, 1, 2, 6, 4, 2});</a:t>
            </a:r>
          </a:p>
        </p:txBody>
      </p:sp>
      <p:sp>
        <p:nvSpPr>
          <p:cNvPr id="257036" name="Line 12"/>
          <p:cNvSpPr>
            <a:spLocks noChangeShapeType="1"/>
          </p:cNvSpPr>
          <p:nvPr/>
        </p:nvSpPr>
        <p:spPr bwMode="auto">
          <a:xfrm flipH="1" flipV="1">
            <a:off x="5715000" y="1447800"/>
            <a:ext cx="609600" cy="3505200"/>
          </a:xfrm>
          <a:prstGeom prst="line">
            <a:avLst/>
          </a:prstGeom>
          <a:noFill/>
          <a:ln w="12700">
            <a:solidFill>
              <a:srgbClr val="FF0000"/>
            </a:solidFill>
            <a:round/>
            <a:headEnd type="none" w="sm" len="sm"/>
            <a:tailEnd type="stealth" w="sm" len="sm"/>
          </a:ln>
          <a:effectLst/>
        </p:spPr>
        <p:txBody>
          <a:bodyPr/>
          <a:lstStyle/>
          <a:p>
            <a:endParaRPr lang="en-US"/>
          </a:p>
        </p:txBody>
      </p:sp>
      <p:sp>
        <p:nvSpPr>
          <p:cNvPr id="257038" name="Line 14"/>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p:spPr>
        <p:txBody>
          <a:bodyPr/>
          <a:lstStyle/>
          <a:p>
            <a:endParaRPr lang="en-US"/>
          </a:p>
        </p:txBody>
      </p:sp>
      <p:sp>
        <p:nvSpPr>
          <p:cNvPr id="257039" name="Line 15"/>
          <p:cNvSpPr>
            <a:spLocks noChangeShapeType="1"/>
          </p:cNvSpPr>
          <p:nvPr/>
        </p:nvSpPr>
        <p:spPr bwMode="auto">
          <a:xfrm>
            <a:off x="4038600" y="5410200"/>
            <a:ext cx="3581400" cy="0"/>
          </a:xfrm>
          <a:prstGeom prst="line">
            <a:avLst/>
          </a:prstGeom>
          <a:noFill/>
          <a:ln w="12700">
            <a:solidFill>
              <a:srgbClr val="FF0000"/>
            </a:solidFill>
            <a:round/>
            <a:headEnd type="none" w="sm" len="sm"/>
            <a:tailEnd type="none" w="sm" len="sm"/>
          </a:ln>
          <a:effectLst/>
        </p:spPr>
        <p:txBody>
          <a:bodyPr/>
          <a:lstStyle/>
          <a:p>
            <a:endParaRPr lang="en-US"/>
          </a:p>
        </p:txBody>
      </p:sp>
      <p:sp>
        <p:nvSpPr>
          <p:cNvPr id="257040" name="Rectangle 16"/>
          <p:cNvSpPr>
            <a:spLocks noChangeArrowheads="1"/>
          </p:cNvSpPr>
          <p:nvPr/>
        </p:nvSpPr>
        <p:spPr bwMode="auto">
          <a:xfrm>
            <a:off x="4800600" y="5715000"/>
            <a:ext cx="2362200" cy="304800"/>
          </a:xfrm>
          <a:prstGeom prst="rect">
            <a:avLst/>
          </a:prstGeom>
          <a:noFill/>
          <a:ln w="9525">
            <a:noFill/>
            <a:miter lim="800000"/>
            <a:headEnd/>
            <a:tailEnd/>
          </a:ln>
          <a:effec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latin typeface="Courier New" pitchFamily="49" charset="0"/>
                <a:cs typeface="Courier New" pitchFamily="49" charset="0"/>
              </a:rPr>
              <a:t>Anonymous array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228600" y="228600"/>
            <a:ext cx="8915400" cy="762000"/>
          </a:xfrm>
          <a:noFill/>
          <a:ln/>
        </p:spPr>
        <p:txBody>
          <a:bodyPr>
            <a:normAutofit fontScale="90000"/>
          </a:bodyPr>
          <a:lstStyle/>
          <a:p>
            <a:r>
              <a:rPr lang="en-US" sz="4800">
                <a:cs typeface="Times New Roman" pitchFamily="18" charset="0"/>
              </a:rPr>
              <a:t>Anonymous Array</a:t>
            </a:r>
            <a:endParaRPr lang="en-US" sz="4000"/>
          </a:p>
        </p:txBody>
      </p:sp>
      <p:sp>
        <p:nvSpPr>
          <p:cNvPr id="322563" name="Rectangle 3"/>
          <p:cNvSpPr>
            <a:spLocks noGrp="1" noChangeArrowheads="1"/>
          </p:cNvSpPr>
          <p:nvPr>
            <p:ph idx="1"/>
          </p:nvPr>
        </p:nvSpPr>
        <p:spPr>
          <a:xfrm>
            <a:off x="228600" y="1219200"/>
            <a:ext cx="8763000" cy="4495800"/>
          </a:xfrm>
          <a:noFill/>
          <a:ln/>
        </p:spPr>
        <p:txBody>
          <a:bodyPr/>
          <a:lstStyle/>
          <a:p>
            <a:pPr marL="114300" lvl="1" indent="0">
              <a:spcBef>
                <a:spcPct val="50000"/>
              </a:spcBef>
              <a:buFontTx/>
              <a:buNone/>
            </a:pPr>
            <a:r>
              <a:rPr lang="en-US" sz="3200"/>
              <a:t>The statement </a:t>
            </a:r>
          </a:p>
          <a:p>
            <a:pPr lvl="2">
              <a:spcBef>
                <a:spcPct val="50000"/>
              </a:spcBef>
              <a:buFont typeface="Monotype Sorts" pitchFamily="2" charset="2"/>
              <a:buNone/>
            </a:pPr>
            <a:r>
              <a:rPr lang="en-US" sz="2800"/>
              <a:t>printArray(new int[]{3, 1, 2, 6, 4, 2}); </a:t>
            </a:r>
          </a:p>
          <a:p>
            <a:pPr marL="114300" lvl="1" indent="0">
              <a:spcBef>
                <a:spcPct val="50000"/>
              </a:spcBef>
              <a:buFontTx/>
              <a:buNone/>
            </a:pPr>
            <a:r>
              <a:rPr lang="en-US" sz="3200"/>
              <a:t>creates an array using the following syntax: </a:t>
            </a:r>
          </a:p>
          <a:p>
            <a:pPr lvl="2">
              <a:spcBef>
                <a:spcPct val="50000"/>
              </a:spcBef>
              <a:buFont typeface="Monotype Sorts" pitchFamily="2" charset="2"/>
              <a:buNone/>
            </a:pPr>
            <a:r>
              <a:rPr lang="en-US" sz="2800"/>
              <a:t>new dataType[]{literal0, literal1, ..., literalk};</a:t>
            </a:r>
          </a:p>
          <a:p>
            <a:pPr marL="114300" lvl="1" indent="0">
              <a:spcBef>
                <a:spcPct val="50000"/>
              </a:spcBef>
              <a:buFontTx/>
              <a:buNone/>
            </a:pPr>
            <a:r>
              <a:rPr lang="en-US" sz="3200"/>
              <a:t>There is no explicit reference variable for the array. Such array is called an </a:t>
            </a:r>
            <a:r>
              <a:rPr lang="en-US" sz="3200" i="1"/>
              <a:t>anonymous array</a:t>
            </a:r>
            <a:r>
              <a:rPr lang="en-US" sz="3200"/>
              <a:t>. </a:t>
            </a:r>
          </a:p>
        </p:txBody>
      </p:sp>
      <p:sp>
        <p:nvSpPr>
          <p:cNvPr id="4" name="Slide Number Placeholder 4"/>
          <p:cNvSpPr>
            <a:spLocks noGrp="1"/>
          </p:cNvSpPr>
          <p:nvPr>
            <p:ph type="sldNum" sz="quarter" idx="12"/>
          </p:nvPr>
        </p:nvSpPr>
        <p:spPr/>
        <p:txBody>
          <a:bodyPr/>
          <a:lstStyle/>
          <a:p>
            <a:fld id="{282A9CE8-FCC2-40DC-98EF-AA8621E49E1B}" type="slidenum">
              <a:rPr lang="en-US"/>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609600" y="228600"/>
            <a:ext cx="7772400" cy="838200"/>
          </a:xfrm>
        </p:spPr>
        <p:txBody>
          <a:bodyPr/>
          <a:lstStyle/>
          <a:p>
            <a:r>
              <a:rPr lang="en-US"/>
              <a:t>Pass By Value</a:t>
            </a:r>
            <a:endParaRPr lang="en-US">
              <a:solidFill>
                <a:schemeClr val="tx1"/>
              </a:solidFill>
              <a:latin typeface="Book Antiqua" pitchFamily="18" charset="0"/>
              <a:hlinkClick r:id="rId2" action="ppaction://program"/>
            </a:endParaRPr>
          </a:p>
        </p:txBody>
      </p:sp>
      <p:sp>
        <p:nvSpPr>
          <p:cNvPr id="314371" name="Rectangle 3"/>
          <p:cNvSpPr>
            <a:spLocks noGrp="1" noChangeArrowheads="1"/>
          </p:cNvSpPr>
          <p:nvPr>
            <p:ph idx="1"/>
          </p:nvPr>
        </p:nvSpPr>
        <p:spPr>
          <a:xfrm>
            <a:off x="304800" y="1143000"/>
            <a:ext cx="8686800" cy="5334000"/>
          </a:xfrm>
        </p:spPr>
        <p:txBody>
          <a:bodyPr>
            <a:normAutofit lnSpcReduction="10000"/>
          </a:bodyPr>
          <a:lstStyle/>
          <a:p>
            <a:pPr marL="0" indent="0">
              <a:lnSpc>
                <a:spcPct val="90000"/>
              </a:lnSpc>
              <a:buFont typeface="Monotype Sorts" pitchFamily="2" charset="2"/>
              <a:buNone/>
            </a:pPr>
            <a:r>
              <a:rPr lang="en-US" sz="2600">
                <a:cs typeface="Times New Roman" pitchFamily="18" charset="0"/>
              </a:rPr>
              <a:t>Java uses </a:t>
            </a:r>
            <a:r>
              <a:rPr lang="en-US" sz="2600" i="1">
                <a:cs typeface="Times New Roman" pitchFamily="18" charset="0"/>
              </a:rPr>
              <a:t>pass by value</a:t>
            </a:r>
            <a:r>
              <a:rPr lang="en-US" sz="2600">
                <a:cs typeface="Times New Roman" pitchFamily="18" charset="0"/>
              </a:rPr>
              <a:t> to pass arguments to a method. There are important differences between passing a value of variables of primitive data types and passing arrays.</a:t>
            </a:r>
          </a:p>
          <a:p>
            <a:pPr marL="0" indent="0">
              <a:lnSpc>
                <a:spcPct val="90000"/>
              </a:lnSpc>
              <a:buFont typeface="Monotype Sorts" pitchFamily="2" charset="2"/>
              <a:buNone/>
            </a:pPr>
            <a:endParaRPr lang="en-US" sz="2600">
              <a:cs typeface="Times New Roman" pitchFamily="18" charset="0"/>
            </a:endParaRPr>
          </a:p>
          <a:p>
            <a:pPr marL="0" indent="0">
              <a:lnSpc>
                <a:spcPct val="90000"/>
              </a:lnSpc>
            </a:pPr>
            <a:r>
              <a:rPr lang="en-US" sz="2600">
                <a:cs typeface="Times New Roman" pitchFamily="18" charset="0"/>
              </a:rPr>
              <a:t> For a parameter of a primitive type value, the actual value is passed. Changing the value of the local parameter inside the method does not affect the value of the variable outside the method.</a:t>
            </a:r>
          </a:p>
          <a:p>
            <a:pPr marL="0" indent="0">
              <a:lnSpc>
                <a:spcPct val="90000"/>
              </a:lnSpc>
            </a:pPr>
            <a:endParaRPr lang="en-US" sz="2600">
              <a:cs typeface="Times New Roman" pitchFamily="18" charset="0"/>
            </a:endParaRPr>
          </a:p>
          <a:p>
            <a:pPr marL="0" indent="0">
              <a:lnSpc>
                <a:spcPct val="90000"/>
              </a:lnSpc>
            </a:pPr>
            <a:r>
              <a:rPr lang="en-US" sz="2600">
                <a:cs typeface="Times New Roman" pitchFamily="18" charset="0"/>
              </a:rPr>
              <a:t> For a parameter of an array type, the value of the parameter contains a reference to an array; this reference is passed to the method. Any changes to the array that occur inside the method body will affect the original array that was passed as the argument. </a:t>
            </a:r>
            <a:endParaRPr lang="en-US" sz="2600"/>
          </a:p>
        </p:txBody>
      </p:sp>
      <p:sp>
        <p:nvSpPr>
          <p:cNvPr id="4" name="Slide Number Placeholder 4"/>
          <p:cNvSpPr>
            <a:spLocks noGrp="1"/>
          </p:cNvSpPr>
          <p:nvPr>
            <p:ph type="sldNum" sz="quarter" idx="12"/>
          </p:nvPr>
        </p:nvSpPr>
        <p:spPr/>
        <p:txBody>
          <a:bodyPr/>
          <a:lstStyle/>
          <a:p>
            <a:fld id="{3FD78079-6423-4411-BB23-43B915C05F3E}" type="slidenum">
              <a:rPr lang="en-US"/>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609600" y="304800"/>
            <a:ext cx="7772400" cy="533400"/>
          </a:xfrm>
        </p:spPr>
        <p:txBody>
          <a:bodyPr>
            <a:normAutofit fontScale="90000"/>
          </a:bodyPr>
          <a:lstStyle/>
          <a:p>
            <a:r>
              <a:rPr lang="en-US" sz="4000"/>
              <a:t>Returning an Array from a Method</a:t>
            </a:r>
            <a:endParaRPr lang="en-US" sz="3700">
              <a:solidFill>
                <a:schemeClr val="tx1"/>
              </a:solidFill>
              <a:latin typeface="Book Antiqua" pitchFamily="18" charset="0"/>
              <a:hlinkClick r:id="rId2" action="ppaction://program"/>
            </a:endParaRPr>
          </a:p>
        </p:txBody>
      </p:sp>
      <p:sp>
        <p:nvSpPr>
          <p:cNvPr id="278537" name="Rectangle 9"/>
          <p:cNvSpPr>
            <a:spLocks noGrp="1" noChangeArrowheads="1"/>
          </p:cNvSpPr>
          <p:nvPr>
            <p:ph idx="1"/>
          </p:nvPr>
        </p:nvSpPr>
        <p:spPr>
          <a:xfrm>
            <a:off x="2209800" y="4724400"/>
            <a:ext cx="6705600" cy="685800"/>
          </a:xfrm>
        </p:spPr>
        <p:txBody>
          <a:bodyPr/>
          <a:lstStyle/>
          <a:p>
            <a:pPr>
              <a:lnSpc>
                <a:spcPct val="90000"/>
              </a:lnSpc>
              <a:buFont typeface="Monotype Sorts" pitchFamily="2" charset="2"/>
              <a:buNone/>
            </a:pPr>
            <a:r>
              <a:rPr lang="en-US" sz="1800">
                <a:latin typeface="Courier New" pitchFamily="49" charset="0"/>
                <a:cs typeface="Courier New" pitchFamily="49" charset="0"/>
              </a:rPr>
              <a:t>int[] list1 = new int[]{1, 2, 3, 4, 5, 6};</a:t>
            </a:r>
            <a:endParaRPr lang="en-US" sz="1800">
              <a:latin typeface="Courier" charset="0"/>
              <a:cs typeface="Times New Roman" pitchFamily="18" charset="0"/>
            </a:endParaRPr>
          </a:p>
          <a:p>
            <a:pPr>
              <a:lnSpc>
                <a:spcPct val="90000"/>
              </a:lnSpc>
              <a:buFont typeface="Monotype Sorts" pitchFamily="2" charset="2"/>
              <a:buNone/>
            </a:pPr>
            <a:r>
              <a:rPr lang="en-US" sz="1800">
                <a:latin typeface="Courier New" pitchFamily="49" charset="0"/>
                <a:cs typeface="Courier New" pitchFamily="49" charset="0"/>
              </a:rPr>
              <a:t>int[] list2 = reverse(list1);</a:t>
            </a:r>
            <a:endParaRPr lang="en-US" sz="1800"/>
          </a:p>
        </p:txBody>
      </p:sp>
      <p:sp>
        <p:nvSpPr>
          <p:cNvPr id="19" name="Slide Number Placeholder 4"/>
          <p:cNvSpPr>
            <a:spLocks noGrp="1"/>
          </p:cNvSpPr>
          <p:nvPr>
            <p:ph type="sldNum" sz="quarter" idx="12"/>
          </p:nvPr>
        </p:nvSpPr>
        <p:spPr/>
        <p:txBody>
          <a:bodyPr/>
          <a:lstStyle/>
          <a:p>
            <a:fld id="{FBA7FD5E-6C8E-4F95-8FD2-7A8DC20D00AC}" type="slidenum">
              <a:rPr lang="en-US"/>
              <a:pPr/>
              <a:t>27</a:t>
            </a:fld>
            <a:endParaRPr lang="en-US"/>
          </a:p>
        </p:txBody>
      </p:sp>
      <p:sp>
        <p:nvSpPr>
          <p:cNvPr id="278534" name="Rectangle 6"/>
          <p:cNvSpPr>
            <a:spLocks noChangeArrowheads="1"/>
          </p:cNvSpPr>
          <p:nvPr/>
        </p:nvSpPr>
        <p:spPr bwMode="auto">
          <a:xfrm>
            <a:off x="304800" y="990600"/>
            <a:ext cx="8534400" cy="1676400"/>
          </a:xfrm>
          <a:prstGeom prst="rect">
            <a:avLst/>
          </a:prstGeom>
          <a:noFill/>
          <a:ln w="9525">
            <a:noFill/>
            <a:miter lim="800000"/>
            <a:headEnd/>
            <a:tailEnd/>
          </a:ln>
          <a:effectLst/>
        </p:spPr>
        <p:txBody>
          <a:bodyPr lIns="92075" tIns="46038" rIns="92075" bIns="46038"/>
          <a:lstStyle/>
          <a:p>
            <a:pPr>
              <a:buClr>
                <a:schemeClr val="tx2"/>
              </a:buClr>
              <a:buSzPct val="75000"/>
              <a:buFont typeface="Monotype Sorts" pitchFamily="2" charset="2"/>
              <a:buNone/>
            </a:pPr>
            <a:r>
              <a:rPr lang="en-US" sz="2100">
                <a:latin typeface="Courier New" pitchFamily="49" charset="0"/>
                <a:cs typeface="Courier New" pitchFamily="49" charset="0"/>
              </a:rPr>
              <a:t>public static int[] reverse(int[] list) {</a:t>
            </a:r>
            <a:endParaRPr lang="en-US" sz="2100">
              <a:latin typeface="Courier" charset="0"/>
              <a:cs typeface="Times New Roman" pitchFamily="18" charset="0"/>
            </a:endParaRPr>
          </a:p>
          <a:p>
            <a:pPr>
              <a:buClr>
                <a:schemeClr val="tx2"/>
              </a:buClr>
              <a:buSzPct val="75000"/>
              <a:buFont typeface="Monotype Sorts" pitchFamily="2" charset="2"/>
              <a:buNone/>
            </a:pPr>
            <a:r>
              <a:rPr lang="en-US" sz="2100">
                <a:latin typeface="Courier New" pitchFamily="49" charset="0"/>
                <a:cs typeface="Courier New" pitchFamily="49" charset="0"/>
              </a:rPr>
              <a:t>  int[] result = new int[list.length];</a:t>
            </a:r>
            <a:endParaRPr lang="en-US" sz="2100">
              <a:latin typeface="Courier" charset="0"/>
              <a:cs typeface="Times New Roman" pitchFamily="18" charset="0"/>
            </a:endParaRPr>
          </a:p>
          <a:p>
            <a:pPr>
              <a:buClr>
                <a:schemeClr val="tx2"/>
              </a:buClr>
              <a:buSzPct val="75000"/>
              <a:buFont typeface="Monotype Sorts" pitchFamily="2" charset="2"/>
              <a:buNone/>
            </a:pPr>
            <a:r>
              <a:rPr lang="en-US" sz="2100">
                <a:latin typeface="Courier New" pitchFamily="49" charset="0"/>
                <a:cs typeface="Courier New" pitchFamily="49" charset="0"/>
              </a:rPr>
              <a:t> </a:t>
            </a:r>
            <a:endParaRPr lang="en-US" sz="2100">
              <a:latin typeface="Courier" charset="0"/>
              <a:cs typeface="Times New Roman" pitchFamily="18" charset="0"/>
            </a:endParaRPr>
          </a:p>
          <a:p>
            <a:pPr>
              <a:buClr>
                <a:schemeClr val="tx2"/>
              </a:buClr>
              <a:buSzPct val="75000"/>
              <a:buFont typeface="Monotype Sorts" pitchFamily="2" charset="2"/>
              <a:buNone/>
            </a:pPr>
            <a:r>
              <a:rPr lang="en-US" sz="2100">
                <a:latin typeface="Courier New" pitchFamily="49" charset="0"/>
                <a:cs typeface="Courier New" pitchFamily="49" charset="0"/>
              </a:rPr>
              <a:t>  for (int i = 0, j = result.length - 1; </a:t>
            </a:r>
            <a:endParaRPr lang="en-US" sz="2100">
              <a:latin typeface="Courier" charset="0"/>
              <a:cs typeface="Times New Roman" pitchFamily="18" charset="0"/>
            </a:endParaRPr>
          </a:p>
          <a:p>
            <a:pPr>
              <a:buClr>
                <a:schemeClr val="tx2"/>
              </a:buClr>
              <a:buSzPct val="75000"/>
              <a:buFont typeface="Monotype Sorts" pitchFamily="2" charset="2"/>
              <a:buNone/>
            </a:pPr>
            <a:r>
              <a:rPr lang="en-US" sz="2100">
                <a:latin typeface="Courier New" pitchFamily="49" charset="0"/>
                <a:cs typeface="Courier New" pitchFamily="49" charset="0"/>
              </a:rPr>
              <a:t>       i &lt; list.length; i++, j--) {</a:t>
            </a:r>
            <a:endParaRPr lang="en-US" sz="2100">
              <a:latin typeface="Courier" charset="0"/>
              <a:cs typeface="Times New Roman" pitchFamily="18" charset="0"/>
            </a:endParaRPr>
          </a:p>
          <a:p>
            <a:pPr>
              <a:buClr>
                <a:schemeClr val="tx2"/>
              </a:buClr>
              <a:buSzPct val="75000"/>
              <a:buFont typeface="Monotype Sorts" pitchFamily="2" charset="2"/>
              <a:buNone/>
            </a:pPr>
            <a:r>
              <a:rPr lang="en-US" sz="2100">
                <a:latin typeface="Courier New" pitchFamily="49" charset="0"/>
                <a:cs typeface="Courier New" pitchFamily="49" charset="0"/>
              </a:rPr>
              <a:t>    result[j] = list[i];</a:t>
            </a:r>
            <a:endParaRPr lang="en-US" sz="2100">
              <a:latin typeface="Courier" charset="0"/>
              <a:cs typeface="Times New Roman" pitchFamily="18" charset="0"/>
            </a:endParaRPr>
          </a:p>
          <a:p>
            <a:pPr>
              <a:buClr>
                <a:schemeClr val="tx2"/>
              </a:buClr>
              <a:buSzPct val="75000"/>
              <a:buFont typeface="Monotype Sorts" pitchFamily="2" charset="2"/>
              <a:buNone/>
            </a:pPr>
            <a:r>
              <a:rPr lang="en-US" sz="2100">
                <a:latin typeface="Courier New" pitchFamily="49" charset="0"/>
                <a:cs typeface="Courier New" pitchFamily="49" charset="0"/>
              </a:rPr>
              <a:t>  }</a:t>
            </a:r>
            <a:endParaRPr lang="en-US" sz="2100">
              <a:latin typeface="Courier" charset="0"/>
              <a:cs typeface="Times New Roman" pitchFamily="18" charset="0"/>
            </a:endParaRPr>
          </a:p>
          <a:p>
            <a:pPr>
              <a:buClr>
                <a:schemeClr val="tx2"/>
              </a:buClr>
              <a:buSzPct val="75000"/>
              <a:buFont typeface="Monotype Sorts" pitchFamily="2" charset="2"/>
              <a:buNone/>
            </a:pPr>
            <a:r>
              <a:rPr lang="en-US" sz="2100">
                <a:latin typeface="Courier New" pitchFamily="49" charset="0"/>
                <a:cs typeface="Courier New" pitchFamily="49" charset="0"/>
              </a:rPr>
              <a:t> </a:t>
            </a:r>
            <a:endParaRPr lang="en-US" sz="2100">
              <a:latin typeface="Courier" charset="0"/>
              <a:cs typeface="Times New Roman" pitchFamily="18" charset="0"/>
            </a:endParaRPr>
          </a:p>
          <a:p>
            <a:pPr>
              <a:buClr>
                <a:schemeClr val="tx2"/>
              </a:buClr>
              <a:buSzPct val="75000"/>
              <a:buFont typeface="Monotype Sorts" pitchFamily="2" charset="2"/>
              <a:buNone/>
            </a:pPr>
            <a:r>
              <a:rPr lang="en-US" sz="2100">
                <a:latin typeface="Courier New" pitchFamily="49" charset="0"/>
                <a:cs typeface="Courier New" pitchFamily="49" charset="0"/>
              </a:rPr>
              <a:t>  return result;</a:t>
            </a:r>
            <a:endParaRPr lang="en-US" sz="2100">
              <a:latin typeface="Courier" charset="0"/>
              <a:cs typeface="Times New Roman" pitchFamily="18" charset="0"/>
            </a:endParaRPr>
          </a:p>
          <a:p>
            <a:pPr>
              <a:buClr>
                <a:schemeClr val="tx2"/>
              </a:buClr>
              <a:buSzPct val="75000"/>
              <a:buFont typeface="Monotype Sorts" pitchFamily="2" charset="2"/>
              <a:buNone/>
            </a:pPr>
            <a:r>
              <a:rPr lang="en-US" sz="2100">
                <a:latin typeface="Courier New" pitchFamily="49" charset="0"/>
                <a:cs typeface="Courier New" pitchFamily="49" charset="0"/>
              </a:rPr>
              <a:t>}</a:t>
            </a:r>
          </a:p>
        </p:txBody>
      </p:sp>
      <p:sp>
        <p:nvSpPr>
          <p:cNvPr id="278536" name="Rectangle 8"/>
          <p:cNvSpPr>
            <a:spLocks noChangeArrowheads="1"/>
          </p:cNvSpPr>
          <p:nvPr/>
        </p:nvSpPr>
        <p:spPr bwMode="auto">
          <a:xfrm>
            <a:off x="2314575" y="254317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78538" name="Line 10"/>
          <p:cNvSpPr>
            <a:spLocks noChangeShapeType="1"/>
          </p:cNvSpPr>
          <p:nvPr/>
        </p:nvSpPr>
        <p:spPr bwMode="auto">
          <a:xfrm flipV="1">
            <a:off x="5638800" y="1295400"/>
            <a:ext cx="457200" cy="3810000"/>
          </a:xfrm>
          <a:prstGeom prst="line">
            <a:avLst/>
          </a:prstGeom>
          <a:noFill/>
          <a:ln w="12700">
            <a:solidFill>
              <a:srgbClr val="FF0000"/>
            </a:solidFill>
            <a:round/>
            <a:headEnd type="none" w="sm" len="sm"/>
            <a:tailEnd type="stealth" w="sm" len="sm"/>
          </a:ln>
          <a:effectLst/>
        </p:spPr>
        <p:txBody>
          <a:bodyPr/>
          <a:lstStyle/>
          <a:p>
            <a:endParaRPr lang="en-US"/>
          </a:p>
        </p:txBody>
      </p:sp>
      <p:sp>
        <p:nvSpPr>
          <p:cNvPr id="278539" name="Line 11"/>
          <p:cNvSpPr>
            <a:spLocks noChangeShapeType="1"/>
          </p:cNvSpPr>
          <p:nvPr/>
        </p:nvSpPr>
        <p:spPr bwMode="auto">
          <a:xfrm>
            <a:off x="3124200" y="1295400"/>
            <a:ext cx="381000" cy="3429000"/>
          </a:xfrm>
          <a:prstGeom prst="line">
            <a:avLst/>
          </a:prstGeom>
          <a:noFill/>
          <a:ln w="12700">
            <a:solidFill>
              <a:srgbClr val="FF0000"/>
            </a:solidFill>
            <a:round/>
            <a:headEnd type="none" w="sm" len="sm"/>
            <a:tailEnd type="stealth" w="sm" len="sm"/>
          </a:ln>
          <a:effectLst/>
        </p:spPr>
        <p:txBody>
          <a:bodyPr/>
          <a:lstStyle/>
          <a:p>
            <a:endParaRPr lang="en-US"/>
          </a:p>
        </p:txBody>
      </p:sp>
      <p:sp>
        <p:nvSpPr>
          <p:cNvPr id="278540" name="Text Box 12"/>
          <p:cNvSpPr txBox="1">
            <a:spLocks noChangeArrowheads="1"/>
          </p:cNvSpPr>
          <p:nvPr/>
        </p:nvSpPr>
        <p:spPr bwMode="auto">
          <a:xfrm>
            <a:off x="5105400" y="2971800"/>
            <a:ext cx="36576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278541" name="Rectangle 13"/>
          <p:cNvSpPr>
            <a:spLocks noChangeArrowheads="1"/>
          </p:cNvSpPr>
          <p:nvPr/>
        </p:nvSpPr>
        <p:spPr bwMode="auto">
          <a:xfrm>
            <a:off x="4876800" y="2971800"/>
            <a:ext cx="3733800" cy="457200"/>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sp>
        <p:nvSpPr>
          <p:cNvPr id="278542" name="Rectangle 14"/>
          <p:cNvSpPr>
            <a:spLocks noChangeArrowheads="1"/>
          </p:cNvSpPr>
          <p:nvPr/>
        </p:nvSpPr>
        <p:spPr bwMode="auto">
          <a:xfrm>
            <a:off x="4876800" y="3886200"/>
            <a:ext cx="3733800" cy="457200"/>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sp>
        <p:nvSpPr>
          <p:cNvPr id="278543" name="Line 15"/>
          <p:cNvSpPr>
            <a:spLocks noChangeShapeType="1"/>
          </p:cNvSpPr>
          <p:nvPr/>
        </p:nvSpPr>
        <p:spPr bwMode="auto">
          <a:xfrm>
            <a:off x="5257800" y="2971800"/>
            <a:ext cx="0" cy="457200"/>
          </a:xfrm>
          <a:prstGeom prst="line">
            <a:avLst/>
          </a:prstGeom>
          <a:noFill/>
          <a:ln w="12700">
            <a:solidFill>
              <a:schemeClr val="tx1"/>
            </a:solidFill>
            <a:round/>
            <a:headEnd type="none" w="sm" len="sm"/>
            <a:tailEnd type="none" w="sm" len="sm"/>
          </a:ln>
          <a:effectLst/>
        </p:spPr>
        <p:txBody>
          <a:bodyPr/>
          <a:lstStyle/>
          <a:p>
            <a:endParaRPr lang="en-US"/>
          </a:p>
        </p:txBody>
      </p:sp>
      <p:sp>
        <p:nvSpPr>
          <p:cNvPr id="278544" name="Line 16"/>
          <p:cNvSpPr>
            <a:spLocks noChangeShapeType="1"/>
          </p:cNvSpPr>
          <p:nvPr/>
        </p:nvSpPr>
        <p:spPr bwMode="auto">
          <a:xfrm>
            <a:off x="5257800" y="3886200"/>
            <a:ext cx="0" cy="381000"/>
          </a:xfrm>
          <a:prstGeom prst="line">
            <a:avLst/>
          </a:prstGeom>
          <a:noFill/>
          <a:ln w="12700">
            <a:solidFill>
              <a:schemeClr val="tx1"/>
            </a:solidFill>
            <a:round/>
            <a:headEnd type="none" w="sm" len="sm"/>
            <a:tailEnd type="none" w="sm" len="sm"/>
          </a:ln>
          <a:effectLst/>
        </p:spPr>
        <p:txBody>
          <a:bodyPr/>
          <a:lstStyle/>
          <a:p>
            <a:endParaRPr lang="en-US"/>
          </a:p>
        </p:txBody>
      </p:sp>
      <p:sp>
        <p:nvSpPr>
          <p:cNvPr id="278545" name="Line 17"/>
          <p:cNvSpPr>
            <a:spLocks noChangeShapeType="1"/>
          </p:cNvSpPr>
          <p:nvPr/>
        </p:nvSpPr>
        <p:spPr bwMode="auto">
          <a:xfrm>
            <a:off x="8153400" y="3886200"/>
            <a:ext cx="0" cy="457200"/>
          </a:xfrm>
          <a:prstGeom prst="line">
            <a:avLst/>
          </a:prstGeom>
          <a:noFill/>
          <a:ln w="12700">
            <a:solidFill>
              <a:schemeClr val="tx1"/>
            </a:solidFill>
            <a:round/>
            <a:headEnd type="none" w="sm" len="sm"/>
            <a:tailEnd type="none" w="sm" len="sm"/>
          </a:ln>
          <a:effectLst/>
        </p:spPr>
        <p:txBody>
          <a:bodyPr/>
          <a:lstStyle/>
          <a:p>
            <a:endParaRPr lang="en-US"/>
          </a:p>
        </p:txBody>
      </p:sp>
      <p:sp>
        <p:nvSpPr>
          <p:cNvPr id="278546" name="Line 18"/>
          <p:cNvSpPr>
            <a:spLocks noChangeShapeType="1"/>
          </p:cNvSpPr>
          <p:nvPr/>
        </p:nvSpPr>
        <p:spPr bwMode="auto">
          <a:xfrm>
            <a:off x="8153400" y="2971800"/>
            <a:ext cx="0" cy="381000"/>
          </a:xfrm>
          <a:prstGeom prst="line">
            <a:avLst/>
          </a:prstGeom>
          <a:noFill/>
          <a:ln w="12700">
            <a:solidFill>
              <a:schemeClr val="tx1"/>
            </a:solidFill>
            <a:round/>
            <a:headEnd type="none" w="sm" len="sm"/>
            <a:tailEnd type="none" w="sm" len="sm"/>
          </a:ln>
          <a:effectLst/>
        </p:spPr>
        <p:txBody>
          <a:bodyPr/>
          <a:lstStyle/>
          <a:p>
            <a:endParaRPr lang="en-US"/>
          </a:p>
        </p:txBody>
      </p:sp>
      <p:sp>
        <p:nvSpPr>
          <p:cNvPr id="278547" name="Text Box 19"/>
          <p:cNvSpPr txBox="1">
            <a:spLocks noChangeArrowheads="1"/>
          </p:cNvSpPr>
          <p:nvPr/>
        </p:nvSpPr>
        <p:spPr bwMode="auto">
          <a:xfrm>
            <a:off x="3810000" y="3048000"/>
            <a:ext cx="7620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a:t>list</a:t>
            </a:r>
          </a:p>
        </p:txBody>
      </p:sp>
      <p:sp>
        <p:nvSpPr>
          <p:cNvPr id="278548" name="Text Box 20"/>
          <p:cNvSpPr txBox="1">
            <a:spLocks noChangeArrowheads="1"/>
          </p:cNvSpPr>
          <p:nvPr/>
        </p:nvSpPr>
        <p:spPr bwMode="auto">
          <a:xfrm>
            <a:off x="3581400" y="3886200"/>
            <a:ext cx="1066800" cy="457200"/>
          </a:xfrm>
          <a:prstGeom prst="rect">
            <a:avLst/>
          </a:prstGeom>
          <a:noFill/>
          <a:ln w="12700">
            <a:noFill/>
            <a:miter lim="800000"/>
            <a:headEnd type="none" w="sm" len="sm"/>
            <a:tailEnd type="none" w="sm" len="sm"/>
          </a:ln>
          <a:effectLst/>
        </p:spPr>
        <p:txBody>
          <a:bodyPr>
            <a:spAutoFit/>
          </a:bodyPr>
          <a:lstStyle/>
          <a:p>
            <a:pPr>
              <a:spcBef>
                <a:spcPct val="50000"/>
              </a:spcBef>
            </a:pPr>
            <a:r>
              <a:rPr lang="en-US"/>
              <a:t>result</a:t>
            </a:r>
          </a:p>
        </p:txBody>
      </p:sp>
      <p:sp>
        <p:nvSpPr>
          <p:cNvPr id="278550" name="Line 22"/>
          <p:cNvSpPr>
            <a:spLocks noChangeShapeType="1"/>
          </p:cNvSpPr>
          <p:nvPr/>
        </p:nvSpPr>
        <p:spPr bwMode="auto">
          <a:xfrm>
            <a:off x="5105400" y="3276600"/>
            <a:ext cx="3276600" cy="762000"/>
          </a:xfrm>
          <a:prstGeom prst="line">
            <a:avLst/>
          </a:prstGeom>
          <a:noFill/>
          <a:ln w="12700">
            <a:solidFill>
              <a:schemeClr val="tx1"/>
            </a:solidFill>
            <a:round/>
            <a:headEnd type="none" w="sm" len="sm"/>
            <a:tailEnd type="stealth" w="sm" len="sm"/>
          </a:ln>
          <a:effectLst/>
        </p:spPr>
        <p:txBody>
          <a:bodyPr/>
          <a:lstStyle/>
          <a:p>
            <a:endParaRPr lang="en-US"/>
          </a:p>
        </p:txBody>
      </p:sp>
      <p:sp>
        <p:nvSpPr>
          <p:cNvPr id="278551" name="Line 23"/>
          <p:cNvSpPr>
            <a:spLocks noChangeShapeType="1"/>
          </p:cNvSpPr>
          <p:nvPr/>
        </p:nvSpPr>
        <p:spPr bwMode="auto">
          <a:xfrm>
            <a:off x="5486400" y="3276600"/>
            <a:ext cx="2514600" cy="838200"/>
          </a:xfrm>
          <a:prstGeom prst="line">
            <a:avLst/>
          </a:prstGeom>
          <a:noFill/>
          <a:ln w="12700">
            <a:solidFill>
              <a:schemeClr val="tx1"/>
            </a:solidFill>
            <a:round/>
            <a:headEnd type="none" w="sm" len="sm"/>
            <a:tailEnd type="stealth" w="sm" len="sm"/>
          </a:ln>
          <a:effectLst/>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609600" y="304800"/>
            <a:ext cx="7772400" cy="609600"/>
          </a:xfrm>
        </p:spPr>
        <p:txBody>
          <a:bodyPr>
            <a:normAutofit fontScale="90000"/>
          </a:bodyPr>
          <a:lstStyle/>
          <a:p>
            <a:r>
              <a:rPr lang="en-US"/>
              <a:t>The Arrays.sort Method</a:t>
            </a:r>
            <a:endParaRPr lang="en-US">
              <a:solidFill>
                <a:schemeClr val="tx1"/>
              </a:solidFill>
              <a:latin typeface="Book Antiqua" pitchFamily="18" charset="0"/>
              <a:hlinkClick r:id="rId2" action="ppaction://program"/>
            </a:endParaRPr>
          </a:p>
        </p:txBody>
      </p:sp>
      <p:sp>
        <p:nvSpPr>
          <p:cNvPr id="4" name="Slide Number Placeholder 4"/>
          <p:cNvSpPr>
            <a:spLocks noGrp="1"/>
          </p:cNvSpPr>
          <p:nvPr>
            <p:ph type="sldNum" sz="quarter" idx="12"/>
          </p:nvPr>
        </p:nvSpPr>
        <p:spPr/>
        <p:txBody>
          <a:bodyPr/>
          <a:lstStyle/>
          <a:p>
            <a:fld id="{EB97F6B8-A67D-4507-A02E-823C83B150EA}" type="slidenum">
              <a:rPr lang="en-US"/>
              <a:pPr/>
              <a:t>28</a:t>
            </a:fld>
            <a:endParaRPr lang="en-US"/>
          </a:p>
        </p:txBody>
      </p:sp>
      <p:sp>
        <p:nvSpPr>
          <p:cNvPr id="310276" name="Rectangle 4"/>
          <p:cNvSpPr>
            <a:spLocks noChangeArrowheads="1"/>
          </p:cNvSpPr>
          <p:nvPr/>
        </p:nvSpPr>
        <p:spPr bwMode="auto">
          <a:xfrm>
            <a:off x="381000" y="1066800"/>
            <a:ext cx="8534400" cy="4267200"/>
          </a:xfrm>
          <a:prstGeom prst="rect">
            <a:avLst/>
          </a:prstGeom>
          <a:noFill/>
          <a:ln w="9525">
            <a:noFill/>
            <a:miter lim="800000"/>
            <a:headEnd/>
            <a:tailEnd/>
          </a:ln>
          <a:effec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2200">
                <a:cs typeface="Courier New" pitchFamily="49" charset="0"/>
              </a:rPr>
              <a:t>Since sorting is frequently used in programming, Java provides several overloaded sort methods for sorting an array of int, double, char, short, long, and float in the java.util.Arrays class. For example, the following code sorts an array of numbers and an array of characters.</a:t>
            </a:r>
          </a:p>
          <a:p>
            <a:pPr>
              <a:lnSpc>
                <a:spcPct val="90000"/>
              </a:lnSpc>
              <a:spcBef>
                <a:spcPct val="20000"/>
              </a:spcBef>
              <a:buClr>
                <a:schemeClr val="tx2"/>
              </a:buClr>
              <a:buSzPct val="75000"/>
              <a:buFont typeface="Monotype Sorts" pitchFamily="2" charset="2"/>
              <a:buNone/>
            </a:pPr>
            <a:endParaRPr lang="en-US" sz="2200">
              <a:cs typeface="Times New Roman" pitchFamily="18" charset="0"/>
            </a:endParaRPr>
          </a:p>
          <a:p>
            <a:pPr marL="742950" lvl="1" indent="-285750">
              <a:lnSpc>
                <a:spcPct val="90000"/>
              </a:lnSpc>
              <a:spcBef>
                <a:spcPct val="20000"/>
              </a:spcBef>
              <a:buClr>
                <a:schemeClr val="tx2"/>
              </a:buClr>
              <a:buSzPct val="75000"/>
              <a:buFont typeface="Monotype Sorts" pitchFamily="2" charset="2"/>
              <a:buNone/>
            </a:pPr>
            <a:r>
              <a:rPr lang="en-US" sz="2200">
                <a:cs typeface="Courier New" pitchFamily="49" charset="0"/>
              </a:rPr>
              <a:t>double[] numbers = {6.0, 4.4, 1.9, 2.9, 3.4, 3.5};</a:t>
            </a:r>
            <a:endParaRPr lang="en-US" sz="2200">
              <a:cs typeface="Times New Roman" pitchFamily="18" charset="0"/>
            </a:endParaRPr>
          </a:p>
          <a:p>
            <a:pPr marL="742950" lvl="1" indent="-285750">
              <a:lnSpc>
                <a:spcPct val="90000"/>
              </a:lnSpc>
              <a:spcBef>
                <a:spcPct val="20000"/>
              </a:spcBef>
              <a:buClr>
                <a:schemeClr val="tx2"/>
              </a:buClr>
              <a:buSzPct val="75000"/>
              <a:buFont typeface="Monotype Sorts" pitchFamily="2" charset="2"/>
              <a:buNone/>
            </a:pPr>
            <a:r>
              <a:rPr lang="en-US" sz="2200">
                <a:cs typeface="Courier New" pitchFamily="49" charset="0"/>
              </a:rPr>
              <a:t>java.util.Arrays.sort(numbers);</a:t>
            </a:r>
            <a:endParaRPr lang="en-US" sz="2200">
              <a:cs typeface="Times New Roman" pitchFamily="18" charset="0"/>
            </a:endParaRPr>
          </a:p>
          <a:p>
            <a:pPr>
              <a:lnSpc>
                <a:spcPct val="90000"/>
              </a:lnSpc>
              <a:spcBef>
                <a:spcPct val="20000"/>
              </a:spcBef>
              <a:buClr>
                <a:schemeClr val="tx2"/>
              </a:buClr>
              <a:buSzPct val="75000"/>
              <a:buFont typeface="Monotype Sorts" pitchFamily="2" charset="2"/>
              <a:buNone/>
            </a:pPr>
            <a:r>
              <a:rPr lang="en-US" sz="2200">
                <a:cs typeface="Courier New" pitchFamily="49" charset="0"/>
              </a:rPr>
              <a:t> </a:t>
            </a:r>
            <a:endParaRPr lang="en-US" sz="2200">
              <a:cs typeface="Times New Roman" pitchFamily="18" charset="0"/>
            </a:endParaRPr>
          </a:p>
          <a:p>
            <a:pPr marL="742950" lvl="1" indent="-285750">
              <a:lnSpc>
                <a:spcPct val="90000"/>
              </a:lnSpc>
              <a:spcBef>
                <a:spcPct val="20000"/>
              </a:spcBef>
              <a:buClr>
                <a:schemeClr val="tx2"/>
              </a:buClr>
              <a:buSzPct val="75000"/>
              <a:buFont typeface="Monotype Sorts" pitchFamily="2" charset="2"/>
              <a:buNone/>
            </a:pPr>
            <a:r>
              <a:rPr lang="en-US" sz="2200">
                <a:cs typeface="Courier New" pitchFamily="49" charset="0"/>
              </a:rPr>
              <a:t>char[] chars = {'a', 'A', '4', 'F', 'D', 'P'};</a:t>
            </a:r>
            <a:endParaRPr lang="en-US" sz="2200">
              <a:cs typeface="Times New Roman" pitchFamily="18" charset="0"/>
            </a:endParaRPr>
          </a:p>
          <a:p>
            <a:pPr marL="742950" lvl="1" indent="-285750">
              <a:lnSpc>
                <a:spcPct val="90000"/>
              </a:lnSpc>
              <a:spcBef>
                <a:spcPct val="20000"/>
              </a:spcBef>
              <a:buClr>
                <a:schemeClr val="tx2"/>
              </a:buClr>
              <a:buSzPct val="75000"/>
              <a:buFont typeface="Monotype Sorts" pitchFamily="2" charset="2"/>
              <a:buNone/>
            </a:pPr>
            <a:r>
              <a:rPr lang="en-US" sz="2200">
                <a:cs typeface="Courier New" pitchFamily="49" charset="0"/>
              </a:rPr>
              <a:t>java.util.Arrays.sort(chars);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269875" y="357188"/>
            <a:ext cx="8564563" cy="958850"/>
          </a:xfrm>
          <a:noFill/>
          <a:ln/>
        </p:spPr>
        <p:txBody>
          <a:bodyPr/>
          <a:lstStyle/>
          <a:p>
            <a:r>
              <a:rPr lang="en-US" sz="4000"/>
              <a:t>Declare/Create Two-dimensional Arrays</a:t>
            </a:r>
            <a:endParaRPr lang="en-US" sz="4000" b="1"/>
          </a:p>
        </p:txBody>
      </p:sp>
      <p:sp>
        <p:nvSpPr>
          <p:cNvPr id="403459" name="Rectangle 3"/>
          <p:cNvSpPr>
            <a:spLocks noGrp="1" noChangeArrowheads="1"/>
          </p:cNvSpPr>
          <p:nvPr>
            <p:ph idx="1"/>
          </p:nvPr>
        </p:nvSpPr>
        <p:spPr>
          <a:xfrm>
            <a:off x="309563" y="1431925"/>
            <a:ext cx="8602662" cy="4470400"/>
          </a:xfrm>
          <a:noFill/>
          <a:ln/>
        </p:spPr>
        <p:txBody>
          <a:bodyPr/>
          <a:lstStyle/>
          <a:p>
            <a:pPr marL="0" indent="0">
              <a:buFont typeface="Monotype Sorts" pitchFamily="2" charset="2"/>
              <a:buNone/>
            </a:pPr>
            <a:r>
              <a:rPr lang="en-US" sz="2000">
                <a:latin typeface="Courier New" pitchFamily="49" charset="0"/>
              </a:rPr>
              <a:t>// Declare array ref var</a:t>
            </a:r>
          </a:p>
          <a:p>
            <a:pPr marL="0" indent="0">
              <a:buFont typeface="Monotype Sorts" pitchFamily="2" charset="2"/>
              <a:buNone/>
            </a:pPr>
            <a:r>
              <a:rPr lang="en-US" sz="2000">
                <a:latin typeface="Courier New" pitchFamily="49" charset="0"/>
              </a:rPr>
              <a:t>dataType[][] refVar; </a:t>
            </a:r>
          </a:p>
          <a:p>
            <a:pPr marL="0" indent="0">
              <a:buFont typeface="Monotype Sorts" pitchFamily="2" charset="2"/>
              <a:buNone/>
            </a:pPr>
            <a:endParaRPr lang="en-US" sz="2000">
              <a:latin typeface="Courier New" pitchFamily="49" charset="0"/>
            </a:endParaRPr>
          </a:p>
          <a:p>
            <a:pPr marL="0" indent="0">
              <a:buFont typeface="Monotype Sorts" pitchFamily="2" charset="2"/>
              <a:buNone/>
            </a:pPr>
            <a:r>
              <a:rPr lang="en-US" sz="2000">
                <a:latin typeface="Courier New" pitchFamily="49" charset="0"/>
              </a:rPr>
              <a:t>// Create array and assign its reference to variable</a:t>
            </a:r>
          </a:p>
          <a:p>
            <a:pPr marL="0" indent="0">
              <a:buFont typeface="Monotype Sorts" pitchFamily="2" charset="2"/>
              <a:buNone/>
            </a:pPr>
            <a:r>
              <a:rPr lang="en-US" sz="2000">
                <a:latin typeface="Courier New" pitchFamily="49" charset="0"/>
              </a:rPr>
              <a:t>refVar = new dataType[10][10]; </a:t>
            </a:r>
          </a:p>
          <a:p>
            <a:pPr marL="0" indent="0">
              <a:buFont typeface="Monotype Sorts" pitchFamily="2" charset="2"/>
              <a:buNone/>
            </a:pPr>
            <a:endParaRPr lang="en-US" sz="2000">
              <a:latin typeface="Courier New" pitchFamily="49" charset="0"/>
            </a:endParaRPr>
          </a:p>
          <a:p>
            <a:pPr marL="0" indent="0">
              <a:buFont typeface="Monotype Sorts" pitchFamily="2" charset="2"/>
              <a:buNone/>
            </a:pPr>
            <a:r>
              <a:rPr lang="en-US" sz="2000">
                <a:latin typeface="Courier New" pitchFamily="49" charset="0"/>
              </a:rPr>
              <a:t>// Combine declaration and creation in one statement</a:t>
            </a:r>
          </a:p>
          <a:p>
            <a:pPr marL="0" indent="0">
              <a:buFont typeface="Monotype Sorts" pitchFamily="2" charset="2"/>
              <a:buNone/>
            </a:pPr>
            <a:r>
              <a:rPr lang="en-US" sz="2000">
                <a:latin typeface="Courier New" pitchFamily="49" charset="0"/>
              </a:rPr>
              <a:t>dataType[][] refVar = new dataType[10][10]; </a:t>
            </a:r>
          </a:p>
          <a:p>
            <a:pPr marL="0" indent="0">
              <a:buFont typeface="Monotype Sorts" pitchFamily="2" charset="2"/>
              <a:buNone/>
            </a:pPr>
            <a:endParaRPr lang="en-US" sz="2000">
              <a:latin typeface="Courier New" pitchFamily="49" charset="0"/>
            </a:endParaRPr>
          </a:p>
          <a:p>
            <a:pPr marL="0" indent="0">
              <a:buFont typeface="Monotype Sorts" pitchFamily="2" charset="2"/>
              <a:buNone/>
            </a:pPr>
            <a:r>
              <a:rPr lang="en-US" sz="2000">
                <a:latin typeface="Courier New" pitchFamily="49" charset="0"/>
              </a:rPr>
              <a:t>// Alternative syntax</a:t>
            </a:r>
          </a:p>
          <a:p>
            <a:pPr marL="0" indent="0">
              <a:buFont typeface="Monotype Sorts" pitchFamily="2" charset="2"/>
              <a:buNone/>
            </a:pPr>
            <a:r>
              <a:rPr lang="en-US" sz="2000">
                <a:latin typeface="Courier New" pitchFamily="49" charset="0"/>
              </a:rPr>
              <a:t>dataType refVar[][] = new dataType[10][10]; </a:t>
            </a:r>
          </a:p>
        </p:txBody>
      </p:sp>
      <p:sp>
        <p:nvSpPr>
          <p:cNvPr id="4" name="Slide Number Placeholder 4"/>
          <p:cNvSpPr>
            <a:spLocks noGrp="1"/>
          </p:cNvSpPr>
          <p:nvPr>
            <p:ph type="sldNum" sz="quarter" idx="12"/>
          </p:nvPr>
        </p:nvSpPr>
        <p:spPr/>
        <p:txBody>
          <a:bodyPr/>
          <a:lstStyle/>
          <a:p>
            <a:fld id="{492F33BC-9B8D-4B9C-9140-AC8F6238C1C8}" type="slidenum">
              <a:rPr lang="en-US"/>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1026"/>
          <p:cNvSpPr>
            <a:spLocks noGrp="1" noChangeArrowheads="1"/>
          </p:cNvSpPr>
          <p:nvPr>
            <p:ph type="title"/>
          </p:nvPr>
        </p:nvSpPr>
        <p:spPr>
          <a:xfrm>
            <a:off x="693738" y="203200"/>
            <a:ext cx="7772400" cy="652463"/>
          </a:xfrm>
        </p:spPr>
        <p:txBody>
          <a:bodyPr>
            <a:normAutofit fontScale="90000"/>
          </a:bodyPr>
          <a:lstStyle/>
          <a:p>
            <a:r>
              <a:rPr lang="en-US" sz="4000"/>
              <a:t>Introducing Arrays</a:t>
            </a:r>
          </a:p>
        </p:txBody>
      </p:sp>
      <p:sp>
        <p:nvSpPr>
          <p:cNvPr id="7" name="Slide Number Placeholder 4"/>
          <p:cNvSpPr>
            <a:spLocks noGrp="1"/>
          </p:cNvSpPr>
          <p:nvPr>
            <p:ph type="sldNum" sz="quarter" idx="12"/>
          </p:nvPr>
        </p:nvSpPr>
        <p:spPr/>
        <p:txBody>
          <a:bodyPr/>
          <a:lstStyle/>
          <a:p>
            <a:fld id="{C6818C4E-5239-4B35-AB60-A647905CC807}" type="slidenum">
              <a:rPr lang="en-US"/>
              <a:pPr/>
              <a:t>3</a:t>
            </a:fld>
            <a:endParaRPr lang="en-US"/>
          </a:p>
        </p:txBody>
      </p:sp>
      <p:sp>
        <p:nvSpPr>
          <p:cNvPr id="247817" name="Text Box 1033"/>
          <p:cNvSpPr txBox="1">
            <a:spLocks noChangeArrowheads="1"/>
          </p:cNvSpPr>
          <p:nvPr/>
        </p:nvSpPr>
        <p:spPr bwMode="auto">
          <a:xfrm>
            <a:off x="231775" y="1009650"/>
            <a:ext cx="8680450" cy="946150"/>
          </a:xfrm>
          <a:prstGeom prst="rect">
            <a:avLst/>
          </a:prstGeom>
          <a:noFill/>
          <a:ln w="12700">
            <a:noFill/>
            <a:miter lim="800000"/>
            <a:headEnd type="none" w="sm" len="sm"/>
            <a:tailEnd type="none" w="sm" len="sm"/>
          </a:ln>
          <a:effectLst/>
        </p:spPr>
        <p:txBody>
          <a:bodyPr>
            <a:spAutoFit/>
          </a:bodyPr>
          <a:lstStyle/>
          <a:p>
            <a:pPr>
              <a:spcAft>
                <a:spcPts val="1200"/>
              </a:spcAft>
            </a:pPr>
            <a:r>
              <a:rPr lang="en-US" sz="2800"/>
              <a:t>Array is a data structure that represents a collection of the same types of data. </a:t>
            </a:r>
            <a:endParaRPr lang="en-US"/>
          </a:p>
        </p:txBody>
      </p:sp>
      <p:sp>
        <p:nvSpPr>
          <p:cNvPr id="247819" name="Rectangle 1035"/>
          <p:cNvSpPr>
            <a:spLocks noChangeArrowheads="1"/>
          </p:cNvSpPr>
          <p:nvPr/>
        </p:nvSpPr>
        <p:spPr bwMode="auto">
          <a:xfrm>
            <a:off x="2770188" y="21986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47824" name="Rectangle 1040"/>
          <p:cNvSpPr>
            <a:spLocks noChangeArrowheads="1"/>
          </p:cNvSpPr>
          <p:nvPr/>
        </p:nvSpPr>
        <p:spPr bwMode="auto">
          <a:xfrm>
            <a:off x="2171700" y="191293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247823" name="Object 1039"/>
          <p:cNvGraphicFramePr>
            <a:graphicFrameLocks noChangeAspect="1"/>
          </p:cNvGraphicFramePr>
          <p:nvPr/>
        </p:nvGraphicFramePr>
        <p:xfrm>
          <a:off x="1076325" y="1930400"/>
          <a:ext cx="7162800" cy="4524375"/>
        </p:xfrm>
        <a:graphic>
          <a:graphicData uri="http://schemas.openxmlformats.org/presentationml/2006/ole">
            <mc:AlternateContent xmlns:mc="http://schemas.openxmlformats.org/markup-compatibility/2006">
              <mc:Choice xmlns:v="urn:schemas-microsoft-com:vml" Requires="v">
                <p:oleObj spid="_x0000_s247825" r:id="rId3" imgW="4800600" imgH="3029712" progId="Word.Picture.8">
                  <p:embed/>
                </p:oleObj>
              </mc:Choice>
              <mc:Fallback>
                <p:oleObj r:id="rId3" imgW="4800600" imgH="3029712" progId="Word.Picture.8">
                  <p:embed/>
                  <p:pic>
                    <p:nvPicPr>
                      <p:cNvPr id="0" name="Picture 10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1930400"/>
                        <a:ext cx="7162800" cy="4524375"/>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685800" y="152400"/>
            <a:ext cx="8001000" cy="1752600"/>
          </a:xfrm>
          <a:noFill/>
          <a:ln/>
        </p:spPr>
        <p:txBody>
          <a:bodyPr>
            <a:normAutofit/>
          </a:bodyPr>
          <a:lstStyle/>
          <a:p>
            <a:r>
              <a:rPr lang="en-US" sz="3600" dirty="0"/>
              <a:t>Declaring Variables of Two-dimensional Arrays and Creating Two-dimensional Arrays </a:t>
            </a:r>
          </a:p>
        </p:txBody>
      </p:sp>
      <p:sp>
        <p:nvSpPr>
          <p:cNvPr id="289795" name="Rectangle 3"/>
          <p:cNvSpPr>
            <a:spLocks noGrp="1" noChangeArrowheads="1"/>
          </p:cNvSpPr>
          <p:nvPr>
            <p:ph idx="1"/>
          </p:nvPr>
        </p:nvSpPr>
        <p:spPr>
          <a:xfrm>
            <a:off x="152400" y="2057400"/>
            <a:ext cx="8991600" cy="4114800"/>
          </a:xfrm>
          <a:noFill/>
          <a:ln/>
        </p:spPr>
        <p:txBody>
          <a:bodyPr>
            <a:normAutofit lnSpcReduction="10000"/>
          </a:bodyPr>
          <a:lstStyle/>
          <a:p>
            <a:pPr marL="0" indent="0">
              <a:lnSpc>
                <a:spcPct val="90000"/>
              </a:lnSpc>
              <a:buFont typeface="Monotype Sorts" pitchFamily="2" charset="2"/>
              <a:buNone/>
            </a:pPr>
            <a:endParaRPr lang="en-US" sz="2400" dirty="0"/>
          </a:p>
          <a:p>
            <a:pPr marL="0" indent="0">
              <a:lnSpc>
                <a:spcPct val="90000"/>
              </a:lnSpc>
              <a:buFont typeface="Monotype Sorts" pitchFamily="2" charset="2"/>
              <a:buNone/>
            </a:pPr>
            <a:r>
              <a:rPr lang="en-US" sz="2400" dirty="0" err="1">
                <a:latin typeface="Courier New" pitchFamily="49" charset="0"/>
              </a:rPr>
              <a:t>int</a:t>
            </a:r>
            <a:r>
              <a:rPr lang="en-US" sz="2400" dirty="0">
                <a:latin typeface="Courier New" pitchFamily="49" charset="0"/>
              </a:rPr>
              <a:t>[][] matrix = new </a:t>
            </a:r>
            <a:r>
              <a:rPr lang="en-US" sz="2400" dirty="0" err="1">
                <a:latin typeface="Courier New" pitchFamily="49" charset="0"/>
              </a:rPr>
              <a:t>int</a:t>
            </a:r>
            <a:r>
              <a:rPr lang="en-US" sz="2400" dirty="0">
                <a:latin typeface="Courier New" pitchFamily="49" charset="0"/>
              </a:rPr>
              <a:t>[10][10];</a:t>
            </a:r>
          </a:p>
          <a:p>
            <a:pPr marL="0" indent="0">
              <a:lnSpc>
                <a:spcPct val="90000"/>
              </a:lnSpc>
              <a:spcBef>
                <a:spcPct val="0"/>
              </a:spcBef>
              <a:buFont typeface="Monotype Sorts" pitchFamily="2" charset="2"/>
              <a:buNone/>
            </a:pPr>
            <a:r>
              <a:rPr lang="en-US" sz="2800" dirty="0"/>
              <a:t>  or</a:t>
            </a:r>
          </a:p>
          <a:p>
            <a:pPr marL="0" indent="0">
              <a:lnSpc>
                <a:spcPct val="90000"/>
              </a:lnSpc>
              <a:buFont typeface="Monotype Sorts" pitchFamily="2" charset="2"/>
              <a:buNone/>
            </a:pPr>
            <a:r>
              <a:rPr lang="en-US" sz="2400" dirty="0" err="1">
                <a:latin typeface="Courier New" pitchFamily="49" charset="0"/>
              </a:rPr>
              <a:t>int</a:t>
            </a:r>
            <a:r>
              <a:rPr lang="en-US" sz="2400" dirty="0">
                <a:latin typeface="Courier New" pitchFamily="49" charset="0"/>
              </a:rPr>
              <a:t> matrix[][] = new </a:t>
            </a:r>
            <a:r>
              <a:rPr lang="en-US" sz="2400" dirty="0" err="1">
                <a:latin typeface="Courier New" pitchFamily="49" charset="0"/>
              </a:rPr>
              <a:t>int</a:t>
            </a:r>
            <a:r>
              <a:rPr lang="en-US" sz="2400" dirty="0">
                <a:latin typeface="Courier New" pitchFamily="49" charset="0"/>
              </a:rPr>
              <a:t>[10][10];</a:t>
            </a:r>
          </a:p>
          <a:p>
            <a:pPr marL="0" indent="0">
              <a:lnSpc>
                <a:spcPct val="90000"/>
              </a:lnSpc>
              <a:buFont typeface="Monotype Sorts" pitchFamily="2" charset="2"/>
              <a:buNone/>
            </a:pPr>
            <a:r>
              <a:rPr lang="en-US" sz="2400" dirty="0">
                <a:latin typeface="Courier New" pitchFamily="49" charset="0"/>
              </a:rPr>
              <a:t>matrix[0][0] = 3;</a:t>
            </a:r>
          </a:p>
          <a:p>
            <a:pPr marL="0" indent="0">
              <a:lnSpc>
                <a:spcPct val="90000"/>
              </a:lnSpc>
              <a:buFont typeface="Monotype Sorts" pitchFamily="2" charset="2"/>
              <a:buNone/>
            </a:pPr>
            <a:endParaRPr lang="en-US" sz="2400" dirty="0">
              <a:latin typeface="Courier New" pitchFamily="49" charset="0"/>
            </a:endParaRPr>
          </a:p>
          <a:p>
            <a:pPr marL="0" indent="0">
              <a:lnSpc>
                <a:spcPct val="90000"/>
              </a:lnSpc>
              <a:spcBef>
                <a:spcPct val="0"/>
              </a:spcBef>
              <a:buFont typeface="Monotype Sorts" pitchFamily="2" charset="2"/>
              <a:buNone/>
            </a:pPr>
            <a:r>
              <a:rPr lang="en-US" sz="2400" dirty="0">
                <a:latin typeface="Courier New" pitchFamily="49" charset="0"/>
              </a:rPr>
              <a:t>for (</a:t>
            </a:r>
            <a:r>
              <a:rPr lang="en-US" sz="2400" dirty="0" err="1">
                <a:latin typeface="Courier New" pitchFamily="49" charset="0"/>
              </a:rPr>
              <a:t>int</a:t>
            </a:r>
            <a:r>
              <a:rPr lang="en-US" sz="2400" dirty="0">
                <a:latin typeface="Courier New" pitchFamily="49" charset="0"/>
              </a:rPr>
              <a:t> </a:t>
            </a:r>
            <a:r>
              <a:rPr lang="en-US" sz="2400" dirty="0" err="1">
                <a:latin typeface="Courier New" pitchFamily="49" charset="0"/>
              </a:rPr>
              <a:t>i</a:t>
            </a:r>
            <a:r>
              <a:rPr lang="en-US" sz="2400" dirty="0">
                <a:latin typeface="Courier New" pitchFamily="49" charset="0"/>
              </a:rPr>
              <a:t> = 0; </a:t>
            </a:r>
            <a:r>
              <a:rPr lang="en-US" sz="2400" dirty="0" err="1">
                <a:latin typeface="Courier New" pitchFamily="49" charset="0"/>
              </a:rPr>
              <a:t>i</a:t>
            </a:r>
            <a:r>
              <a:rPr lang="en-US" sz="2400" dirty="0">
                <a:latin typeface="Courier New" pitchFamily="49" charset="0"/>
              </a:rPr>
              <a:t> &lt; </a:t>
            </a:r>
            <a:r>
              <a:rPr lang="en-US" sz="2400" dirty="0" err="1">
                <a:latin typeface="Courier New" pitchFamily="49" charset="0"/>
              </a:rPr>
              <a:t>matrix.length</a:t>
            </a:r>
            <a:r>
              <a:rPr lang="en-US" sz="2400" dirty="0">
                <a:latin typeface="Courier New" pitchFamily="49" charset="0"/>
              </a:rPr>
              <a:t>; </a:t>
            </a:r>
            <a:r>
              <a:rPr lang="en-US" sz="2400" dirty="0" err="1">
                <a:latin typeface="Courier New" pitchFamily="49" charset="0"/>
              </a:rPr>
              <a:t>i</a:t>
            </a:r>
            <a:r>
              <a:rPr lang="en-US" sz="2400" dirty="0">
                <a:latin typeface="Courier New" pitchFamily="49" charset="0"/>
              </a:rPr>
              <a:t>++)</a:t>
            </a:r>
          </a:p>
          <a:p>
            <a:pPr marL="0" indent="0">
              <a:lnSpc>
                <a:spcPct val="90000"/>
              </a:lnSpc>
              <a:spcBef>
                <a:spcPct val="0"/>
              </a:spcBef>
              <a:buFont typeface="Monotype Sorts" pitchFamily="2" charset="2"/>
              <a:buNone/>
            </a:pPr>
            <a:r>
              <a:rPr lang="en-US" sz="2400" dirty="0">
                <a:latin typeface="Courier New" pitchFamily="49" charset="0"/>
              </a:rPr>
              <a:t>  for (</a:t>
            </a:r>
            <a:r>
              <a:rPr lang="en-US" sz="2400" dirty="0" err="1">
                <a:latin typeface="Courier New" pitchFamily="49" charset="0"/>
              </a:rPr>
              <a:t>int</a:t>
            </a:r>
            <a:r>
              <a:rPr lang="en-US" sz="2400" dirty="0">
                <a:latin typeface="Courier New" pitchFamily="49" charset="0"/>
              </a:rPr>
              <a:t> j = 0; j &lt; matrix[</a:t>
            </a:r>
            <a:r>
              <a:rPr lang="en-US" sz="2400" dirty="0" err="1">
                <a:latin typeface="Courier New" pitchFamily="49" charset="0"/>
              </a:rPr>
              <a:t>i</a:t>
            </a:r>
            <a:r>
              <a:rPr lang="en-US" sz="2400" dirty="0">
                <a:latin typeface="Courier New" pitchFamily="49" charset="0"/>
              </a:rPr>
              <a:t>].length; j++)</a:t>
            </a:r>
          </a:p>
          <a:p>
            <a:pPr marL="0" indent="0">
              <a:lnSpc>
                <a:spcPct val="90000"/>
              </a:lnSpc>
              <a:spcBef>
                <a:spcPct val="0"/>
              </a:spcBef>
              <a:buFont typeface="Monotype Sorts" pitchFamily="2" charset="2"/>
              <a:buNone/>
            </a:pPr>
            <a:r>
              <a:rPr lang="en-US" sz="2400" dirty="0">
                <a:latin typeface="Courier New" pitchFamily="49" charset="0"/>
              </a:rPr>
              <a:t>    matrix[</a:t>
            </a:r>
            <a:r>
              <a:rPr lang="en-US" sz="2400" dirty="0" err="1">
                <a:latin typeface="Courier New" pitchFamily="49" charset="0"/>
              </a:rPr>
              <a:t>i</a:t>
            </a:r>
            <a:r>
              <a:rPr lang="en-US" sz="2400" dirty="0">
                <a:latin typeface="Courier New" pitchFamily="49" charset="0"/>
              </a:rPr>
              <a:t>][j] = (</a:t>
            </a:r>
            <a:r>
              <a:rPr lang="en-US" sz="2400" dirty="0" err="1">
                <a:latin typeface="Courier New" pitchFamily="49" charset="0"/>
              </a:rPr>
              <a:t>int</a:t>
            </a:r>
            <a:r>
              <a:rPr lang="en-US" sz="2400" dirty="0">
                <a:latin typeface="Courier New" pitchFamily="49" charset="0"/>
              </a:rPr>
              <a:t>)(</a:t>
            </a:r>
            <a:r>
              <a:rPr lang="en-US" sz="2400" dirty="0" err="1">
                <a:latin typeface="Courier New" pitchFamily="49" charset="0"/>
              </a:rPr>
              <a:t>Math.random</a:t>
            </a:r>
            <a:r>
              <a:rPr lang="en-US" sz="2400" dirty="0">
                <a:latin typeface="Courier New" pitchFamily="49" charset="0"/>
              </a:rPr>
              <a:t>() * 1000);</a:t>
            </a:r>
          </a:p>
          <a:p>
            <a:pPr marL="0" indent="0">
              <a:lnSpc>
                <a:spcPct val="90000"/>
              </a:lnSpc>
              <a:buFont typeface="Monotype Sorts" pitchFamily="2" charset="2"/>
              <a:buNone/>
            </a:pPr>
            <a:endParaRPr lang="en-US" sz="2400" dirty="0">
              <a:latin typeface="Courier New" pitchFamily="49" charset="0"/>
            </a:endParaRPr>
          </a:p>
          <a:p>
            <a:pPr marL="0" indent="0">
              <a:lnSpc>
                <a:spcPct val="90000"/>
              </a:lnSpc>
              <a:buFont typeface="Monotype Sorts" pitchFamily="2" charset="2"/>
              <a:buNone/>
            </a:pPr>
            <a:r>
              <a:rPr lang="en-US" sz="2400" dirty="0">
                <a:latin typeface="Courier New" pitchFamily="49" charset="0"/>
              </a:rPr>
              <a:t>double[][] x;</a:t>
            </a:r>
          </a:p>
        </p:txBody>
      </p:sp>
      <p:sp>
        <p:nvSpPr>
          <p:cNvPr id="4" name="Slide Number Placeholder 4"/>
          <p:cNvSpPr>
            <a:spLocks noGrp="1"/>
          </p:cNvSpPr>
          <p:nvPr>
            <p:ph type="sldNum" sz="quarter" idx="12"/>
          </p:nvPr>
        </p:nvSpPr>
        <p:spPr/>
        <p:txBody>
          <a:bodyPr/>
          <a:lstStyle/>
          <a:p>
            <a:fld id="{CB1BF226-4CBD-4104-B716-EC4CBEB6652A}" type="slidenum">
              <a:rPr lang="en-US"/>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152400" y="228600"/>
            <a:ext cx="8839200" cy="762000"/>
          </a:xfrm>
          <a:noFill/>
          <a:ln/>
        </p:spPr>
        <p:txBody>
          <a:bodyPr>
            <a:normAutofit fontScale="90000"/>
          </a:bodyPr>
          <a:lstStyle/>
          <a:p>
            <a:r>
              <a:rPr lang="en-US" sz="3600"/>
              <a:t>Declaring, Creating, and Initializing Using Shorthand Notations</a:t>
            </a:r>
            <a:endParaRPr lang="en-US" sz="3600" b="1"/>
          </a:p>
        </p:txBody>
      </p:sp>
      <p:sp>
        <p:nvSpPr>
          <p:cNvPr id="281603" name="Rectangle 3"/>
          <p:cNvSpPr>
            <a:spLocks noGrp="1" noChangeArrowheads="1"/>
          </p:cNvSpPr>
          <p:nvPr>
            <p:ph idx="1"/>
          </p:nvPr>
        </p:nvSpPr>
        <p:spPr>
          <a:xfrm>
            <a:off x="228600" y="1524000"/>
            <a:ext cx="8763000" cy="1143000"/>
          </a:xfrm>
          <a:noFill/>
          <a:ln/>
        </p:spPr>
        <p:txBody>
          <a:bodyPr/>
          <a:lstStyle/>
          <a:p>
            <a:pPr>
              <a:buFont typeface="Monotype Sorts" pitchFamily="2" charset="2"/>
              <a:buNone/>
            </a:pPr>
            <a:r>
              <a:rPr lang="en-US" sz="2800"/>
              <a:t>You can also use an array initializer to declare, create and initialize a two-dimensional array. For example,</a:t>
            </a:r>
          </a:p>
        </p:txBody>
      </p:sp>
      <p:sp>
        <p:nvSpPr>
          <p:cNvPr id="10" name="Slide Number Placeholder 4"/>
          <p:cNvSpPr>
            <a:spLocks noGrp="1"/>
          </p:cNvSpPr>
          <p:nvPr>
            <p:ph type="sldNum" sz="quarter" idx="12"/>
          </p:nvPr>
        </p:nvSpPr>
        <p:spPr/>
        <p:txBody>
          <a:bodyPr/>
          <a:lstStyle/>
          <a:p>
            <a:fld id="{2EAC7340-A77E-4964-9852-BB2EAD4A439E}" type="slidenum">
              <a:rPr lang="en-US"/>
              <a:pPr/>
              <a:t>31</a:t>
            </a:fld>
            <a:endParaRPr lang="en-US"/>
          </a:p>
        </p:txBody>
      </p:sp>
      <p:sp>
        <p:nvSpPr>
          <p:cNvPr id="281604" name="Rectangle 4"/>
          <p:cNvSpPr>
            <a:spLocks noChangeArrowheads="1"/>
          </p:cNvSpPr>
          <p:nvPr/>
        </p:nvSpPr>
        <p:spPr bwMode="auto">
          <a:xfrm>
            <a:off x="3886200" y="3124200"/>
            <a:ext cx="5029200" cy="1905000"/>
          </a:xfrm>
          <a:prstGeom prst="rect">
            <a:avLst/>
          </a:prstGeom>
          <a:noFill/>
          <a:ln w="9525">
            <a:solidFill>
              <a:srgbClr val="FF0000"/>
            </a:solid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sz="1800">
                <a:cs typeface="Times New Roman" pitchFamily="18" charset="0"/>
              </a:rPr>
              <a:t>int[][] array = new int[4][3];</a:t>
            </a:r>
          </a:p>
          <a:p>
            <a:pPr marL="342900" indent="-342900">
              <a:spcBef>
                <a:spcPct val="20000"/>
              </a:spcBef>
              <a:buClr>
                <a:schemeClr val="tx2"/>
              </a:buClr>
              <a:buSzPct val="75000"/>
              <a:buFont typeface="Monotype Sorts" pitchFamily="2" charset="2"/>
              <a:buNone/>
            </a:pPr>
            <a:r>
              <a:rPr lang="en-US" sz="1800">
                <a:cs typeface="Times New Roman" pitchFamily="18" charset="0"/>
              </a:rPr>
              <a:t>array[0][0] = 1; array[0][1] = 2; array[0][2] = 3; </a:t>
            </a:r>
          </a:p>
          <a:p>
            <a:pPr marL="342900" indent="-342900">
              <a:spcBef>
                <a:spcPct val="20000"/>
              </a:spcBef>
              <a:buClr>
                <a:schemeClr val="tx2"/>
              </a:buClr>
              <a:buSzPct val="75000"/>
              <a:buFont typeface="Monotype Sorts" pitchFamily="2" charset="2"/>
              <a:buNone/>
            </a:pPr>
            <a:r>
              <a:rPr lang="en-US" sz="1800">
                <a:cs typeface="Times New Roman" pitchFamily="18" charset="0"/>
              </a:rPr>
              <a:t>array[1][0] = 4; array[1][1] = 5; array[1][2] = 6; </a:t>
            </a:r>
          </a:p>
          <a:p>
            <a:pPr marL="342900" indent="-342900">
              <a:spcBef>
                <a:spcPct val="20000"/>
              </a:spcBef>
              <a:buClr>
                <a:schemeClr val="tx2"/>
              </a:buClr>
              <a:buSzPct val="75000"/>
              <a:buFont typeface="Monotype Sorts" pitchFamily="2" charset="2"/>
              <a:buNone/>
            </a:pPr>
            <a:r>
              <a:rPr lang="en-US" sz="1800">
                <a:cs typeface="Times New Roman" pitchFamily="18" charset="0"/>
              </a:rPr>
              <a:t>array[2][0] = 7; array[2][1] = 8; array[2][2] = 9; </a:t>
            </a:r>
          </a:p>
          <a:p>
            <a:pPr marL="342900" indent="-342900">
              <a:spcBef>
                <a:spcPct val="20000"/>
              </a:spcBef>
              <a:buClr>
                <a:schemeClr val="tx2"/>
              </a:buClr>
              <a:buSzPct val="75000"/>
              <a:buFont typeface="Monotype Sorts" pitchFamily="2" charset="2"/>
              <a:buNone/>
            </a:pPr>
            <a:r>
              <a:rPr lang="en-US" sz="1800">
                <a:cs typeface="Times New Roman" pitchFamily="18" charset="0"/>
              </a:rPr>
              <a:t>array[3][0] = 10; array[3][1] = 11; array[3][2] = 12;</a:t>
            </a:r>
            <a:r>
              <a:rPr lang="en-US" sz="1800">
                <a:latin typeface="Courier" charset="0"/>
                <a:cs typeface="Times New Roman" pitchFamily="18" charset="0"/>
              </a:rPr>
              <a:t> </a:t>
            </a:r>
          </a:p>
        </p:txBody>
      </p:sp>
      <p:sp>
        <p:nvSpPr>
          <p:cNvPr id="281605" name="Rectangle 5"/>
          <p:cNvSpPr>
            <a:spLocks noChangeArrowheads="1"/>
          </p:cNvSpPr>
          <p:nvPr/>
        </p:nvSpPr>
        <p:spPr bwMode="auto">
          <a:xfrm>
            <a:off x="228600" y="2971800"/>
            <a:ext cx="1828800" cy="2286000"/>
          </a:xfrm>
          <a:prstGeom prst="rect">
            <a:avLst/>
          </a:prstGeom>
          <a:noFill/>
          <a:ln w="9525">
            <a:solidFill>
              <a:srgbClr val="FF0000"/>
            </a:solid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sz="2000">
                <a:cs typeface="Times New Roman" pitchFamily="18" charset="0"/>
              </a:rPr>
              <a:t>int[][] array = {</a:t>
            </a:r>
          </a:p>
          <a:p>
            <a:pPr marL="342900" indent="-342900">
              <a:spcBef>
                <a:spcPct val="20000"/>
              </a:spcBef>
              <a:buClr>
                <a:schemeClr val="tx2"/>
              </a:buClr>
              <a:buSzPct val="75000"/>
              <a:buFont typeface="Monotype Sorts" pitchFamily="2" charset="2"/>
              <a:buNone/>
            </a:pPr>
            <a:r>
              <a:rPr lang="en-US" sz="2000">
                <a:cs typeface="Times New Roman" pitchFamily="18" charset="0"/>
              </a:rPr>
              <a:t>  {1, 2, 3},</a:t>
            </a:r>
          </a:p>
          <a:p>
            <a:pPr marL="342900" indent="-342900">
              <a:spcBef>
                <a:spcPct val="20000"/>
              </a:spcBef>
              <a:buClr>
                <a:schemeClr val="tx2"/>
              </a:buClr>
              <a:buSzPct val="75000"/>
              <a:buFont typeface="Monotype Sorts" pitchFamily="2" charset="2"/>
              <a:buNone/>
            </a:pPr>
            <a:r>
              <a:rPr lang="en-US" sz="2000">
                <a:cs typeface="Times New Roman" pitchFamily="18" charset="0"/>
              </a:rPr>
              <a:t>  {4, 5, 6},</a:t>
            </a:r>
          </a:p>
          <a:p>
            <a:pPr marL="342900" indent="-342900">
              <a:spcBef>
                <a:spcPct val="20000"/>
              </a:spcBef>
              <a:buClr>
                <a:schemeClr val="tx2"/>
              </a:buClr>
              <a:buSzPct val="75000"/>
              <a:buFont typeface="Monotype Sorts" pitchFamily="2" charset="2"/>
              <a:buNone/>
            </a:pPr>
            <a:r>
              <a:rPr lang="en-US" sz="2000">
                <a:cs typeface="Times New Roman" pitchFamily="18" charset="0"/>
              </a:rPr>
              <a:t>  {7, 8, 9},</a:t>
            </a:r>
          </a:p>
          <a:p>
            <a:pPr marL="342900" indent="-342900">
              <a:spcBef>
                <a:spcPct val="20000"/>
              </a:spcBef>
              <a:buClr>
                <a:schemeClr val="tx2"/>
              </a:buClr>
              <a:buSzPct val="75000"/>
              <a:buFont typeface="Monotype Sorts" pitchFamily="2" charset="2"/>
              <a:buNone/>
            </a:pPr>
            <a:r>
              <a:rPr lang="en-US" sz="2000">
                <a:cs typeface="Times New Roman" pitchFamily="18" charset="0"/>
              </a:rPr>
              <a:t>  {10, 11, 12}</a:t>
            </a:r>
          </a:p>
          <a:p>
            <a:pPr marL="342900" indent="-342900">
              <a:spcBef>
                <a:spcPct val="20000"/>
              </a:spcBef>
              <a:buClr>
                <a:schemeClr val="tx2"/>
              </a:buClr>
              <a:buSzPct val="75000"/>
              <a:buFont typeface="Monotype Sorts" pitchFamily="2" charset="2"/>
              <a:buNone/>
            </a:pPr>
            <a:r>
              <a:rPr lang="en-US" sz="2000">
                <a:cs typeface="Times New Roman" pitchFamily="18" charset="0"/>
              </a:rPr>
              <a:t>};</a:t>
            </a:r>
            <a:endParaRPr lang="en-US" sz="1600">
              <a:latin typeface="Courier" charset="0"/>
              <a:cs typeface="Times New Roman" pitchFamily="18" charset="0"/>
            </a:endParaRPr>
          </a:p>
        </p:txBody>
      </p:sp>
      <p:sp>
        <p:nvSpPr>
          <p:cNvPr id="281606" name="Line 6"/>
          <p:cNvSpPr>
            <a:spLocks noChangeShapeType="1"/>
          </p:cNvSpPr>
          <p:nvPr/>
        </p:nvSpPr>
        <p:spPr bwMode="auto">
          <a:xfrm>
            <a:off x="2133600" y="4191000"/>
            <a:ext cx="1600200" cy="0"/>
          </a:xfrm>
          <a:prstGeom prst="line">
            <a:avLst/>
          </a:prstGeom>
          <a:noFill/>
          <a:ln w="12700">
            <a:solidFill>
              <a:srgbClr val="FF0000"/>
            </a:solidFill>
            <a:round/>
            <a:headEnd type="none" w="sm" len="sm"/>
            <a:tailEnd type="none" w="sm" len="sm"/>
          </a:ln>
          <a:effectLst/>
        </p:spPr>
        <p:txBody>
          <a:bodyPr/>
          <a:lstStyle/>
          <a:p>
            <a:endParaRPr lang="en-US"/>
          </a:p>
        </p:txBody>
      </p:sp>
      <p:sp>
        <p:nvSpPr>
          <p:cNvPr id="281607" name="Rectangle 7"/>
          <p:cNvSpPr>
            <a:spLocks noChangeArrowheads="1"/>
          </p:cNvSpPr>
          <p:nvPr/>
        </p:nvSpPr>
        <p:spPr bwMode="auto">
          <a:xfrm>
            <a:off x="2438400" y="3657600"/>
            <a:ext cx="1371600" cy="3810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a:t>Same as</a:t>
            </a:r>
          </a:p>
        </p:txBody>
      </p:sp>
      <p:sp>
        <p:nvSpPr>
          <p:cNvPr id="281608" name="Line 8"/>
          <p:cNvSpPr>
            <a:spLocks noChangeShapeType="1"/>
          </p:cNvSpPr>
          <p:nvPr/>
        </p:nvSpPr>
        <p:spPr bwMode="auto">
          <a:xfrm>
            <a:off x="2133600" y="4114800"/>
            <a:ext cx="1600200" cy="0"/>
          </a:xfrm>
          <a:prstGeom prst="line">
            <a:avLst/>
          </a:prstGeom>
          <a:noFill/>
          <a:ln w="12700">
            <a:solidFill>
              <a:srgbClr val="FF0000"/>
            </a:solidFill>
            <a:round/>
            <a:headEnd type="none" w="sm" len="sm"/>
            <a:tailEnd type="none" w="sm" len="sm"/>
          </a:ln>
          <a:effectLst/>
        </p:spPr>
        <p:txBody>
          <a:bodyPr/>
          <a:lstStyle/>
          <a:p>
            <a:endParaRPr lang="en-US"/>
          </a:p>
        </p:txBody>
      </p:sp>
      <p:sp>
        <p:nvSpPr>
          <p:cNvPr id="281609" name="Line 9"/>
          <p:cNvSpPr>
            <a:spLocks noChangeShapeType="1"/>
          </p:cNvSpPr>
          <p:nvPr/>
        </p:nvSpPr>
        <p:spPr bwMode="auto">
          <a:xfrm flipH="1">
            <a:off x="1905000" y="1905000"/>
            <a:ext cx="2743200" cy="1752600"/>
          </a:xfrm>
          <a:prstGeom prst="line">
            <a:avLst/>
          </a:prstGeom>
          <a:noFill/>
          <a:ln w="12700">
            <a:solidFill>
              <a:srgbClr val="FF0000"/>
            </a:solidFill>
            <a:round/>
            <a:headEnd type="none" w="sm" len="sm"/>
            <a:tailEnd type="stealth" w="sm" len="sm"/>
          </a:ln>
          <a:effectLst/>
        </p:spPr>
        <p:txBody>
          <a:bodyP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609600" y="381000"/>
            <a:ext cx="7772400" cy="762000"/>
          </a:xfrm>
        </p:spPr>
        <p:txBody>
          <a:bodyPr>
            <a:normAutofit fontScale="90000"/>
          </a:bodyPr>
          <a:lstStyle/>
          <a:p>
            <a:r>
              <a:rPr lang="en-US"/>
              <a:t>Lengths of Two-dimensional Arrays</a:t>
            </a:r>
            <a:endParaRPr lang="en-US">
              <a:solidFill>
                <a:schemeClr val="tx1"/>
              </a:solidFill>
              <a:latin typeface="Book Antiqua" pitchFamily="18" charset="0"/>
              <a:hlinkClick r:id="rId3" action="ppaction://program"/>
            </a:endParaRPr>
          </a:p>
        </p:txBody>
      </p:sp>
      <p:sp>
        <p:nvSpPr>
          <p:cNvPr id="269329" name="Rectangle 17"/>
          <p:cNvSpPr>
            <a:spLocks noGrp="1" noChangeArrowheads="1"/>
          </p:cNvSpPr>
          <p:nvPr>
            <p:ph idx="1"/>
          </p:nvPr>
        </p:nvSpPr>
        <p:spPr>
          <a:xfrm>
            <a:off x="685800" y="1657350"/>
            <a:ext cx="6553200" cy="628650"/>
          </a:xfrm>
          <a:noFill/>
          <a:ln/>
        </p:spPr>
        <p:txBody>
          <a:bodyPr/>
          <a:lstStyle/>
          <a:p>
            <a:pPr>
              <a:buFont typeface="Monotype Sorts" pitchFamily="2" charset="2"/>
              <a:buNone/>
            </a:pPr>
            <a:r>
              <a:rPr lang="en-US">
                <a:cs typeface="Times New Roman" pitchFamily="18" charset="0"/>
              </a:rPr>
              <a:t>int[][] x = new int[3][4];</a:t>
            </a:r>
          </a:p>
        </p:txBody>
      </p:sp>
      <p:sp>
        <p:nvSpPr>
          <p:cNvPr id="6" name="Slide Number Placeholder 4"/>
          <p:cNvSpPr>
            <a:spLocks noGrp="1"/>
          </p:cNvSpPr>
          <p:nvPr>
            <p:ph type="sldNum" sz="quarter" idx="12"/>
          </p:nvPr>
        </p:nvSpPr>
        <p:spPr/>
        <p:txBody>
          <a:bodyPr/>
          <a:lstStyle/>
          <a:p>
            <a:fld id="{4D1D3BCF-0CDA-4ED4-A31E-0B34FA558D3D}" type="slidenum">
              <a:rPr lang="en-US"/>
              <a:pPr/>
              <a:t>32</a:t>
            </a:fld>
            <a:endParaRPr lang="en-US"/>
          </a:p>
        </p:txBody>
      </p:sp>
      <p:sp>
        <p:nvSpPr>
          <p:cNvPr id="269324" name="Rectangle 12"/>
          <p:cNvSpPr>
            <a:spLocks noChangeArrowheads="1"/>
          </p:cNvSpPr>
          <p:nvPr/>
        </p:nvSpPr>
        <p:spPr bwMode="auto">
          <a:xfrm>
            <a:off x="2466975" y="2790825"/>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269323" name="Object 11"/>
          <p:cNvGraphicFramePr>
            <a:graphicFrameLocks noChangeAspect="1"/>
          </p:cNvGraphicFramePr>
          <p:nvPr/>
        </p:nvGraphicFramePr>
        <p:xfrm>
          <a:off x="228600" y="2438400"/>
          <a:ext cx="8610600" cy="2609850"/>
        </p:xfrm>
        <a:graphic>
          <a:graphicData uri="http://schemas.openxmlformats.org/presentationml/2006/ole">
            <mc:AlternateContent xmlns:mc="http://schemas.openxmlformats.org/markup-compatibility/2006">
              <mc:Choice xmlns:v="urn:schemas-microsoft-com:vml" Requires="v">
                <p:oleObj spid="_x0000_s369667" r:id="rId4" imgW="4358640" imgH="1322832" progId="Word.Picture.8">
                  <p:embed/>
                </p:oleObj>
              </mc:Choice>
              <mc:Fallback>
                <p:oleObj r:id="rId4" imgW="4358640" imgH="1322832" progId="Word.Picture.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438400"/>
                        <a:ext cx="8610600" cy="2609850"/>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609600" y="381000"/>
            <a:ext cx="7772400" cy="762000"/>
          </a:xfrm>
        </p:spPr>
        <p:txBody>
          <a:bodyPr>
            <a:normAutofit fontScale="90000"/>
          </a:bodyPr>
          <a:lstStyle/>
          <a:p>
            <a:r>
              <a:rPr lang="en-US"/>
              <a:t>Lengths of Two-dimensional Arrays, cont.</a:t>
            </a:r>
            <a:endParaRPr lang="en-US">
              <a:solidFill>
                <a:schemeClr val="tx1"/>
              </a:solidFill>
              <a:latin typeface="Book Antiqua" pitchFamily="18" charset="0"/>
              <a:hlinkClick r:id="rId2" action="ppaction://program"/>
            </a:endParaRPr>
          </a:p>
        </p:txBody>
      </p:sp>
      <p:sp>
        <p:nvSpPr>
          <p:cNvPr id="323587" name="Rectangle 3"/>
          <p:cNvSpPr>
            <a:spLocks noGrp="1" noChangeArrowheads="1"/>
          </p:cNvSpPr>
          <p:nvPr>
            <p:ph idx="1"/>
          </p:nvPr>
        </p:nvSpPr>
        <p:spPr>
          <a:xfrm>
            <a:off x="685800" y="1657350"/>
            <a:ext cx="3352800" cy="3143250"/>
          </a:xfrm>
          <a:noFill/>
          <a:ln/>
        </p:spPr>
        <p:txBody>
          <a:bodyPr/>
          <a:lstStyle/>
          <a:p>
            <a:pPr>
              <a:buFont typeface="Monotype Sorts" pitchFamily="2" charset="2"/>
              <a:buNone/>
            </a:pPr>
            <a:r>
              <a:rPr lang="en-US" sz="2800">
                <a:cs typeface="Times New Roman" pitchFamily="18" charset="0"/>
              </a:rPr>
              <a:t>int[][] array = {</a:t>
            </a:r>
          </a:p>
          <a:p>
            <a:pPr>
              <a:buFont typeface="Monotype Sorts" pitchFamily="2" charset="2"/>
              <a:buNone/>
            </a:pPr>
            <a:r>
              <a:rPr lang="en-US" sz="2800">
                <a:cs typeface="Times New Roman" pitchFamily="18" charset="0"/>
              </a:rPr>
              <a:t>  {1, 2, 3},</a:t>
            </a:r>
          </a:p>
          <a:p>
            <a:pPr>
              <a:buFont typeface="Monotype Sorts" pitchFamily="2" charset="2"/>
              <a:buNone/>
            </a:pPr>
            <a:r>
              <a:rPr lang="en-US" sz="2800">
                <a:cs typeface="Times New Roman" pitchFamily="18" charset="0"/>
              </a:rPr>
              <a:t>  {4, 5, 6},</a:t>
            </a:r>
          </a:p>
          <a:p>
            <a:pPr>
              <a:buFont typeface="Monotype Sorts" pitchFamily="2" charset="2"/>
              <a:buNone/>
            </a:pPr>
            <a:r>
              <a:rPr lang="en-US" sz="2800">
                <a:cs typeface="Times New Roman" pitchFamily="18" charset="0"/>
              </a:rPr>
              <a:t>  {7, 8, 9},</a:t>
            </a:r>
          </a:p>
          <a:p>
            <a:pPr>
              <a:buFont typeface="Monotype Sorts" pitchFamily="2" charset="2"/>
              <a:buNone/>
            </a:pPr>
            <a:r>
              <a:rPr lang="en-US" sz="2800">
                <a:cs typeface="Times New Roman" pitchFamily="18" charset="0"/>
              </a:rPr>
              <a:t>  {10, 11, 12}</a:t>
            </a:r>
          </a:p>
          <a:p>
            <a:pPr>
              <a:buFont typeface="Monotype Sorts" pitchFamily="2" charset="2"/>
              <a:buNone/>
            </a:pPr>
            <a:r>
              <a:rPr lang="en-US" sz="2800">
                <a:cs typeface="Times New Roman" pitchFamily="18" charset="0"/>
              </a:rPr>
              <a:t>};</a:t>
            </a:r>
          </a:p>
          <a:p>
            <a:pPr>
              <a:buFont typeface="Monotype Sorts" pitchFamily="2" charset="2"/>
              <a:buNone/>
            </a:pPr>
            <a:endParaRPr lang="en-US" sz="2800">
              <a:cs typeface="Times New Roman" pitchFamily="18" charset="0"/>
            </a:endParaRPr>
          </a:p>
        </p:txBody>
      </p:sp>
      <p:sp>
        <p:nvSpPr>
          <p:cNvPr id="6" name="Slide Number Placeholder 4"/>
          <p:cNvSpPr>
            <a:spLocks noGrp="1"/>
          </p:cNvSpPr>
          <p:nvPr>
            <p:ph type="sldNum" sz="quarter" idx="12"/>
          </p:nvPr>
        </p:nvSpPr>
        <p:spPr/>
        <p:txBody>
          <a:bodyPr/>
          <a:lstStyle/>
          <a:p>
            <a:fld id="{79DCB55C-7AC7-4D1D-9A2A-3F7B60F634FB}" type="slidenum">
              <a:rPr lang="en-US"/>
              <a:pPr/>
              <a:t>33</a:t>
            </a:fld>
            <a:endParaRPr lang="en-US"/>
          </a:p>
        </p:txBody>
      </p:sp>
      <p:sp>
        <p:nvSpPr>
          <p:cNvPr id="323588" name="Rectangle 4"/>
          <p:cNvSpPr>
            <a:spLocks noChangeArrowheads="1"/>
          </p:cNvSpPr>
          <p:nvPr/>
        </p:nvSpPr>
        <p:spPr bwMode="auto">
          <a:xfrm>
            <a:off x="5029200" y="1752600"/>
            <a:ext cx="3352800" cy="28384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sz="2800">
                <a:cs typeface="Times New Roman" pitchFamily="18" charset="0"/>
              </a:rPr>
              <a:t>array.length</a:t>
            </a:r>
          </a:p>
          <a:p>
            <a:pPr marL="342900" indent="-342900">
              <a:spcBef>
                <a:spcPct val="20000"/>
              </a:spcBef>
              <a:buClr>
                <a:schemeClr val="tx2"/>
              </a:buClr>
              <a:buSzPct val="75000"/>
              <a:buFont typeface="Monotype Sorts" pitchFamily="2" charset="2"/>
              <a:buNone/>
            </a:pPr>
            <a:r>
              <a:rPr lang="en-US" sz="2800">
                <a:cs typeface="Times New Roman" pitchFamily="18" charset="0"/>
              </a:rPr>
              <a:t>array[0].length</a:t>
            </a:r>
          </a:p>
          <a:p>
            <a:pPr marL="342900" indent="-342900">
              <a:spcBef>
                <a:spcPct val="20000"/>
              </a:spcBef>
              <a:buClr>
                <a:schemeClr val="tx2"/>
              </a:buClr>
              <a:buSzPct val="75000"/>
              <a:buFont typeface="Monotype Sorts" pitchFamily="2" charset="2"/>
              <a:buNone/>
            </a:pPr>
            <a:r>
              <a:rPr lang="en-US" sz="2800">
                <a:cs typeface="Times New Roman" pitchFamily="18" charset="0"/>
              </a:rPr>
              <a:t>array[1].length</a:t>
            </a:r>
          </a:p>
          <a:p>
            <a:pPr marL="342900" indent="-342900">
              <a:spcBef>
                <a:spcPct val="20000"/>
              </a:spcBef>
              <a:buClr>
                <a:schemeClr val="tx2"/>
              </a:buClr>
              <a:buSzPct val="75000"/>
              <a:buFont typeface="Monotype Sorts" pitchFamily="2" charset="2"/>
              <a:buNone/>
            </a:pPr>
            <a:r>
              <a:rPr lang="en-US" sz="2800">
                <a:cs typeface="Times New Roman" pitchFamily="18" charset="0"/>
              </a:rPr>
              <a:t>array[2].length</a:t>
            </a:r>
          </a:p>
          <a:p>
            <a:pPr marL="342900" indent="-342900">
              <a:spcBef>
                <a:spcPct val="20000"/>
              </a:spcBef>
              <a:buClr>
                <a:schemeClr val="tx2"/>
              </a:buClr>
              <a:buSzPct val="75000"/>
              <a:buFont typeface="Monotype Sorts" pitchFamily="2" charset="2"/>
              <a:buNone/>
            </a:pPr>
            <a:r>
              <a:rPr lang="en-US" sz="2800">
                <a:cs typeface="Times New Roman" pitchFamily="18" charset="0"/>
              </a:rPr>
              <a:t>array[3].length</a:t>
            </a:r>
          </a:p>
          <a:p>
            <a:pPr marL="342900" indent="-342900">
              <a:spcBef>
                <a:spcPct val="20000"/>
              </a:spcBef>
              <a:buClr>
                <a:schemeClr val="tx2"/>
              </a:buClr>
              <a:buSzPct val="75000"/>
              <a:buFont typeface="Monotype Sorts" pitchFamily="2" charset="2"/>
              <a:buNone/>
            </a:pPr>
            <a:endParaRPr lang="en-US" sz="2800">
              <a:cs typeface="Times New Roman" pitchFamily="18" charset="0"/>
            </a:endParaRPr>
          </a:p>
        </p:txBody>
      </p:sp>
      <p:sp>
        <p:nvSpPr>
          <p:cNvPr id="323589" name="Rectangle 5"/>
          <p:cNvSpPr>
            <a:spLocks noChangeArrowheads="1"/>
          </p:cNvSpPr>
          <p:nvPr/>
        </p:nvSpPr>
        <p:spPr bwMode="auto">
          <a:xfrm>
            <a:off x="838200" y="5181600"/>
            <a:ext cx="8305800" cy="6286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sz="2800">
                <a:cs typeface="Times New Roman" pitchFamily="18" charset="0"/>
              </a:rPr>
              <a:t>array[4].length      ArrayIndexOutOfBoundsException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609600" y="381000"/>
            <a:ext cx="7772400" cy="762000"/>
          </a:xfrm>
        </p:spPr>
        <p:txBody>
          <a:bodyPr/>
          <a:lstStyle/>
          <a:p>
            <a:r>
              <a:rPr lang="en-US"/>
              <a:t>Ragged Arrays</a:t>
            </a:r>
            <a:endParaRPr lang="en-US">
              <a:solidFill>
                <a:schemeClr val="tx1"/>
              </a:solidFill>
              <a:latin typeface="Book Antiqua" pitchFamily="18" charset="0"/>
              <a:hlinkClick r:id="rId2" action="ppaction://program"/>
            </a:endParaRPr>
          </a:p>
        </p:txBody>
      </p:sp>
      <p:sp>
        <p:nvSpPr>
          <p:cNvPr id="290819" name="Rectangle 3"/>
          <p:cNvSpPr>
            <a:spLocks noGrp="1" noChangeArrowheads="1"/>
          </p:cNvSpPr>
          <p:nvPr>
            <p:ph idx="1"/>
          </p:nvPr>
        </p:nvSpPr>
        <p:spPr>
          <a:xfrm>
            <a:off x="228600" y="1295400"/>
            <a:ext cx="8686800" cy="5105400"/>
          </a:xfrm>
        </p:spPr>
        <p:txBody>
          <a:bodyPr/>
          <a:lstStyle/>
          <a:p>
            <a:pPr>
              <a:buFont typeface="Monotype Sorts" pitchFamily="2" charset="2"/>
              <a:buNone/>
            </a:pPr>
            <a:r>
              <a:rPr lang="en-US" sz="2800">
                <a:cs typeface="Times New Roman" pitchFamily="18" charset="0"/>
              </a:rPr>
              <a:t>Each row in a two-dimensional array is itself an array. So, the rows can have different lengths. Such an array is known as </a:t>
            </a:r>
            <a:r>
              <a:rPr lang="en-US" sz="2800" i="1">
                <a:cs typeface="Times New Roman" pitchFamily="18" charset="0"/>
              </a:rPr>
              <a:t>a ragged array</a:t>
            </a:r>
            <a:r>
              <a:rPr lang="en-US" sz="2800">
                <a:cs typeface="Times New Roman" pitchFamily="18" charset="0"/>
              </a:rPr>
              <a:t>. For example, </a:t>
            </a:r>
          </a:p>
          <a:p>
            <a:pPr>
              <a:buFont typeface="Monotype Sorts" pitchFamily="2" charset="2"/>
              <a:buNone/>
            </a:pPr>
            <a:r>
              <a:rPr lang="en-US" sz="2800">
                <a:cs typeface="Times New Roman" pitchFamily="18" charset="0"/>
              </a:rPr>
              <a:t>int[][] matrix = {    </a:t>
            </a:r>
          </a:p>
          <a:p>
            <a:pPr>
              <a:buFont typeface="Monotype Sorts" pitchFamily="2" charset="2"/>
              <a:buNone/>
            </a:pPr>
            <a:r>
              <a:rPr lang="en-US" sz="2800">
                <a:cs typeface="Times New Roman" pitchFamily="18" charset="0"/>
              </a:rPr>
              <a:t>  {1, 2, 3, 4, 5},</a:t>
            </a:r>
          </a:p>
          <a:p>
            <a:pPr>
              <a:buFont typeface="Monotype Sorts" pitchFamily="2" charset="2"/>
              <a:buNone/>
            </a:pPr>
            <a:r>
              <a:rPr lang="en-US" sz="2800">
                <a:cs typeface="Times New Roman" pitchFamily="18" charset="0"/>
              </a:rPr>
              <a:t>  {2, 3, 4, 5},</a:t>
            </a:r>
          </a:p>
          <a:p>
            <a:pPr>
              <a:buFont typeface="Monotype Sorts" pitchFamily="2" charset="2"/>
              <a:buNone/>
            </a:pPr>
            <a:r>
              <a:rPr lang="en-US" sz="2800">
                <a:cs typeface="Times New Roman" pitchFamily="18" charset="0"/>
              </a:rPr>
              <a:t>  {3, 4, 5},</a:t>
            </a:r>
          </a:p>
          <a:p>
            <a:pPr>
              <a:buFont typeface="Monotype Sorts" pitchFamily="2" charset="2"/>
              <a:buNone/>
            </a:pPr>
            <a:r>
              <a:rPr lang="en-US" sz="2800">
                <a:cs typeface="Times New Roman" pitchFamily="18" charset="0"/>
              </a:rPr>
              <a:t>  {4, 5},</a:t>
            </a:r>
          </a:p>
          <a:p>
            <a:pPr>
              <a:buFont typeface="Monotype Sorts" pitchFamily="2" charset="2"/>
              <a:buNone/>
            </a:pPr>
            <a:r>
              <a:rPr lang="en-US" sz="2800">
                <a:cs typeface="Times New Roman" pitchFamily="18" charset="0"/>
              </a:rPr>
              <a:t>  {5}</a:t>
            </a:r>
          </a:p>
          <a:p>
            <a:pPr>
              <a:buFont typeface="Monotype Sorts" pitchFamily="2" charset="2"/>
              <a:buNone/>
            </a:pPr>
            <a:r>
              <a:rPr lang="en-US" sz="2800">
                <a:cs typeface="Times New Roman" pitchFamily="18" charset="0"/>
              </a:rPr>
              <a:t>};</a:t>
            </a:r>
            <a:r>
              <a:rPr lang="en-US" sz="2800"/>
              <a:t> </a:t>
            </a:r>
          </a:p>
        </p:txBody>
      </p:sp>
      <p:sp>
        <p:nvSpPr>
          <p:cNvPr id="5" name="Slide Number Placeholder 4"/>
          <p:cNvSpPr>
            <a:spLocks noGrp="1"/>
          </p:cNvSpPr>
          <p:nvPr>
            <p:ph type="sldNum" sz="quarter" idx="12"/>
          </p:nvPr>
        </p:nvSpPr>
        <p:spPr/>
        <p:txBody>
          <a:bodyPr/>
          <a:lstStyle/>
          <a:p>
            <a:fld id="{EF030E59-9DB0-46B7-A8A8-1EC329A43085}" type="slidenum">
              <a:rPr lang="en-US"/>
              <a:pPr/>
              <a:t>34</a:t>
            </a:fld>
            <a:endParaRPr lang="en-US"/>
          </a:p>
        </p:txBody>
      </p:sp>
      <p:sp>
        <p:nvSpPr>
          <p:cNvPr id="290820" name="Rectangle 4"/>
          <p:cNvSpPr>
            <a:spLocks noChangeArrowheads="1"/>
          </p:cNvSpPr>
          <p:nvPr/>
        </p:nvSpPr>
        <p:spPr bwMode="auto">
          <a:xfrm>
            <a:off x="3886200" y="2971800"/>
            <a:ext cx="4648200" cy="33528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US"/>
              <a:t>matrix.length is 5</a:t>
            </a:r>
          </a:p>
          <a:p>
            <a:pPr algn="ctr"/>
            <a:r>
              <a:rPr lang="en-US"/>
              <a:t>matrix[0].length is 5</a:t>
            </a:r>
          </a:p>
          <a:p>
            <a:pPr algn="ctr"/>
            <a:r>
              <a:rPr lang="en-US"/>
              <a:t>matrix[1].length is 4</a:t>
            </a:r>
          </a:p>
          <a:p>
            <a:pPr algn="ctr"/>
            <a:r>
              <a:rPr lang="en-US"/>
              <a:t>matrix[2].length is 3</a:t>
            </a:r>
          </a:p>
          <a:p>
            <a:pPr algn="ctr"/>
            <a:r>
              <a:rPr lang="en-US"/>
              <a:t>matrix[3].length is 2</a:t>
            </a:r>
          </a:p>
          <a:p>
            <a:pPr algn="ctr"/>
            <a:r>
              <a:rPr lang="en-US"/>
              <a:t>matrix[4].length is 1</a:t>
            </a:r>
          </a:p>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309563" y="381000"/>
            <a:ext cx="8564562" cy="782638"/>
          </a:xfrm>
        </p:spPr>
        <p:txBody>
          <a:bodyPr/>
          <a:lstStyle/>
          <a:p>
            <a:r>
              <a:rPr lang="en-US"/>
              <a:t>Processing Two-Dimensional Arrays</a:t>
            </a:r>
            <a:endParaRPr lang="en-US">
              <a:solidFill>
                <a:schemeClr val="tx1"/>
              </a:solidFill>
              <a:latin typeface="Book Antiqua" pitchFamily="18" charset="0"/>
              <a:hlinkClick r:id="rId2" action="ppaction://program"/>
            </a:endParaRPr>
          </a:p>
        </p:txBody>
      </p:sp>
      <p:sp>
        <p:nvSpPr>
          <p:cNvPr id="440323" name="Rectangle 3"/>
          <p:cNvSpPr>
            <a:spLocks noGrp="1" noChangeArrowheads="1"/>
          </p:cNvSpPr>
          <p:nvPr>
            <p:ph idx="1"/>
          </p:nvPr>
        </p:nvSpPr>
        <p:spPr>
          <a:xfrm>
            <a:off x="309563" y="1700775"/>
            <a:ext cx="8682037" cy="4301563"/>
          </a:xfrm>
        </p:spPr>
        <p:txBody>
          <a:bodyPr/>
          <a:lstStyle/>
          <a:p>
            <a:pPr marL="609600" indent="-609600">
              <a:lnSpc>
                <a:spcPct val="80000"/>
              </a:lnSpc>
              <a:spcBef>
                <a:spcPct val="50000"/>
              </a:spcBef>
              <a:buFont typeface="Monotype Sorts" pitchFamily="2" charset="2"/>
              <a:buNone/>
            </a:pPr>
            <a:r>
              <a:rPr lang="en-US" dirty="0">
                <a:cs typeface="Times New Roman" pitchFamily="18" charset="0"/>
              </a:rPr>
              <a:t>See the examples in the text.</a:t>
            </a:r>
          </a:p>
          <a:p>
            <a:pPr marL="609600" indent="-609600">
              <a:lnSpc>
                <a:spcPct val="80000"/>
              </a:lnSpc>
              <a:spcBef>
                <a:spcPct val="50000"/>
              </a:spcBef>
              <a:buFont typeface="Monotype Sorts" pitchFamily="2" charset="2"/>
              <a:buAutoNum type="arabicPeriod"/>
            </a:pPr>
            <a:r>
              <a:rPr lang="en-US" sz="2900" dirty="0">
                <a:cs typeface="Times New Roman" pitchFamily="18" charset="0"/>
              </a:rPr>
              <a:t>(Initializing arrays with input values)</a:t>
            </a:r>
          </a:p>
          <a:p>
            <a:pPr marL="609600" indent="-609600">
              <a:lnSpc>
                <a:spcPct val="80000"/>
              </a:lnSpc>
              <a:spcBef>
                <a:spcPct val="50000"/>
              </a:spcBef>
              <a:buFont typeface="Monotype Sorts" pitchFamily="2" charset="2"/>
              <a:buAutoNum type="arabicPeriod"/>
            </a:pPr>
            <a:r>
              <a:rPr lang="en-US" sz="2900" dirty="0">
                <a:cs typeface="Times New Roman" pitchFamily="18" charset="0"/>
              </a:rPr>
              <a:t>(Printing arrays)</a:t>
            </a:r>
          </a:p>
          <a:p>
            <a:pPr marL="609600" indent="-609600">
              <a:lnSpc>
                <a:spcPct val="80000"/>
              </a:lnSpc>
              <a:spcBef>
                <a:spcPct val="50000"/>
              </a:spcBef>
              <a:buFont typeface="Monotype Sorts" pitchFamily="2" charset="2"/>
              <a:buAutoNum type="arabicPeriod"/>
            </a:pPr>
            <a:r>
              <a:rPr lang="en-US" sz="2900" dirty="0">
                <a:cs typeface="Times New Roman" pitchFamily="18" charset="0"/>
              </a:rPr>
              <a:t>(Summing all elements)</a:t>
            </a:r>
          </a:p>
          <a:p>
            <a:pPr marL="609600" indent="-609600">
              <a:lnSpc>
                <a:spcPct val="80000"/>
              </a:lnSpc>
              <a:spcBef>
                <a:spcPct val="50000"/>
              </a:spcBef>
              <a:buFont typeface="Monotype Sorts" pitchFamily="2" charset="2"/>
              <a:buAutoNum type="arabicPeriod"/>
            </a:pPr>
            <a:r>
              <a:rPr lang="en-US" sz="2900" dirty="0">
                <a:cs typeface="Times New Roman" pitchFamily="18" charset="0"/>
              </a:rPr>
              <a:t>(Summing all elements by column)</a:t>
            </a:r>
          </a:p>
          <a:p>
            <a:pPr marL="609600" indent="-609600">
              <a:lnSpc>
                <a:spcPct val="80000"/>
              </a:lnSpc>
              <a:spcBef>
                <a:spcPct val="50000"/>
              </a:spcBef>
              <a:buFont typeface="Monotype Sorts" pitchFamily="2" charset="2"/>
              <a:buAutoNum type="arabicPeriod"/>
            </a:pPr>
            <a:r>
              <a:rPr lang="en-US" sz="2900" dirty="0">
                <a:cs typeface="Times New Roman" pitchFamily="18" charset="0"/>
              </a:rPr>
              <a:t>(Which row has the largest sum)</a:t>
            </a:r>
          </a:p>
          <a:p>
            <a:pPr marL="609600" indent="-609600">
              <a:lnSpc>
                <a:spcPct val="80000"/>
              </a:lnSpc>
              <a:spcBef>
                <a:spcPct val="50000"/>
              </a:spcBef>
              <a:buFont typeface="Monotype Sorts" pitchFamily="2" charset="2"/>
              <a:buAutoNum type="arabicPeriod"/>
            </a:pPr>
            <a:r>
              <a:rPr lang="en-US" sz="2900" dirty="0">
                <a:cs typeface="Times New Roman" pitchFamily="18" charset="0"/>
              </a:rPr>
              <a:t>(Finding the smallest index of the largest element</a:t>
            </a:r>
            <a:r>
              <a:rPr lang="en-US" sz="2900" dirty="0" smtClean="0">
                <a:cs typeface="Times New Roman" pitchFamily="18" charset="0"/>
              </a:rPr>
              <a:t>)</a:t>
            </a:r>
            <a:endParaRPr lang="en-US" sz="2900" dirty="0">
              <a:cs typeface="Times New Roman" pitchFamily="18" charset="0"/>
            </a:endParaRPr>
          </a:p>
        </p:txBody>
      </p:sp>
      <p:sp>
        <p:nvSpPr>
          <p:cNvPr id="6" name="Slide Number Placeholder 4"/>
          <p:cNvSpPr>
            <a:spLocks noGrp="1"/>
          </p:cNvSpPr>
          <p:nvPr>
            <p:ph type="sldNum" sz="quarter" idx="12"/>
          </p:nvPr>
        </p:nvSpPr>
        <p:spPr/>
        <p:txBody>
          <a:bodyPr/>
          <a:lstStyle/>
          <a:p>
            <a:fld id="{DE24BF1F-30FC-4393-8867-221758720255}" type="slidenum">
              <a:rPr lang="en-US"/>
              <a:pPr/>
              <a:t>35</a:t>
            </a:fld>
            <a:endParaRPr lang="en-US"/>
          </a:p>
        </p:txBody>
      </p:sp>
      <p:sp>
        <p:nvSpPr>
          <p:cNvPr id="440324"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40326" name="Rectangle 6"/>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309563" y="381000"/>
            <a:ext cx="8564562" cy="782638"/>
          </a:xfrm>
        </p:spPr>
        <p:txBody>
          <a:bodyPr/>
          <a:lstStyle/>
          <a:p>
            <a:r>
              <a:rPr lang="en-US" sz="4500">
                <a:cs typeface="Times New Roman" pitchFamily="18" charset="0"/>
              </a:rPr>
              <a:t>Initializing arrays with input values</a:t>
            </a:r>
            <a:endParaRPr lang="en-US" sz="4500">
              <a:cs typeface="Times New Roman" pitchFamily="18" charset="0"/>
              <a:hlinkClick r:id="rId2" action="ppaction://program"/>
            </a:endParaRPr>
          </a:p>
        </p:txBody>
      </p:sp>
      <p:sp>
        <p:nvSpPr>
          <p:cNvPr id="442371" name="Rectangle 3"/>
          <p:cNvSpPr>
            <a:spLocks noGrp="1" noChangeArrowheads="1"/>
          </p:cNvSpPr>
          <p:nvPr>
            <p:ph idx="1"/>
          </p:nvPr>
        </p:nvSpPr>
        <p:spPr>
          <a:xfrm>
            <a:off x="155575" y="1778000"/>
            <a:ext cx="8794750" cy="3263900"/>
          </a:xfrm>
          <a:solidFill>
            <a:schemeClr val="bg1">
              <a:lumMod val="95000"/>
            </a:schemeClr>
          </a:solidFill>
        </p:spPr>
        <p:txBody>
          <a:bodyPr/>
          <a:lstStyle/>
          <a:p>
            <a:pPr marL="609600" indent="-609600">
              <a:lnSpc>
                <a:spcPct val="80000"/>
              </a:lnSpc>
              <a:buFont typeface="Monotype Sorts" pitchFamily="2" charset="2"/>
              <a:buNone/>
            </a:pPr>
            <a:r>
              <a:rPr lang="en-US" sz="2400" dirty="0" err="1"/>
              <a:t>java.util.Scanner</a:t>
            </a:r>
            <a:r>
              <a:rPr lang="en-US" sz="2400" dirty="0"/>
              <a:t> input = </a:t>
            </a:r>
            <a:r>
              <a:rPr lang="en-US" sz="2400" b="1" dirty="0"/>
              <a:t>new</a:t>
            </a:r>
            <a:r>
              <a:rPr lang="en-US" sz="2400" dirty="0"/>
              <a:t> Scanner(</a:t>
            </a:r>
            <a:r>
              <a:rPr lang="en-US" sz="2400" dirty="0" err="1"/>
              <a:t>System.in</a:t>
            </a:r>
            <a:r>
              <a:rPr lang="en-US" sz="2400" dirty="0"/>
              <a:t>);</a:t>
            </a:r>
          </a:p>
          <a:p>
            <a:pPr marL="609600" indent="-609600">
              <a:lnSpc>
                <a:spcPct val="80000"/>
              </a:lnSpc>
              <a:buFont typeface="Monotype Sorts" pitchFamily="2" charset="2"/>
              <a:buNone/>
            </a:pPr>
            <a:r>
              <a:rPr lang="en-US" sz="2400" dirty="0" err="1"/>
              <a:t>System.out.println</a:t>
            </a:r>
            <a:r>
              <a:rPr lang="en-US" sz="2400" dirty="0"/>
              <a:t>("Enter " + </a:t>
            </a:r>
            <a:r>
              <a:rPr lang="en-US" sz="2400" dirty="0" err="1"/>
              <a:t>matrix.length</a:t>
            </a:r>
            <a:r>
              <a:rPr lang="en-US" sz="2400" dirty="0"/>
              <a:t> + " rows and " +</a:t>
            </a:r>
          </a:p>
          <a:p>
            <a:pPr marL="609600" indent="-609600">
              <a:lnSpc>
                <a:spcPct val="80000"/>
              </a:lnSpc>
              <a:buFont typeface="Monotype Sorts" pitchFamily="2" charset="2"/>
              <a:buNone/>
            </a:pPr>
            <a:r>
              <a:rPr lang="en-US" sz="2400" dirty="0"/>
              <a:t>  matrix[0].length + " columns: ");</a:t>
            </a:r>
            <a:endParaRPr lang="en-US" sz="2400" b="1" dirty="0"/>
          </a:p>
          <a:p>
            <a:pPr marL="609600" indent="-609600">
              <a:lnSpc>
                <a:spcPct val="80000"/>
              </a:lnSpc>
              <a:buFont typeface="Monotype Sorts" pitchFamily="2" charset="2"/>
              <a:buNone/>
            </a:pPr>
            <a:r>
              <a:rPr lang="en-US" sz="2400" b="1" dirty="0"/>
              <a:t>for</a:t>
            </a:r>
            <a:r>
              <a:rPr lang="en-US" sz="2400" dirty="0"/>
              <a:t> (</a:t>
            </a:r>
            <a:r>
              <a:rPr lang="en-US" sz="2400" b="1" dirty="0" err="1"/>
              <a:t>int</a:t>
            </a:r>
            <a:r>
              <a:rPr lang="en-US" sz="2400" dirty="0"/>
              <a:t> row = 0; row &lt; </a:t>
            </a:r>
            <a:r>
              <a:rPr lang="en-US" sz="2400" dirty="0" err="1"/>
              <a:t>matrix.length</a:t>
            </a:r>
            <a:r>
              <a:rPr lang="en-US" sz="2400" dirty="0"/>
              <a:t>; row++) {</a:t>
            </a:r>
          </a:p>
          <a:p>
            <a:pPr marL="609600" indent="-609600">
              <a:lnSpc>
                <a:spcPct val="80000"/>
              </a:lnSpc>
              <a:buFont typeface="Monotype Sorts" pitchFamily="2" charset="2"/>
              <a:buNone/>
            </a:pPr>
            <a:r>
              <a:rPr lang="en-US" sz="2400" dirty="0"/>
              <a:t>  </a:t>
            </a:r>
            <a:r>
              <a:rPr lang="en-US" sz="2400" b="1" dirty="0"/>
              <a:t>for</a:t>
            </a:r>
            <a:r>
              <a:rPr lang="en-US" sz="2400" dirty="0"/>
              <a:t> (</a:t>
            </a:r>
            <a:r>
              <a:rPr lang="en-US" sz="2400" b="1" dirty="0" err="1"/>
              <a:t>int</a:t>
            </a:r>
            <a:r>
              <a:rPr lang="en-US" sz="2400" dirty="0"/>
              <a:t> column = 0; column &lt; matrix[row].length; column++) {</a:t>
            </a:r>
          </a:p>
          <a:p>
            <a:pPr marL="609600" indent="-609600">
              <a:lnSpc>
                <a:spcPct val="80000"/>
              </a:lnSpc>
              <a:buFont typeface="Monotype Sorts" pitchFamily="2" charset="2"/>
              <a:buNone/>
            </a:pPr>
            <a:r>
              <a:rPr lang="en-US" sz="2400" dirty="0"/>
              <a:t>    matrix[row][column] = </a:t>
            </a:r>
            <a:r>
              <a:rPr lang="en-US" sz="2400" dirty="0" err="1"/>
              <a:t>input.nextInt</a:t>
            </a:r>
            <a:r>
              <a:rPr lang="en-US" sz="2400" dirty="0"/>
              <a:t>(); </a:t>
            </a:r>
          </a:p>
          <a:p>
            <a:pPr marL="609600" indent="-609600">
              <a:lnSpc>
                <a:spcPct val="80000"/>
              </a:lnSpc>
              <a:buFont typeface="Monotype Sorts" pitchFamily="2" charset="2"/>
              <a:buNone/>
            </a:pPr>
            <a:r>
              <a:rPr lang="en-US" sz="2400" dirty="0"/>
              <a:t>  }</a:t>
            </a:r>
          </a:p>
          <a:p>
            <a:pPr marL="609600" indent="-609600">
              <a:lnSpc>
                <a:spcPct val="80000"/>
              </a:lnSpc>
              <a:buFont typeface="Monotype Sorts" pitchFamily="2" charset="2"/>
              <a:buNone/>
            </a:pPr>
            <a:r>
              <a:rPr lang="en-US" sz="2400" dirty="0"/>
              <a:t>}</a:t>
            </a:r>
          </a:p>
        </p:txBody>
      </p:sp>
      <p:sp>
        <p:nvSpPr>
          <p:cNvPr id="6" name="Slide Number Placeholder 4"/>
          <p:cNvSpPr>
            <a:spLocks noGrp="1"/>
          </p:cNvSpPr>
          <p:nvPr>
            <p:ph type="sldNum" sz="quarter" idx="12"/>
          </p:nvPr>
        </p:nvSpPr>
        <p:spPr/>
        <p:txBody>
          <a:bodyPr/>
          <a:lstStyle/>
          <a:p>
            <a:fld id="{A0F215E8-D8C6-40F6-8937-76B7D2B6A751}" type="slidenum">
              <a:rPr lang="en-US"/>
              <a:pPr/>
              <a:t>36</a:t>
            </a:fld>
            <a:endParaRPr lang="en-US"/>
          </a:p>
        </p:txBody>
      </p:sp>
      <p:sp>
        <p:nvSpPr>
          <p:cNvPr id="442372"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42373"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309563" y="381000"/>
            <a:ext cx="8564562" cy="782638"/>
          </a:xfrm>
        </p:spPr>
        <p:txBody>
          <a:bodyPr/>
          <a:lstStyle/>
          <a:p>
            <a:r>
              <a:rPr lang="en-US" sz="4100">
                <a:cs typeface="Times New Roman" pitchFamily="18" charset="0"/>
              </a:rPr>
              <a:t>Initializing arrays with random values</a:t>
            </a:r>
            <a:endParaRPr lang="en-US" sz="4100">
              <a:cs typeface="Times New Roman" pitchFamily="18" charset="0"/>
              <a:hlinkClick r:id="rId2" action="ppaction://program"/>
            </a:endParaRPr>
          </a:p>
        </p:txBody>
      </p:sp>
      <p:sp>
        <p:nvSpPr>
          <p:cNvPr id="443395" name="Rectangle 3"/>
          <p:cNvSpPr>
            <a:spLocks noGrp="1" noChangeArrowheads="1"/>
          </p:cNvSpPr>
          <p:nvPr>
            <p:ph idx="1"/>
          </p:nvPr>
        </p:nvSpPr>
        <p:spPr>
          <a:xfrm>
            <a:off x="155575" y="1778000"/>
            <a:ext cx="8836025" cy="2073275"/>
          </a:xfrm>
          <a:solidFill>
            <a:schemeClr val="bg1">
              <a:lumMod val="95000"/>
            </a:schemeClr>
          </a:solidFill>
        </p:spPr>
        <p:txBody>
          <a:bodyPr/>
          <a:lstStyle/>
          <a:p>
            <a:pPr marL="609600" indent="-609600">
              <a:lnSpc>
                <a:spcPct val="90000"/>
              </a:lnSpc>
              <a:buFont typeface="Monotype Sorts" pitchFamily="2" charset="2"/>
              <a:buNone/>
            </a:pPr>
            <a:r>
              <a:rPr lang="en-US" sz="2400" b="1" dirty="0"/>
              <a:t>for</a:t>
            </a:r>
            <a:r>
              <a:rPr lang="en-US" sz="2400" dirty="0"/>
              <a:t> (</a:t>
            </a:r>
            <a:r>
              <a:rPr lang="en-US" sz="2400" b="1" dirty="0" err="1"/>
              <a:t>int</a:t>
            </a:r>
            <a:r>
              <a:rPr lang="en-US" sz="2400" dirty="0"/>
              <a:t> row = 0; row &lt; </a:t>
            </a:r>
            <a:r>
              <a:rPr lang="en-US" sz="2400" dirty="0" err="1"/>
              <a:t>matrix.length</a:t>
            </a:r>
            <a:r>
              <a:rPr lang="en-US" sz="2400" dirty="0"/>
              <a:t>; row++) {</a:t>
            </a:r>
          </a:p>
          <a:p>
            <a:pPr marL="609600" indent="-609600">
              <a:lnSpc>
                <a:spcPct val="90000"/>
              </a:lnSpc>
              <a:buFont typeface="Monotype Sorts" pitchFamily="2" charset="2"/>
              <a:buNone/>
            </a:pPr>
            <a:r>
              <a:rPr lang="en-US" sz="2400" dirty="0"/>
              <a:t>  </a:t>
            </a:r>
            <a:r>
              <a:rPr lang="en-US" sz="2400" b="1" dirty="0"/>
              <a:t>for</a:t>
            </a:r>
            <a:r>
              <a:rPr lang="en-US" sz="2400" dirty="0"/>
              <a:t> (</a:t>
            </a:r>
            <a:r>
              <a:rPr lang="en-US" sz="2400" b="1" dirty="0" err="1"/>
              <a:t>int</a:t>
            </a:r>
            <a:r>
              <a:rPr lang="en-US" sz="2400" dirty="0"/>
              <a:t> column = 0; column &lt; matrix[row].length; column++) {</a:t>
            </a:r>
          </a:p>
          <a:p>
            <a:pPr marL="609600" indent="-609600">
              <a:lnSpc>
                <a:spcPct val="90000"/>
              </a:lnSpc>
              <a:buFont typeface="Monotype Sorts" pitchFamily="2" charset="2"/>
              <a:buNone/>
            </a:pPr>
            <a:r>
              <a:rPr lang="en-US" sz="2400" dirty="0"/>
              <a:t>    matrix[row][column] = (</a:t>
            </a:r>
            <a:r>
              <a:rPr lang="en-US" sz="2400" b="1" dirty="0" err="1"/>
              <a:t>int</a:t>
            </a:r>
            <a:r>
              <a:rPr lang="en-US" sz="2400" dirty="0"/>
              <a:t>)(</a:t>
            </a:r>
            <a:r>
              <a:rPr lang="en-US" sz="2400" dirty="0" err="1"/>
              <a:t>Math.random</a:t>
            </a:r>
            <a:r>
              <a:rPr lang="en-US" sz="2400" dirty="0"/>
              <a:t>() * 100);</a:t>
            </a:r>
          </a:p>
          <a:p>
            <a:pPr marL="609600" indent="-609600">
              <a:lnSpc>
                <a:spcPct val="90000"/>
              </a:lnSpc>
              <a:buFont typeface="Monotype Sorts" pitchFamily="2" charset="2"/>
              <a:buNone/>
            </a:pPr>
            <a:r>
              <a:rPr lang="en-US" sz="2400" dirty="0"/>
              <a:t>  }</a:t>
            </a:r>
          </a:p>
          <a:p>
            <a:pPr marL="609600" indent="-609600">
              <a:lnSpc>
                <a:spcPct val="90000"/>
              </a:lnSpc>
              <a:buFont typeface="Monotype Sorts" pitchFamily="2" charset="2"/>
              <a:buNone/>
            </a:pPr>
            <a:r>
              <a:rPr lang="en-US" sz="2400" dirty="0"/>
              <a:t>}</a:t>
            </a:r>
          </a:p>
        </p:txBody>
      </p:sp>
      <p:sp>
        <p:nvSpPr>
          <p:cNvPr id="6" name="Slide Number Placeholder 4"/>
          <p:cNvSpPr>
            <a:spLocks noGrp="1"/>
          </p:cNvSpPr>
          <p:nvPr>
            <p:ph type="sldNum" sz="quarter" idx="12"/>
          </p:nvPr>
        </p:nvSpPr>
        <p:spPr/>
        <p:txBody>
          <a:bodyPr/>
          <a:lstStyle/>
          <a:p>
            <a:fld id="{299E0C0B-DB2A-4964-814B-45B04FE9EC60}" type="slidenum">
              <a:rPr lang="en-US"/>
              <a:pPr/>
              <a:t>37</a:t>
            </a:fld>
            <a:endParaRPr lang="en-US"/>
          </a:p>
        </p:txBody>
      </p:sp>
      <p:sp>
        <p:nvSpPr>
          <p:cNvPr id="443396"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43397"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309563" y="381000"/>
            <a:ext cx="8564562" cy="782638"/>
          </a:xfrm>
        </p:spPr>
        <p:txBody>
          <a:bodyPr/>
          <a:lstStyle/>
          <a:p>
            <a:r>
              <a:rPr lang="en-US" sz="4500">
                <a:cs typeface="Times New Roman" pitchFamily="18" charset="0"/>
              </a:rPr>
              <a:t>Printing arrays</a:t>
            </a:r>
            <a:endParaRPr lang="en-US" sz="4500">
              <a:cs typeface="Times New Roman" pitchFamily="18" charset="0"/>
              <a:hlinkClick r:id="rId2" action="ppaction://program"/>
            </a:endParaRPr>
          </a:p>
        </p:txBody>
      </p:sp>
      <p:sp>
        <p:nvSpPr>
          <p:cNvPr id="444419" name="Rectangle 3"/>
          <p:cNvSpPr>
            <a:spLocks noGrp="1" noChangeArrowheads="1"/>
          </p:cNvSpPr>
          <p:nvPr>
            <p:ph idx="1"/>
          </p:nvPr>
        </p:nvSpPr>
        <p:spPr>
          <a:xfrm>
            <a:off x="155575" y="1778000"/>
            <a:ext cx="8832850" cy="2649538"/>
          </a:xfrm>
          <a:solidFill>
            <a:schemeClr val="bg1">
              <a:lumMod val="95000"/>
            </a:schemeClr>
          </a:solidFill>
        </p:spPr>
        <p:txBody>
          <a:bodyPr/>
          <a:lstStyle/>
          <a:p>
            <a:pPr marL="609600" indent="-609600">
              <a:lnSpc>
                <a:spcPct val="80000"/>
              </a:lnSpc>
              <a:buFont typeface="Monotype Sorts" pitchFamily="2" charset="2"/>
              <a:buNone/>
            </a:pPr>
            <a:r>
              <a:rPr lang="en-US" sz="2400" b="1" dirty="0"/>
              <a:t>for</a:t>
            </a:r>
            <a:r>
              <a:rPr lang="en-US" sz="2400" dirty="0"/>
              <a:t> (</a:t>
            </a:r>
            <a:r>
              <a:rPr lang="en-US" sz="2400" b="1" dirty="0" err="1"/>
              <a:t>int</a:t>
            </a:r>
            <a:r>
              <a:rPr lang="en-US" sz="2400" dirty="0"/>
              <a:t> row = 0; row &lt; </a:t>
            </a:r>
            <a:r>
              <a:rPr lang="en-US" sz="2400" dirty="0" err="1"/>
              <a:t>matrix.length</a:t>
            </a:r>
            <a:r>
              <a:rPr lang="en-US" sz="2400" dirty="0"/>
              <a:t>; row++) {</a:t>
            </a:r>
          </a:p>
          <a:p>
            <a:pPr marL="609600" indent="-609600">
              <a:lnSpc>
                <a:spcPct val="80000"/>
              </a:lnSpc>
              <a:buFont typeface="Monotype Sorts" pitchFamily="2" charset="2"/>
              <a:buNone/>
            </a:pPr>
            <a:r>
              <a:rPr lang="en-US" sz="2400" dirty="0"/>
              <a:t>  </a:t>
            </a:r>
            <a:r>
              <a:rPr lang="en-US" sz="2400" b="1" dirty="0"/>
              <a:t>for</a:t>
            </a:r>
            <a:r>
              <a:rPr lang="en-US" sz="2400" dirty="0"/>
              <a:t> (</a:t>
            </a:r>
            <a:r>
              <a:rPr lang="en-US" sz="2400" b="1" dirty="0" err="1"/>
              <a:t>int</a:t>
            </a:r>
            <a:r>
              <a:rPr lang="en-US" sz="2400" dirty="0"/>
              <a:t> column = 0; column &lt; matrix[row].length; column++) {</a:t>
            </a:r>
          </a:p>
          <a:p>
            <a:pPr marL="609600" indent="-609600">
              <a:lnSpc>
                <a:spcPct val="80000"/>
              </a:lnSpc>
              <a:buFont typeface="Monotype Sorts" pitchFamily="2" charset="2"/>
              <a:buNone/>
            </a:pPr>
            <a:r>
              <a:rPr lang="en-US" sz="2400" dirty="0"/>
              <a:t>    </a:t>
            </a:r>
            <a:r>
              <a:rPr lang="en-US" sz="2400" dirty="0" err="1"/>
              <a:t>System.out.print</a:t>
            </a:r>
            <a:r>
              <a:rPr lang="en-US" sz="2400" dirty="0"/>
              <a:t>(matrix[row][column] + " ");</a:t>
            </a:r>
          </a:p>
          <a:p>
            <a:pPr marL="609600" indent="-609600">
              <a:lnSpc>
                <a:spcPct val="80000"/>
              </a:lnSpc>
              <a:buFont typeface="Monotype Sorts" pitchFamily="2" charset="2"/>
              <a:buNone/>
            </a:pPr>
            <a:r>
              <a:rPr lang="en-US" sz="2400" dirty="0"/>
              <a:t>  }</a:t>
            </a:r>
          </a:p>
          <a:p>
            <a:pPr marL="609600" indent="-609600">
              <a:lnSpc>
                <a:spcPct val="80000"/>
              </a:lnSpc>
              <a:buFont typeface="Monotype Sorts" pitchFamily="2" charset="2"/>
              <a:buNone/>
            </a:pPr>
            <a:endParaRPr lang="en-US" sz="2400" dirty="0"/>
          </a:p>
          <a:p>
            <a:pPr marL="609600" indent="-609600">
              <a:lnSpc>
                <a:spcPct val="80000"/>
              </a:lnSpc>
              <a:buFont typeface="Monotype Sorts" pitchFamily="2" charset="2"/>
              <a:buNone/>
            </a:pPr>
            <a:r>
              <a:rPr lang="en-US" sz="2400" dirty="0"/>
              <a:t>  </a:t>
            </a:r>
            <a:r>
              <a:rPr lang="en-US" sz="2400" dirty="0" err="1"/>
              <a:t>System.out.println</a:t>
            </a:r>
            <a:r>
              <a:rPr lang="en-US" sz="2400" dirty="0"/>
              <a:t>();</a:t>
            </a:r>
          </a:p>
          <a:p>
            <a:pPr marL="609600" indent="-609600">
              <a:lnSpc>
                <a:spcPct val="80000"/>
              </a:lnSpc>
              <a:buFont typeface="Monotype Sorts" pitchFamily="2" charset="2"/>
              <a:buNone/>
            </a:pPr>
            <a:r>
              <a:rPr lang="en-US" sz="2400" dirty="0"/>
              <a:t>} </a:t>
            </a:r>
          </a:p>
        </p:txBody>
      </p:sp>
      <p:sp>
        <p:nvSpPr>
          <p:cNvPr id="6" name="Slide Number Placeholder 4"/>
          <p:cNvSpPr>
            <a:spLocks noGrp="1"/>
          </p:cNvSpPr>
          <p:nvPr>
            <p:ph type="sldNum" sz="quarter" idx="12"/>
          </p:nvPr>
        </p:nvSpPr>
        <p:spPr/>
        <p:txBody>
          <a:bodyPr/>
          <a:lstStyle/>
          <a:p>
            <a:fld id="{61C4120A-7D09-4F9C-BE6F-227679B6D857}" type="slidenum">
              <a:rPr lang="en-US"/>
              <a:pPr/>
              <a:t>38</a:t>
            </a:fld>
            <a:endParaRPr lang="en-US"/>
          </a:p>
        </p:txBody>
      </p:sp>
      <p:sp>
        <p:nvSpPr>
          <p:cNvPr id="444420"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44421"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309563" y="381000"/>
            <a:ext cx="8564562" cy="782638"/>
          </a:xfrm>
        </p:spPr>
        <p:txBody>
          <a:bodyPr/>
          <a:lstStyle/>
          <a:p>
            <a:r>
              <a:rPr lang="en-US" sz="4500">
                <a:cs typeface="Times New Roman" pitchFamily="18" charset="0"/>
              </a:rPr>
              <a:t>Summing all elements</a:t>
            </a:r>
            <a:endParaRPr lang="en-US" sz="4500">
              <a:cs typeface="Times New Roman" pitchFamily="18" charset="0"/>
              <a:hlinkClick r:id="rId2" action="ppaction://program"/>
            </a:endParaRPr>
          </a:p>
        </p:txBody>
      </p:sp>
      <p:sp>
        <p:nvSpPr>
          <p:cNvPr id="445443" name="Rectangle 3"/>
          <p:cNvSpPr>
            <a:spLocks noGrp="1" noChangeArrowheads="1"/>
          </p:cNvSpPr>
          <p:nvPr>
            <p:ph idx="1"/>
          </p:nvPr>
        </p:nvSpPr>
        <p:spPr>
          <a:xfrm>
            <a:off x="155575" y="1778000"/>
            <a:ext cx="8832850" cy="2649538"/>
          </a:xfrm>
          <a:solidFill>
            <a:schemeClr val="bg1">
              <a:lumMod val="95000"/>
            </a:schemeClr>
          </a:solidFill>
        </p:spPr>
        <p:txBody>
          <a:bodyPr/>
          <a:lstStyle/>
          <a:p>
            <a:pPr marL="609600" indent="-609600">
              <a:lnSpc>
                <a:spcPct val="80000"/>
              </a:lnSpc>
              <a:buFont typeface="Monotype Sorts" pitchFamily="2" charset="2"/>
              <a:buNone/>
            </a:pPr>
            <a:r>
              <a:rPr lang="en-US" sz="2400" b="1" dirty="0" err="1"/>
              <a:t>int</a:t>
            </a:r>
            <a:r>
              <a:rPr lang="en-US" sz="2400" dirty="0"/>
              <a:t> total = 0;</a:t>
            </a:r>
            <a:endParaRPr lang="en-US" sz="2400" b="1" dirty="0"/>
          </a:p>
          <a:p>
            <a:pPr marL="609600" indent="-609600">
              <a:lnSpc>
                <a:spcPct val="80000"/>
              </a:lnSpc>
              <a:buFont typeface="Monotype Sorts" pitchFamily="2" charset="2"/>
              <a:buNone/>
            </a:pPr>
            <a:r>
              <a:rPr lang="en-US" sz="2400" b="1" dirty="0"/>
              <a:t>for</a:t>
            </a:r>
            <a:r>
              <a:rPr lang="en-US" sz="2400" dirty="0"/>
              <a:t> (</a:t>
            </a:r>
            <a:r>
              <a:rPr lang="en-US" sz="2400" b="1" dirty="0" err="1"/>
              <a:t>int</a:t>
            </a:r>
            <a:r>
              <a:rPr lang="en-US" sz="2400" dirty="0"/>
              <a:t> row = 0; row &lt; </a:t>
            </a:r>
            <a:r>
              <a:rPr lang="en-US" sz="2400" dirty="0" err="1"/>
              <a:t>matrix.length</a:t>
            </a:r>
            <a:r>
              <a:rPr lang="en-US" sz="2400" dirty="0"/>
              <a:t>; row++) {</a:t>
            </a:r>
          </a:p>
          <a:p>
            <a:pPr marL="609600" indent="-609600">
              <a:lnSpc>
                <a:spcPct val="80000"/>
              </a:lnSpc>
              <a:buFont typeface="Monotype Sorts" pitchFamily="2" charset="2"/>
              <a:buNone/>
            </a:pPr>
            <a:r>
              <a:rPr lang="en-US" sz="2400" dirty="0"/>
              <a:t>  </a:t>
            </a:r>
            <a:r>
              <a:rPr lang="en-US" sz="2400" b="1" dirty="0"/>
              <a:t>for</a:t>
            </a:r>
            <a:r>
              <a:rPr lang="en-US" sz="2400" dirty="0"/>
              <a:t> (</a:t>
            </a:r>
            <a:r>
              <a:rPr lang="en-US" sz="2400" b="1" dirty="0" err="1"/>
              <a:t>int</a:t>
            </a:r>
            <a:r>
              <a:rPr lang="en-US" sz="2400" dirty="0"/>
              <a:t> column = 0; column &lt; matrix[row].length; column++) {</a:t>
            </a:r>
          </a:p>
          <a:p>
            <a:pPr marL="609600" indent="-609600">
              <a:lnSpc>
                <a:spcPct val="80000"/>
              </a:lnSpc>
              <a:buFont typeface="Monotype Sorts" pitchFamily="2" charset="2"/>
              <a:buNone/>
            </a:pPr>
            <a:r>
              <a:rPr lang="en-US" sz="2400" dirty="0"/>
              <a:t>    total += matrix[row][column];</a:t>
            </a:r>
          </a:p>
          <a:p>
            <a:pPr marL="609600" indent="-609600">
              <a:lnSpc>
                <a:spcPct val="80000"/>
              </a:lnSpc>
              <a:buFont typeface="Monotype Sorts" pitchFamily="2" charset="2"/>
              <a:buNone/>
            </a:pPr>
            <a:r>
              <a:rPr lang="en-US" sz="2400" dirty="0"/>
              <a:t>  }</a:t>
            </a:r>
          </a:p>
          <a:p>
            <a:pPr marL="609600" indent="-609600">
              <a:lnSpc>
                <a:spcPct val="80000"/>
              </a:lnSpc>
              <a:buFont typeface="Monotype Sorts" pitchFamily="2" charset="2"/>
              <a:buNone/>
            </a:pPr>
            <a:r>
              <a:rPr lang="en-US" sz="2400" dirty="0"/>
              <a:t>}</a:t>
            </a:r>
          </a:p>
        </p:txBody>
      </p:sp>
      <p:sp>
        <p:nvSpPr>
          <p:cNvPr id="6" name="Slide Number Placeholder 4"/>
          <p:cNvSpPr>
            <a:spLocks noGrp="1"/>
          </p:cNvSpPr>
          <p:nvPr>
            <p:ph type="sldNum" sz="quarter" idx="12"/>
          </p:nvPr>
        </p:nvSpPr>
        <p:spPr/>
        <p:txBody>
          <a:bodyPr/>
          <a:lstStyle/>
          <a:p>
            <a:fld id="{4E92A58A-AEDD-4334-B497-D0B65E825221}" type="slidenum">
              <a:rPr lang="en-US"/>
              <a:pPr/>
              <a:t>39</a:t>
            </a:fld>
            <a:endParaRPr lang="en-US"/>
          </a:p>
        </p:txBody>
      </p:sp>
      <p:sp>
        <p:nvSpPr>
          <p:cNvPr id="445444"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45445"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04800"/>
            <a:ext cx="7772400" cy="838200"/>
          </a:xfrm>
          <a:noFill/>
          <a:ln/>
        </p:spPr>
        <p:txBody>
          <a:bodyPr/>
          <a:lstStyle/>
          <a:p>
            <a:r>
              <a:rPr lang="en-US"/>
              <a:t>Declaring Array Variables</a:t>
            </a:r>
          </a:p>
        </p:txBody>
      </p:sp>
      <p:sp>
        <p:nvSpPr>
          <p:cNvPr id="10243" name="Rectangle 3"/>
          <p:cNvSpPr>
            <a:spLocks noGrp="1" noChangeArrowheads="1"/>
          </p:cNvSpPr>
          <p:nvPr>
            <p:ph idx="1"/>
          </p:nvPr>
        </p:nvSpPr>
        <p:spPr>
          <a:xfrm>
            <a:off x="609600" y="1371600"/>
            <a:ext cx="7696200" cy="4724400"/>
          </a:xfrm>
          <a:noFill/>
          <a:ln/>
        </p:spPr>
        <p:txBody>
          <a:bodyPr/>
          <a:lstStyle/>
          <a:p>
            <a:r>
              <a:rPr lang="en-US" sz="2600">
                <a:latin typeface="Courier New" pitchFamily="49" charset="0"/>
              </a:rPr>
              <a:t>datatype[] arrayRefVar;</a:t>
            </a:r>
            <a:endParaRPr lang="en-US" sz="2400">
              <a:latin typeface="Courier New" pitchFamily="49" charset="0"/>
            </a:endParaRPr>
          </a:p>
          <a:p>
            <a:pPr>
              <a:spcBef>
                <a:spcPct val="50000"/>
              </a:spcBef>
              <a:buFont typeface="Monotype Sorts" pitchFamily="2" charset="2"/>
              <a:buNone/>
            </a:pPr>
            <a:r>
              <a:rPr lang="en-US" sz="2800"/>
              <a:t>	</a:t>
            </a:r>
            <a:r>
              <a:rPr lang="en-US" sz="2600"/>
              <a:t>Example: </a:t>
            </a:r>
          </a:p>
          <a:p>
            <a:pPr>
              <a:spcBef>
                <a:spcPct val="50000"/>
              </a:spcBef>
              <a:buFont typeface="Monotype Sorts" pitchFamily="2" charset="2"/>
              <a:buNone/>
            </a:pPr>
            <a:r>
              <a:rPr lang="en-US" sz="2600"/>
              <a:t>    </a:t>
            </a:r>
            <a:r>
              <a:rPr lang="en-US" sz="2400">
                <a:latin typeface="Courier New" pitchFamily="49" charset="0"/>
              </a:rPr>
              <a:t>double[] myList;</a:t>
            </a:r>
            <a:endParaRPr lang="en-US" sz="2400"/>
          </a:p>
          <a:p>
            <a:pPr>
              <a:buFont typeface="Monotype Sorts" pitchFamily="2" charset="2"/>
              <a:buNone/>
            </a:pPr>
            <a:endParaRPr lang="en-US" sz="2800">
              <a:latin typeface="Courier New" pitchFamily="49" charset="0"/>
            </a:endParaRPr>
          </a:p>
          <a:p>
            <a:r>
              <a:rPr lang="en-US" sz="2600">
                <a:latin typeface="Courier New" pitchFamily="49" charset="0"/>
              </a:rPr>
              <a:t>datatype arrayRefVar[]; </a:t>
            </a:r>
            <a:r>
              <a:rPr lang="en-US" sz="2600" u="sng">
                <a:solidFill>
                  <a:srgbClr val="FF6600"/>
                </a:solidFill>
                <a:cs typeface="Courier New" pitchFamily="49" charset="0"/>
              </a:rPr>
              <a:t>// This style is allowed, but not preferred</a:t>
            </a:r>
            <a:endParaRPr lang="en-US" sz="2400">
              <a:solidFill>
                <a:srgbClr val="FF6600"/>
              </a:solidFill>
            </a:endParaRPr>
          </a:p>
          <a:p>
            <a:pPr algn="just">
              <a:spcBef>
                <a:spcPct val="50000"/>
              </a:spcBef>
              <a:buFont typeface="Monotype Sorts" pitchFamily="2" charset="2"/>
              <a:buNone/>
            </a:pPr>
            <a:r>
              <a:rPr lang="en-US" sz="2800"/>
              <a:t>	</a:t>
            </a:r>
            <a:r>
              <a:rPr lang="en-US" sz="2600"/>
              <a:t>Example: </a:t>
            </a:r>
          </a:p>
          <a:p>
            <a:pPr algn="just">
              <a:spcBef>
                <a:spcPct val="50000"/>
              </a:spcBef>
              <a:buFont typeface="Monotype Sorts" pitchFamily="2" charset="2"/>
              <a:buNone/>
            </a:pPr>
            <a:r>
              <a:rPr lang="en-US" sz="2600"/>
              <a:t>    </a:t>
            </a:r>
            <a:r>
              <a:rPr lang="en-US" sz="2400">
                <a:latin typeface="Courier New" pitchFamily="49" charset="0"/>
              </a:rPr>
              <a:t>double myList[];</a:t>
            </a:r>
          </a:p>
        </p:txBody>
      </p:sp>
      <p:sp>
        <p:nvSpPr>
          <p:cNvPr id="4" name="Slide Number Placeholder 4"/>
          <p:cNvSpPr>
            <a:spLocks noGrp="1"/>
          </p:cNvSpPr>
          <p:nvPr>
            <p:ph type="sldNum" sz="quarter" idx="12"/>
          </p:nvPr>
        </p:nvSpPr>
        <p:spPr/>
        <p:txBody>
          <a:bodyPr/>
          <a:lstStyle/>
          <a:p>
            <a:fld id="{14B9FB07-9604-4801-AC7D-70538BC74C7E}"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309563" y="381000"/>
            <a:ext cx="8564562" cy="782638"/>
          </a:xfrm>
        </p:spPr>
        <p:txBody>
          <a:bodyPr/>
          <a:lstStyle/>
          <a:p>
            <a:r>
              <a:rPr lang="en-US" sz="4500">
                <a:cs typeface="Times New Roman" pitchFamily="18" charset="0"/>
              </a:rPr>
              <a:t>Summing elements by column</a:t>
            </a:r>
            <a:endParaRPr lang="en-US" sz="4500">
              <a:cs typeface="Times New Roman" pitchFamily="18" charset="0"/>
              <a:hlinkClick r:id="rId2" action="ppaction://program"/>
            </a:endParaRPr>
          </a:p>
        </p:txBody>
      </p:sp>
      <p:sp>
        <p:nvSpPr>
          <p:cNvPr id="446467" name="Rectangle 3"/>
          <p:cNvSpPr>
            <a:spLocks noGrp="1" noChangeArrowheads="1"/>
          </p:cNvSpPr>
          <p:nvPr>
            <p:ph idx="1"/>
          </p:nvPr>
        </p:nvSpPr>
        <p:spPr>
          <a:xfrm>
            <a:off x="155575" y="1778000"/>
            <a:ext cx="8718550" cy="3109913"/>
          </a:xfrm>
          <a:solidFill>
            <a:schemeClr val="bg1">
              <a:lumMod val="95000"/>
            </a:schemeClr>
          </a:solidFill>
        </p:spPr>
        <p:txBody>
          <a:bodyPr/>
          <a:lstStyle/>
          <a:p>
            <a:pPr marL="609600" indent="-609600">
              <a:lnSpc>
                <a:spcPct val="80000"/>
              </a:lnSpc>
              <a:buFont typeface="Monotype Sorts" pitchFamily="2" charset="2"/>
              <a:buNone/>
            </a:pPr>
            <a:r>
              <a:rPr lang="en-US" sz="2700" dirty="0"/>
              <a:t>for (</a:t>
            </a:r>
            <a:r>
              <a:rPr lang="en-US" sz="2700" dirty="0" err="1"/>
              <a:t>int</a:t>
            </a:r>
            <a:r>
              <a:rPr lang="en-US" sz="2700" dirty="0"/>
              <a:t> column = 0; column &lt; matrix[0].length; column++) {</a:t>
            </a:r>
          </a:p>
          <a:p>
            <a:pPr marL="609600" indent="-609600">
              <a:lnSpc>
                <a:spcPct val="80000"/>
              </a:lnSpc>
              <a:buFont typeface="Monotype Sorts" pitchFamily="2" charset="2"/>
              <a:buNone/>
            </a:pPr>
            <a:r>
              <a:rPr lang="en-US" sz="2700" dirty="0"/>
              <a:t>  </a:t>
            </a:r>
            <a:r>
              <a:rPr lang="en-US" sz="2700" dirty="0" err="1"/>
              <a:t>int</a:t>
            </a:r>
            <a:r>
              <a:rPr lang="en-US" sz="2700" dirty="0"/>
              <a:t> total = 0;</a:t>
            </a:r>
          </a:p>
          <a:p>
            <a:pPr marL="609600" indent="-609600">
              <a:lnSpc>
                <a:spcPct val="80000"/>
              </a:lnSpc>
              <a:buFont typeface="Monotype Sorts" pitchFamily="2" charset="2"/>
              <a:buNone/>
            </a:pPr>
            <a:r>
              <a:rPr lang="en-US" sz="2700" dirty="0"/>
              <a:t>  for (</a:t>
            </a:r>
            <a:r>
              <a:rPr lang="en-US" sz="2700" dirty="0" err="1"/>
              <a:t>int</a:t>
            </a:r>
            <a:r>
              <a:rPr lang="en-US" sz="2700" dirty="0"/>
              <a:t> row = 0; row &lt; </a:t>
            </a:r>
            <a:r>
              <a:rPr lang="en-US" sz="2700" dirty="0" err="1"/>
              <a:t>matrix.length</a:t>
            </a:r>
            <a:r>
              <a:rPr lang="en-US" sz="2700" dirty="0"/>
              <a:t>; row++)</a:t>
            </a:r>
          </a:p>
          <a:p>
            <a:pPr marL="609600" indent="-609600">
              <a:lnSpc>
                <a:spcPct val="80000"/>
              </a:lnSpc>
              <a:buFont typeface="Monotype Sorts" pitchFamily="2" charset="2"/>
              <a:buNone/>
            </a:pPr>
            <a:r>
              <a:rPr lang="en-US" sz="2700" dirty="0"/>
              <a:t>    total += matrix[row][column];</a:t>
            </a:r>
          </a:p>
          <a:p>
            <a:pPr marL="609600" indent="-609600">
              <a:lnSpc>
                <a:spcPct val="80000"/>
              </a:lnSpc>
              <a:buFont typeface="Monotype Sorts" pitchFamily="2" charset="2"/>
              <a:buNone/>
            </a:pPr>
            <a:r>
              <a:rPr lang="en-US" sz="2700" dirty="0"/>
              <a:t>  </a:t>
            </a:r>
            <a:r>
              <a:rPr lang="en-US" sz="2700" dirty="0" err="1"/>
              <a:t>System.out.println</a:t>
            </a:r>
            <a:r>
              <a:rPr lang="en-US" sz="2700" dirty="0"/>
              <a:t>("Sum for column " + column + " is " </a:t>
            </a:r>
          </a:p>
          <a:p>
            <a:pPr marL="609600" indent="-609600">
              <a:lnSpc>
                <a:spcPct val="80000"/>
              </a:lnSpc>
              <a:buFont typeface="Monotype Sorts" pitchFamily="2" charset="2"/>
              <a:buNone/>
            </a:pPr>
            <a:r>
              <a:rPr lang="en-US" sz="2700" dirty="0"/>
              <a:t>    + total);</a:t>
            </a:r>
          </a:p>
          <a:p>
            <a:pPr marL="609600" indent="-609600">
              <a:lnSpc>
                <a:spcPct val="80000"/>
              </a:lnSpc>
              <a:buFont typeface="Monotype Sorts" pitchFamily="2" charset="2"/>
              <a:buNone/>
            </a:pPr>
            <a:r>
              <a:rPr lang="en-US" sz="2700" dirty="0"/>
              <a:t>}</a:t>
            </a:r>
          </a:p>
        </p:txBody>
      </p:sp>
      <p:sp>
        <p:nvSpPr>
          <p:cNvPr id="6" name="Slide Number Placeholder 4"/>
          <p:cNvSpPr>
            <a:spLocks noGrp="1"/>
          </p:cNvSpPr>
          <p:nvPr>
            <p:ph type="sldNum" sz="quarter" idx="12"/>
          </p:nvPr>
        </p:nvSpPr>
        <p:spPr/>
        <p:txBody>
          <a:bodyPr/>
          <a:lstStyle/>
          <a:p>
            <a:fld id="{D80B4F07-69B8-4A68-91FF-8325B5314342}" type="slidenum">
              <a:rPr lang="en-US"/>
              <a:pPr/>
              <a:t>40</a:t>
            </a:fld>
            <a:endParaRPr lang="en-US"/>
          </a:p>
        </p:txBody>
      </p:sp>
      <p:sp>
        <p:nvSpPr>
          <p:cNvPr id="446468" name="Rectangle 4"/>
          <p:cNvSpPr>
            <a:spLocks noChangeArrowheads="1"/>
          </p:cNvSpPr>
          <p:nvPr/>
        </p:nvSpPr>
        <p:spPr bwMode="auto">
          <a:xfrm>
            <a:off x="2971800" y="25146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446469" name="Rectangle 5"/>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193675" y="381000"/>
            <a:ext cx="8756650" cy="1371600"/>
          </a:xfrm>
        </p:spPr>
        <p:txBody>
          <a:bodyPr>
            <a:normAutofit fontScale="90000"/>
          </a:bodyPr>
          <a:lstStyle/>
          <a:p>
            <a:r>
              <a:rPr lang="en-US"/>
              <a:t>Passing Tow-Dimensional Arrays to Methods</a:t>
            </a:r>
            <a:endParaRPr lang="en-US">
              <a:solidFill>
                <a:schemeClr val="tx1"/>
              </a:solidFill>
              <a:latin typeface="Book Antiqua" pitchFamily="18" charset="0"/>
              <a:hlinkClick r:id="rId2" action="ppaction://program"/>
            </a:endParaRPr>
          </a:p>
        </p:txBody>
      </p:sp>
      <p:sp>
        <p:nvSpPr>
          <p:cNvPr id="6" name="Slide Number Placeholder 4"/>
          <p:cNvSpPr>
            <a:spLocks noGrp="1"/>
          </p:cNvSpPr>
          <p:nvPr>
            <p:ph type="sldNum" sz="quarter" idx="12"/>
          </p:nvPr>
        </p:nvSpPr>
        <p:spPr/>
        <p:txBody>
          <a:bodyPr/>
          <a:lstStyle/>
          <a:p>
            <a:fld id="{092C3276-22AF-4B50-8166-7BFAFADCFF7C}" type="slidenum">
              <a:rPr lang="en-US"/>
              <a:pPr/>
              <a:t>41</a:t>
            </a:fld>
            <a:endParaRPr lang="en-US"/>
          </a:p>
        </p:txBody>
      </p:sp>
      <p:sp>
        <p:nvSpPr>
          <p:cNvPr id="273417" name="Rectangle 9"/>
          <p:cNvSpPr>
            <a:spLocks noChangeArrowheads="1"/>
          </p:cNvSpPr>
          <p:nvPr/>
        </p:nvSpPr>
        <p:spPr bwMode="auto">
          <a:xfrm>
            <a:off x="3352800" y="29718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7" name="TextBox 6"/>
          <p:cNvSpPr txBox="1"/>
          <p:nvPr/>
        </p:nvSpPr>
        <p:spPr>
          <a:xfrm>
            <a:off x="1219200" y="2324100"/>
            <a:ext cx="7374135" cy="2308324"/>
          </a:xfrm>
          <a:prstGeom prst="rect">
            <a:avLst/>
          </a:prstGeom>
          <a:noFill/>
        </p:spPr>
        <p:txBody>
          <a:bodyPr wrap="none" rtlCol="0">
            <a:spAutoFit/>
          </a:bodyPr>
          <a:lstStyle/>
          <a:p>
            <a:r>
              <a:rPr lang="en-US" dirty="0" smtClean="0">
                <a:latin typeface="Courier New" pitchFamily="49" charset="0"/>
                <a:cs typeface="Courier New" pitchFamily="49" charset="0"/>
              </a:rPr>
              <a:t>public static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sum(</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m) {    </a:t>
            </a:r>
          </a:p>
          <a:p>
            <a:r>
              <a:rPr lang="en-US" dirty="0" smtClean="0">
                <a:latin typeface="Courier New" pitchFamily="49" charset="0"/>
                <a:cs typeface="Courier New" pitchFamily="49" charset="0"/>
              </a:rPr>
              <a:t>    return total;</a:t>
            </a:r>
          </a:p>
          <a:p>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dirty="0" smtClean="0">
                <a:latin typeface="Courier New" pitchFamily="49" charset="0"/>
                <a:cs typeface="Courier New" pitchFamily="49" charset="0"/>
              </a:rPr>
              <a:t>[][] m = </a:t>
            </a:r>
            <a:r>
              <a:rPr lang="en-US" b="1" dirty="0">
                <a:latin typeface="Courier New" pitchFamily="49" charset="0"/>
                <a:cs typeface="Courier New" pitchFamily="49" charset="0"/>
              </a:rPr>
              <a:t>new</a:t>
            </a:r>
            <a:r>
              <a:rPr lang="en-US" dirty="0" smtClean="0">
                <a:latin typeface="Courier New" pitchFamily="49" charset="0"/>
                <a:cs typeface="Courier New" pitchFamily="49" charset="0"/>
              </a:rPr>
              <a:t> </a:t>
            </a:r>
            <a:r>
              <a:rPr lang="en-US" b="1" dirty="0" err="1">
                <a:latin typeface="Courier New" pitchFamily="49" charset="0"/>
                <a:cs typeface="Courier New" pitchFamily="49" charset="0"/>
              </a:rPr>
              <a:t>int</a:t>
            </a:r>
            <a:r>
              <a:rPr lang="en-US" dirty="0" smtClean="0">
                <a:latin typeface="Courier New" pitchFamily="49" charset="0"/>
                <a:cs typeface="Courier New" pitchFamily="49" charset="0"/>
              </a:rPr>
              <a:t>[</a:t>
            </a:r>
            <a:r>
              <a:rPr lang="en-US" dirty="0">
                <a:latin typeface="Courier New" pitchFamily="49" charset="0"/>
                <a:cs typeface="Courier New" pitchFamily="49" charset="0"/>
              </a:rPr>
              <a:t>3</a:t>
            </a:r>
            <a:r>
              <a:rPr lang="en-US" dirty="0" smtClean="0">
                <a:latin typeface="Courier New" pitchFamily="49" charset="0"/>
                <a:cs typeface="Courier New" pitchFamily="49" charset="0"/>
              </a:rPr>
              <a:t>][</a:t>
            </a:r>
            <a:r>
              <a:rPr lang="en-US" dirty="0">
                <a:latin typeface="Courier New" pitchFamily="49" charset="0"/>
                <a:cs typeface="Courier New" pitchFamily="49" charset="0"/>
              </a:rPr>
              <a:t>4</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sum(m);</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685800" y="0"/>
            <a:ext cx="7772400" cy="1066800"/>
          </a:xfrm>
          <a:noFill/>
          <a:ln/>
        </p:spPr>
        <p:txBody>
          <a:bodyPr/>
          <a:lstStyle/>
          <a:p>
            <a:r>
              <a:rPr lang="en-US"/>
              <a:t>Multidimensional Arrays</a:t>
            </a:r>
            <a:endParaRPr lang="en-US" b="1"/>
          </a:p>
        </p:txBody>
      </p:sp>
      <p:sp>
        <p:nvSpPr>
          <p:cNvPr id="326659" name="Rectangle 3"/>
          <p:cNvSpPr>
            <a:spLocks noGrp="1" noChangeArrowheads="1"/>
          </p:cNvSpPr>
          <p:nvPr>
            <p:ph idx="1"/>
          </p:nvPr>
        </p:nvSpPr>
        <p:spPr>
          <a:xfrm>
            <a:off x="304800" y="1066800"/>
            <a:ext cx="8610600" cy="5105400"/>
          </a:xfrm>
          <a:noFill/>
          <a:ln/>
        </p:spPr>
        <p:txBody>
          <a:bodyPr/>
          <a:lstStyle/>
          <a:p>
            <a:pPr marL="0" indent="0">
              <a:lnSpc>
                <a:spcPct val="90000"/>
              </a:lnSpc>
              <a:buFont typeface="Monotype Sorts" pitchFamily="2" charset="2"/>
              <a:buNone/>
            </a:pPr>
            <a:r>
              <a:rPr lang="en-US" sz="2800">
                <a:cs typeface="Times New Roman" pitchFamily="18" charset="0"/>
              </a:rPr>
              <a:t>Occasionally, you will need to represent n-dimensional data structures. In Java, you can create n-dimensional arrays for any integer n. </a:t>
            </a:r>
          </a:p>
          <a:p>
            <a:pPr marL="0" indent="0">
              <a:lnSpc>
                <a:spcPct val="90000"/>
              </a:lnSpc>
              <a:buFont typeface="Monotype Sorts" pitchFamily="2" charset="2"/>
              <a:buNone/>
            </a:pPr>
            <a:r>
              <a:rPr lang="en-US" sz="2800">
                <a:cs typeface="Times New Roman" pitchFamily="18" charset="0"/>
              </a:rPr>
              <a:t> </a:t>
            </a:r>
          </a:p>
          <a:p>
            <a:pPr marL="0" indent="0">
              <a:lnSpc>
                <a:spcPct val="90000"/>
              </a:lnSpc>
              <a:buFont typeface="Monotype Sorts" pitchFamily="2" charset="2"/>
              <a:buNone/>
            </a:pPr>
            <a:r>
              <a:rPr lang="en-US" sz="2800">
                <a:cs typeface="Times New Roman" pitchFamily="18" charset="0"/>
              </a:rPr>
              <a:t>The way to declare two-dimensional array variables and create two-dimensional arrays can be generalized to declare n-dimensional array variables and create n-dimensional arrays for n &gt;= 3. For example, the following syntax declares a three-dimensional array variable scores, creates an array, and assigns its reference to scores.</a:t>
            </a:r>
          </a:p>
          <a:p>
            <a:pPr marL="0" indent="0">
              <a:lnSpc>
                <a:spcPct val="90000"/>
              </a:lnSpc>
              <a:buFont typeface="Monotype Sorts" pitchFamily="2" charset="2"/>
              <a:buNone/>
            </a:pPr>
            <a:endParaRPr lang="en-US" sz="2800">
              <a:cs typeface="Times New Roman" pitchFamily="18" charset="0"/>
            </a:endParaRPr>
          </a:p>
          <a:p>
            <a:pPr lvl="1">
              <a:lnSpc>
                <a:spcPct val="90000"/>
              </a:lnSpc>
              <a:buFontTx/>
              <a:buNone/>
            </a:pPr>
            <a:r>
              <a:rPr lang="en-US" sz="2400">
                <a:cs typeface="Times New Roman" pitchFamily="18" charset="0"/>
              </a:rPr>
              <a:t> double[][][] scores = new double[10][5][2];</a:t>
            </a:r>
          </a:p>
        </p:txBody>
      </p:sp>
      <p:sp>
        <p:nvSpPr>
          <p:cNvPr id="4" name="Slide Number Placeholder 4"/>
          <p:cNvSpPr>
            <a:spLocks noGrp="1"/>
          </p:cNvSpPr>
          <p:nvPr>
            <p:ph type="sldNum" sz="quarter" idx="12"/>
          </p:nvPr>
        </p:nvSpPr>
        <p:spPr/>
        <p:txBody>
          <a:bodyPr/>
          <a:lstStyle/>
          <a:p>
            <a:fld id="{9808295F-269C-4D9B-8A8A-A312B09A84AA}" type="slidenum">
              <a:rPr lang="en-US"/>
              <a:pPr/>
              <a:t>42</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228600"/>
            <a:ext cx="7772400" cy="990600"/>
          </a:xfrm>
          <a:noFill/>
          <a:ln/>
        </p:spPr>
        <p:txBody>
          <a:bodyPr/>
          <a:lstStyle/>
          <a:p>
            <a:r>
              <a:rPr lang="en-US"/>
              <a:t>Creating Arrays</a:t>
            </a:r>
          </a:p>
        </p:txBody>
      </p:sp>
      <p:sp>
        <p:nvSpPr>
          <p:cNvPr id="12291" name="Rectangle 3"/>
          <p:cNvSpPr>
            <a:spLocks noGrp="1" noChangeArrowheads="1"/>
          </p:cNvSpPr>
          <p:nvPr>
            <p:ph idx="1"/>
          </p:nvPr>
        </p:nvSpPr>
        <p:spPr>
          <a:xfrm>
            <a:off x="152400" y="1371600"/>
            <a:ext cx="8839200" cy="4114800"/>
          </a:xfrm>
          <a:noFill/>
          <a:ln/>
        </p:spPr>
        <p:txBody>
          <a:bodyPr/>
          <a:lstStyle/>
          <a:p>
            <a:pPr>
              <a:buFont typeface="Monotype Sorts" pitchFamily="2" charset="2"/>
              <a:buNone/>
            </a:pPr>
            <a:r>
              <a:rPr lang="en-US" sz="2800">
                <a:latin typeface="Courier New" pitchFamily="49" charset="0"/>
              </a:rPr>
              <a:t>arrayRefVar = new datatype[arraySize];</a:t>
            </a:r>
            <a:endParaRPr lang="en-US"/>
          </a:p>
          <a:p>
            <a:pPr>
              <a:buFont typeface="Monotype Sorts" pitchFamily="2" charset="2"/>
              <a:buNone/>
            </a:pPr>
            <a:endParaRPr lang="en-US"/>
          </a:p>
          <a:p>
            <a:pPr>
              <a:buFont typeface="Monotype Sorts" pitchFamily="2" charset="2"/>
              <a:buNone/>
            </a:pPr>
            <a:r>
              <a:rPr lang="en-US" sz="2800"/>
              <a:t>Example:</a:t>
            </a:r>
            <a:endParaRPr lang="en-US"/>
          </a:p>
          <a:p>
            <a:pPr>
              <a:buFont typeface="Monotype Sorts" pitchFamily="2" charset="2"/>
              <a:buNone/>
            </a:pPr>
            <a:r>
              <a:rPr lang="en-US" sz="2600">
                <a:latin typeface="Courier New" pitchFamily="49" charset="0"/>
              </a:rPr>
              <a:t>myList = new double[10];</a:t>
            </a:r>
            <a:endParaRPr lang="en-US"/>
          </a:p>
          <a:p>
            <a:pPr>
              <a:buFont typeface="Monotype Sorts" pitchFamily="2" charset="2"/>
              <a:buNone/>
            </a:pPr>
            <a:endParaRPr lang="en-US"/>
          </a:p>
          <a:p>
            <a:pPr>
              <a:buFont typeface="Monotype Sorts" pitchFamily="2" charset="2"/>
              <a:buNone/>
            </a:pPr>
            <a:r>
              <a:rPr lang="en-US" sz="2600">
                <a:latin typeface="Courier New" pitchFamily="49" charset="0"/>
              </a:rPr>
              <a:t>myList[0]</a:t>
            </a:r>
            <a:r>
              <a:rPr lang="en-US"/>
              <a:t> references the first element in the array.</a:t>
            </a:r>
          </a:p>
          <a:p>
            <a:pPr>
              <a:buFont typeface="Monotype Sorts" pitchFamily="2" charset="2"/>
              <a:buNone/>
            </a:pPr>
            <a:r>
              <a:rPr lang="en-US" sz="2600">
                <a:latin typeface="Courier New" pitchFamily="49" charset="0"/>
              </a:rPr>
              <a:t>myList[9]</a:t>
            </a:r>
            <a:r>
              <a:rPr lang="en-US"/>
              <a:t> references the last element in the array.</a:t>
            </a:r>
          </a:p>
        </p:txBody>
      </p:sp>
      <p:sp>
        <p:nvSpPr>
          <p:cNvPr id="4" name="Slide Number Placeholder 4"/>
          <p:cNvSpPr>
            <a:spLocks noGrp="1"/>
          </p:cNvSpPr>
          <p:nvPr>
            <p:ph type="sldNum" sz="quarter" idx="12"/>
          </p:nvPr>
        </p:nvSpPr>
        <p:spPr/>
        <p:txBody>
          <a:bodyPr/>
          <a:lstStyle/>
          <a:p>
            <a:fld id="{323426E1-DD7E-4470-86A6-7D6638CFA0F2}" type="slidenum">
              <a:rPr lang="en-US"/>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457200"/>
            <a:ext cx="7772400" cy="1219200"/>
          </a:xfrm>
          <a:noFill/>
          <a:ln/>
        </p:spPr>
        <p:txBody>
          <a:bodyPr>
            <a:normAutofit fontScale="90000"/>
          </a:bodyPr>
          <a:lstStyle/>
          <a:p>
            <a:r>
              <a:rPr lang="en-US"/>
              <a:t>Declaring and Creating</a:t>
            </a:r>
            <a:br>
              <a:rPr lang="en-US"/>
            </a:br>
            <a:r>
              <a:rPr lang="en-US"/>
              <a:t>in One Step</a:t>
            </a:r>
            <a:endParaRPr lang="en-US" sz="4000"/>
          </a:p>
        </p:txBody>
      </p:sp>
      <p:sp>
        <p:nvSpPr>
          <p:cNvPr id="13315" name="Rectangle 3"/>
          <p:cNvSpPr>
            <a:spLocks noGrp="1" noChangeArrowheads="1"/>
          </p:cNvSpPr>
          <p:nvPr>
            <p:ph idx="1"/>
          </p:nvPr>
        </p:nvSpPr>
        <p:spPr>
          <a:xfrm>
            <a:off x="685800" y="2057400"/>
            <a:ext cx="7315200" cy="4114800"/>
          </a:xfrm>
          <a:noFill/>
          <a:ln/>
        </p:spPr>
        <p:txBody>
          <a:bodyPr/>
          <a:lstStyle/>
          <a:p>
            <a:r>
              <a:rPr lang="en-US" sz="2800">
                <a:latin typeface="Courier New" pitchFamily="49" charset="0"/>
              </a:rPr>
              <a:t>datatype[] arrayRefVar = new</a:t>
            </a:r>
          </a:p>
          <a:p>
            <a:pPr>
              <a:buFont typeface="Monotype Sorts" pitchFamily="2" charset="2"/>
              <a:buNone/>
            </a:pPr>
            <a:r>
              <a:rPr lang="en-US" sz="2800">
                <a:latin typeface="Courier New" pitchFamily="49" charset="0"/>
              </a:rPr>
              <a:t>    datatype[arraySize];</a:t>
            </a:r>
            <a:endParaRPr lang="en-US" sz="2600">
              <a:latin typeface="Courier New" pitchFamily="49" charset="0"/>
            </a:endParaRPr>
          </a:p>
          <a:p>
            <a:pPr>
              <a:spcBef>
                <a:spcPct val="75000"/>
              </a:spcBef>
              <a:buFont typeface="Monotype Sorts" pitchFamily="2" charset="2"/>
              <a:buNone/>
            </a:pPr>
            <a:r>
              <a:rPr lang="en-US" sz="2600">
                <a:latin typeface="Courier New" pitchFamily="49" charset="0"/>
              </a:rPr>
              <a:t> 	</a:t>
            </a:r>
            <a:r>
              <a:rPr lang="en-US" sz="2400">
                <a:latin typeface="Courier New" pitchFamily="49" charset="0"/>
              </a:rPr>
              <a:t>double[] myList = new double[10];</a:t>
            </a:r>
            <a:endParaRPr lang="en-US" sz="2600">
              <a:latin typeface="Courier New" pitchFamily="49" charset="0"/>
            </a:endParaRPr>
          </a:p>
          <a:p>
            <a:pPr>
              <a:spcBef>
                <a:spcPct val="150000"/>
              </a:spcBef>
            </a:pPr>
            <a:r>
              <a:rPr lang="en-US" sz="2800">
                <a:latin typeface="Courier New" pitchFamily="49" charset="0"/>
              </a:rPr>
              <a:t>datatype arrayRefVar[] = new</a:t>
            </a:r>
            <a:br>
              <a:rPr lang="en-US" sz="2800">
                <a:latin typeface="Courier New" pitchFamily="49" charset="0"/>
              </a:rPr>
            </a:br>
            <a:r>
              <a:rPr lang="en-US" sz="2800">
                <a:latin typeface="Courier New" pitchFamily="49" charset="0"/>
              </a:rPr>
              <a:t>  datatype[arraySize];</a:t>
            </a:r>
            <a:endParaRPr lang="en-US" sz="2600">
              <a:latin typeface="Courier New" pitchFamily="49" charset="0"/>
            </a:endParaRPr>
          </a:p>
          <a:p>
            <a:pPr>
              <a:spcBef>
                <a:spcPct val="75000"/>
              </a:spcBef>
              <a:buFont typeface="Monotype Sorts" pitchFamily="2" charset="2"/>
              <a:buNone/>
            </a:pPr>
            <a:r>
              <a:rPr lang="en-US" sz="2600">
                <a:latin typeface="Courier New" pitchFamily="49" charset="0"/>
              </a:rPr>
              <a:t>	</a:t>
            </a:r>
            <a:r>
              <a:rPr lang="en-US" sz="2400">
                <a:latin typeface="Courier New" pitchFamily="49" charset="0"/>
              </a:rPr>
              <a:t>double myList[] = new double[10];</a:t>
            </a:r>
            <a:endParaRPr lang="en-US" sz="2600">
              <a:latin typeface="Courier New" pitchFamily="49" charset="0"/>
            </a:endParaRPr>
          </a:p>
        </p:txBody>
      </p:sp>
      <p:sp>
        <p:nvSpPr>
          <p:cNvPr id="4" name="Slide Number Placeholder 4"/>
          <p:cNvSpPr>
            <a:spLocks noGrp="1"/>
          </p:cNvSpPr>
          <p:nvPr>
            <p:ph type="sldNum" sz="quarter" idx="12"/>
          </p:nvPr>
        </p:nvSpPr>
        <p:spPr/>
        <p:txBody>
          <a:bodyPr/>
          <a:lstStyle/>
          <a:p>
            <a:fld id="{3209C8D7-6526-49A5-892C-9E6817519576}"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0"/>
            <a:ext cx="7772400" cy="1428750"/>
          </a:xfrm>
          <a:noFill/>
          <a:ln/>
        </p:spPr>
        <p:txBody>
          <a:bodyPr/>
          <a:lstStyle/>
          <a:p>
            <a:r>
              <a:rPr lang="en-US"/>
              <a:t>The Length of an Array</a:t>
            </a:r>
          </a:p>
        </p:txBody>
      </p:sp>
      <p:sp>
        <p:nvSpPr>
          <p:cNvPr id="14339" name="Rectangle 3"/>
          <p:cNvSpPr>
            <a:spLocks noGrp="1" noChangeArrowheads="1"/>
          </p:cNvSpPr>
          <p:nvPr>
            <p:ph idx="1"/>
          </p:nvPr>
        </p:nvSpPr>
        <p:spPr>
          <a:xfrm>
            <a:off x="228600" y="1447800"/>
            <a:ext cx="8686800" cy="4114800"/>
          </a:xfrm>
          <a:noFill/>
          <a:ln/>
        </p:spPr>
        <p:txBody>
          <a:bodyPr/>
          <a:lstStyle/>
          <a:p>
            <a:pPr marL="0" indent="0" algn="just">
              <a:buFont typeface="Monotype Sorts" pitchFamily="2" charset="2"/>
              <a:buNone/>
            </a:pPr>
            <a:r>
              <a:rPr lang="en-US" sz="3000"/>
              <a:t>Once an array is created, its size is fixed. It cannot be changed. You can find its size using</a:t>
            </a:r>
          </a:p>
          <a:p>
            <a:pPr marL="0" indent="0" algn="just">
              <a:buFont typeface="Monotype Sorts" pitchFamily="2" charset="2"/>
              <a:buNone/>
            </a:pPr>
            <a:endParaRPr lang="en-US"/>
          </a:p>
          <a:p>
            <a:pPr lvl="2" algn="just">
              <a:buFont typeface="Monotype Sorts" pitchFamily="2" charset="2"/>
              <a:buNone/>
            </a:pPr>
            <a:r>
              <a:rPr lang="en-US"/>
              <a:t>arrayRefVar.length</a:t>
            </a:r>
          </a:p>
          <a:p>
            <a:pPr lvl="2" algn="just">
              <a:buFont typeface="Monotype Sorts" pitchFamily="2" charset="2"/>
              <a:buNone/>
            </a:pPr>
            <a:endParaRPr lang="en-US"/>
          </a:p>
          <a:p>
            <a:pPr marL="0" indent="0" algn="just">
              <a:buFont typeface="Monotype Sorts" pitchFamily="2" charset="2"/>
              <a:buNone/>
            </a:pPr>
            <a:r>
              <a:rPr lang="en-US"/>
              <a:t>For example,</a:t>
            </a:r>
          </a:p>
          <a:p>
            <a:pPr marL="0" indent="0" algn="just">
              <a:buFont typeface="Monotype Sorts" pitchFamily="2" charset="2"/>
              <a:buNone/>
            </a:pPr>
            <a:endParaRPr lang="en-US"/>
          </a:p>
          <a:p>
            <a:pPr lvl="2" algn="just">
              <a:buFont typeface="Monotype Sorts" pitchFamily="2" charset="2"/>
              <a:buNone/>
            </a:pPr>
            <a:r>
              <a:rPr lang="en-US"/>
              <a:t>myList.length returns 10</a:t>
            </a:r>
          </a:p>
        </p:txBody>
      </p:sp>
      <p:sp>
        <p:nvSpPr>
          <p:cNvPr id="4" name="Slide Number Placeholder 4"/>
          <p:cNvSpPr>
            <a:spLocks noGrp="1"/>
          </p:cNvSpPr>
          <p:nvPr>
            <p:ph type="sldNum" sz="quarter" idx="12"/>
          </p:nvPr>
        </p:nvSpPr>
        <p:spPr/>
        <p:txBody>
          <a:bodyPr/>
          <a:lstStyle/>
          <a:p>
            <a:fld id="{D3FE6C95-7705-4D40-9207-9A7B14335A7B}"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685800" y="152400"/>
            <a:ext cx="7772400" cy="590550"/>
          </a:xfrm>
          <a:noFill/>
          <a:ln/>
        </p:spPr>
        <p:txBody>
          <a:bodyPr>
            <a:normAutofit fontScale="90000"/>
          </a:bodyPr>
          <a:lstStyle/>
          <a:p>
            <a:r>
              <a:rPr lang="en-US"/>
              <a:t>Default Values</a:t>
            </a:r>
          </a:p>
        </p:txBody>
      </p:sp>
      <p:sp>
        <p:nvSpPr>
          <p:cNvPr id="308227" name="Rectangle 3"/>
          <p:cNvSpPr>
            <a:spLocks noGrp="1" noChangeArrowheads="1"/>
          </p:cNvSpPr>
          <p:nvPr>
            <p:ph idx="1"/>
          </p:nvPr>
        </p:nvSpPr>
        <p:spPr>
          <a:xfrm>
            <a:off x="228600" y="990600"/>
            <a:ext cx="8610600" cy="4572000"/>
          </a:xfrm>
          <a:noFill/>
          <a:ln/>
        </p:spPr>
        <p:txBody>
          <a:bodyPr/>
          <a:lstStyle/>
          <a:p>
            <a:pPr marL="0" indent="0" algn="just">
              <a:buFont typeface="Monotype Sorts" pitchFamily="2" charset="2"/>
              <a:buNone/>
            </a:pPr>
            <a:r>
              <a:rPr lang="en-US" sz="3400">
                <a:cs typeface="Courier New" pitchFamily="49" charset="0"/>
              </a:rPr>
              <a:t>When an array is created, its elements are assigned the default value of </a:t>
            </a:r>
          </a:p>
          <a:p>
            <a:pPr marL="0" indent="0" algn="just">
              <a:buFont typeface="Monotype Sorts" pitchFamily="2" charset="2"/>
              <a:buNone/>
            </a:pPr>
            <a:endParaRPr lang="en-US" sz="3400">
              <a:cs typeface="Courier New" pitchFamily="49" charset="0"/>
            </a:endParaRPr>
          </a:p>
          <a:p>
            <a:pPr lvl="1" algn="just">
              <a:buFontTx/>
              <a:buNone/>
            </a:pPr>
            <a:r>
              <a:rPr lang="en-US" sz="3000" u="sng">
                <a:cs typeface="Courier New" pitchFamily="49" charset="0"/>
              </a:rPr>
              <a:t>0</a:t>
            </a:r>
            <a:r>
              <a:rPr lang="en-US" sz="3000">
                <a:cs typeface="Courier New" pitchFamily="49" charset="0"/>
              </a:rPr>
              <a:t> for the numeric primitive data types, </a:t>
            </a:r>
          </a:p>
          <a:p>
            <a:pPr lvl="1" algn="just">
              <a:buFontTx/>
              <a:buNone/>
            </a:pPr>
            <a:r>
              <a:rPr lang="en-US" sz="3000" u="sng">
                <a:cs typeface="Courier New" pitchFamily="49" charset="0"/>
              </a:rPr>
              <a:t>'\u0000'</a:t>
            </a:r>
            <a:r>
              <a:rPr lang="en-US" sz="3000">
                <a:cs typeface="Courier New" pitchFamily="49" charset="0"/>
              </a:rPr>
              <a:t> for </a:t>
            </a:r>
            <a:r>
              <a:rPr lang="en-US" sz="3000" u="sng">
                <a:cs typeface="Courier New" pitchFamily="49" charset="0"/>
              </a:rPr>
              <a:t>char</a:t>
            </a:r>
            <a:r>
              <a:rPr lang="en-US" sz="3000">
                <a:cs typeface="Courier New" pitchFamily="49" charset="0"/>
              </a:rPr>
              <a:t> types, and </a:t>
            </a:r>
          </a:p>
          <a:p>
            <a:pPr lvl="1" algn="just">
              <a:buFontTx/>
              <a:buNone/>
            </a:pPr>
            <a:r>
              <a:rPr lang="en-US" sz="3000" u="sng">
                <a:cs typeface="Courier New" pitchFamily="49" charset="0"/>
              </a:rPr>
              <a:t>false</a:t>
            </a:r>
            <a:r>
              <a:rPr lang="en-US" sz="3000">
                <a:cs typeface="Courier New" pitchFamily="49" charset="0"/>
              </a:rPr>
              <a:t> for </a:t>
            </a:r>
            <a:r>
              <a:rPr lang="en-US" sz="3000" u="sng">
                <a:cs typeface="Courier New" pitchFamily="49" charset="0"/>
              </a:rPr>
              <a:t>boolean</a:t>
            </a:r>
            <a:r>
              <a:rPr lang="en-US" sz="3000">
                <a:cs typeface="Courier New" pitchFamily="49" charset="0"/>
              </a:rPr>
              <a:t> types. </a:t>
            </a:r>
            <a:endParaRPr lang="en-US" sz="3200"/>
          </a:p>
        </p:txBody>
      </p:sp>
      <p:sp>
        <p:nvSpPr>
          <p:cNvPr id="4" name="Slide Number Placeholder 4"/>
          <p:cNvSpPr>
            <a:spLocks noGrp="1"/>
          </p:cNvSpPr>
          <p:nvPr>
            <p:ph type="sldNum" sz="quarter" idx="12"/>
          </p:nvPr>
        </p:nvSpPr>
        <p:spPr/>
        <p:txBody>
          <a:bodyPr/>
          <a:lstStyle/>
          <a:p>
            <a:fld id="{F253C204-9ECD-4D7C-829B-97EFB76F19CD}"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685800" y="152400"/>
            <a:ext cx="7772400" cy="609600"/>
          </a:xfrm>
          <a:noFill/>
          <a:ln/>
        </p:spPr>
        <p:txBody>
          <a:bodyPr>
            <a:normAutofit fontScale="90000"/>
          </a:bodyPr>
          <a:lstStyle/>
          <a:p>
            <a:r>
              <a:rPr lang="en-US"/>
              <a:t>Indexed Variables</a:t>
            </a:r>
          </a:p>
        </p:txBody>
      </p:sp>
      <p:sp>
        <p:nvSpPr>
          <p:cNvPr id="307203" name="Rectangle 3"/>
          <p:cNvSpPr>
            <a:spLocks noGrp="1" noChangeArrowheads="1"/>
          </p:cNvSpPr>
          <p:nvPr>
            <p:ph idx="1"/>
          </p:nvPr>
        </p:nvSpPr>
        <p:spPr>
          <a:xfrm>
            <a:off x="228600" y="914400"/>
            <a:ext cx="8686800" cy="5486400"/>
          </a:xfrm>
          <a:noFill/>
          <a:ln/>
        </p:spPr>
        <p:txBody>
          <a:bodyPr/>
          <a:lstStyle/>
          <a:p>
            <a:pPr marL="0" indent="0" algn="just">
              <a:buFont typeface="Monotype Sorts" pitchFamily="2" charset="2"/>
              <a:buNone/>
            </a:pPr>
            <a:r>
              <a:rPr lang="en-US" sz="3000" dirty="0">
                <a:cs typeface="Courier New" pitchFamily="49" charset="0"/>
              </a:rPr>
              <a:t>The array elements are accessed through the index. The array indices are </a:t>
            </a:r>
            <a:r>
              <a:rPr lang="en-US" sz="3000" i="1" dirty="0">
                <a:cs typeface="Courier New" pitchFamily="49" charset="0"/>
              </a:rPr>
              <a:t>0-based</a:t>
            </a:r>
            <a:r>
              <a:rPr lang="en-US" sz="3000" dirty="0">
                <a:cs typeface="Courier New" pitchFamily="49" charset="0"/>
              </a:rPr>
              <a:t>, i.e., it starts from 0 to arrayRefVar.length-1. In the example in Figure 6.1, </a:t>
            </a:r>
            <a:r>
              <a:rPr lang="en-US" sz="3000" dirty="0" err="1">
                <a:cs typeface="Courier New" pitchFamily="49" charset="0"/>
              </a:rPr>
              <a:t>myList</a:t>
            </a:r>
            <a:r>
              <a:rPr lang="en-US" sz="3000" dirty="0">
                <a:cs typeface="Courier New" pitchFamily="49" charset="0"/>
              </a:rPr>
              <a:t> holds ten double values and the indices are from 0 to 9.</a:t>
            </a:r>
          </a:p>
          <a:p>
            <a:pPr marL="0" indent="0" algn="just">
              <a:buFont typeface="Monotype Sorts" pitchFamily="2" charset="2"/>
              <a:buNone/>
            </a:pPr>
            <a:endParaRPr lang="en-US" sz="3000" dirty="0">
              <a:cs typeface="Times New Roman" pitchFamily="18" charset="0"/>
            </a:endParaRPr>
          </a:p>
          <a:p>
            <a:pPr marL="0" indent="0" algn="just">
              <a:buFont typeface="Monotype Sorts" pitchFamily="2" charset="2"/>
              <a:buNone/>
            </a:pPr>
            <a:r>
              <a:rPr lang="en-US" sz="3000" dirty="0">
                <a:cs typeface="Courier New" pitchFamily="49" charset="0"/>
              </a:rPr>
              <a:t>Each element in the array is represented using the following syntax, known as an </a:t>
            </a:r>
            <a:r>
              <a:rPr lang="en-US" sz="3000" i="1" dirty="0">
                <a:cs typeface="Courier New" pitchFamily="49" charset="0"/>
              </a:rPr>
              <a:t>indexed variable</a:t>
            </a:r>
            <a:r>
              <a:rPr lang="en-US" sz="3000" dirty="0">
                <a:cs typeface="Courier New" pitchFamily="49" charset="0"/>
              </a:rPr>
              <a:t>:</a:t>
            </a:r>
          </a:p>
          <a:p>
            <a:pPr marL="0" indent="0" algn="just">
              <a:buFont typeface="Monotype Sorts" pitchFamily="2" charset="2"/>
              <a:buNone/>
            </a:pPr>
            <a:endParaRPr lang="en-US" sz="3000" dirty="0">
              <a:cs typeface="Times New Roman" pitchFamily="18" charset="0"/>
            </a:endParaRPr>
          </a:p>
          <a:p>
            <a:pPr lvl="1" algn="just">
              <a:buFontTx/>
              <a:buNone/>
            </a:pPr>
            <a:r>
              <a:rPr lang="en-US" sz="2600" dirty="0" err="1">
                <a:cs typeface="Courier New" pitchFamily="49" charset="0"/>
              </a:rPr>
              <a:t>arrayRefVar</a:t>
            </a:r>
            <a:r>
              <a:rPr lang="en-US" sz="2600" dirty="0">
                <a:cs typeface="Courier New" pitchFamily="49" charset="0"/>
              </a:rPr>
              <a:t>[index];</a:t>
            </a:r>
            <a:endParaRPr lang="en-US" sz="2600" dirty="0">
              <a:cs typeface="Times New Roman" pitchFamily="18" charset="0"/>
            </a:endParaRPr>
          </a:p>
        </p:txBody>
      </p:sp>
      <p:sp>
        <p:nvSpPr>
          <p:cNvPr id="4" name="Slide Number Placeholder 4"/>
          <p:cNvSpPr>
            <a:spLocks noGrp="1"/>
          </p:cNvSpPr>
          <p:nvPr>
            <p:ph type="sldNum" sz="quarter" idx="12"/>
          </p:nvPr>
        </p:nvSpPr>
        <p:spPr/>
        <p:txBody>
          <a:bodyPr/>
          <a:lstStyle/>
          <a:p>
            <a:fld id="{0629F1A7-8530-4734-953F-DA0874512F9C}" type="slidenum">
              <a:rPr lang="en-US"/>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24617</TotalTime>
  <Words>2073</Words>
  <Application>Microsoft Office PowerPoint</Application>
  <PresentationFormat>On-screen Show (4:3)</PresentationFormat>
  <Paragraphs>347</Paragraphs>
  <Slides>42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Office Theme</vt:lpstr>
      <vt:lpstr>Microsoft Word Picture</vt:lpstr>
      <vt:lpstr>PowerPoint Presentation</vt:lpstr>
      <vt:lpstr>Arrays</vt:lpstr>
      <vt:lpstr>Introducing Arrays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 Using the Shorthand Notation</vt:lpstr>
      <vt:lpstr>CAUTION</vt:lpstr>
      <vt:lpstr>Processing Arrays</vt:lpstr>
      <vt:lpstr>Initializing arrays with input values</vt:lpstr>
      <vt:lpstr>Initializing arrays with random values</vt:lpstr>
      <vt:lpstr>Printing arrays</vt:lpstr>
      <vt:lpstr>Summing all elements</vt:lpstr>
      <vt:lpstr>Finding the largest element</vt:lpstr>
      <vt:lpstr>Enhanced for Loop (for-each loop)</vt:lpstr>
      <vt:lpstr>Copying Arrays</vt:lpstr>
      <vt:lpstr>Copying Arrays</vt:lpstr>
      <vt:lpstr>The arraycopy Utility</vt:lpstr>
      <vt:lpstr>Passing Arrays to Methods</vt:lpstr>
      <vt:lpstr>Anonymous Array</vt:lpstr>
      <vt:lpstr>Pass By Value</vt:lpstr>
      <vt:lpstr>Returning an Array from a Method</vt:lpstr>
      <vt:lpstr>The Arrays.sort Method</vt:lpstr>
      <vt:lpstr>Declare/Create Two-dimensional Arrays</vt:lpstr>
      <vt:lpstr>Declaring Variables of Two-dimensional Arrays and Creating Two-dimensional Arrays </vt:lpstr>
      <vt:lpstr>Declaring, Creating, and Initializing Using Shorthand Notations</vt:lpstr>
      <vt:lpstr>Lengths of Two-dimensional Arrays</vt:lpstr>
      <vt:lpstr>Lengths of Two-dimensional Arrays, cont.</vt:lpstr>
      <vt:lpstr>Ragged Arrays</vt:lpstr>
      <vt:lpstr>Processing Two-Dimensional Arrays</vt:lpstr>
      <vt:lpstr>Initializing arrays with input values</vt:lpstr>
      <vt:lpstr>Initializing arrays with random values</vt:lpstr>
      <vt:lpstr>Printing arrays</vt:lpstr>
      <vt:lpstr>Summing all elements</vt:lpstr>
      <vt:lpstr>Summing elements by column</vt:lpstr>
      <vt:lpstr>Passing Tow-Dimensional Arrays to Methods</vt:lpstr>
      <vt:lpstr>Multidimensional Arrays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Rajesh</cp:lastModifiedBy>
  <cp:revision>281</cp:revision>
  <dcterms:created xsi:type="dcterms:W3CDTF">1995-06-10T17:31:50Z</dcterms:created>
  <dcterms:modified xsi:type="dcterms:W3CDTF">2015-01-11T17:24:43Z</dcterms:modified>
</cp:coreProperties>
</file>