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sldIdLst>
    <p:sldId id="433" r:id="rId2"/>
    <p:sldId id="314" r:id="rId3"/>
    <p:sldId id="430" r:id="rId4"/>
    <p:sldId id="431" r:id="rId5"/>
    <p:sldId id="432" r:id="rId6"/>
    <p:sldId id="362" r:id="rId7"/>
    <p:sldId id="415" r:id="rId8"/>
    <p:sldId id="416" r:id="rId9"/>
    <p:sldId id="417" r:id="rId10"/>
    <p:sldId id="418" r:id="rId11"/>
    <p:sldId id="335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18" r:id="rId23"/>
    <p:sldId id="378" r:id="rId24"/>
    <p:sldId id="411" r:id="rId25"/>
    <p:sldId id="320" r:id="rId26"/>
    <p:sldId id="428" r:id="rId27"/>
    <p:sldId id="342" r:id="rId28"/>
    <p:sldId id="350" r:id="rId29"/>
    <p:sldId id="360" r:id="rId30"/>
    <p:sldId id="353" r:id="rId31"/>
    <p:sldId id="351" r:id="rId32"/>
    <p:sldId id="352" r:id="rId33"/>
    <p:sldId id="346" r:id="rId3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95" autoAdjust="0"/>
    <p:restoredTop sz="90929"/>
  </p:normalViewPr>
  <p:slideViewPr>
    <p:cSldViewPr>
      <p:cViewPr>
        <p:scale>
          <a:sx n="66" d="100"/>
          <a:sy n="66" d="100"/>
        </p:scale>
        <p:origin x="-1272" y="-300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557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Liang, Introduction to Java Programming, Eighth Edition, (c) 2011 Pearson Education, Inc. All rights reserved. 0132130807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32A1-C8A5-4C57-9357-F7F1C9A6F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B42A-A8B3-43E0-ACE9-19DC23D19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9AA5-23C1-4BD1-90EC-39EB32FA1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EF3-C311-4C57-B918-85EB842E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CE5B-4E1F-4EE7-895A-CD9BD076F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94D-EA77-45C1-83CC-950C3BCD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DC6E-2B12-4FBC-A83A-53AD91B83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1C99-36FE-4540-8A33-CE405638D6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A7E-9D30-42E7-9303-041DA4CF2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EB20-FB1B-4651-B21C-7ADFF60D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565F-D41A-49D9-A914-4AD42212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467C-3EBC-4938-98E7-6D8AC96709E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Sadat\Desktop\x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228600"/>
            <a:ext cx="638175" cy="6381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82000" cy="2438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National Mobile Application Trainer </a:t>
            </a:r>
            <a:b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and Innovative Application Development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299" y="3733800"/>
            <a:ext cx="6077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Mobile Application Training Program</a:t>
            </a:r>
          </a:p>
          <a:p>
            <a:pPr algn="ctr"/>
            <a:r>
              <a:rPr lang="en-US" sz="2800" b="1" dirty="0" smtClean="0"/>
              <a:t>Topic</a:t>
            </a:r>
            <a:r>
              <a:rPr lang="en-US" sz="2800" b="1" dirty="0" smtClean="0"/>
              <a:t>: Methods</a:t>
            </a:r>
            <a:endParaRPr lang="en-US" sz="2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Return Value Type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A4A3-22D5-4591-AEF9-BF7F1505A0D4}" type="slidenum">
              <a:rPr lang="en-US"/>
              <a:pPr/>
              <a:t>10</a:t>
            </a:fld>
            <a:endParaRPr lang="en-US"/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method may return a value. The </a:t>
            </a:r>
            <a:r>
              <a:rPr lang="en-US" u="sng"/>
              <a:t>returnValueType</a:t>
            </a:r>
            <a:r>
              <a:rPr lang="en-US"/>
              <a:t> is the data type of the value the method returns. If the method does not return a value, the </a:t>
            </a:r>
            <a:r>
              <a:rPr lang="en-US" u="sng"/>
              <a:t>returnValueType</a:t>
            </a:r>
            <a:r>
              <a:rPr lang="en-US"/>
              <a:t> is the keyword </a:t>
            </a:r>
            <a:r>
              <a:rPr lang="en-US" u="sng"/>
              <a:t>void</a:t>
            </a:r>
            <a:r>
              <a:rPr lang="en-US"/>
              <a:t>. For example, the </a:t>
            </a:r>
            <a:r>
              <a:rPr lang="en-US" u="sng"/>
              <a:t>returnValueType</a:t>
            </a:r>
            <a:r>
              <a:rPr lang="en-US"/>
              <a:t> in the </a:t>
            </a:r>
            <a:r>
              <a:rPr lang="en-US" u="sng"/>
              <a:t>main</a:t>
            </a:r>
            <a:r>
              <a:rPr lang="en-US"/>
              <a:t> method is </a:t>
            </a:r>
            <a:r>
              <a:rPr lang="en-US" u="sng"/>
              <a:t>void</a:t>
            </a:r>
            <a:r>
              <a:rPr lang="en-US"/>
              <a:t>.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D08C-9D96-4619-BAF8-CD175655F506}" type="slidenum">
              <a:rPr lang="en-US"/>
              <a:pPr/>
              <a:t>11</a:t>
            </a:fld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Picture" r:id="rId4" imgW="4232148" imgH="1598676" progId="Word.Picture.8">
                  <p:embed/>
                </p:oleObj>
              </mc:Choice>
              <mc:Fallback>
                <p:oleObj name="Picture" r:id="rId4" imgW="4232148" imgH="1598676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440E-CD00-4983-A799-FF303872217A}" type="slidenum">
              <a:rPr lang="en-US"/>
              <a:pPr/>
              <a:t>12</a:t>
            </a:fld>
            <a:endParaRPr 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6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is now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5AB1-2936-4BA1-AD0B-190E49E0EBE7}" type="slidenum">
              <a:rPr lang="en-US"/>
              <a:pPr/>
              <a:t>13</a:t>
            </a:fld>
            <a:endParaRPr lang="en-US"/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4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j is now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D93-D2A7-4EBC-99E1-4112CAFA98DA}" type="slidenum">
              <a:rPr lang="en-US"/>
              <a:pPr/>
              <a:t>14</a:t>
            </a:fld>
            <a:endParaRPr lang="en-US"/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2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invoke max(i, 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E1ED-1770-44B9-AC68-FF9D1EF61870}" type="slidenum">
              <a:rPr lang="en-US"/>
              <a:pPr/>
              <a:t>15</a:t>
            </a:fld>
            <a:endParaRPr lang="en-US"/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invoke max(i, j)</a:t>
            </a:r>
          </a:p>
          <a:p>
            <a:pPr algn="ctr"/>
            <a:r>
              <a:rPr lang="en-US" sz="1800"/>
              <a:t>Pass the value of i to num1</a:t>
            </a:r>
          </a:p>
          <a:p>
            <a:pPr algn="ctr"/>
            <a:r>
              <a:rPr lang="en-US" sz="1800"/>
              <a:t>Pass the value of j to num2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2660-8D28-4CE4-8326-1A8FD8A0F93A}" type="slidenum">
              <a:rPr lang="en-US"/>
              <a:pPr/>
              <a:t>16</a:t>
            </a:fld>
            <a:endParaRPr lang="en-US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8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7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declare variable result</a:t>
            </a:r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E45A-4A5A-4297-A255-29F0F463C860}" type="slidenum">
              <a:rPr lang="en-US"/>
              <a:pPr/>
              <a:t>17</a:t>
            </a:fld>
            <a:endParaRPr lang="en-US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6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AutoShape 7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(num1 &gt; num2) is true since num1 is 5 and num2 is 2</a:t>
            </a:r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5CFC-D861-446D-9D3A-D550D42B774B}" type="slidenum">
              <a:rPr lang="en-US"/>
              <a:pPr/>
              <a:t>18</a:t>
            </a:fld>
            <a:endParaRPr 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4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AutoShape 7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result is now 5</a:t>
            </a:r>
          </a:p>
        </p:txBody>
      </p:sp>
      <p:sp>
        <p:nvSpPr>
          <p:cNvPr id="224264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1776-B8ED-4A18-AD36-6F16B5AFBA9C}" type="slidenum">
              <a:rPr lang="en-US"/>
              <a:pPr/>
              <a:t>19</a:t>
            </a:fld>
            <a:endParaRPr lang="en-US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2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1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 result, which is 5</a:t>
            </a:r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F69F-34A3-43AA-A77E-0B8AA6988A44}" type="slidenum">
              <a:rPr lang="en-US"/>
              <a:pPr/>
              <a:t>2</a:t>
            </a:fld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7350" y="2400300"/>
            <a:ext cx="8337550" cy="9461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Find the sum of integers from </a:t>
            </a:r>
            <a:r>
              <a:rPr lang="en-US" sz="2800" u="sng" dirty="0"/>
              <a:t>1</a:t>
            </a:r>
            <a:r>
              <a:rPr lang="en-US" sz="2800" dirty="0"/>
              <a:t> to </a:t>
            </a:r>
            <a:r>
              <a:rPr lang="en-US" sz="2800" u="sng" dirty="0"/>
              <a:t>10</a:t>
            </a:r>
            <a:r>
              <a:rPr lang="en-US" sz="2800" dirty="0"/>
              <a:t>, from </a:t>
            </a:r>
            <a:r>
              <a:rPr lang="en-US" sz="2800" u="sng" dirty="0"/>
              <a:t>20</a:t>
            </a:r>
            <a:r>
              <a:rPr lang="en-US" sz="2800" dirty="0"/>
              <a:t> to </a:t>
            </a:r>
            <a:r>
              <a:rPr lang="en-US" sz="2800" u="sng" dirty="0"/>
              <a:t>30</a:t>
            </a:r>
            <a:r>
              <a:rPr lang="en-US" sz="2800" dirty="0"/>
              <a:t>, and from </a:t>
            </a:r>
            <a:r>
              <a:rPr lang="en-US" sz="2800" u="sng" dirty="0"/>
              <a:t>35</a:t>
            </a:r>
            <a:r>
              <a:rPr lang="en-US" sz="2800" dirty="0"/>
              <a:t> to </a:t>
            </a:r>
            <a:r>
              <a:rPr lang="en-US" sz="2800" u="sng" dirty="0"/>
              <a:t>45</a:t>
            </a:r>
            <a:r>
              <a:rPr lang="en-US" sz="2800" dirty="0"/>
              <a:t>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95DC-F078-41D8-8055-0E64DA784E07}" type="slidenum">
              <a:rPr lang="en-US"/>
              <a:pPr/>
              <a:t>20</a:t>
            </a:fld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0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59" name="AutoShape 7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 max(i, j) and assign the return value to k</a:t>
            </a: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23-FB83-461B-9AA7-C984FF509F87}" type="slidenum">
              <a:rPr lang="en-US"/>
              <a:pPr/>
              <a:t>21</a:t>
            </a:fld>
            <a:endParaRPr lang="en-US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8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7" name="AutoShape 7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Execute the print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CAUTION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A </a:t>
            </a:r>
            <a:r>
              <a:rPr lang="en-US" sz="2400" u="sng"/>
              <a:t>return</a:t>
            </a:r>
            <a:r>
              <a:rPr lang="en-US" sz="240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8402-2370-471C-89CC-BE49A054083D}" type="slidenum">
              <a:rPr lang="en-US"/>
              <a:pPr/>
              <a:t>22</a:t>
            </a:fld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To fix this problem, delete </a:t>
            </a:r>
            <a:r>
              <a:rPr lang="en-US" i="1" u="sng"/>
              <a:t>if (n &lt; 0)</a:t>
            </a:r>
            <a:r>
              <a:rPr lang="en-US"/>
              <a:t> in (a), so that the compiler will see a </a:t>
            </a:r>
            <a:r>
              <a:rPr lang="en-US" u="sng"/>
              <a:t>return</a:t>
            </a:r>
            <a:r>
              <a:rPr lang="en-US"/>
              <a:t> statement to be reached regardless of how the </a:t>
            </a:r>
            <a:r>
              <a:rPr lang="en-US" u="sng"/>
              <a:t>if</a:t>
            </a:r>
            <a:r>
              <a:rPr lang="en-US"/>
              <a:t> statement is evaluated.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Picture" r:id="rId4" imgW="4622800" imgH="1193800" progId="Word.Picture.8">
                  <p:embed/>
                </p:oleObj>
              </mc:Choice>
              <mc:Fallback>
                <p:oleObj name="Picture" r:id="rId4" imgW="4622800" imgH="1193800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/>
              <a:t>Reuse Methods from Other Classes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315200" cy="3505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600" dirty="0">
                <a:cs typeface="Courier New" pitchFamily="49" charset="0"/>
              </a:rPr>
              <a:t>NOTE: One of the benefits of methods is for reuse. The </a:t>
            </a:r>
            <a:r>
              <a:rPr lang="en-US" sz="2600" u="sng" dirty="0">
                <a:cs typeface="Courier New" pitchFamily="49" charset="0"/>
              </a:rPr>
              <a:t>max</a:t>
            </a:r>
            <a:r>
              <a:rPr lang="en-US" sz="2600" dirty="0">
                <a:cs typeface="Courier New" pitchFamily="49" charset="0"/>
              </a:rPr>
              <a:t> method can be invoked from any class besides </a:t>
            </a:r>
            <a:r>
              <a:rPr lang="en-US" sz="2600" u="sng" dirty="0" err="1">
                <a:cs typeface="Courier New" pitchFamily="49" charset="0"/>
              </a:rPr>
              <a:t>TestMax</a:t>
            </a:r>
            <a:r>
              <a:rPr lang="en-US" sz="2600" dirty="0">
                <a:cs typeface="Courier New" pitchFamily="49" charset="0"/>
              </a:rPr>
              <a:t>. If you create a new class </a:t>
            </a:r>
            <a:r>
              <a:rPr lang="en-US" sz="2600" u="sng" dirty="0">
                <a:cs typeface="Courier New" pitchFamily="49" charset="0"/>
              </a:rPr>
              <a:t>Test</a:t>
            </a:r>
            <a:r>
              <a:rPr lang="en-US" sz="2600" dirty="0">
                <a:cs typeface="Courier New" pitchFamily="49" charset="0"/>
              </a:rPr>
              <a:t>, you can invoke the </a:t>
            </a:r>
            <a:r>
              <a:rPr lang="en-US" sz="2600" u="sng" dirty="0">
                <a:cs typeface="Courier New" pitchFamily="49" charset="0"/>
              </a:rPr>
              <a:t>max</a:t>
            </a:r>
            <a:r>
              <a:rPr lang="en-US" sz="2600" dirty="0">
                <a:cs typeface="Courier New" pitchFamily="49" charset="0"/>
              </a:rPr>
              <a:t> method using </a:t>
            </a:r>
            <a:r>
              <a:rPr lang="en-US" sz="2600" u="sng" dirty="0" err="1">
                <a:cs typeface="Courier New" pitchFamily="49" charset="0"/>
              </a:rPr>
              <a:t>ClassName.methodName</a:t>
            </a:r>
            <a:r>
              <a:rPr lang="en-US" sz="2600" dirty="0">
                <a:cs typeface="Courier New" pitchFamily="49" charset="0"/>
              </a:rPr>
              <a:t> (e.g., </a:t>
            </a:r>
            <a:r>
              <a:rPr lang="en-US" sz="2600" u="sng" dirty="0">
                <a:cs typeface="Courier New" pitchFamily="49" charset="0"/>
              </a:rPr>
              <a:t>TestMax.max</a:t>
            </a:r>
            <a:r>
              <a:rPr lang="en-US" sz="2600" dirty="0">
                <a:cs typeface="Courier New" pitchFamily="49" charset="0"/>
              </a:rPr>
              <a:t>).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A75-AC5A-4F51-9FD2-0B0CD361406E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Passing Parameters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9144000" cy="1600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200" dirty="0">
                <a:latin typeface="Courier New" pitchFamily="49" charset="0"/>
              </a:rPr>
              <a:t>public static void </a:t>
            </a:r>
            <a:r>
              <a:rPr lang="en-US" sz="2200" dirty="0" err="1">
                <a:latin typeface="Courier New" pitchFamily="49" charset="0"/>
              </a:rPr>
              <a:t>nPrintln</a:t>
            </a:r>
            <a:r>
              <a:rPr lang="en-US" sz="2200" dirty="0">
                <a:latin typeface="Courier New" pitchFamily="49" charset="0"/>
              </a:rPr>
              <a:t>(String message,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Courier New" pitchFamily="49" charset="0"/>
              </a:rPr>
              <a:t>  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n;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(message);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F37-A5A8-41FA-82D7-551BAB89BF40}" type="slidenum">
              <a:rPr lang="en-US"/>
              <a:pPr/>
              <a:t>24</a:t>
            </a:fld>
            <a:endParaRPr lang="en-US"/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381000" y="2667000"/>
            <a:ext cx="845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Suppose you invoke the method using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dirty="0" err="1"/>
              <a:t>nPrintln</a:t>
            </a:r>
            <a:r>
              <a:rPr lang="en-US" dirty="0"/>
              <a:t>(“Welcome to Java”, 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What is the output?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Suppose you invoke the method using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dirty="0" err="1"/>
              <a:t>nPrintln</a:t>
            </a:r>
            <a:r>
              <a:rPr lang="en-US" dirty="0"/>
              <a:t>(“Computer Science”, 15);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What is the output</a:t>
            </a:r>
            <a:r>
              <a:rPr lang="en-US" sz="2800" dirty="0" smtClean="0"/>
              <a:t>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Overloading Methods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Overloading the </a:t>
            </a:r>
            <a:r>
              <a:rPr lang="en-US">
                <a:latin typeface="Courier New" pitchFamily="49" charset="0"/>
              </a:rPr>
              <a:t>max</a:t>
            </a:r>
            <a:r>
              <a:rPr lang="en-US"/>
              <a:t>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6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latin typeface="Courier New" pitchFamily="49" charset="0"/>
              </a:rPr>
              <a:t>public static double max(double num1, double num2)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itchFamily="49" charset="0"/>
              </a:rPr>
              <a:t>  if (num1 &gt; num2)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itchFamily="49" charset="0"/>
              </a:rPr>
              <a:t>    return num1;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itchFamily="49" charset="0"/>
              </a:rPr>
              <a:t>    return num2;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68F-5134-4B85-A23C-214C9BCC8989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sz="4000"/>
              <a:t>Problem: Converting Decimals to Hexadecimals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7790-7D42-4D72-BF37-E1F16F787930}" type="slidenum">
              <a:rPr lang="en-US"/>
              <a:pPr/>
              <a:t>26</a:t>
            </a:fld>
            <a:endParaRPr lang="en-US"/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Write a method that converts a decimal integer to a hexadecimal.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Scope of Local Variables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/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/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>
                <a:cs typeface="Times New Roman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sz="360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A19-C8D1-4367-A9FE-8C9A3790F2C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3600">
                <a:cs typeface="Times New Roman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EB38-A22A-4D7B-8DF6-3B586B9D444D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39200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A variable declared in the initial action part of a </a:t>
            </a:r>
            <a:r>
              <a:rPr lang="en-US" sz="2800" u="sng">
                <a:cs typeface="Times New Roman" pitchFamily="18" charset="0"/>
              </a:rPr>
              <a:t>for</a:t>
            </a:r>
            <a:r>
              <a:rPr lang="en-US" sz="2800">
                <a:cs typeface="Times New Roman" pitchFamily="18" charset="0"/>
              </a:rPr>
              <a:t> loop header has its scope in the entire loop. But a variable declared inside a </a:t>
            </a:r>
            <a:r>
              <a:rPr lang="en-US" sz="2800" u="sng">
                <a:cs typeface="Times New Roman" pitchFamily="18" charset="0"/>
              </a:rPr>
              <a:t>for</a:t>
            </a:r>
            <a:r>
              <a:rPr lang="en-US" sz="2800">
                <a:cs typeface="Times New Roman" pitchFamily="18" charset="0"/>
              </a:rPr>
              <a:t> loop body has its scope limited in the loop body from its declaration and to the end of the block that contains the variable.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B38A-CD2A-4BF5-BC0E-BE94B4AAF73D}" type="slidenum">
              <a:rPr lang="en-US"/>
              <a:pPr/>
              <a:t>29</a:t>
            </a:fld>
            <a:endParaRPr 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28003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r:id="rId4" imgW="3543300" imgH="1714500" progId="Word.Picture.8">
                  <p:embed/>
                </p:oleObj>
              </mc:Choice>
              <mc:Fallback>
                <p:oleObj r:id="rId4" imgW="3543300" imgH="1714500" progId="Word.Pictur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>
            <a:normAutofit fontScale="90000"/>
          </a:bodyPr>
          <a:lstStyle/>
          <a:p>
            <a:r>
              <a:rPr lang="en-US" sz="4000"/>
              <a:t>Problem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3BF-4492-4E4D-873A-EE68C9BD0534}" type="slidenum">
              <a:rPr lang="en-US"/>
              <a:pPr/>
              <a:t>3</a:t>
            </a:fld>
            <a:endParaRPr lang="en-US"/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17475" y="971550"/>
            <a:ext cx="8870950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sum = 0;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1;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&lt;= 10;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  sum +=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("Sum from 1 to 10 is " + sum);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</a:rPr>
              <a:t>sum = 0;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20;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&lt;= 30;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  sum +=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("Sum from 20 to 30 is " + sum);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</a:rPr>
              <a:t>sum = 0;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35;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&lt;= 45;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  sum +=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("Sum from 35 to 45 is " + 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7B15-66E2-4F54-B5E2-5C9D759A5985}" type="slidenum">
              <a:rPr lang="en-US"/>
              <a:pPr/>
              <a:t>30</a:t>
            </a:fld>
            <a:endParaRPr lang="en-US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28600" y="2057400"/>
          <a:ext cx="8915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2" name="Picture" r:id="rId4" imgW="4747260" imgH="1941576" progId="Word.Picture.8">
                  <p:embed/>
                </p:oleObj>
              </mc:Choice>
              <mc:Fallback>
                <p:oleObj name="Picture" r:id="rId4" imgW="4747260" imgH="19415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8915400" cy="36496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20000" cy="55626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// Fine with no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correctMethod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is declared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is declared again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  y +=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14C3-3ABC-4D54-9849-C81257A82D8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AF58-9B0F-4D8A-8778-AE8A071EBFF1}" type="slidenum">
              <a:rPr lang="en-US"/>
              <a:pPr/>
              <a:t>32</a:t>
            </a:fld>
            <a:endParaRPr 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sz="2600" dirty="0" smtClean="0">
                <a:latin typeface="Courier New" pitchFamily="49" charset="0"/>
                <a:cs typeface="Times New Roman" pitchFamily="18" charset="0"/>
              </a:rPr>
              <a:t>With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errors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incorrectMethod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 x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Benefits of Methods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B009-9DDA-424D-972B-9C63F0651DD5}" type="slidenum">
              <a:rPr lang="en-US"/>
              <a:pPr/>
              <a:t>33</a:t>
            </a:fld>
            <a:endParaRPr lang="en-US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/>
              <a:t>Write a method once and reuse it anywhere.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/>
              <a:t>Information hiding. Hide the implementation from the user.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/>
              <a:t>Reduce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>
            <a:normAutofit fontScale="90000"/>
          </a:bodyPr>
          <a:lstStyle/>
          <a:p>
            <a:r>
              <a:rPr lang="en-US" sz="4000"/>
              <a:t>Problem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802A-51A6-4A24-9E12-020D765DD850}" type="slidenum">
              <a:rPr lang="en-US"/>
              <a:pPr/>
              <a:t>4</a:t>
            </a:fld>
            <a:endParaRPr lang="en-US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17475" y="971550"/>
            <a:ext cx="8870950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sum = 0;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1;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&lt;= 10;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  sum +=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("Sum from 1 to 10 is " + sum); 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</a:rPr>
              <a:t>sum = 0;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20;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&lt;= 30;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  sum +=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("Sum from 20 to 30 is " + sum);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</a:rPr>
              <a:t>sum = 0;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35;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&lt;= 45;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  sum +=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("Sum from 35 to 45 is " + sum);</a:t>
            </a: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193675" y="1009650"/>
            <a:ext cx="5684838" cy="1036638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231775" y="2776538"/>
            <a:ext cx="5646738" cy="1036637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231775" y="4427538"/>
            <a:ext cx="5607050" cy="1036637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sz="4000"/>
              <a:t>Solution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5EA-57B2-4922-AD79-A8B5659299BA}" type="slidenum">
              <a:rPr lang="en-US"/>
              <a:pPr/>
              <a:t>5</a:t>
            </a:fld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155575" y="855663"/>
            <a:ext cx="8832850" cy="5216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 b="1" dirty="0"/>
              <a:t>public static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/>
              <a:t>sum(</a:t>
            </a:r>
            <a:r>
              <a:rPr lang="en-US" sz="2800" b="1" dirty="0" err="1"/>
              <a:t>int</a:t>
            </a:r>
            <a:r>
              <a:rPr lang="en-US" sz="2800" dirty="0"/>
              <a:t> i1, </a:t>
            </a:r>
            <a:r>
              <a:rPr lang="en-US" sz="2800" b="1" dirty="0" err="1"/>
              <a:t>int</a:t>
            </a:r>
            <a:r>
              <a:rPr lang="en-US" sz="2800" dirty="0"/>
              <a:t> i2) {</a:t>
            </a:r>
            <a:endParaRPr lang="en-US" sz="2800" b="1" dirty="0"/>
          </a:p>
          <a:p>
            <a:r>
              <a:rPr lang="en-US" sz="2800" b="1" dirty="0"/>
              <a:t> 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/>
              <a:t>sum = 0;</a:t>
            </a:r>
            <a:endParaRPr lang="en-US" sz="2800" b="1" dirty="0"/>
          </a:p>
          <a:p>
            <a:r>
              <a:rPr lang="en-US" sz="2800" b="1" dirty="0"/>
              <a:t>  for (</a:t>
            </a:r>
            <a:r>
              <a:rPr lang="en-US" sz="2800" b="1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i1; </a:t>
            </a:r>
            <a:r>
              <a:rPr lang="en-US" sz="2800" dirty="0" err="1"/>
              <a:t>i</a:t>
            </a:r>
            <a:r>
              <a:rPr lang="en-US" sz="2800" dirty="0"/>
              <a:t> &lt;= i2;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    sum +=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  <a:endParaRPr lang="en-US" sz="2800" b="1" dirty="0"/>
          </a:p>
          <a:p>
            <a:r>
              <a:rPr lang="en-US" sz="2800" b="1" dirty="0"/>
              <a:t>  return </a:t>
            </a:r>
            <a:r>
              <a:rPr lang="en-US" sz="2800" dirty="0"/>
              <a:t>sum;</a:t>
            </a:r>
          </a:p>
          <a:p>
            <a:r>
              <a:rPr lang="en-US" sz="2800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public static void </a:t>
            </a:r>
            <a:r>
              <a:rPr lang="en-US" sz="2800" dirty="0"/>
              <a:t>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System.out.println</a:t>
            </a:r>
            <a:r>
              <a:rPr lang="en-US" sz="2800" dirty="0"/>
              <a:t>("Sum from 1 to 10 is " + sum(1, 10));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System.out.println</a:t>
            </a:r>
            <a:r>
              <a:rPr lang="en-US" sz="2800" dirty="0"/>
              <a:t>("Sum from 20 to 30 is " + sum(20, 30));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System.out.println</a:t>
            </a:r>
            <a:r>
              <a:rPr lang="en-US" sz="2800" dirty="0"/>
              <a:t>("Sum from 35 to 45 is " + sum(35, 45));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231775" y="893763"/>
            <a:ext cx="5492750" cy="2573337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6723063" y="4351338"/>
            <a:ext cx="1574800" cy="384175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6915150" y="4811713"/>
            <a:ext cx="1727200" cy="384175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6877050" y="5272088"/>
            <a:ext cx="1727200" cy="384175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Defining Methods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518C-4CD3-4B66-91A7-60928EA9A2C3}" type="slidenum">
              <a:rPr lang="en-US"/>
              <a:pPr/>
              <a:t>6</a:t>
            </a:fld>
            <a:endParaRPr lang="en-US"/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method is a collection of statements that are grouped together to perform an operation.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8" name="Rectangle 14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2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Method Signature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A792-D175-4686-9BB0-ACACD3BF7D77}" type="slidenum">
              <a:rPr lang="en-US"/>
              <a:pPr/>
              <a:t>7</a:t>
            </a:fld>
            <a:endParaRPr lang="en-US"/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Method signature</a:t>
            </a:r>
            <a:r>
              <a:rPr lang="en-US"/>
              <a:t> is the combination of the method name and the parameter list.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66252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5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8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Formal Parameters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91-A274-461B-87A3-DB9DBCDFD9D2}" type="slidenum">
              <a:rPr lang="en-US"/>
              <a:pPr/>
              <a:t>8</a:t>
            </a:fld>
            <a:endParaRPr lang="en-US"/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The variables defined in the method header are known as </a:t>
            </a:r>
            <a:r>
              <a:rPr lang="en-US" sz="2800" i="1"/>
              <a:t>formal parameters</a:t>
            </a:r>
            <a:r>
              <a:rPr lang="en-US" sz="2800"/>
              <a:t>. 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3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03" name="Rectangle 15"/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Actual Parameters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0647-86B5-4A57-BAEF-30C003F3B390}" type="slidenum">
              <a:rPr lang="en-US"/>
              <a:pPr/>
              <a:t>9</a:t>
            </a:fld>
            <a:endParaRPr lang="en-US"/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a method is invoked, you pass a value to the parameter. This value is referred to as </a:t>
            </a:r>
            <a:r>
              <a:rPr lang="en-US" i="1"/>
              <a:t>actual parameter or argument</a:t>
            </a:r>
            <a:r>
              <a:rPr lang="en-US"/>
              <a:t>.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1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6172</TotalTime>
  <Words>1194</Words>
  <Application>Microsoft Office PowerPoint</Application>
  <PresentationFormat>On-screen Show (4:3)</PresentationFormat>
  <Paragraphs>178</Paragraphs>
  <Slides>33</Slides>
  <Notes>32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Office Theme</vt:lpstr>
      <vt:lpstr>Picture</vt:lpstr>
      <vt:lpstr>Microsoft Word Picture</vt:lpstr>
      <vt:lpstr>PowerPoint Presentation</vt:lpstr>
      <vt:lpstr>Methods</vt:lpstr>
      <vt:lpstr>Problem</vt:lpstr>
      <vt:lpstr>Problem</vt:lpstr>
      <vt:lpstr>Solution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CAUTION</vt:lpstr>
      <vt:lpstr>Reuse Methods from Other Classes</vt:lpstr>
      <vt:lpstr>Passing Parameters</vt:lpstr>
      <vt:lpstr>Overloading Methods</vt:lpstr>
      <vt:lpstr>Problem: Converting Decimals to Hexadecimals 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Benefits of Methods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Rajesh</cp:lastModifiedBy>
  <cp:revision>179</cp:revision>
  <dcterms:created xsi:type="dcterms:W3CDTF">1995-06-10T17:31:50Z</dcterms:created>
  <dcterms:modified xsi:type="dcterms:W3CDTF">2015-01-11T17:25:23Z</dcterms:modified>
</cp:coreProperties>
</file>