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2"/>
  </p:notesMasterIdLst>
  <p:handoutMasterIdLst>
    <p:handoutMasterId r:id="rId33"/>
  </p:handoutMasterIdLst>
  <p:sldIdLst>
    <p:sldId id="576" r:id="rId2"/>
    <p:sldId id="444" r:id="rId3"/>
    <p:sldId id="514" r:id="rId4"/>
    <p:sldId id="515" r:id="rId5"/>
    <p:sldId id="516" r:id="rId6"/>
    <p:sldId id="451" r:id="rId7"/>
    <p:sldId id="499" r:id="rId8"/>
    <p:sldId id="447" r:id="rId9"/>
    <p:sldId id="517" r:id="rId10"/>
    <p:sldId id="445" r:id="rId11"/>
    <p:sldId id="449" r:id="rId12"/>
    <p:sldId id="497" r:id="rId13"/>
    <p:sldId id="549" r:id="rId14"/>
    <p:sldId id="471" r:id="rId15"/>
    <p:sldId id="455" r:id="rId16"/>
    <p:sldId id="473" r:id="rId17"/>
    <p:sldId id="475" r:id="rId18"/>
    <p:sldId id="575" r:id="rId19"/>
    <p:sldId id="453" r:id="rId20"/>
    <p:sldId id="513" r:id="rId21"/>
    <p:sldId id="532" r:id="rId22"/>
    <p:sldId id="507" r:id="rId23"/>
    <p:sldId id="572" r:id="rId24"/>
    <p:sldId id="573" r:id="rId25"/>
    <p:sldId id="577" r:id="rId26"/>
    <p:sldId id="578" r:id="rId27"/>
    <p:sldId id="579" r:id="rId28"/>
    <p:sldId id="580" r:id="rId29"/>
    <p:sldId id="581" r:id="rId30"/>
    <p:sldId id="582" r:id="rId3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0" autoAdjust="0"/>
    <p:restoredTop sz="98496" autoAdjust="0"/>
  </p:normalViewPr>
  <p:slideViewPr>
    <p:cSldViewPr>
      <p:cViewPr varScale="1">
        <p:scale>
          <a:sx n="75" d="100"/>
          <a:sy n="75" d="100"/>
        </p:scale>
        <p:origin x="-1344" y="-96"/>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0" d="100"/>
          <a:sy n="40" d="100"/>
        </p:scale>
        <p:origin x="-1404" y="-7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59281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endParaRPr lang="en-US" altLang="en-US"/>
          </a:p>
        </p:txBody>
      </p:sp>
      <p:sp>
        <p:nvSpPr>
          <p:cNvPr id="2052" name="Rectangle 4"/>
          <p:cNvSpPr>
            <a:spLocks noGrp="1" noRot="1" noChangeAspect="1"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endParaRPr lang="en-US" alt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55C81666-979F-4AA5-9FB6-414919E6D4F1}" type="slidenum">
              <a:rPr lang="en-US" altLang="en-US"/>
              <a:pPr/>
              <a:t>‹#›</a:t>
            </a:fld>
            <a:endParaRPr lang="en-US" altLang="en-US"/>
          </a:p>
        </p:txBody>
      </p:sp>
    </p:spTree>
    <p:extLst>
      <p:ext uri="{BB962C8B-B14F-4D97-AF65-F5344CB8AC3E}">
        <p14:creationId xmlns:p14="http://schemas.microsoft.com/office/powerpoint/2010/main" val="11158321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0FEF4-AA3E-40EF-A1D0-6D3782FFE46A}" type="slidenum">
              <a:rPr lang="en-US" altLang="en-US" smtClean="0"/>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95C96-087B-4D89-936E-D6EE7C460A2A}"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F8152-344A-4CFE-95AA-8E3422C58097}" type="slidenum">
              <a:rPr lang="en-US" altLang="en-US" smtClean="0"/>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CA1A9-DBA1-4C4C-BFA5-7F4973CBCD49}"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7DC5F-5D5A-491B-9627-FC5AFB7F19AA}" type="slidenum">
              <a:rPr lang="en-US" altLang="en-US" smtClean="0"/>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2CE3C-1249-4BC7-AD79-3126AC23EE89}"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F08316-EA06-4C99-8B6A-2FFF0B9131B4}"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758854-4030-4171-8351-8ADDA20DE3A8}"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CC3F84-90F1-465B-8E10-8E5F9CF27936}"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DE0053-94AA-4048-B34E-B41DA5C1A1E5}"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AC8D5-BC9E-41E0-9AA7-69C0C00EC8F9}" type="slidenum">
              <a:rPr lang="en-US" altLang="en-US" smtClean="0"/>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E1347-4E87-4F85-9D52-8DB0945D1510}" type="slidenum">
              <a:rPr lang="en-US" altLang="en-US" smtClean="0"/>
              <a:pPr/>
              <a:t>‹#›</a:t>
            </a:fld>
            <a:endParaRPr lang="en-US" altLang="en-US"/>
          </a:p>
        </p:txBody>
      </p:sp>
      <p:pic>
        <p:nvPicPr>
          <p:cNvPr id="7" name="Picture 2" descr="C:\Users\Sadat\Desktop\x.png"/>
          <p:cNvPicPr>
            <a:picLocks noChangeAspect="1" noChangeArrowheads="1"/>
          </p:cNvPicPr>
          <p:nvPr userDrawn="1"/>
        </p:nvPicPr>
        <p:blipFill>
          <a:blip r:embed="rId13"/>
          <a:srcRect/>
          <a:stretch>
            <a:fillRect/>
          </a:stretch>
        </p:blipFill>
        <p:spPr bwMode="auto">
          <a:xfrm>
            <a:off x="8229600" y="228600"/>
            <a:ext cx="638175" cy="638175"/>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143000"/>
            <a:ext cx="8382000" cy="2438400"/>
          </a:xfrm>
        </p:spPr>
        <p:txBody>
          <a:bodyPr>
            <a:normAutofit/>
          </a:bodyPr>
          <a:lstStyle/>
          <a:p>
            <a:r>
              <a:rPr lang="en-US" sz="4000" b="1" dirty="0" smtClean="0">
                <a:solidFill>
                  <a:schemeClr val="accent3">
                    <a:lumMod val="50000"/>
                  </a:schemeClr>
                </a:solidFill>
              </a:rPr>
              <a:t>National Mobile Application Trainer </a:t>
            </a:r>
            <a:br>
              <a:rPr lang="en-US" sz="4000" b="1" dirty="0" smtClean="0">
                <a:solidFill>
                  <a:schemeClr val="accent3">
                    <a:lumMod val="50000"/>
                  </a:schemeClr>
                </a:solidFill>
              </a:rPr>
            </a:br>
            <a:r>
              <a:rPr lang="en-US" sz="4000" b="1" dirty="0" smtClean="0">
                <a:solidFill>
                  <a:schemeClr val="accent3">
                    <a:lumMod val="50000"/>
                  </a:schemeClr>
                </a:solidFill>
              </a:rPr>
              <a:t>and Innovative Application Development Program</a:t>
            </a:r>
          </a:p>
        </p:txBody>
      </p:sp>
      <p:sp>
        <p:nvSpPr>
          <p:cNvPr id="2" name="TextBox 1"/>
          <p:cNvSpPr txBox="1"/>
          <p:nvPr/>
        </p:nvSpPr>
        <p:spPr>
          <a:xfrm>
            <a:off x="1970062" y="3733800"/>
            <a:ext cx="5165517" cy="1200329"/>
          </a:xfrm>
          <a:prstGeom prst="rect">
            <a:avLst/>
          </a:prstGeom>
          <a:noFill/>
        </p:spPr>
        <p:txBody>
          <a:bodyPr wrap="none" rtlCol="0">
            <a:spAutoFit/>
          </a:bodyPr>
          <a:lstStyle/>
          <a:p>
            <a:pPr algn="ctr"/>
            <a:r>
              <a:rPr lang="en-US" b="1" dirty="0" smtClean="0"/>
              <a:t>Mobile Application Training Program</a:t>
            </a:r>
          </a:p>
          <a:p>
            <a:pPr algn="ctr"/>
            <a:r>
              <a:rPr lang="en-US" b="1" dirty="0" smtClean="0"/>
              <a:t>Topic: Introduction to </a:t>
            </a:r>
          </a:p>
          <a:p>
            <a:pPr algn="ctr"/>
            <a:r>
              <a:rPr lang="en-US" b="1" dirty="0" smtClean="0"/>
              <a:t>Object Oriented Programming</a:t>
            </a:r>
            <a:endParaRPr lang="en-US" b="1"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457200" y="228600"/>
            <a:ext cx="8153400" cy="838200"/>
          </a:xfrm>
        </p:spPr>
        <p:txBody>
          <a:bodyPr/>
          <a:lstStyle/>
          <a:p>
            <a:r>
              <a:rPr lang="en-US" altLang="en-US" sz="4000"/>
              <a:t>Declaring Object Reference Variables</a:t>
            </a:r>
          </a:p>
        </p:txBody>
      </p:sp>
      <p:sp>
        <p:nvSpPr>
          <p:cNvPr id="194563" name="Rectangle 3"/>
          <p:cNvSpPr>
            <a:spLocks noGrp="1" noChangeArrowheads="1"/>
          </p:cNvSpPr>
          <p:nvPr>
            <p:ph idx="1"/>
          </p:nvPr>
        </p:nvSpPr>
        <p:spPr>
          <a:xfrm>
            <a:off x="304800" y="1371600"/>
            <a:ext cx="8534400" cy="4724400"/>
          </a:xfrm>
        </p:spPr>
        <p:txBody>
          <a:bodyPr/>
          <a:lstStyle/>
          <a:p>
            <a:pPr marL="0" indent="0">
              <a:lnSpc>
                <a:spcPct val="90000"/>
              </a:lnSpc>
              <a:buFont typeface="Monotype Sorts" pitchFamily="2" charset="2"/>
              <a:buNone/>
            </a:pPr>
            <a:r>
              <a:rPr lang="en-US" altLang="en-US" sz="3000"/>
              <a:t>To reference an object, assign the object to a reference variable.</a:t>
            </a:r>
          </a:p>
          <a:p>
            <a:pPr marL="0" indent="0">
              <a:lnSpc>
                <a:spcPct val="90000"/>
              </a:lnSpc>
              <a:buFont typeface="Monotype Sorts" pitchFamily="2" charset="2"/>
              <a:buNone/>
            </a:pPr>
            <a:endParaRPr lang="en-US" altLang="en-US" sz="3000"/>
          </a:p>
          <a:p>
            <a:pPr marL="0" indent="0">
              <a:lnSpc>
                <a:spcPct val="90000"/>
              </a:lnSpc>
              <a:buFont typeface="Monotype Sorts" pitchFamily="2" charset="2"/>
              <a:buNone/>
            </a:pPr>
            <a:r>
              <a:rPr lang="en-US" altLang="en-US" sz="3000"/>
              <a:t>To declare a reference variable, use the syntax:</a:t>
            </a:r>
          </a:p>
          <a:p>
            <a:pPr marL="0" indent="0">
              <a:lnSpc>
                <a:spcPct val="90000"/>
              </a:lnSpc>
              <a:buFont typeface="Monotype Sorts" pitchFamily="2" charset="2"/>
              <a:buNone/>
            </a:pPr>
            <a:endParaRPr lang="en-US" altLang="en-US" sz="3000"/>
          </a:p>
          <a:p>
            <a:pPr marL="0" indent="0">
              <a:lnSpc>
                <a:spcPct val="90000"/>
              </a:lnSpc>
              <a:buFont typeface="Monotype Sorts" pitchFamily="2" charset="2"/>
              <a:buNone/>
            </a:pPr>
            <a:r>
              <a:rPr lang="en-US" altLang="en-US" sz="3000">
                <a:latin typeface="Courier New" pitchFamily="49" charset="0"/>
              </a:rPr>
              <a:t>ClassName objectRefVar;</a:t>
            </a:r>
            <a:endParaRPr lang="en-US" altLang="en-US"/>
          </a:p>
          <a:p>
            <a:pPr marL="0" indent="0" algn="just">
              <a:lnSpc>
                <a:spcPct val="90000"/>
              </a:lnSpc>
              <a:buFont typeface="Monotype Sorts" pitchFamily="2" charset="2"/>
              <a:buNone/>
            </a:pPr>
            <a:endParaRPr lang="en-US" altLang="en-US">
              <a:latin typeface="Book Antiqua" pitchFamily="18" charset="0"/>
            </a:endParaRPr>
          </a:p>
          <a:p>
            <a:pPr marL="0" indent="0" algn="just">
              <a:lnSpc>
                <a:spcPct val="90000"/>
              </a:lnSpc>
              <a:buFont typeface="Monotype Sorts" pitchFamily="2" charset="2"/>
              <a:buNone/>
            </a:pPr>
            <a:r>
              <a:rPr lang="en-US" altLang="en-US"/>
              <a:t>Example:</a:t>
            </a:r>
          </a:p>
          <a:p>
            <a:pPr marL="0" indent="0">
              <a:lnSpc>
                <a:spcPct val="90000"/>
              </a:lnSpc>
              <a:buFont typeface="Monotype Sorts" pitchFamily="2" charset="2"/>
              <a:buNone/>
            </a:pPr>
            <a:r>
              <a:rPr lang="en-US" altLang="en-US" sz="2800">
                <a:latin typeface="Courier New" pitchFamily="49" charset="0"/>
              </a:rPr>
              <a:t>Circle myCircle;</a:t>
            </a:r>
            <a:endParaRPr lang="en-US" altLang="en-US">
              <a:latin typeface="Book Antiqua" pitchFamily="18" charset="0"/>
            </a:endParaRPr>
          </a:p>
        </p:txBody>
      </p:sp>
      <p:sp>
        <p:nvSpPr>
          <p:cNvPr id="4" name="Slide Number Placeholder 4"/>
          <p:cNvSpPr>
            <a:spLocks noGrp="1"/>
          </p:cNvSpPr>
          <p:nvPr>
            <p:ph type="sldNum" sz="quarter" idx="12"/>
          </p:nvPr>
        </p:nvSpPr>
        <p:spPr/>
        <p:txBody>
          <a:bodyPr/>
          <a:lstStyle/>
          <a:p>
            <a:fld id="{D4DC9B3F-02F4-4D63-B94F-C4275E3AB902}" type="slidenum">
              <a:rPr lang="en-US" altLang="en-US"/>
              <a:pPr/>
              <a:t>10</a:t>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85800" y="228600"/>
            <a:ext cx="7772400" cy="1600200"/>
          </a:xfrm>
        </p:spPr>
        <p:txBody>
          <a:bodyPr/>
          <a:lstStyle/>
          <a:p>
            <a:r>
              <a:rPr lang="en-US" altLang="en-US"/>
              <a:t>Declaring/Creating Objects</a:t>
            </a:r>
            <a:br>
              <a:rPr lang="en-US" altLang="en-US"/>
            </a:br>
            <a:r>
              <a:rPr lang="en-US" altLang="en-US"/>
              <a:t>in a Single Step</a:t>
            </a:r>
          </a:p>
        </p:txBody>
      </p:sp>
      <p:sp>
        <p:nvSpPr>
          <p:cNvPr id="198659" name="Rectangle 3"/>
          <p:cNvSpPr>
            <a:spLocks noGrp="1" noChangeArrowheads="1"/>
          </p:cNvSpPr>
          <p:nvPr>
            <p:ph idx="1"/>
          </p:nvPr>
        </p:nvSpPr>
        <p:spPr>
          <a:xfrm>
            <a:off x="0" y="2133600"/>
            <a:ext cx="9906000" cy="2590800"/>
          </a:xfrm>
        </p:spPr>
        <p:txBody>
          <a:bodyPr/>
          <a:lstStyle/>
          <a:p>
            <a:pPr>
              <a:buFont typeface="Monotype Sorts" pitchFamily="2" charset="2"/>
              <a:buNone/>
            </a:pPr>
            <a:r>
              <a:rPr lang="en-US" altLang="en-US" sz="2800">
                <a:latin typeface="Courier New" pitchFamily="49" charset="0"/>
              </a:rPr>
              <a:t>ClassName </a:t>
            </a:r>
            <a:r>
              <a:rPr lang="en-US" altLang="en-US" sz="2600">
                <a:latin typeface="Courier New" pitchFamily="49" charset="0"/>
              </a:rPr>
              <a:t>objectRefVar</a:t>
            </a:r>
            <a:r>
              <a:rPr lang="en-US" altLang="en-US" sz="2800">
                <a:latin typeface="Courier New" pitchFamily="49" charset="0"/>
              </a:rPr>
              <a:t> = new ClassName();</a:t>
            </a:r>
          </a:p>
          <a:p>
            <a:endParaRPr lang="en-US" altLang="en-US"/>
          </a:p>
          <a:p>
            <a:pPr>
              <a:buFont typeface="Monotype Sorts" pitchFamily="2" charset="2"/>
              <a:buNone/>
            </a:pPr>
            <a:r>
              <a:rPr lang="en-US" altLang="en-US" sz="3000"/>
              <a:t>Example:</a:t>
            </a:r>
          </a:p>
          <a:p>
            <a:pPr algn="just">
              <a:buFont typeface="Monotype Sorts" pitchFamily="2" charset="2"/>
              <a:buNone/>
            </a:pPr>
            <a:r>
              <a:rPr lang="en-US" altLang="en-US" sz="2600">
                <a:latin typeface="Courier New" pitchFamily="49" charset="0"/>
              </a:rPr>
              <a:t>Circle myCircle = new Circle();</a:t>
            </a:r>
          </a:p>
        </p:txBody>
      </p:sp>
      <p:sp>
        <p:nvSpPr>
          <p:cNvPr id="10" name="Slide Number Placeholder 4"/>
          <p:cNvSpPr>
            <a:spLocks noGrp="1"/>
          </p:cNvSpPr>
          <p:nvPr>
            <p:ph type="sldNum" sz="quarter" idx="12"/>
          </p:nvPr>
        </p:nvSpPr>
        <p:spPr/>
        <p:txBody>
          <a:bodyPr/>
          <a:lstStyle/>
          <a:p>
            <a:fld id="{48377926-D4A6-4DB8-9ECC-6064B00230CB}" type="slidenum">
              <a:rPr lang="en-US" altLang="en-US"/>
              <a:pPr/>
              <a:t>11</a:t>
            </a:fld>
            <a:endParaRPr lang="en-US" altLang="en-US"/>
          </a:p>
        </p:txBody>
      </p:sp>
      <p:sp>
        <p:nvSpPr>
          <p:cNvPr id="198660" name="Rectangle 4"/>
          <p:cNvSpPr>
            <a:spLocks noChangeArrowheads="1"/>
          </p:cNvSpPr>
          <p:nvPr/>
        </p:nvSpPr>
        <p:spPr bwMode="auto">
          <a:xfrm>
            <a:off x="3657600" y="3810000"/>
            <a:ext cx="2590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661" name="Line 5"/>
          <p:cNvSpPr>
            <a:spLocks noChangeShapeType="1"/>
          </p:cNvSpPr>
          <p:nvPr/>
        </p:nvSpPr>
        <p:spPr bwMode="auto">
          <a:xfrm>
            <a:off x="4953000" y="3352800"/>
            <a:ext cx="0" cy="457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662" name="Text Box 6"/>
          <p:cNvSpPr txBox="1">
            <a:spLocks noChangeArrowheads="1"/>
          </p:cNvSpPr>
          <p:nvPr/>
        </p:nvSpPr>
        <p:spPr bwMode="auto">
          <a:xfrm>
            <a:off x="4876800" y="2968625"/>
            <a:ext cx="167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Create an object</a:t>
            </a:r>
          </a:p>
        </p:txBody>
      </p:sp>
      <p:sp>
        <p:nvSpPr>
          <p:cNvPr id="198663" name="Line 7"/>
          <p:cNvSpPr>
            <a:spLocks noChangeShapeType="1"/>
          </p:cNvSpPr>
          <p:nvPr/>
        </p:nvSpPr>
        <p:spPr bwMode="auto">
          <a:xfrm flipH="1" flipV="1">
            <a:off x="3276600" y="3505200"/>
            <a:ext cx="3810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664" name="Line 8"/>
          <p:cNvSpPr>
            <a:spLocks noChangeShapeType="1"/>
          </p:cNvSpPr>
          <p:nvPr/>
        </p:nvSpPr>
        <p:spPr bwMode="auto">
          <a:xfrm flipH="1">
            <a:off x="2667000" y="3505200"/>
            <a:ext cx="60960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8665" name="Text Box 9"/>
          <p:cNvSpPr txBox="1">
            <a:spLocks noChangeArrowheads="1"/>
          </p:cNvSpPr>
          <p:nvPr/>
        </p:nvSpPr>
        <p:spPr bwMode="auto">
          <a:xfrm>
            <a:off x="2133600" y="2971800"/>
            <a:ext cx="218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Assign object reference</a:t>
            </a:r>
            <a:r>
              <a:rPr lang="en-US" altLang="en-US"/>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685800" y="0"/>
            <a:ext cx="7772400" cy="1428750"/>
          </a:xfrm>
        </p:spPr>
        <p:txBody>
          <a:bodyPr/>
          <a:lstStyle/>
          <a:p>
            <a:r>
              <a:rPr lang="en-US" altLang="en-US"/>
              <a:t>Accessing Objects</a:t>
            </a:r>
          </a:p>
        </p:txBody>
      </p:sp>
      <p:sp>
        <p:nvSpPr>
          <p:cNvPr id="285699" name="Rectangle 3"/>
          <p:cNvSpPr>
            <a:spLocks noGrp="1" noChangeArrowheads="1"/>
          </p:cNvSpPr>
          <p:nvPr>
            <p:ph idx="1"/>
          </p:nvPr>
        </p:nvSpPr>
        <p:spPr>
          <a:xfrm>
            <a:off x="685800" y="1371600"/>
            <a:ext cx="7772400" cy="4114800"/>
          </a:xfrm>
        </p:spPr>
        <p:txBody>
          <a:bodyPr/>
          <a:lstStyle/>
          <a:p>
            <a:r>
              <a:rPr lang="en-US" altLang="en-US" sz="2800"/>
              <a:t>Referencing the object’s data:</a:t>
            </a:r>
          </a:p>
          <a:p>
            <a:pPr>
              <a:buFont typeface="Monotype Sorts" pitchFamily="2" charset="2"/>
              <a:buNone/>
            </a:pPr>
            <a:r>
              <a:rPr lang="en-US" altLang="en-US" sz="2800"/>
              <a:t>        </a:t>
            </a:r>
            <a:r>
              <a:rPr lang="en-US" altLang="en-US" sz="2600">
                <a:latin typeface="Courier New" pitchFamily="49" charset="0"/>
              </a:rPr>
              <a:t>objectRefVar.data</a:t>
            </a:r>
            <a:endParaRPr lang="en-US" altLang="en-US" sz="2800"/>
          </a:p>
          <a:p>
            <a:pPr>
              <a:buFont typeface="Monotype Sorts" pitchFamily="2" charset="2"/>
              <a:buNone/>
            </a:pPr>
            <a:r>
              <a:rPr lang="en-US" altLang="en-US" sz="2800" i="1">
                <a:latin typeface="Book Antiqua" pitchFamily="18" charset="0"/>
              </a:rPr>
              <a:t>        e.g., </a:t>
            </a:r>
            <a:r>
              <a:rPr lang="en-US" altLang="en-US" sz="2400">
                <a:latin typeface="Courier New" pitchFamily="49" charset="0"/>
              </a:rPr>
              <a:t>myCircle.radius</a:t>
            </a:r>
            <a:endParaRPr lang="en-US" altLang="en-US" sz="2800" i="1">
              <a:latin typeface="Book Antiqua" pitchFamily="18" charset="0"/>
            </a:endParaRPr>
          </a:p>
          <a:p>
            <a:pPr>
              <a:buFont typeface="Monotype Sorts" pitchFamily="2" charset="2"/>
              <a:buNone/>
            </a:pPr>
            <a:endParaRPr lang="en-US" altLang="en-US" sz="2800"/>
          </a:p>
          <a:p>
            <a:r>
              <a:rPr lang="en-US" altLang="en-US" sz="2800"/>
              <a:t>Invoking the object’s method:</a:t>
            </a:r>
          </a:p>
          <a:p>
            <a:pPr>
              <a:buFont typeface="Monotype Sorts" pitchFamily="2" charset="2"/>
              <a:buNone/>
            </a:pPr>
            <a:r>
              <a:rPr lang="en-US" altLang="en-US" sz="2800"/>
              <a:t>       </a:t>
            </a:r>
            <a:r>
              <a:rPr lang="en-US" altLang="en-US" sz="2600">
                <a:latin typeface="Courier New" pitchFamily="49" charset="0"/>
              </a:rPr>
              <a:t>objectRefVar.methodName(arguments)</a:t>
            </a:r>
            <a:endParaRPr lang="en-US" altLang="en-US" sz="2800"/>
          </a:p>
          <a:p>
            <a:pPr>
              <a:buFont typeface="Monotype Sorts" pitchFamily="2" charset="2"/>
              <a:buNone/>
            </a:pPr>
            <a:r>
              <a:rPr lang="en-US" altLang="en-US" sz="2800" i="1">
                <a:latin typeface="Book Antiqua" pitchFamily="18" charset="0"/>
              </a:rPr>
              <a:t>       e.g., </a:t>
            </a:r>
            <a:r>
              <a:rPr lang="en-US" altLang="en-US" sz="2400">
                <a:latin typeface="Courier New" pitchFamily="49" charset="0"/>
              </a:rPr>
              <a:t>myCircle.getArea()</a:t>
            </a:r>
          </a:p>
        </p:txBody>
      </p:sp>
      <p:sp>
        <p:nvSpPr>
          <p:cNvPr id="4" name="Slide Number Placeholder 4"/>
          <p:cNvSpPr>
            <a:spLocks noGrp="1"/>
          </p:cNvSpPr>
          <p:nvPr>
            <p:ph type="sldNum" sz="quarter" idx="12"/>
          </p:nvPr>
        </p:nvSpPr>
        <p:spPr/>
        <p:txBody>
          <a:bodyPr/>
          <a:lstStyle/>
          <a:p>
            <a:fld id="{A0B31C13-ED6D-4E01-90AD-BFA5607AE465}" type="slidenum">
              <a:rPr lang="en-US" altLang="en-US"/>
              <a:pPr/>
              <a:t>12</a:t>
            </a:fld>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685800" y="285750"/>
            <a:ext cx="7772400" cy="531813"/>
          </a:xfrm>
        </p:spPr>
        <p:txBody>
          <a:bodyPr>
            <a:normAutofit fontScale="90000"/>
          </a:bodyPr>
          <a:lstStyle/>
          <a:p>
            <a:r>
              <a:rPr lang="en-US" altLang="en-US" sz="4000"/>
              <a:t>Trace Code, cont.</a:t>
            </a:r>
          </a:p>
        </p:txBody>
      </p:sp>
      <p:graphicFrame>
        <p:nvGraphicFramePr>
          <p:cNvPr id="346118" name="Object 6"/>
          <p:cNvGraphicFramePr>
            <a:graphicFrameLocks noGrp="1" noChangeAspect="1"/>
          </p:cNvGraphicFramePr>
          <p:nvPr>
            <p:ph idx="1"/>
          </p:nvPr>
        </p:nvGraphicFramePr>
        <p:xfrm>
          <a:off x="5573713" y="2046288"/>
          <a:ext cx="2681287" cy="1193800"/>
        </p:xfrm>
        <a:graphic>
          <a:graphicData uri="http://schemas.openxmlformats.org/presentationml/2006/ole">
            <mc:AlternateContent xmlns:mc="http://schemas.openxmlformats.org/markup-compatibility/2006">
              <mc:Choice xmlns:v="urn:schemas-microsoft-com:vml" Requires="v">
                <p:oleObj spid="_x0000_s346157" name="Picture" r:id="rId3" imgW="1026429" imgH="457200" progId="Word.Picture.8">
                  <p:embed/>
                </p:oleObj>
              </mc:Choice>
              <mc:Fallback>
                <p:oleObj name="Picture" r:id="rId3" imgW="1026429" imgH="457200" progId="Word.Picture.8">
                  <p:embed/>
                  <p:pic>
                    <p:nvPicPr>
                      <p:cNvPr id="0" name="Picture 3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3713" y="2046288"/>
                        <a:ext cx="2681287"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Slide Number Placeholder 4"/>
          <p:cNvSpPr>
            <a:spLocks noGrp="1"/>
          </p:cNvSpPr>
          <p:nvPr>
            <p:ph type="sldNum" sz="quarter" idx="12"/>
          </p:nvPr>
        </p:nvSpPr>
        <p:spPr/>
        <p:txBody>
          <a:bodyPr/>
          <a:lstStyle/>
          <a:p>
            <a:fld id="{BDB97426-8F68-418F-AFA3-8DE32FC27C6A}" type="slidenum">
              <a:rPr lang="en-US" altLang="en-US"/>
              <a:pPr/>
              <a:t>13</a:t>
            </a:fld>
            <a:endParaRPr lang="en-US" altLang="en-US"/>
          </a:p>
        </p:txBody>
      </p:sp>
      <p:sp>
        <p:nvSpPr>
          <p:cNvPr id="346115"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46116" name="Rectangle 4"/>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46117" name="Text Box 5"/>
          <p:cNvSpPr txBox="1">
            <a:spLocks noChangeArrowheads="1"/>
          </p:cNvSpPr>
          <p:nvPr/>
        </p:nvSpPr>
        <p:spPr bwMode="auto">
          <a:xfrm>
            <a:off x="152400" y="1085850"/>
            <a:ext cx="4800600" cy="1465263"/>
          </a:xfrm>
          <a:prstGeom prst="rect">
            <a:avLst/>
          </a:prstGeom>
          <a:solidFill>
            <a:schemeClr val="bg1">
              <a:lumMod val="95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tx2">
                    <a:lumMod val="75000"/>
                  </a:schemeClr>
                </a:solidFill>
              </a:rPr>
              <a:t>Circle myCircle = new Circle(5.0);</a:t>
            </a:r>
          </a:p>
          <a:p>
            <a:endParaRPr lang="en-US" altLang="en-US" sz="1800">
              <a:solidFill>
                <a:schemeClr val="tx2">
                  <a:lumMod val="75000"/>
                </a:schemeClr>
              </a:solidFill>
            </a:endParaRPr>
          </a:p>
          <a:p>
            <a:r>
              <a:rPr lang="en-US" altLang="en-US" sz="1800">
                <a:solidFill>
                  <a:schemeClr val="tx2">
                    <a:lumMod val="75000"/>
                  </a:schemeClr>
                </a:solidFill>
              </a:rPr>
              <a:t>Circle yourCircle = new Circle();</a:t>
            </a:r>
          </a:p>
          <a:p>
            <a:endParaRPr lang="en-US" altLang="en-US" sz="1800">
              <a:solidFill>
                <a:schemeClr val="tx2">
                  <a:lumMod val="75000"/>
                </a:schemeClr>
              </a:solidFill>
            </a:endParaRPr>
          </a:p>
          <a:p>
            <a:r>
              <a:rPr lang="en-US" altLang="en-US" sz="1800">
                <a:solidFill>
                  <a:schemeClr val="tx2">
                    <a:lumMod val="75000"/>
                  </a:schemeClr>
                </a:solidFill>
              </a:rPr>
              <a:t>yourCircle.radius = 100;</a:t>
            </a:r>
          </a:p>
        </p:txBody>
      </p:sp>
      <p:sp>
        <p:nvSpPr>
          <p:cNvPr id="346119" name="Rectangle 7"/>
          <p:cNvSpPr>
            <a:spLocks noChangeArrowheads="1"/>
          </p:cNvSpPr>
          <p:nvPr/>
        </p:nvSpPr>
        <p:spPr bwMode="auto">
          <a:xfrm>
            <a:off x="6837363" y="1227138"/>
            <a:ext cx="1524000" cy="306387"/>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9144" rIns="9144" bIns="9144" anchor="ctr"/>
          <a:lstStyle/>
          <a:p>
            <a:pPr algn="ctr"/>
            <a:r>
              <a:rPr lang="en-US" altLang="en-US" sz="1800">
                <a:solidFill>
                  <a:schemeClr val="accent2"/>
                </a:solidFill>
              </a:rPr>
              <a:t>reference value</a:t>
            </a:r>
          </a:p>
        </p:txBody>
      </p:sp>
      <p:sp>
        <p:nvSpPr>
          <p:cNvPr id="346120" name="Text Box 8"/>
          <p:cNvSpPr txBox="1">
            <a:spLocks noChangeArrowheads="1"/>
          </p:cNvSpPr>
          <p:nvPr/>
        </p:nvSpPr>
        <p:spPr bwMode="auto">
          <a:xfrm>
            <a:off x="5724525" y="1201738"/>
            <a:ext cx="1133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myCircle</a:t>
            </a:r>
          </a:p>
        </p:txBody>
      </p:sp>
      <p:sp>
        <p:nvSpPr>
          <p:cNvPr id="346121" name="Line 9"/>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6122" name="Rectangle 10"/>
          <p:cNvSpPr>
            <a:spLocks noChangeArrowheads="1"/>
          </p:cNvSpPr>
          <p:nvPr/>
        </p:nvSpPr>
        <p:spPr bwMode="auto">
          <a:xfrm>
            <a:off x="6837363" y="3582988"/>
            <a:ext cx="1524000" cy="306387"/>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4" tIns="9144" rIns="9144" bIns="9144" anchor="ctr"/>
          <a:lstStyle/>
          <a:p>
            <a:pPr algn="ctr"/>
            <a:r>
              <a:rPr lang="en-US" altLang="en-US" sz="1800">
                <a:solidFill>
                  <a:schemeClr val="accent2"/>
                </a:solidFill>
              </a:rPr>
              <a:t>reference value</a:t>
            </a:r>
          </a:p>
        </p:txBody>
      </p:sp>
      <p:sp>
        <p:nvSpPr>
          <p:cNvPr id="346123" name="Text Box 11"/>
          <p:cNvSpPr txBox="1">
            <a:spLocks noChangeArrowheads="1"/>
          </p:cNvSpPr>
          <p:nvPr/>
        </p:nvSpPr>
        <p:spPr bwMode="auto">
          <a:xfrm>
            <a:off x="5724525" y="3557588"/>
            <a:ext cx="1228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yourCircle</a:t>
            </a:r>
          </a:p>
        </p:txBody>
      </p:sp>
      <p:sp>
        <p:nvSpPr>
          <p:cNvPr id="346124" name="Rectangle 12"/>
          <p:cNvSpPr>
            <a:spLocks noChangeArrowheads="1"/>
          </p:cNvSpPr>
          <p:nvPr/>
        </p:nvSpPr>
        <p:spPr bwMode="auto">
          <a:xfrm>
            <a:off x="193675" y="2238375"/>
            <a:ext cx="4456113" cy="268288"/>
          </a:xfrm>
          <a:prstGeom prst="rect">
            <a:avLst/>
          </a:prstGeom>
          <a:solidFill>
            <a:schemeClr val="accent1">
              <a:alpha val="45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46125" name="Object 13"/>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spid="_x0000_s346158" name="Picture" r:id="rId5" imgW="1026429" imgH="457200" progId="Word.Picture.8">
                  <p:embed/>
                </p:oleObj>
              </mc:Choice>
              <mc:Fallback>
                <p:oleObj name="Picture" r:id="rId5" imgW="1026429" imgH="457200" progId="Word.Picture.8">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351338"/>
                        <a:ext cx="2687638"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6126" name="AutoShape 14"/>
          <p:cNvSpPr>
            <a:spLocks noChangeArrowheads="1"/>
          </p:cNvSpPr>
          <p:nvPr/>
        </p:nvSpPr>
        <p:spPr bwMode="auto">
          <a:xfrm>
            <a:off x="3035300" y="4849813"/>
            <a:ext cx="2497138" cy="806450"/>
          </a:xfrm>
          <a:prstGeom prst="wedgeRoundRectCallout">
            <a:avLst>
              <a:gd name="adj1" fmla="val 73269"/>
              <a:gd name="adj2" fmla="val -7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Change radius in yourCircle</a:t>
            </a:r>
            <a:endParaRPr lang="en-US" altLang="en-US" sz="1800"/>
          </a:p>
        </p:txBody>
      </p:sp>
      <p:sp>
        <p:nvSpPr>
          <p:cNvPr id="346127" name="Line 15"/>
          <p:cNvSpPr>
            <a:spLocks noChangeShapeType="1"/>
          </p:cNvSpPr>
          <p:nvPr/>
        </p:nvSpPr>
        <p:spPr bwMode="auto">
          <a:xfrm flipH="1">
            <a:off x="7107238" y="3813175"/>
            <a:ext cx="652462" cy="80645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685800" y="0"/>
            <a:ext cx="7772400" cy="1428750"/>
          </a:xfrm>
        </p:spPr>
        <p:txBody>
          <a:bodyPr/>
          <a:lstStyle/>
          <a:p>
            <a:r>
              <a:rPr lang="en-US" altLang="en-US"/>
              <a:t>Garbage Collection</a:t>
            </a:r>
          </a:p>
        </p:txBody>
      </p:sp>
      <p:sp>
        <p:nvSpPr>
          <p:cNvPr id="254979" name="Rectangle 3"/>
          <p:cNvSpPr>
            <a:spLocks noGrp="1" noChangeArrowheads="1"/>
          </p:cNvSpPr>
          <p:nvPr>
            <p:ph idx="1"/>
          </p:nvPr>
        </p:nvSpPr>
        <p:spPr>
          <a:xfrm>
            <a:off x="685800" y="1371600"/>
            <a:ext cx="8001000" cy="4953000"/>
          </a:xfrm>
        </p:spPr>
        <p:txBody>
          <a:bodyPr/>
          <a:lstStyle/>
          <a:p>
            <a:pPr marL="0" indent="0">
              <a:buFont typeface="Monotype Sorts" pitchFamily="2" charset="2"/>
              <a:buNone/>
            </a:pPr>
            <a:r>
              <a:rPr lang="en-US" altLang="en-US" sz="2400" dirty="0">
                <a:cs typeface="Times New Roman" pitchFamily="18" charset="0"/>
              </a:rPr>
              <a:t>As shown in the previous figure, after the assignment statement c1 = c2, c1 points to the same object referenced by c2. The object previously referenced by c1 is no longer referenced. This object is known as garbage. Garbage is automatically collected by JVM. </a:t>
            </a:r>
            <a:endParaRPr lang="en-US" altLang="en-US" sz="2400" dirty="0" smtClean="0">
              <a:cs typeface="Times New Roman" pitchFamily="18" charset="0"/>
            </a:endParaRPr>
          </a:p>
          <a:p>
            <a:pPr marL="0" indent="0">
              <a:buFont typeface="Monotype Sorts" pitchFamily="2" charset="2"/>
              <a:buNone/>
            </a:pPr>
            <a:endParaRPr lang="en-US" altLang="en-US" sz="2400" dirty="0">
              <a:cs typeface="Times New Roman" pitchFamily="18" charset="0"/>
            </a:endParaRPr>
          </a:p>
          <a:p>
            <a:pPr marL="0" indent="0">
              <a:buNone/>
            </a:pPr>
            <a:r>
              <a:rPr lang="en-US" altLang="en-US" sz="2400" dirty="0">
                <a:cs typeface="Times New Roman" pitchFamily="18" charset="0"/>
              </a:rPr>
              <a:t>TIP: If you know that an object is no longer needed, you can explicitly assign null to a reference variable for the object. The JVM will automatically collect the space if the object is not referenced by any variable</a:t>
            </a:r>
            <a:r>
              <a:rPr lang="en-US" altLang="en-US" sz="2400" dirty="0">
                <a:latin typeface="Courier" charset="0"/>
                <a:cs typeface="Times New Roman" pitchFamily="18" charset="0"/>
              </a:rPr>
              <a:t>. </a:t>
            </a:r>
          </a:p>
          <a:p>
            <a:pPr marL="0" indent="0">
              <a:buFont typeface="Monotype Sorts" pitchFamily="2" charset="2"/>
              <a:buNone/>
            </a:pPr>
            <a:endParaRPr lang="en-US" altLang="en-US" sz="2400" dirty="0">
              <a:cs typeface="Times New Roman" pitchFamily="18" charset="0"/>
            </a:endParaRPr>
          </a:p>
        </p:txBody>
      </p:sp>
      <p:sp>
        <p:nvSpPr>
          <p:cNvPr id="4" name="Slide Number Placeholder 4"/>
          <p:cNvSpPr>
            <a:spLocks noGrp="1"/>
          </p:cNvSpPr>
          <p:nvPr>
            <p:ph type="sldNum" sz="quarter" idx="12"/>
          </p:nvPr>
        </p:nvSpPr>
        <p:spPr/>
        <p:txBody>
          <a:bodyPr/>
          <a:lstStyle/>
          <a:p>
            <a:fld id="{B12DFA1A-7451-42A6-8981-BE24CC23D31C}" type="slidenum">
              <a:rPr lang="en-US" altLang="en-US"/>
              <a:pPr/>
              <a:t>14</a:t>
            </a:fld>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685800" y="457200"/>
            <a:ext cx="7772400" cy="1219200"/>
          </a:xfrm>
        </p:spPr>
        <p:txBody>
          <a:bodyPr>
            <a:normAutofit fontScale="90000"/>
          </a:bodyPr>
          <a:lstStyle/>
          <a:p>
            <a:r>
              <a:rPr lang="en-US" altLang="en-US"/>
              <a:t>Instance </a:t>
            </a:r>
            <a:br>
              <a:rPr lang="en-US" altLang="en-US"/>
            </a:br>
            <a:r>
              <a:rPr lang="en-US" altLang="en-US"/>
              <a:t> Variables, and Methods </a:t>
            </a:r>
            <a:br>
              <a:rPr lang="en-US" altLang="en-US"/>
            </a:br>
            <a:endParaRPr lang="en-US" altLang="en-US"/>
          </a:p>
        </p:txBody>
      </p:sp>
      <p:sp>
        <p:nvSpPr>
          <p:cNvPr id="4" name="Slide Number Placeholder 4"/>
          <p:cNvSpPr>
            <a:spLocks noGrp="1"/>
          </p:cNvSpPr>
          <p:nvPr>
            <p:ph type="sldNum" sz="quarter" idx="12"/>
          </p:nvPr>
        </p:nvSpPr>
        <p:spPr/>
        <p:txBody>
          <a:bodyPr/>
          <a:lstStyle/>
          <a:p>
            <a:fld id="{F5B0310E-922E-490D-A149-7CC014569600}" type="slidenum">
              <a:rPr lang="en-US" altLang="en-US"/>
              <a:pPr/>
              <a:t>15</a:t>
            </a:fld>
            <a:endParaRPr lang="en-US" altLang="en-US"/>
          </a:p>
        </p:txBody>
      </p:sp>
      <p:sp>
        <p:nvSpPr>
          <p:cNvPr id="204808" name="Rectangle 8"/>
          <p:cNvSpPr>
            <a:spLocks noChangeArrowheads="1"/>
          </p:cNvSpPr>
          <p:nvPr/>
        </p:nvSpPr>
        <p:spPr bwMode="auto">
          <a:xfrm>
            <a:off x="668268" y="1662370"/>
            <a:ext cx="7924800" cy="30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latin typeface="Times New Roman" pitchFamily="18" charset="0"/>
              </a:defRPr>
            </a:lvl1pPr>
            <a:lvl2pPr algn="ctr">
              <a:defRPr sz="4400">
                <a:solidFill>
                  <a:schemeClr val="tx2"/>
                </a:solidFill>
                <a:latin typeface="Times New Roman" pitchFamily="18" charset="0"/>
              </a:defRPr>
            </a:lvl2pPr>
            <a:lvl3pPr algn="ctr">
              <a:defRPr sz="4400">
                <a:solidFill>
                  <a:schemeClr val="tx2"/>
                </a:solidFill>
                <a:latin typeface="Times New Roman" pitchFamily="18" charset="0"/>
              </a:defRPr>
            </a:lvl3pPr>
            <a:lvl4pPr algn="ctr">
              <a:defRPr sz="4400">
                <a:solidFill>
                  <a:schemeClr val="tx2"/>
                </a:solidFill>
                <a:latin typeface="Times New Roman" pitchFamily="18" charset="0"/>
              </a:defRPr>
            </a:lvl4pPr>
            <a:lvl5pPr algn="ctr">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pPr algn="l"/>
            <a:r>
              <a:rPr lang="en-US" altLang="en-US" sz="2400" dirty="0">
                <a:solidFill>
                  <a:schemeClr val="tx1"/>
                </a:solidFill>
              </a:rPr>
              <a:t>Instance variables belong to a specific instance.</a:t>
            </a:r>
            <a:br>
              <a:rPr lang="en-US" altLang="en-US" sz="2400" dirty="0">
                <a:solidFill>
                  <a:schemeClr val="tx1"/>
                </a:solidFill>
              </a:rPr>
            </a:br>
            <a:r>
              <a:rPr lang="en-US" altLang="en-US" sz="2400" dirty="0">
                <a:solidFill>
                  <a:schemeClr val="tx1"/>
                </a:solidFill>
              </a:rPr>
              <a:t/>
            </a:r>
            <a:br>
              <a:rPr lang="en-US" altLang="en-US" sz="2400" dirty="0">
                <a:solidFill>
                  <a:schemeClr val="tx1"/>
                </a:solidFill>
              </a:rPr>
            </a:br>
            <a:r>
              <a:rPr lang="en-US" altLang="en-US" sz="2400" dirty="0">
                <a:solidFill>
                  <a:schemeClr val="tx1"/>
                </a:solidFill>
              </a:rPr>
              <a:t>Instance methods are invoked by an instance of the class.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685800" y="0"/>
            <a:ext cx="7772400" cy="1428750"/>
          </a:xfrm>
        </p:spPr>
        <p:txBody>
          <a:bodyPr>
            <a:normAutofit fontScale="90000"/>
          </a:bodyPr>
          <a:lstStyle/>
          <a:p>
            <a:r>
              <a:rPr lang="en-US" altLang="en-US"/>
              <a:t>Static Variables, Constants, </a:t>
            </a:r>
            <a:br>
              <a:rPr lang="en-US" altLang="en-US"/>
            </a:br>
            <a:r>
              <a:rPr lang="en-US" altLang="en-US"/>
              <a:t>and Methods</a:t>
            </a:r>
            <a:endParaRPr lang="en-US" altLang="en-US" b="1">
              <a:latin typeface="Courier" charset="0"/>
            </a:endParaRPr>
          </a:p>
        </p:txBody>
      </p:sp>
      <p:sp>
        <p:nvSpPr>
          <p:cNvPr id="4" name="Slide Number Placeholder 4"/>
          <p:cNvSpPr>
            <a:spLocks noGrp="1"/>
          </p:cNvSpPr>
          <p:nvPr>
            <p:ph type="sldNum" sz="quarter" idx="12"/>
          </p:nvPr>
        </p:nvSpPr>
        <p:spPr/>
        <p:txBody>
          <a:bodyPr/>
          <a:lstStyle/>
          <a:p>
            <a:fld id="{9DF1FCEE-11C4-4C4F-BA56-63C9FB6A0009}" type="slidenum">
              <a:rPr lang="en-US" altLang="en-US"/>
              <a:pPr/>
              <a:t>16</a:t>
            </a:fld>
            <a:endParaRPr lang="en-US" altLang="en-US"/>
          </a:p>
        </p:txBody>
      </p:sp>
      <p:sp>
        <p:nvSpPr>
          <p:cNvPr id="257030" name="Text Box 6"/>
          <p:cNvSpPr txBox="1">
            <a:spLocks noChangeArrowheads="1"/>
          </p:cNvSpPr>
          <p:nvPr/>
        </p:nvSpPr>
        <p:spPr bwMode="auto">
          <a:xfrm>
            <a:off x="381000" y="1828800"/>
            <a:ext cx="8382000"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000"/>
              <a:t>Static variables are shared by all the instances of the class.</a:t>
            </a:r>
            <a:br>
              <a:rPr lang="en-US" altLang="en-US" sz="3000"/>
            </a:br>
            <a:r>
              <a:rPr lang="en-US" altLang="en-US" sz="3000"/>
              <a:t/>
            </a:r>
            <a:br>
              <a:rPr lang="en-US" altLang="en-US" sz="3000"/>
            </a:br>
            <a:r>
              <a:rPr lang="en-US" altLang="en-US" sz="3000"/>
              <a:t>Static methods are not tied to a specific object. </a:t>
            </a:r>
          </a:p>
          <a:p>
            <a:pPr>
              <a:spcBef>
                <a:spcPct val="50000"/>
              </a:spcBef>
            </a:pPr>
            <a:r>
              <a:rPr lang="en-US" altLang="en-US" sz="3000"/>
              <a:t>Static constants are final variables shared by all the instances of the class.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685800" y="0"/>
            <a:ext cx="7772400" cy="1428750"/>
          </a:xfrm>
        </p:spPr>
        <p:txBody>
          <a:bodyPr>
            <a:normAutofit fontScale="90000"/>
          </a:bodyPr>
          <a:lstStyle/>
          <a:p>
            <a:r>
              <a:rPr lang="en-US" altLang="en-US"/>
              <a:t>Static Variables, Constants, </a:t>
            </a:r>
            <a:br>
              <a:rPr lang="en-US" altLang="en-US"/>
            </a:br>
            <a:r>
              <a:rPr lang="en-US" altLang="en-US"/>
              <a:t>and Methods, cont.</a:t>
            </a:r>
            <a:endParaRPr lang="en-US" altLang="en-US" b="1">
              <a:latin typeface="Courier" charset="0"/>
            </a:endParaRPr>
          </a:p>
        </p:txBody>
      </p:sp>
      <p:sp>
        <p:nvSpPr>
          <p:cNvPr id="4" name="Slide Number Placeholder 4"/>
          <p:cNvSpPr>
            <a:spLocks noGrp="1"/>
          </p:cNvSpPr>
          <p:nvPr>
            <p:ph type="sldNum" sz="quarter" idx="12"/>
          </p:nvPr>
        </p:nvSpPr>
        <p:spPr/>
        <p:txBody>
          <a:bodyPr/>
          <a:lstStyle/>
          <a:p>
            <a:fld id="{E960CA7E-3CD5-4738-8985-FDFD724BFE0E}" type="slidenum">
              <a:rPr lang="en-US" altLang="en-US"/>
              <a:pPr/>
              <a:t>17</a:t>
            </a:fld>
            <a:endParaRPr lang="en-US" altLang="en-US"/>
          </a:p>
        </p:txBody>
      </p:sp>
      <p:sp>
        <p:nvSpPr>
          <p:cNvPr id="259075" name="Text Box 3"/>
          <p:cNvSpPr txBox="1">
            <a:spLocks noChangeArrowheads="1"/>
          </p:cNvSpPr>
          <p:nvPr/>
        </p:nvSpPr>
        <p:spPr bwMode="auto">
          <a:xfrm>
            <a:off x="381000" y="2209800"/>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000"/>
              <a:t>To declare static variables, constants, and methods, use the static modifier.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685800" y="381000"/>
            <a:ext cx="7772400" cy="1295400"/>
          </a:xfrm>
        </p:spPr>
        <p:txBody>
          <a:bodyPr/>
          <a:lstStyle/>
          <a:p>
            <a:r>
              <a:rPr lang="en-US" altLang="en-US"/>
              <a:t>Scope of Variables</a:t>
            </a:r>
            <a:endParaRPr lang="en-US" altLang="en-US">
              <a:hlinkClick r:id="rId2" action="ppaction://program"/>
            </a:endParaRPr>
          </a:p>
        </p:txBody>
      </p:sp>
      <p:sp>
        <p:nvSpPr>
          <p:cNvPr id="209923" name="Rectangle 3"/>
          <p:cNvSpPr>
            <a:spLocks noGrp="1" noChangeArrowheads="1"/>
          </p:cNvSpPr>
          <p:nvPr>
            <p:ph idx="1"/>
          </p:nvPr>
        </p:nvSpPr>
        <p:spPr>
          <a:xfrm>
            <a:off x="685800" y="1752600"/>
            <a:ext cx="7772400" cy="4419600"/>
          </a:xfrm>
        </p:spPr>
        <p:txBody>
          <a:bodyPr/>
          <a:lstStyle/>
          <a:p>
            <a:pPr>
              <a:lnSpc>
                <a:spcPct val="120000"/>
              </a:lnSpc>
            </a:pPr>
            <a:r>
              <a:rPr lang="en-US" altLang="en-US" sz="2800"/>
              <a:t>The scope of instance and static variables is the entire class. They can be declared anywhere inside a class.</a:t>
            </a:r>
          </a:p>
          <a:p>
            <a:pPr>
              <a:lnSpc>
                <a:spcPct val="120000"/>
              </a:lnSpc>
            </a:pPr>
            <a:r>
              <a:rPr lang="en-US" altLang="en-US" sz="2800"/>
              <a:t>The scope of a local variable starts from its declaration and continues to the end of the block that contains the variable. A local variable must be initialized explicitly before it can be used.</a:t>
            </a:r>
          </a:p>
        </p:txBody>
      </p:sp>
      <p:sp>
        <p:nvSpPr>
          <p:cNvPr id="4" name="Slide Number Placeholder 4"/>
          <p:cNvSpPr>
            <a:spLocks noGrp="1"/>
          </p:cNvSpPr>
          <p:nvPr>
            <p:ph type="sldNum" sz="quarter" idx="12"/>
          </p:nvPr>
        </p:nvSpPr>
        <p:spPr/>
        <p:txBody>
          <a:bodyPr/>
          <a:lstStyle/>
          <a:p>
            <a:fld id="{CC9ED35B-1F7D-47DF-B4FC-E47CA3DCF9E5}" type="slidenum">
              <a:rPr lang="en-US" altLang="en-US"/>
              <a:pPr/>
              <a:t>18</a:t>
            </a:fld>
            <a:endParaRPr lang="en-US" altLang="en-US"/>
          </a:p>
        </p:txBody>
      </p:sp>
    </p:spTree>
    <p:extLst>
      <p:ext uri="{BB962C8B-B14F-4D97-AF65-F5344CB8AC3E}">
        <p14:creationId xmlns:p14="http://schemas.microsoft.com/office/powerpoint/2010/main" val="28112821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685800" y="0"/>
            <a:ext cx="7772400" cy="1428750"/>
          </a:xfrm>
        </p:spPr>
        <p:txBody>
          <a:bodyPr>
            <a:normAutofit fontScale="90000"/>
          </a:bodyPr>
          <a:lstStyle/>
          <a:p>
            <a:r>
              <a:rPr lang="en-US" altLang="en-US"/>
              <a:t>Visibility Modifiers and </a:t>
            </a:r>
            <a:br>
              <a:rPr lang="en-US" altLang="en-US"/>
            </a:br>
            <a:r>
              <a:rPr lang="en-US" altLang="en-US"/>
              <a:t>Accessor/Mutator Methods</a:t>
            </a:r>
          </a:p>
        </p:txBody>
      </p:sp>
      <p:sp>
        <p:nvSpPr>
          <p:cNvPr id="202755" name="Rectangle 3"/>
          <p:cNvSpPr>
            <a:spLocks noGrp="1" noChangeArrowheads="1"/>
          </p:cNvSpPr>
          <p:nvPr>
            <p:ph idx="1"/>
          </p:nvPr>
        </p:nvSpPr>
        <p:spPr>
          <a:xfrm>
            <a:off x="685800" y="1371600"/>
            <a:ext cx="7848600" cy="1143000"/>
          </a:xfrm>
        </p:spPr>
        <p:txBody>
          <a:bodyPr/>
          <a:lstStyle/>
          <a:p>
            <a:pPr marL="0" indent="0">
              <a:spcBef>
                <a:spcPct val="100000"/>
              </a:spcBef>
              <a:buFont typeface="Symbol" pitchFamily="18" charset="2"/>
              <a:buNone/>
            </a:pPr>
            <a:r>
              <a:rPr lang="en-US" altLang="en-US" sz="3000"/>
              <a:t>By default, the class, variable, or method can be</a:t>
            </a:r>
            <a:br>
              <a:rPr lang="en-US" altLang="en-US" sz="3000"/>
            </a:br>
            <a:r>
              <a:rPr lang="en-US" altLang="en-US" sz="3000"/>
              <a:t>accessed by any class in the same package.</a:t>
            </a:r>
            <a:r>
              <a:rPr lang="en-US" altLang="en-US" sz="2800"/>
              <a:t> </a:t>
            </a:r>
            <a:endParaRPr lang="en-US" altLang="en-US" sz="2600"/>
          </a:p>
        </p:txBody>
      </p:sp>
      <p:sp>
        <p:nvSpPr>
          <p:cNvPr id="5" name="Slide Number Placeholder 4"/>
          <p:cNvSpPr>
            <a:spLocks noGrp="1"/>
          </p:cNvSpPr>
          <p:nvPr>
            <p:ph type="sldNum" sz="quarter" idx="12"/>
          </p:nvPr>
        </p:nvSpPr>
        <p:spPr/>
        <p:txBody>
          <a:bodyPr/>
          <a:lstStyle/>
          <a:p>
            <a:fld id="{95738680-D5A1-411B-91EA-D2CAF4022F99}" type="slidenum">
              <a:rPr lang="en-US" altLang="en-US"/>
              <a:pPr/>
              <a:t>19</a:t>
            </a:fld>
            <a:endParaRPr lang="en-US" altLang="en-US"/>
          </a:p>
        </p:txBody>
      </p:sp>
      <p:sp>
        <p:nvSpPr>
          <p:cNvPr id="202761" name="Rectangle 9"/>
          <p:cNvSpPr>
            <a:spLocks noChangeArrowheads="1"/>
          </p:cNvSpPr>
          <p:nvPr/>
        </p:nvSpPr>
        <p:spPr bwMode="auto">
          <a:xfrm>
            <a:off x="304800" y="2514600"/>
            <a:ext cx="8686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449263" indent="-449263">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920750" indent="-285750">
              <a:spcBef>
                <a:spcPct val="20000"/>
              </a:spcBef>
              <a:buClr>
                <a:schemeClr val="tx1"/>
              </a:buClr>
              <a:buChar char="–"/>
              <a:defRPr sz="2800">
                <a:solidFill>
                  <a:schemeClr val="tx1"/>
                </a:solidFill>
                <a:latin typeface="Times New Roman" pitchFamily="18" charset="0"/>
              </a:defRPr>
            </a:lvl2pPr>
            <a:lvl3pPr marL="126365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655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pPr>
            <a:r>
              <a:rPr lang="en-US" altLang="en-US" sz="2800">
                <a:latin typeface="Courier New" pitchFamily="49" charset="0"/>
              </a:rPr>
              <a:t>public</a:t>
            </a:r>
            <a:endParaRPr lang="en-US" altLang="en-US" sz="3000"/>
          </a:p>
          <a:p>
            <a:pPr>
              <a:buFont typeface="Symbol" pitchFamily="18" charset="2"/>
              <a:buNone/>
            </a:pPr>
            <a:r>
              <a:rPr lang="en-US" altLang="en-US" sz="2600"/>
              <a:t>	The class, data, or method is visible to any class in any package. </a:t>
            </a:r>
          </a:p>
          <a:p>
            <a:pPr>
              <a:spcBef>
                <a:spcPct val="50000"/>
              </a:spcBef>
            </a:pPr>
            <a:r>
              <a:rPr lang="en-US" altLang="en-US" sz="2800">
                <a:latin typeface="Courier New" pitchFamily="49" charset="0"/>
              </a:rPr>
              <a:t>private</a:t>
            </a:r>
            <a:r>
              <a:rPr lang="en-US" altLang="en-US"/>
              <a:t> </a:t>
            </a:r>
            <a:endParaRPr lang="en-US" altLang="en-US" sz="2400"/>
          </a:p>
          <a:p>
            <a:pPr>
              <a:buFont typeface="Symbol" pitchFamily="18" charset="2"/>
              <a:buNone/>
            </a:pPr>
            <a:r>
              <a:rPr lang="en-US" altLang="en-US" sz="2400"/>
              <a:t>	</a:t>
            </a:r>
            <a:r>
              <a:rPr lang="en-US" altLang="en-US" sz="2600"/>
              <a:t>The data or methods can be accessed only by the declaring class.</a:t>
            </a:r>
          </a:p>
          <a:p>
            <a:pPr>
              <a:buFont typeface="Symbol" pitchFamily="18" charset="2"/>
              <a:buNone/>
            </a:pPr>
            <a:r>
              <a:rPr lang="en-US" altLang="en-US" sz="2600"/>
              <a:t>The get and set methods are used to read and modify private properties.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117020" y="152400"/>
            <a:ext cx="8909960" cy="609600"/>
          </a:xfrm>
        </p:spPr>
        <p:txBody>
          <a:bodyPr>
            <a:normAutofit fontScale="90000"/>
          </a:bodyPr>
          <a:lstStyle/>
          <a:p>
            <a:r>
              <a:rPr lang="en-US" altLang="en-US" sz="4000" dirty="0" smtClean="0"/>
              <a:t>Object Oriented Programming </a:t>
            </a:r>
            <a:r>
              <a:rPr lang="en-US" altLang="en-US" sz="4000" dirty="0"/>
              <a:t>Concepts</a:t>
            </a:r>
          </a:p>
        </p:txBody>
      </p:sp>
      <p:sp>
        <p:nvSpPr>
          <p:cNvPr id="5" name="Slide Number Placeholder 4"/>
          <p:cNvSpPr>
            <a:spLocks noGrp="1"/>
          </p:cNvSpPr>
          <p:nvPr>
            <p:ph type="sldNum" sz="quarter" idx="12"/>
          </p:nvPr>
        </p:nvSpPr>
        <p:spPr/>
        <p:txBody>
          <a:bodyPr/>
          <a:lstStyle/>
          <a:p>
            <a:fld id="{3753F18B-3B5D-4DDA-8CAA-8A0C2ECD8833}" type="slidenum">
              <a:rPr lang="en-US" altLang="en-US"/>
              <a:pPr/>
              <a:t>2</a:t>
            </a:fld>
            <a:endParaRPr lang="en-US" altLang="en-US"/>
          </a:p>
        </p:txBody>
      </p:sp>
      <p:sp>
        <p:nvSpPr>
          <p:cNvPr id="193552" name="Rectangle 16"/>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3553" name="Text Box 17"/>
          <p:cNvSpPr txBox="1">
            <a:spLocks noChangeArrowheads="1"/>
          </p:cNvSpPr>
          <p:nvPr/>
        </p:nvSpPr>
        <p:spPr bwMode="auto">
          <a:xfrm>
            <a:off x="287268" y="1700775"/>
            <a:ext cx="86106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50000"/>
              </a:spcBef>
              <a:buFont typeface="Arial" panose="020B0604020202020204" pitchFamily="34" charset="0"/>
              <a:buChar char="•"/>
            </a:pPr>
            <a:r>
              <a:rPr lang="en-US" altLang="en-US" dirty="0">
                <a:cs typeface="Courier New" pitchFamily="49" charset="0"/>
              </a:rPr>
              <a:t>Object-oriented programming (OOP) involves programming using objects. </a:t>
            </a:r>
            <a:endParaRPr lang="en-US" altLang="en-US" dirty="0" smtClean="0">
              <a:cs typeface="Courier New" pitchFamily="49" charset="0"/>
            </a:endParaRPr>
          </a:p>
          <a:p>
            <a:pPr marL="342900" indent="-342900">
              <a:spcBef>
                <a:spcPct val="50000"/>
              </a:spcBef>
              <a:buFont typeface="Arial" panose="020B0604020202020204" pitchFamily="34" charset="0"/>
              <a:buChar char="•"/>
            </a:pPr>
            <a:r>
              <a:rPr lang="en-US" altLang="en-US" dirty="0" smtClean="0">
                <a:cs typeface="Courier New" pitchFamily="49" charset="0"/>
              </a:rPr>
              <a:t>An </a:t>
            </a:r>
            <a:r>
              <a:rPr lang="en-US" altLang="en-US" i="1" dirty="0">
                <a:cs typeface="Courier New" pitchFamily="49" charset="0"/>
              </a:rPr>
              <a:t>object</a:t>
            </a:r>
            <a:r>
              <a:rPr lang="en-US" altLang="en-US" dirty="0">
                <a:cs typeface="Courier New" pitchFamily="49" charset="0"/>
              </a:rPr>
              <a:t> represents an entity in the real world that can be distinctly identified. For example, a student, a desk, a circle, a button, and even a loan can all be viewed as objects. </a:t>
            </a:r>
            <a:endParaRPr lang="en-US" altLang="en-US" dirty="0" smtClean="0">
              <a:cs typeface="Courier New" pitchFamily="49" charset="0"/>
            </a:endParaRPr>
          </a:p>
          <a:p>
            <a:pPr marL="342900" indent="-342900">
              <a:spcBef>
                <a:spcPct val="50000"/>
              </a:spcBef>
              <a:buFont typeface="Arial" panose="020B0604020202020204" pitchFamily="34" charset="0"/>
              <a:buChar char="•"/>
            </a:pPr>
            <a:r>
              <a:rPr lang="en-US" altLang="en-US" dirty="0" smtClean="0">
                <a:cs typeface="Courier New" pitchFamily="49" charset="0"/>
              </a:rPr>
              <a:t>An </a:t>
            </a:r>
            <a:r>
              <a:rPr lang="en-US" altLang="en-US" dirty="0">
                <a:cs typeface="Courier New" pitchFamily="49" charset="0"/>
              </a:rPr>
              <a:t>object has a unique identity, state, and behaviors. </a:t>
            </a:r>
            <a:endParaRPr lang="en-US" altLang="en-US" dirty="0" smtClean="0">
              <a:cs typeface="Courier New" pitchFamily="49" charset="0"/>
            </a:endParaRPr>
          </a:p>
          <a:p>
            <a:pPr marL="342900" indent="-342900">
              <a:spcBef>
                <a:spcPct val="50000"/>
              </a:spcBef>
              <a:buFont typeface="Arial" panose="020B0604020202020204" pitchFamily="34" charset="0"/>
              <a:buChar char="•"/>
            </a:pPr>
            <a:r>
              <a:rPr lang="en-US" altLang="en-US" dirty="0" smtClean="0">
                <a:cs typeface="Courier New" pitchFamily="49" charset="0"/>
              </a:rPr>
              <a:t>The </a:t>
            </a:r>
            <a:r>
              <a:rPr lang="en-US" altLang="en-US" i="1" dirty="0">
                <a:cs typeface="Courier New" pitchFamily="49" charset="0"/>
              </a:rPr>
              <a:t>state</a:t>
            </a:r>
            <a:r>
              <a:rPr lang="en-US" altLang="en-US" dirty="0">
                <a:cs typeface="Courier New" pitchFamily="49" charset="0"/>
              </a:rPr>
              <a:t> of an object consists of a set of </a:t>
            </a:r>
            <a:r>
              <a:rPr lang="en-US" altLang="en-US" i="1" dirty="0">
                <a:cs typeface="Courier New" pitchFamily="49" charset="0"/>
              </a:rPr>
              <a:t>data</a:t>
            </a:r>
            <a:r>
              <a:rPr lang="en-US" altLang="en-US" dirty="0">
                <a:cs typeface="Courier New" pitchFamily="49" charset="0"/>
              </a:rPr>
              <a:t> </a:t>
            </a:r>
            <a:r>
              <a:rPr lang="en-US" altLang="en-US" i="1" dirty="0">
                <a:cs typeface="Courier New" pitchFamily="49" charset="0"/>
              </a:rPr>
              <a:t>fields</a:t>
            </a:r>
            <a:r>
              <a:rPr lang="en-US" altLang="en-US" dirty="0">
                <a:cs typeface="Courier New" pitchFamily="49" charset="0"/>
              </a:rPr>
              <a:t> (also known as </a:t>
            </a:r>
            <a:r>
              <a:rPr lang="en-US" altLang="en-US" i="1" dirty="0">
                <a:cs typeface="Courier New" pitchFamily="49" charset="0"/>
              </a:rPr>
              <a:t>properties</a:t>
            </a:r>
            <a:r>
              <a:rPr lang="en-US" altLang="en-US" dirty="0">
                <a:cs typeface="Courier New" pitchFamily="49" charset="0"/>
              </a:rPr>
              <a:t>) with their current values. </a:t>
            </a:r>
            <a:endParaRPr lang="en-US" altLang="en-US" dirty="0" smtClean="0">
              <a:cs typeface="Courier New" pitchFamily="49" charset="0"/>
            </a:endParaRPr>
          </a:p>
          <a:p>
            <a:pPr marL="342900" indent="-342900">
              <a:spcBef>
                <a:spcPct val="50000"/>
              </a:spcBef>
              <a:buFont typeface="Arial" panose="020B0604020202020204" pitchFamily="34" charset="0"/>
              <a:buChar char="•"/>
            </a:pPr>
            <a:r>
              <a:rPr lang="en-US" altLang="en-US" dirty="0" smtClean="0">
                <a:cs typeface="Courier New" pitchFamily="49" charset="0"/>
              </a:rPr>
              <a:t>The </a:t>
            </a:r>
            <a:r>
              <a:rPr lang="en-US" altLang="en-US" i="1" dirty="0">
                <a:cs typeface="Courier New" pitchFamily="49" charset="0"/>
              </a:rPr>
              <a:t>behavior</a:t>
            </a:r>
            <a:r>
              <a:rPr lang="en-US" altLang="en-US" dirty="0">
                <a:cs typeface="Courier New" pitchFamily="49" charset="0"/>
              </a:rPr>
              <a:t> of an object is defined by a set of methods.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259F2475-2A1A-45B1-B7F0-F036231FCD34}" type="slidenum">
              <a:rPr lang="en-US" altLang="en-US"/>
              <a:pPr/>
              <a:t>20</a:t>
            </a:fld>
            <a:endParaRPr lang="en-US" altLang="en-US"/>
          </a:p>
        </p:txBody>
      </p:sp>
      <p:sp>
        <p:nvSpPr>
          <p:cNvPr id="304134" name="Rectangle 6"/>
          <p:cNvSpPr>
            <a:spLocks noChangeArrowheads="1"/>
          </p:cNvSpPr>
          <p:nvPr/>
        </p:nvSpPr>
        <p:spPr bwMode="auto">
          <a:xfrm>
            <a:off x="2286000"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4137" name="Rectangle 9"/>
          <p:cNvSpPr>
            <a:spLocks noChangeArrowheads="1"/>
          </p:cNvSpPr>
          <p:nvPr/>
        </p:nvSpPr>
        <p:spPr bwMode="auto">
          <a:xfrm>
            <a:off x="1971675"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4138" name="Text Box 10"/>
          <p:cNvSpPr txBox="1">
            <a:spLocks noChangeArrowheads="1"/>
          </p:cNvSpPr>
          <p:nvPr/>
        </p:nvSpPr>
        <p:spPr bwMode="auto">
          <a:xfrm>
            <a:off x="461963" y="5233988"/>
            <a:ext cx="84153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cs typeface="Courier New" pitchFamily="49" charset="0"/>
              </a:rPr>
              <a:t>The private modifier restricts access to within a class, the default modifier restricts access to within a package, and the public modifier enables unrestricted access.</a:t>
            </a:r>
            <a:r>
              <a:rPr lang="en-US" altLang="en-US"/>
              <a:t> </a:t>
            </a:r>
          </a:p>
        </p:txBody>
      </p:sp>
      <p:sp>
        <p:nvSpPr>
          <p:cNvPr id="304140" name="Rectangle 12"/>
          <p:cNvSpPr>
            <a:spLocks noChangeArrowheads="1"/>
          </p:cNvSpPr>
          <p:nvPr/>
        </p:nvSpPr>
        <p:spPr bwMode="auto">
          <a:xfrm>
            <a:off x="0"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04139" name="Object 11"/>
          <p:cNvGraphicFramePr>
            <a:graphicFrameLocks noChangeAspect="1"/>
          </p:cNvGraphicFramePr>
          <p:nvPr>
            <p:extLst>
              <p:ext uri="{D42A27DB-BD31-4B8C-83A1-F6EECF244321}">
                <p14:modId xmlns:p14="http://schemas.microsoft.com/office/powerpoint/2010/main" val="2688413216"/>
              </p:ext>
            </p:extLst>
          </p:nvPr>
        </p:nvGraphicFramePr>
        <p:xfrm>
          <a:off x="153988" y="227013"/>
          <a:ext cx="8834437" cy="3173412"/>
        </p:xfrm>
        <a:graphic>
          <a:graphicData uri="http://schemas.openxmlformats.org/presentationml/2006/ole">
            <mc:AlternateContent xmlns:mc="http://schemas.openxmlformats.org/markup-compatibility/2006">
              <mc:Choice xmlns:v="urn:schemas-microsoft-com:vml" Requires="v">
                <p:oleObj spid="_x0000_s304171" name="Picture" r:id="rId3" imgW="5257800" imgH="1886040" progId="Word.Picture.8">
                  <p:embed/>
                </p:oleObj>
              </mc:Choice>
              <mc:Fallback>
                <p:oleObj name="Picture" r:id="rId3" imgW="5257800" imgH="1886040" progId="Word.Picture.8">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88" y="227013"/>
                        <a:ext cx="8834437" cy="3173412"/>
                      </a:xfrm>
                      <a:prstGeom prst="rect">
                        <a:avLst/>
                      </a:prstGeom>
                      <a:solidFill>
                        <a:schemeClr val="bg2"/>
                      </a:solidFill>
                    </p:spPr>
                  </p:pic>
                </p:oleObj>
              </mc:Fallback>
            </mc:AlternateContent>
          </a:graphicData>
        </a:graphic>
      </p:graphicFrame>
      <p:sp>
        <p:nvSpPr>
          <p:cNvPr id="304142" name="Rectangle 14"/>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04141" name="Object 13"/>
          <p:cNvGraphicFramePr>
            <a:graphicFrameLocks noChangeAspect="1"/>
          </p:cNvGraphicFramePr>
          <p:nvPr/>
        </p:nvGraphicFramePr>
        <p:xfrm>
          <a:off x="193675" y="3505200"/>
          <a:ext cx="8832850" cy="1649413"/>
        </p:xfrm>
        <a:graphic>
          <a:graphicData uri="http://schemas.openxmlformats.org/presentationml/2006/ole">
            <mc:AlternateContent xmlns:mc="http://schemas.openxmlformats.org/markup-compatibility/2006">
              <mc:Choice xmlns:v="urn:schemas-microsoft-com:vml" Requires="v">
                <p:oleObj spid="_x0000_s304172" name="Picture" r:id="rId5" imgW="4288536" imgH="800100" progId="Word.Picture.8">
                  <p:embed/>
                </p:oleObj>
              </mc:Choice>
              <mc:Fallback>
                <p:oleObj name="Picture" r:id="rId5" imgW="4288536" imgH="800100" progId="Word.Picture.8">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675" y="3505200"/>
                        <a:ext cx="8832850" cy="1649413"/>
                      </a:xfrm>
                      <a:prstGeom prst="rect">
                        <a:avLst/>
                      </a:prstGeom>
                      <a:solidFill>
                        <a:schemeClr val="bg2"/>
                      </a:solidFill>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685800" y="228600"/>
            <a:ext cx="7772400" cy="685800"/>
          </a:xfrm>
        </p:spPr>
        <p:txBody>
          <a:bodyPr>
            <a:normAutofit fontScale="90000"/>
          </a:bodyPr>
          <a:lstStyle/>
          <a:p>
            <a:r>
              <a:rPr lang="en-US" altLang="en-US"/>
              <a:t>NOTE</a:t>
            </a:r>
            <a:endParaRPr lang="en-US" altLang="en-US" b="1">
              <a:latin typeface="Book Antiqua" pitchFamily="18" charset="0"/>
            </a:endParaRPr>
          </a:p>
        </p:txBody>
      </p:sp>
      <p:sp>
        <p:nvSpPr>
          <p:cNvPr id="6" name="Slide Number Placeholder 4"/>
          <p:cNvSpPr>
            <a:spLocks noGrp="1"/>
          </p:cNvSpPr>
          <p:nvPr>
            <p:ph type="sldNum" sz="quarter" idx="12"/>
          </p:nvPr>
        </p:nvSpPr>
        <p:spPr/>
        <p:txBody>
          <a:bodyPr/>
          <a:lstStyle/>
          <a:p>
            <a:fld id="{3908F9C6-B353-4C5F-9364-5113F7645A77}" type="slidenum">
              <a:rPr lang="en-US" altLang="en-US"/>
              <a:pPr/>
              <a:t>21</a:t>
            </a:fld>
            <a:endParaRPr lang="en-US" altLang="en-US"/>
          </a:p>
        </p:txBody>
      </p:sp>
      <p:sp>
        <p:nvSpPr>
          <p:cNvPr id="325635" name="Rectangle 3"/>
          <p:cNvSpPr>
            <a:spLocks noChangeArrowheads="1"/>
          </p:cNvSpPr>
          <p:nvPr/>
        </p:nvSpPr>
        <p:spPr bwMode="auto">
          <a:xfrm>
            <a:off x="304800" y="1066800"/>
            <a:ext cx="8534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latin typeface="Times New Roman" pitchFamily="18" charset="0"/>
              </a:defRPr>
            </a:lvl1pPr>
            <a:lvl2pPr algn="ctr">
              <a:defRPr sz="4400">
                <a:solidFill>
                  <a:schemeClr val="tx2"/>
                </a:solidFill>
                <a:latin typeface="Times New Roman" pitchFamily="18" charset="0"/>
              </a:defRPr>
            </a:lvl2pPr>
            <a:lvl3pPr algn="ctr">
              <a:defRPr sz="4400">
                <a:solidFill>
                  <a:schemeClr val="tx2"/>
                </a:solidFill>
                <a:latin typeface="Times New Roman" pitchFamily="18" charset="0"/>
              </a:defRPr>
            </a:lvl3pPr>
            <a:lvl4pPr algn="ctr">
              <a:defRPr sz="4400">
                <a:solidFill>
                  <a:schemeClr val="tx2"/>
                </a:solidFill>
                <a:latin typeface="Times New Roman" pitchFamily="18" charset="0"/>
              </a:defRPr>
            </a:lvl4pPr>
            <a:lvl5pPr algn="ctr">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pPr algn="l"/>
            <a:r>
              <a:rPr lang="en-US" altLang="en-US" sz="2600">
                <a:solidFill>
                  <a:schemeClr val="tx1"/>
                </a:solidFill>
                <a:cs typeface="Courier New" pitchFamily="49" charset="0"/>
              </a:rPr>
              <a:t>An object cannot access its private members, as shown in (b). It is OK, however, if the object is declared in its own class, as shown in (a).</a:t>
            </a:r>
            <a:r>
              <a:rPr lang="en-US" altLang="en-US"/>
              <a:t> </a:t>
            </a:r>
          </a:p>
        </p:txBody>
      </p:sp>
      <p:sp>
        <p:nvSpPr>
          <p:cNvPr id="325637" name="Rectangle 5"/>
          <p:cNvSpPr>
            <a:spLocks noChangeArrowheads="1"/>
          </p:cNvSpPr>
          <p:nvPr/>
        </p:nvSpPr>
        <p:spPr bwMode="auto">
          <a:xfrm>
            <a:off x="0" y="2500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25636" name="Object 4"/>
          <p:cNvGraphicFramePr>
            <a:graphicFrameLocks noChangeAspect="1"/>
          </p:cNvGraphicFramePr>
          <p:nvPr/>
        </p:nvGraphicFramePr>
        <p:xfrm>
          <a:off x="231775" y="3044825"/>
          <a:ext cx="8763000" cy="2868613"/>
        </p:xfrm>
        <a:graphic>
          <a:graphicData uri="http://schemas.openxmlformats.org/presentationml/2006/ole">
            <mc:AlternateContent xmlns:mc="http://schemas.openxmlformats.org/markup-compatibility/2006">
              <mc:Choice xmlns:v="urn:schemas-microsoft-com:vml" Requires="v">
                <p:oleObj spid="_x0000_s325652" name="Picture" r:id="rId3" imgW="5678424" imgH="1854708" progId="Word.Picture.8">
                  <p:embed/>
                </p:oleObj>
              </mc:Choice>
              <mc:Fallback>
                <p:oleObj name="Picture" r:id="rId3" imgW="5678424" imgH="1854708" progId="Word.Picture.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044825"/>
                        <a:ext cx="8763000" cy="2868613"/>
                      </a:xfrm>
                      <a:prstGeom prst="rect">
                        <a:avLst/>
                      </a:prstGeom>
                      <a:solidFill>
                        <a:schemeClr val="bg2"/>
                      </a:solidFill>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685800" y="0"/>
            <a:ext cx="7772400" cy="1428750"/>
          </a:xfrm>
        </p:spPr>
        <p:txBody>
          <a:bodyPr>
            <a:normAutofit fontScale="90000"/>
          </a:bodyPr>
          <a:lstStyle/>
          <a:p>
            <a:r>
              <a:rPr lang="en-US" altLang="en-US"/>
              <a:t>Why Data Fields Should Be private?</a:t>
            </a:r>
          </a:p>
        </p:txBody>
      </p:sp>
      <p:sp>
        <p:nvSpPr>
          <p:cNvPr id="297987" name="Rectangle 3"/>
          <p:cNvSpPr>
            <a:spLocks noGrp="1" noChangeArrowheads="1"/>
          </p:cNvSpPr>
          <p:nvPr>
            <p:ph idx="1"/>
          </p:nvPr>
        </p:nvSpPr>
        <p:spPr>
          <a:xfrm>
            <a:off x="609600" y="1676400"/>
            <a:ext cx="7848600" cy="1600200"/>
          </a:xfrm>
        </p:spPr>
        <p:txBody>
          <a:bodyPr/>
          <a:lstStyle/>
          <a:p>
            <a:pPr marL="0" indent="0">
              <a:lnSpc>
                <a:spcPct val="90000"/>
              </a:lnSpc>
              <a:spcBef>
                <a:spcPct val="100000"/>
              </a:spcBef>
              <a:buFont typeface="Symbol" pitchFamily="18" charset="2"/>
              <a:buNone/>
            </a:pPr>
            <a:r>
              <a:rPr lang="en-US" altLang="en-US" sz="3400"/>
              <a:t>To protect data.</a:t>
            </a:r>
          </a:p>
          <a:p>
            <a:pPr marL="0" indent="0">
              <a:lnSpc>
                <a:spcPct val="90000"/>
              </a:lnSpc>
              <a:spcBef>
                <a:spcPct val="100000"/>
              </a:spcBef>
              <a:buFont typeface="Symbol" pitchFamily="18" charset="2"/>
              <a:buNone/>
            </a:pPr>
            <a:r>
              <a:rPr lang="en-US" altLang="en-US" sz="3400"/>
              <a:t>To make class easy to maintain.</a:t>
            </a:r>
            <a:r>
              <a:rPr lang="en-US" altLang="en-US"/>
              <a:t> </a:t>
            </a:r>
            <a:endParaRPr lang="en-US" altLang="en-US" sz="3000"/>
          </a:p>
        </p:txBody>
      </p:sp>
      <p:sp>
        <p:nvSpPr>
          <p:cNvPr id="4" name="Slide Number Placeholder 4"/>
          <p:cNvSpPr>
            <a:spLocks noGrp="1"/>
          </p:cNvSpPr>
          <p:nvPr>
            <p:ph type="sldNum" sz="quarter" idx="12"/>
          </p:nvPr>
        </p:nvSpPr>
        <p:spPr/>
        <p:txBody>
          <a:bodyPr/>
          <a:lstStyle/>
          <a:p>
            <a:fld id="{F54FFEAC-6A5D-4938-916F-3A995F59E224}" type="slidenum">
              <a:rPr lang="en-US" altLang="en-US"/>
              <a:pPr/>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0" y="152400"/>
            <a:ext cx="9144000" cy="762000"/>
          </a:xfrm>
        </p:spPr>
        <p:txBody>
          <a:bodyPr/>
          <a:lstStyle/>
          <a:p>
            <a:r>
              <a:rPr lang="en-US" altLang="en-US" dirty="0"/>
              <a:t>Passing Objects to </a:t>
            </a:r>
            <a:r>
              <a:rPr lang="en-US" altLang="en-US" dirty="0" smtClean="0"/>
              <a:t>Methods</a:t>
            </a:r>
            <a:endParaRPr lang="en-US" altLang="en-US" b="1" dirty="0">
              <a:latin typeface="Book Antiqua" pitchFamily="18" charset="0"/>
            </a:endParaRPr>
          </a:p>
        </p:txBody>
      </p:sp>
      <p:sp>
        <p:nvSpPr>
          <p:cNvPr id="8" name="Slide Number Placeholder 4"/>
          <p:cNvSpPr>
            <a:spLocks noGrp="1"/>
          </p:cNvSpPr>
          <p:nvPr>
            <p:ph type="sldNum" sz="quarter" idx="12"/>
          </p:nvPr>
        </p:nvSpPr>
        <p:spPr/>
        <p:txBody>
          <a:bodyPr/>
          <a:lstStyle/>
          <a:p>
            <a:fld id="{10523E6B-D4FF-4562-AFD5-70B528BE9867}" type="slidenum">
              <a:rPr lang="en-US" altLang="en-US"/>
              <a:pPr/>
              <a:t>23</a:t>
            </a:fld>
            <a:endParaRPr lang="en-US" altLang="en-US"/>
          </a:p>
        </p:txBody>
      </p:sp>
      <p:sp>
        <p:nvSpPr>
          <p:cNvPr id="370691" name="Rectangle 3"/>
          <p:cNvSpPr>
            <a:spLocks noChangeArrowheads="1"/>
          </p:cNvSpPr>
          <p:nvPr/>
        </p:nvSpPr>
        <p:spPr bwMode="auto">
          <a:xfrm>
            <a:off x="2598738"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0692" name="Rectangle 4"/>
          <p:cNvSpPr>
            <a:spLocks noChangeArrowheads="1"/>
          </p:cNvSpPr>
          <p:nvPr/>
        </p:nvSpPr>
        <p:spPr bwMode="auto">
          <a:xfrm>
            <a:off x="2598738"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0693" name="Rectangle 5"/>
          <p:cNvSpPr>
            <a:spLocks noChangeArrowheads="1"/>
          </p:cNvSpPr>
          <p:nvPr/>
        </p:nvSpPr>
        <p:spPr bwMode="auto">
          <a:xfrm>
            <a:off x="2598738"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70694" name="Rectangle 6"/>
          <p:cNvSpPr>
            <a:spLocks noChangeArrowheads="1"/>
          </p:cNvSpPr>
          <p:nvPr/>
        </p:nvSpPr>
        <p:spPr bwMode="auto">
          <a:xfrm>
            <a:off x="2571750"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Rectangle 3"/>
          <p:cNvSpPr txBox="1">
            <a:spLocks noChangeArrowheads="1"/>
          </p:cNvSpPr>
          <p:nvPr/>
        </p:nvSpPr>
        <p:spPr bwMode="auto">
          <a:xfrm>
            <a:off x="685800" y="2209800"/>
            <a:ext cx="78486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a:lstStyle>
          <a:p>
            <a:pPr>
              <a:spcBef>
                <a:spcPct val="50000"/>
              </a:spcBef>
            </a:pPr>
            <a:r>
              <a:rPr lang="en-US" altLang="en-US" sz="2400" kern="0" dirty="0" smtClean="0"/>
              <a:t>Passing by value for primitive type value (the value is passed to the parameter)</a:t>
            </a:r>
          </a:p>
          <a:p>
            <a:pPr>
              <a:spcBef>
                <a:spcPct val="50000"/>
              </a:spcBef>
            </a:pPr>
            <a:r>
              <a:rPr lang="en-US" altLang="en-US" sz="2400" kern="0" dirty="0" smtClean="0"/>
              <a:t>Passing by value for reference type value (the value is the reference to the object)</a:t>
            </a:r>
            <a:endParaRPr lang="en-US" altLang="en-US" sz="2400" kern="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685800" y="381000"/>
            <a:ext cx="7772400" cy="914400"/>
          </a:xfrm>
        </p:spPr>
        <p:txBody>
          <a:bodyPr/>
          <a:lstStyle/>
          <a:p>
            <a:r>
              <a:rPr lang="en-US" altLang="en-US"/>
              <a:t>Array of Objects</a:t>
            </a:r>
            <a:endParaRPr lang="en-US" altLang="en-US">
              <a:hlinkClick r:id="rId2" action="ppaction://program"/>
            </a:endParaRPr>
          </a:p>
        </p:txBody>
      </p:sp>
      <p:sp>
        <p:nvSpPr>
          <p:cNvPr id="371715" name="Rectangle 3"/>
          <p:cNvSpPr>
            <a:spLocks noGrp="1" noChangeArrowheads="1"/>
          </p:cNvSpPr>
          <p:nvPr>
            <p:ph idx="1"/>
          </p:nvPr>
        </p:nvSpPr>
        <p:spPr>
          <a:xfrm>
            <a:off x="228600" y="1447800"/>
            <a:ext cx="8686800" cy="5105400"/>
          </a:xfrm>
        </p:spPr>
        <p:txBody>
          <a:bodyPr/>
          <a:lstStyle/>
          <a:p>
            <a:pPr>
              <a:lnSpc>
                <a:spcPct val="90000"/>
              </a:lnSpc>
              <a:buFont typeface="Monotype Sorts" pitchFamily="2" charset="2"/>
              <a:buNone/>
            </a:pPr>
            <a:r>
              <a:rPr lang="en-US" altLang="en-US" sz="2800" dirty="0">
                <a:latin typeface="Courier New" pitchFamily="49" charset="0"/>
                <a:cs typeface="Times New Roman" pitchFamily="18" charset="0"/>
              </a:rPr>
              <a:t> Circle[] </a:t>
            </a:r>
            <a:r>
              <a:rPr lang="en-US" altLang="en-US" sz="2800" dirty="0" err="1">
                <a:latin typeface="Courier New" pitchFamily="49" charset="0"/>
                <a:cs typeface="Times New Roman" pitchFamily="18" charset="0"/>
              </a:rPr>
              <a:t>circleArray</a:t>
            </a:r>
            <a:r>
              <a:rPr lang="en-US" altLang="en-US" sz="2800" dirty="0">
                <a:latin typeface="Courier New" pitchFamily="49" charset="0"/>
                <a:cs typeface="Times New Roman" pitchFamily="18" charset="0"/>
              </a:rPr>
              <a:t> = new Circle[10];</a:t>
            </a:r>
            <a:r>
              <a:rPr lang="en-US" altLang="en-US" sz="2800" dirty="0"/>
              <a:t> </a:t>
            </a:r>
          </a:p>
          <a:p>
            <a:pPr>
              <a:lnSpc>
                <a:spcPct val="90000"/>
              </a:lnSpc>
              <a:buFont typeface="Monotype Sorts" pitchFamily="2" charset="2"/>
              <a:buNone/>
            </a:pPr>
            <a:endParaRPr lang="en-US" altLang="en-US" sz="2800" dirty="0"/>
          </a:p>
          <a:p>
            <a:pPr>
              <a:lnSpc>
                <a:spcPct val="90000"/>
              </a:lnSpc>
              <a:buFont typeface="Monotype Sorts" pitchFamily="2" charset="2"/>
              <a:buNone/>
            </a:pPr>
            <a:r>
              <a:rPr lang="en-US" altLang="en-US" sz="3800" dirty="0">
                <a:latin typeface="Courier" charset="0"/>
                <a:cs typeface="Times New Roman" pitchFamily="18" charset="0"/>
              </a:rPr>
              <a:t> </a:t>
            </a:r>
            <a:r>
              <a:rPr lang="en-US" altLang="en-US" sz="3800" dirty="0">
                <a:cs typeface="Times New Roman" pitchFamily="18" charset="0"/>
              </a:rPr>
              <a:t>An array of objects is actually an </a:t>
            </a:r>
            <a:r>
              <a:rPr lang="en-US" altLang="en-US" sz="3800" i="1" dirty="0">
                <a:cs typeface="Times New Roman" pitchFamily="18" charset="0"/>
              </a:rPr>
              <a:t>array of reference variables</a:t>
            </a:r>
            <a:r>
              <a:rPr lang="en-US" altLang="en-US" sz="3800" dirty="0">
                <a:cs typeface="Times New Roman" pitchFamily="18" charset="0"/>
              </a:rPr>
              <a:t>. So invoking </a:t>
            </a:r>
            <a:r>
              <a:rPr lang="en-US" altLang="en-US" sz="3800" dirty="0" err="1">
                <a:cs typeface="Times New Roman" pitchFamily="18" charset="0"/>
              </a:rPr>
              <a:t>circleArray</a:t>
            </a:r>
            <a:r>
              <a:rPr lang="en-US" altLang="en-US" sz="3800" dirty="0">
                <a:cs typeface="Times New Roman" pitchFamily="18" charset="0"/>
              </a:rPr>
              <a:t>[1].</a:t>
            </a:r>
            <a:r>
              <a:rPr lang="en-US" altLang="en-US" sz="3800" dirty="0" err="1">
                <a:cs typeface="Times New Roman" pitchFamily="18" charset="0"/>
              </a:rPr>
              <a:t>getArea</a:t>
            </a:r>
            <a:r>
              <a:rPr lang="en-US" altLang="en-US" sz="3800" dirty="0">
                <a:cs typeface="Times New Roman" pitchFamily="18" charset="0"/>
              </a:rPr>
              <a:t>() involves two levels of </a:t>
            </a:r>
            <a:r>
              <a:rPr lang="en-US" altLang="en-US" sz="3800" dirty="0" smtClean="0">
                <a:cs typeface="Times New Roman" pitchFamily="18" charset="0"/>
              </a:rPr>
              <a:t>referencing. </a:t>
            </a:r>
            <a:r>
              <a:rPr lang="en-US" altLang="en-US" sz="3800" dirty="0" err="1">
                <a:cs typeface="Times New Roman" pitchFamily="18" charset="0"/>
              </a:rPr>
              <a:t>circleArray</a:t>
            </a:r>
            <a:r>
              <a:rPr lang="en-US" altLang="en-US" sz="3800" dirty="0">
                <a:cs typeface="Times New Roman" pitchFamily="18" charset="0"/>
              </a:rPr>
              <a:t> references to the entire array. </a:t>
            </a:r>
            <a:r>
              <a:rPr lang="en-US" altLang="en-US" sz="3800" dirty="0" err="1">
                <a:cs typeface="Times New Roman" pitchFamily="18" charset="0"/>
              </a:rPr>
              <a:t>circleArray</a:t>
            </a:r>
            <a:r>
              <a:rPr lang="en-US" altLang="en-US" sz="3800" dirty="0">
                <a:cs typeface="Times New Roman" pitchFamily="18" charset="0"/>
              </a:rPr>
              <a:t>[1] references to a Circle object.</a:t>
            </a:r>
            <a:r>
              <a:rPr lang="en-US" altLang="en-US" sz="3800" dirty="0">
                <a:latin typeface="Courier" charset="0"/>
                <a:cs typeface="Times New Roman" pitchFamily="18" charset="0"/>
              </a:rPr>
              <a:t> </a:t>
            </a:r>
            <a:endParaRPr lang="en-US" altLang="en-US" sz="3800" dirty="0"/>
          </a:p>
        </p:txBody>
      </p:sp>
      <p:sp>
        <p:nvSpPr>
          <p:cNvPr id="4" name="Slide Number Placeholder 4"/>
          <p:cNvSpPr>
            <a:spLocks noGrp="1"/>
          </p:cNvSpPr>
          <p:nvPr>
            <p:ph type="sldNum" sz="quarter" idx="12"/>
          </p:nvPr>
        </p:nvSpPr>
        <p:spPr/>
        <p:txBody>
          <a:bodyPr/>
          <a:lstStyle/>
          <a:p>
            <a:fld id="{BB7997A3-232B-4DEE-B570-31917309E704}" type="slidenum">
              <a:rPr lang="en-US" altLang="en-US"/>
              <a:pPr/>
              <a:t>24</a:t>
            </a:fld>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0" y="380999"/>
            <a:ext cx="9144000" cy="1204561"/>
          </a:xfrm>
        </p:spPr>
        <p:txBody>
          <a:bodyPr>
            <a:normAutofit fontScale="90000"/>
          </a:bodyPr>
          <a:lstStyle/>
          <a:p>
            <a:r>
              <a:rPr lang="en-US" altLang="en-US" dirty="0"/>
              <a:t>The this Keyword </a:t>
            </a:r>
            <a:r>
              <a:rPr lang="en-US" altLang="en-US" dirty="0" smtClean="0"/>
              <a:t/>
            </a:r>
            <a:br>
              <a:rPr lang="en-US" altLang="en-US" dirty="0" smtClean="0"/>
            </a:br>
            <a:r>
              <a:rPr lang="en-US" altLang="en-US" dirty="0" smtClean="0"/>
              <a:t>Reference </a:t>
            </a:r>
            <a:r>
              <a:rPr lang="en-US" altLang="en-US" dirty="0"/>
              <a:t>the Hidden Data Fields</a:t>
            </a:r>
            <a:endParaRPr lang="en-US" altLang="en-US" dirty="0">
              <a:hlinkClick r:id="rId3" action="ppaction://program"/>
            </a:endParaRPr>
          </a:p>
        </p:txBody>
      </p:sp>
      <p:sp>
        <p:nvSpPr>
          <p:cNvPr id="6" name="Slide Number Placeholder 4"/>
          <p:cNvSpPr>
            <a:spLocks noGrp="1"/>
          </p:cNvSpPr>
          <p:nvPr>
            <p:ph type="sldNum" sz="quarter" idx="12"/>
          </p:nvPr>
        </p:nvSpPr>
        <p:spPr/>
        <p:txBody>
          <a:bodyPr/>
          <a:lstStyle/>
          <a:p>
            <a:fld id="{6BBDB70E-9864-493D-A8D0-C51B2C5AC9EF}" type="slidenum">
              <a:rPr lang="en-US" altLang="en-US"/>
              <a:pPr/>
              <a:t>25</a:t>
            </a:fld>
            <a:endParaRPr lang="en-US" altLang="en-US"/>
          </a:p>
        </p:txBody>
      </p:sp>
      <p:sp>
        <p:nvSpPr>
          <p:cNvPr id="309254" name="Rectangle 6"/>
          <p:cNvSpPr>
            <a:spLocks noChangeArrowheads="1"/>
          </p:cNvSpPr>
          <p:nvPr/>
        </p:nvSpPr>
        <p:spPr bwMode="auto">
          <a:xfrm>
            <a:off x="2047875"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9256" name="Rectangle 8"/>
          <p:cNvSpPr>
            <a:spLocks noChangeArrowheads="1"/>
          </p:cNvSpPr>
          <p:nvPr/>
        </p:nvSpPr>
        <p:spPr bwMode="auto">
          <a:xfrm>
            <a:off x="0"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09255" name="Object 7"/>
          <p:cNvGraphicFramePr>
            <a:graphicFrameLocks noChangeAspect="1"/>
          </p:cNvGraphicFramePr>
          <p:nvPr>
            <p:extLst>
              <p:ext uri="{D42A27DB-BD31-4B8C-83A1-F6EECF244321}">
                <p14:modId xmlns:p14="http://schemas.microsoft.com/office/powerpoint/2010/main" val="4183430520"/>
              </p:ext>
            </p:extLst>
          </p:nvPr>
        </p:nvGraphicFramePr>
        <p:xfrm>
          <a:off x="155425" y="3373173"/>
          <a:ext cx="8789987" cy="2820987"/>
        </p:xfrm>
        <a:graphic>
          <a:graphicData uri="http://schemas.openxmlformats.org/presentationml/2006/ole">
            <mc:AlternateContent xmlns:mc="http://schemas.openxmlformats.org/markup-compatibility/2006">
              <mc:Choice xmlns:v="urn:schemas-microsoft-com:vml" Requires="v">
                <p:oleObj spid="_x0000_s347140" name="Picture" r:id="rId4" imgW="5118100" imgH="1625600" progId="Word.Picture.8">
                  <p:embed/>
                </p:oleObj>
              </mc:Choice>
              <mc:Fallback>
                <p:oleObj name="Picture" r:id="rId4" imgW="5118100" imgH="1625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425" y="3373173"/>
                        <a:ext cx="8789987" cy="2820987"/>
                      </a:xfrm>
                      <a:prstGeom prst="rect">
                        <a:avLst/>
                      </a:prstGeom>
                      <a:solidFill>
                        <a:schemeClr val="bg2"/>
                      </a:solidFill>
                    </p:spPr>
                  </p:pic>
                </p:oleObj>
              </mc:Fallback>
            </mc:AlternateContent>
          </a:graphicData>
        </a:graphic>
      </p:graphicFrame>
      <p:sp>
        <p:nvSpPr>
          <p:cNvPr id="2" name="TextBox 1"/>
          <p:cNvSpPr txBox="1"/>
          <p:nvPr/>
        </p:nvSpPr>
        <p:spPr>
          <a:xfrm>
            <a:off x="501070" y="1767811"/>
            <a:ext cx="8257075" cy="1200329"/>
          </a:xfrm>
          <a:prstGeom prst="rect">
            <a:avLst/>
          </a:prstGeom>
          <a:noFill/>
        </p:spPr>
        <p:txBody>
          <a:bodyPr wrap="square" rtlCol="0">
            <a:spAutoFit/>
          </a:bodyPr>
          <a:lstStyle/>
          <a:p>
            <a:r>
              <a:rPr lang="en-US" altLang="en-US" dirty="0"/>
              <a:t>The </a:t>
            </a:r>
            <a:r>
              <a:rPr lang="en-US" altLang="en-US" u="sng" dirty="0"/>
              <a:t>this</a:t>
            </a:r>
            <a:r>
              <a:rPr lang="en-US" altLang="en-US" dirty="0"/>
              <a:t> keyword is the name of a reference that refers to an object itself. One common use of the </a:t>
            </a:r>
            <a:r>
              <a:rPr lang="en-US" altLang="en-US" u="sng" dirty="0"/>
              <a:t>this</a:t>
            </a:r>
            <a:r>
              <a:rPr lang="en-US" altLang="en-US" dirty="0"/>
              <a:t> keyword is reference a class’s </a:t>
            </a:r>
            <a:r>
              <a:rPr lang="en-US" altLang="en-US" i="1" dirty="0"/>
              <a:t>hidden data fields</a:t>
            </a:r>
            <a:r>
              <a:rPr lang="en-US" altLang="en-US" dirty="0"/>
              <a:t>. </a:t>
            </a:r>
            <a:endParaRPr lang="en-US" dirty="0"/>
          </a:p>
        </p:txBody>
      </p:sp>
    </p:spTree>
    <p:extLst>
      <p:ext uri="{BB962C8B-B14F-4D97-AF65-F5344CB8AC3E}">
        <p14:creationId xmlns:p14="http://schemas.microsoft.com/office/powerpoint/2010/main" val="132562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0" y="228600"/>
            <a:ext cx="9144000" cy="762000"/>
          </a:xfrm>
        </p:spPr>
        <p:txBody>
          <a:bodyPr/>
          <a:lstStyle/>
          <a:p>
            <a:r>
              <a:rPr lang="en-US" altLang="en-US" dirty="0" smtClean="0"/>
              <a:t>Calling </a:t>
            </a:r>
            <a:r>
              <a:rPr lang="en-US" altLang="en-US" dirty="0"/>
              <a:t>Overloaded Constructor</a:t>
            </a:r>
            <a:endParaRPr lang="en-US" altLang="en-US" dirty="0">
              <a:hlinkClick r:id="rId3" action="ppaction://program"/>
            </a:endParaRPr>
          </a:p>
        </p:txBody>
      </p:sp>
      <p:sp>
        <p:nvSpPr>
          <p:cNvPr id="7" name="Slide Number Placeholder 4"/>
          <p:cNvSpPr>
            <a:spLocks noGrp="1"/>
          </p:cNvSpPr>
          <p:nvPr>
            <p:ph type="sldNum" sz="quarter" idx="12"/>
          </p:nvPr>
        </p:nvSpPr>
        <p:spPr/>
        <p:txBody>
          <a:bodyPr/>
          <a:lstStyle/>
          <a:p>
            <a:fld id="{4A397C41-69EB-4670-ACCF-554A037A38C4}" type="slidenum">
              <a:rPr lang="en-US" altLang="en-US"/>
              <a:pPr/>
              <a:t>26</a:t>
            </a:fld>
            <a:endParaRPr lang="en-US" altLang="en-US"/>
          </a:p>
        </p:txBody>
      </p:sp>
      <p:sp>
        <p:nvSpPr>
          <p:cNvPr id="310275" name="Rectangle 3"/>
          <p:cNvSpPr>
            <a:spLocks noChangeArrowheads="1"/>
          </p:cNvSpPr>
          <p:nvPr/>
        </p:nvSpPr>
        <p:spPr bwMode="auto">
          <a:xfrm>
            <a:off x="2047875"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0278" name="Rectangle 6"/>
          <p:cNvSpPr>
            <a:spLocks noChangeArrowheads="1"/>
          </p:cNvSpPr>
          <p:nvPr/>
        </p:nvSpPr>
        <p:spPr bwMode="auto">
          <a:xfrm>
            <a:off x="2919413" y="243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0280" name="Rectangle 8"/>
          <p:cNvSpPr>
            <a:spLocks noChangeArrowheads="1"/>
          </p:cNvSpPr>
          <p:nvPr/>
        </p:nvSpPr>
        <p:spPr bwMode="auto">
          <a:xfrm>
            <a:off x="2871788" y="2433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310279" name="Object 7"/>
          <p:cNvGraphicFramePr>
            <a:graphicFrameLocks noChangeAspect="1"/>
          </p:cNvGraphicFramePr>
          <p:nvPr>
            <p:extLst>
              <p:ext uri="{D42A27DB-BD31-4B8C-83A1-F6EECF244321}">
                <p14:modId xmlns:p14="http://schemas.microsoft.com/office/powerpoint/2010/main" val="993942397"/>
              </p:ext>
            </p:extLst>
          </p:nvPr>
        </p:nvGraphicFramePr>
        <p:xfrm>
          <a:off x="961930" y="2046420"/>
          <a:ext cx="7365392" cy="4311823"/>
        </p:xfrm>
        <a:graphic>
          <a:graphicData uri="http://schemas.openxmlformats.org/presentationml/2006/ole">
            <mc:AlternateContent xmlns:mc="http://schemas.openxmlformats.org/markup-compatibility/2006">
              <mc:Choice xmlns:v="urn:schemas-microsoft-com:vml" Requires="v">
                <p:oleObj spid="_x0000_s348164" name="Picture" r:id="rId4" imgW="3401568" imgH="1988820" progId="Word.Picture.8">
                  <p:embed/>
                </p:oleObj>
              </mc:Choice>
              <mc:Fallback>
                <p:oleObj name="Picture" r:id="rId4" imgW="3401568" imgH="198882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930" y="2046420"/>
                        <a:ext cx="7365392" cy="4311823"/>
                      </a:xfrm>
                      <a:prstGeom prst="rect">
                        <a:avLst/>
                      </a:prstGeom>
                      <a:solidFill>
                        <a:schemeClr val="bg2"/>
                      </a:solidFill>
                    </p:spPr>
                  </p:pic>
                </p:oleObj>
              </mc:Fallback>
            </mc:AlternateContent>
          </a:graphicData>
        </a:graphic>
      </p:graphicFrame>
      <p:sp>
        <p:nvSpPr>
          <p:cNvPr id="2" name="TextBox 1"/>
          <p:cNvSpPr txBox="1"/>
          <p:nvPr/>
        </p:nvSpPr>
        <p:spPr>
          <a:xfrm>
            <a:off x="385856" y="1114926"/>
            <a:ext cx="8410694" cy="1200329"/>
          </a:xfrm>
          <a:prstGeom prst="rect">
            <a:avLst/>
          </a:prstGeom>
          <a:noFill/>
        </p:spPr>
        <p:txBody>
          <a:bodyPr wrap="square" rtlCol="0">
            <a:spAutoFit/>
          </a:bodyPr>
          <a:lstStyle/>
          <a:p>
            <a:r>
              <a:rPr lang="en-US" altLang="en-US" dirty="0"/>
              <a:t>Another common use of the </a:t>
            </a:r>
            <a:r>
              <a:rPr lang="en-US" altLang="en-US" u="sng" dirty="0"/>
              <a:t>this</a:t>
            </a:r>
            <a:r>
              <a:rPr lang="en-US" altLang="en-US" dirty="0"/>
              <a:t> keyword to enable a constructor to invoke another constructor of the same class. </a:t>
            </a:r>
          </a:p>
          <a:p>
            <a:endParaRPr lang="en-US" dirty="0"/>
          </a:p>
        </p:txBody>
      </p:sp>
    </p:spTree>
    <p:extLst>
      <p:ext uri="{BB962C8B-B14F-4D97-AF65-F5344CB8AC3E}">
        <p14:creationId xmlns:p14="http://schemas.microsoft.com/office/powerpoint/2010/main" val="17707707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304800" y="228600"/>
            <a:ext cx="8534400" cy="685800"/>
          </a:xfrm>
        </p:spPr>
        <p:txBody>
          <a:bodyPr>
            <a:normAutofit fontScale="90000"/>
          </a:bodyPr>
          <a:lstStyle/>
          <a:p>
            <a:r>
              <a:rPr lang="en-US" altLang="en-US"/>
              <a:t>Class Abstraction and Encapsulation</a:t>
            </a:r>
            <a:endParaRPr lang="en-US" altLang="en-US">
              <a:hlinkClick r:id="rId3" action="ppaction://program"/>
            </a:endParaRPr>
          </a:p>
        </p:txBody>
      </p:sp>
      <p:sp>
        <p:nvSpPr>
          <p:cNvPr id="371715" name="Rectangle 3"/>
          <p:cNvSpPr>
            <a:spLocks noGrp="1" noChangeArrowheads="1"/>
          </p:cNvSpPr>
          <p:nvPr>
            <p:ph idx="1"/>
          </p:nvPr>
        </p:nvSpPr>
        <p:spPr>
          <a:xfrm>
            <a:off x="304800" y="1143000"/>
            <a:ext cx="8534400" cy="2514600"/>
          </a:xfrm>
        </p:spPr>
        <p:txBody>
          <a:bodyPr>
            <a:normAutofit lnSpcReduction="10000"/>
          </a:bodyPr>
          <a:lstStyle/>
          <a:p>
            <a:pPr marL="0" indent="0">
              <a:lnSpc>
                <a:spcPct val="90000"/>
              </a:lnSpc>
              <a:buFont typeface="Monotype Sorts" pitchFamily="2" charset="2"/>
              <a:buNone/>
            </a:pPr>
            <a:r>
              <a:rPr lang="en-US" altLang="en-US" sz="2800"/>
              <a:t>Class abstraction means to separate class implementation from the use of the class. The creator of the class provides a description of the class and let the user know how the class can be used. The user of the class does not need to know how the class is implemented. The detail of implementation is encapsulated and hidden from the user. </a:t>
            </a:r>
          </a:p>
        </p:txBody>
      </p:sp>
      <p:sp>
        <p:nvSpPr>
          <p:cNvPr id="6" name="Slide Number Placeholder 4"/>
          <p:cNvSpPr>
            <a:spLocks noGrp="1"/>
          </p:cNvSpPr>
          <p:nvPr>
            <p:ph type="sldNum" sz="quarter" idx="12"/>
          </p:nvPr>
        </p:nvSpPr>
        <p:spPr/>
        <p:txBody>
          <a:bodyPr/>
          <a:lstStyle/>
          <a:p>
            <a:fld id="{968EE570-B7B9-4BC9-B258-2D013B2E8488}" type="slidenum">
              <a:rPr lang="en-US" altLang="en-US"/>
              <a:pPr/>
              <a:t>27</a:t>
            </a:fld>
            <a:endParaRPr lang="en-US" altLang="en-US"/>
          </a:p>
        </p:txBody>
      </p:sp>
      <p:sp>
        <p:nvSpPr>
          <p:cNvPr id="371716" name="Rectangle 4"/>
          <p:cNvSpPr>
            <a:spLocks noChangeArrowheads="1"/>
          </p:cNvSpPr>
          <p:nvPr/>
        </p:nvSpPr>
        <p:spPr bwMode="auto">
          <a:xfrm>
            <a:off x="1914525"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371717" name="Object 5"/>
          <p:cNvGraphicFramePr>
            <a:graphicFrameLocks noChangeAspect="1"/>
          </p:cNvGraphicFramePr>
          <p:nvPr/>
        </p:nvGraphicFramePr>
        <p:xfrm>
          <a:off x="228600" y="4191000"/>
          <a:ext cx="8610600" cy="1481138"/>
        </p:xfrm>
        <a:graphic>
          <a:graphicData uri="http://schemas.openxmlformats.org/presentationml/2006/ole">
            <mc:AlternateContent xmlns:mc="http://schemas.openxmlformats.org/markup-compatibility/2006">
              <mc:Choice xmlns:v="urn:schemas-microsoft-com:vml" Requires="v">
                <p:oleObj spid="_x0000_s349188" r:id="rId4" imgW="5315712" imgH="914400" progId="Word.Picture.8">
                  <p:embed/>
                </p:oleObj>
              </mc:Choice>
              <mc:Fallback>
                <p:oleObj r:id="rId4" imgW="5315712" imgH="9144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191000"/>
                        <a:ext cx="8610600" cy="1481138"/>
                      </a:xfrm>
                      <a:prstGeom prst="rect">
                        <a:avLst/>
                      </a:prstGeom>
                      <a:solidFill>
                        <a:schemeClr val="bg2"/>
                      </a:solidFill>
                    </p:spPr>
                  </p:pic>
                </p:oleObj>
              </mc:Fallback>
            </mc:AlternateContent>
          </a:graphicData>
        </a:graphic>
      </p:graphicFrame>
    </p:spTree>
    <p:extLst>
      <p:ext uri="{BB962C8B-B14F-4D97-AF65-F5344CB8AC3E}">
        <p14:creationId xmlns:p14="http://schemas.microsoft.com/office/powerpoint/2010/main" val="30525277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685800" y="381000"/>
            <a:ext cx="7772400" cy="609600"/>
          </a:xfrm>
        </p:spPr>
        <p:txBody>
          <a:bodyPr>
            <a:normAutofit fontScale="90000"/>
          </a:bodyPr>
          <a:lstStyle/>
          <a:p>
            <a:r>
              <a:rPr lang="en-US" altLang="en-US"/>
              <a:t>Example: The Course Class</a:t>
            </a:r>
            <a:endParaRPr lang="en-US" altLang="en-US">
              <a:hlinkClick r:id="rId3" action="ppaction://program"/>
            </a:endParaRPr>
          </a:p>
        </p:txBody>
      </p:sp>
      <p:sp>
        <p:nvSpPr>
          <p:cNvPr id="14" name="Slide Number Placeholder 4"/>
          <p:cNvSpPr>
            <a:spLocks noGrp="1"/>
          </p:cNvSpPr>
          <p:nvPr>
            <p:ph type="sldNum" sz="quarter" idx="12"/>
          </p:nvPr>
        </p:nvSpPr>
        <p:spPr/>
        <p:txBody>
          <a:bodyPr/>
          <a:lstStyle/>
          <a:p>
            <a:fld id="{AF663217-91C3-4DB3-9CF3-2705D6607B9D}" type="slidenum">
              <a:rPr lang="en-US" altLang="en-US"/>
              <a:pPr/>
              <a:t>28</a:t>
            </a:fld>
            <a:endParaRPr lang="en-US" altLang="en-US"/>
          </a:p>
        </p:txBody>
      </p:sp>
      <p:sp>
        <p:nvSpPr>
          <p:cNvPr id="366595" name="Rectangle 3"/>
          <p:cNvSpPr>
            <a:spLocks noChangeArrowheads="1"/>
          </p:cNvSpPr>
          <p:nvPr/>
        </p:nvSpPr>
        <p:spPr bwMode="auto">
          <a:xfrm>
            <a:off x="337185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66599" name="Rectangle 7"/>
          <p:cNvSpPr>
            <a:spLocks noChangeArrowheads="1"/>
          </p:cNvSpPr>
          <p:nvPr/>
        </p:nvSpPr>
        <p:spPr bwMode="auto">
          <a:xfrm>
            <a:off x="3055938"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66600" name="Rectangle 8"/>
          <p:cNvSpPr>
            <a:spLocks noChangeArrowheads="1"/>
          </p:cNvSpPr>
          <p:nvPr/>
        </p:nvSpPr>
        <p:spPr bwMode="auto">
          <a:xfrm>
            <a:off x="0" y="180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66601" name="Rectangle 9"/>
          <p:cNvSpPr>
            <a:spLocks noChangeArrowheads="1"/>
          </p:cNvSpPr>
          <p:nvPr/>
        </p:nvSpPr>
        <p:spPr bwMode="auto">
          <a:xfrm>
            <a:off x="0" y="1806575"/>
            <a:ext cx="9144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1pPr>
            <a:lvl2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2pPr>
            <a:lvl3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3pPr>
            <a:lvl4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4pPr>
            <a:lvl5pPr>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5pPr>
            <a:lvl6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6pPr>
            <a:lvl7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7pPr>
            <a:lvl8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8pPr>
            <a:lvl9pPr eaLnBrk="0" fontAlgn="base" hangingPunct="0">
              <a:spcBef>
                <a:spcPct val="0"/>
              </a:spcBef>
              <a:spcAft>
                <a:spcPct val="0"/>
              </a:spcAft>
              <a:tabLst>
                <a:tab pos="2286000" algn="l"/>
                <a:tab pos="2743200" algn="l"/>
                <a:tab pos="3200400" algn="l"/>
                <a:tab pos="3657600" algn="l"/>
                <a:tab pos="4114800" algn="l"/>
                <a:tab pos="4572000" algn="l"/>
                <a:tab pos="5029200" algn="l"/>
              </a:tabLst>
              <a:defRPr sz="2400">
                <a:solidFill>
                  <a:schemeClr val="tx1"/>
                </a:solidFill>
                <a:latin typeface="Times New Roman" pitchFamily="18" charset="0"/>
              </a:defRPr>
            </a:lvl9pPr>
          </a:lstStyle>
          <a:p>
            <a:r>
              <a:rPr lang="en-US" altLang="en-US" sz="1200" b="1" i="1">
                <a:solidFill>
                  <a:srgbClr val="0000FF"/>
                </a:solidFill>
                <a:latin typeface="Courier" charset="0"/>
                <a:cs typeface="Times New Roman" pitchFamily="18" charset="0"/>
              </a:rPr>
              <a:t>	</a:t>
            </a:r>
          </a:p>
          <a:p>
            <a:endParaRPr lang="en-US" altLang="en-US"/>
          </a:p>
        </p:txBody>
      </p:sp>
      <p:sp>
        <p:nvSpPr>
          <p:cNvPr id="366602" name="Rectangle 10"/>
          <p:cNvSpPr>
            <a:spLocks noChangeArrowheads="1"/>
          </p:cNvSpPr>
          <p:nvPr/>
        </p:nvSpPr>
        <p:spPr bwMode="auto">
          <a:xfrm>
            <a:off x="2557463" y="1728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66603" name="Rectangle 11"/>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6604" name="Rectangle 12"/>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66605" name="Object 13"/>
          <p:cNvGraphicFramePr>
            <a:graphicFrameLocks noChangeAspect="1"/>
          </p:cNvGraphicFramePr>
          <p:nvPr/>
        </p:nvGraphicFramePr>
        <p:xfrm>
          <a:off x="231775" y="1316038"/>
          <a:ext cx="8488363" cy="3713162"/>
        </p:xfrm>
        <a:graphic>
          <a:graphicData uri="http://schemas.openxmlformats.org/presentationml/2006/ole">
            <mc:AlternateContent xmlns:mc="http://schemas.openxmlformats.org/markup-compatibility/2006">
              <mc:Choice xmlns:v="urn:schemas-microsoft-com:vml" Requires="v">
                <p:oleObj spid="_x0000_s350212" name="Picture" r:id="rId4" imgW="3660648" imgH="1598676" progId="Word.Picture.8">
                  <p:embed/>
                </p:oleObj>
              </mc:Choice>
              <mc:Fallback>
                <p:oleObj name="Picture" r:id="rId4" imgW="3660648" imgH="159867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1316038"/>
                        <a:ext cx="8488363" cy="3713162"/>
                      </a:xfrm>
                      <a:prstGeom prst="rect">
                        <a:avLst/>
                      </a:prstGeom>
                      <a:solidFill>
                        <a:schemeClr val="bg2"/>
                      </a:solidFill>
                    </p:spPr>
                  </p:pic>
                </p:oleObj>
              </mc:Fallback>
            </mc:AlternateContent>
          </a:graphicData>
        </a:graphic>
      </p:graphicFrame>
    </p:spTree>
    <p:extLst>
      <p:ext uri="{BB962C8B-B14F-4D97-AF65-F5344CB8AC3E}">
        <p14:creationId xmlns:p14="http://schemas.microsoft.com/office/powerpoint/2010/main" val="12762660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685800" y="0"/>
            <a:ext cx="7772400" cy="1428750"/>
          </a:xfrm>
        </p:spPr>
        <p:txBody>
          <a:bodyPr/>
          <a:lstStyle/>
          <a:p>
            <a:r>
              <a:rPr lang="en-US" altLang="en-US">
                <a:cs typeface="Times New Roman" pitchFamily="18" charset="0"/>
              </a:rPr>
              <a:t>Using Visibility Modifiers</a:t>
            </a:r>
            <a:endParaRPr lang="en-US" altLang="en-US"/>
          </a:p>
        </p:txBody>
      </p:sp>
      <p:sp>
        <p:nvSpPr>
          <p:cNvPr id="380931" name="Rectangle 3"/>
          <p:cNvSpPr>
            <a:spLocks noGrp="1" noChangeArrowheads="1"/>
          </p:cNvSpPr>
          <p:nvPr>
            <p:ph idx="1"/>
          </p:nvPr>
        </p:nvSpPr>
        <p:spPr>
          <a:xfrm>
            <a:off x="0" y="1219200"/>
            <a:ext cx="8763000" cy="5181600"/>
          </a:xfrm>
        </p:spPr>
        <p:txBody>
          <a:bodyPr/>
          <a:lstStyle/>
          <a:p>
            <a:pPr>
              <a:spcBef>
                <a:spcPct val="0"/>
              </a:spcBef>
            </a:pPr>
            <a:r>
              <a:rPr lang="en-US" altLang="en-US" sz="2800">
                <a:cs typeface="Times New Roman" pitchFamily="18" charset="0"/>
              </a:rPr>
              <a:t>Each class can present two contracts – one for the users of the class and one for the extenders of the class. Make the fields private and accessor methods public if they are intended for the users of the class. Make the fields or method protected if they are intended for extenders of the class. The contract for the extenders encompasses the contract for the users. The extended class may increase the visibility of an instance method from protected to public, or change its implementation, but you should never change the implementation in a way that violates that contract.</a:t>
            </a:r>
          </a:p>
        </p:txBody>
      </p:sp>
      <p:sp>
        <p:nvSpPr>
          <p:cNvPr id="4" name="Slide Number Placeholder 4"/>
          <p:cNvSpPr>
            <a:spLocks noGrp="1"/>
          </p:cNvSpPr>
          <p:nvPr>
            <p:ph type="sldNum" sz="quarter" idx="12"/>
          </p:nvPr>
        </p:nvSpPr>
        <p:spPr/>
        <p:txBody>
          <a:bodyPr/>
          <a:lstStyle/>
          <a:p>
            <a:fld id="{83D42D68-66E0-4045-BDF6-8BB8F4B1D303}" type="slidenum">
              <a:rPr lang="en-US" altLang="en-US"/>
              <a:pPr/>
              <a:t>29</a:t>
            </a:fld>
            <a:endParaRPr lang="en-US" altLang="en-US"/>
          </a:p>
        </p:txBody>
      </p:sp>
    </p:spTree>
    <p:extLst>
      <p:ext uri="{BB962C8B-B14F-4D97-AF65-F5344CB8AC3E}">
        <p14:creationId xmlns:p14="http://schemas.microsoft.com/office/powerpoint/2010/main" val="1046041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762000" y="152400"/>
            <a:ext cx="7772400" cy="609600"/>
          </a:xfrm>
        </p:spPr>
        <p:txBody>
          <a:bodyPr>
            <a:normAutofit fontScale="90000"/>
          </a:bodyPr>
          <a:lstStyle/>
          <a:p>
            <a:r>
              <a:rPr lang="en-US" altLang="en-US"/>
              <a:t>Objects</a:t>
            </a:r>
          </a:p>
        </p:txBody>
      </p:sp>
      <p:sp>
        <p:nvSpPr>
          <p:cNvPr id="7" name="Slide Number Placeholder 4"/>
          <p:cNvSpPr>
            <a:spLocks noGrp="1"/>
          </p:cNvSpPr>
          <p:nvPr>
            <p:ph type="sldNum" sz="quarter" idx="12"/>
          </p:nvPr>
        </p:nvSpPr>
        <p:spPr/>
        <p:txBody>
          <a:bodyPr/>
          <a:lstStyle/>
          <a:p>
            <a:fld id="{A2E1B70A-5B22-40F7-A051-6520D8DAF67F}" type="slidenum">
              <a:rPr lang="en-US" altLang="en-US"/>
              <a:pPr/>
              <a:t>3</a:t>
            </a:fld>
            <a:endParaRPr lang="en-US" altLang="en-US"/>
          </a:p>
        </p:txBody>
      </p:sp>
      <p:sp>
        <p:nvSpPr>
          <p:cNvPr id="305155"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5157" name="Text Box 5"/>
          <p:cNvSpPr txBox="1">
            <a:spLocks noChangeArrowheads="1"/>
          </p:cNvSpPr>
          <p:nvPr/>
        </p:nvSpPr>
        <p:spPr bwMode="auto">
          <a:xfrm>
            <a:off x="304800" y="4267200"/>
            <a:ext cx="86868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cs typeface="Times New Roman" pitchFamily="18" charset="0"/>
              </a:rPr>
              <a:t>An object has both a state and behavior. The state defines the object, and the behavior defines what the object does.</a:t>
            </a:r>
            <a:endParaRPr lang="en-US" altLang="en-US" sz="3200"/>
          </a:p>
        </p:txBody>
      </p:sp>
      <p:sp>
        <p:nvSpPr>
          <p:cNvPr id="305159" name="Rectangle 7"/>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05158" name="Object 6"/>
          <p:cNvGraphicFramePr>
            <a:graphicFrameLocks noChangeAspect="1"/>
          </p:cNvGraphicFramePr>
          <p:nvPr/>
        </p:nvGraphicFramePr>
        <p:xfrm>
          <a:off x="385763" y="1047750"/>
          <a:ext cx="8299450" cy="2940050"/>
        </p:xfrm>
        <a:graphic>
          <a:graphicData uri="http://schemas.openxmlformats.org/presentationml/2006/ole">
            <mc:AlternateContent xmlns:mc="http://schemas.openxmlformats.org/markup-compatibility/2006">
              <mc:Choice xmlns:v="urn:schemas-microsoft-com:vml" Requires="v">
                <p:oleObj spid="_x0000_s305174" name="Picture" r:id="rId3" imgW="4956048" imgH="1751076" progId="Word.Picture.8">
                  <p:embed/>
                </p:oleObj>
              </mc:Choice>
              <mc:Fallback>
                <p:oleObj name="Picture" r:id="rId3" imgW="4956048" imgH="1751076" progId="Word.Picture.8">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1047750"/>
                        <a:ext cx="8299450" cy="2940050"/>
                      </a:xfrm>
                      <a:prstGeom prst="rect">
                        <a:avLst/>
                      </a:prstGeom>
                      <a:solidFill>
                        <a:schemeClr val="bg2"/>
                      </a:solidFill>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685800" y="228600"/>
            <a:ext cx="7772400" cy="762000"/>
          </a:xfrm>
        </p:spPr>
        <p:txBody>
          <a:bodyPr/>
          <a:lstStyle/>
          <a:p>
            <a:r>
              <a:rPr lang="en-US" altLang="en-US">
                <a:cs typeface="Times New Roman" pitchFamily="18" charset="0"/>
              </a:rPr>
              <a:t>Using Visibility Modifiers, cont.</a:t>
            </a:r>
          </a:p>
        </p:txBody>
      </p:sp>
      <p:sp>
        <p:nvSpPr>
          <p:cNvPr id="381955" name="Rectangle 3"/>
          <p:cNvSpPr>
            <a:spLocks noGrp="1" noChangeArrowheads="1"/>
          </p:cNvSpPr>
          <p:nvPr>
            <p:ph idx="1"/>
          </p:nvPr>
        </p:nvSpPr>
        <p:spPr>
          <a:xfrm>
            <a:off x="0" y="1295400"/>
            <a:ext cx="9144000" cy="5943600"/>
          </a:xfrm>
        </p:spPr>
        <p:txBody>
          <a:bodyPr/>
          <a:lstStyle/>
          <a:p>
            <a:pPr>
              <a:spcBef>
                <a:spcPct val="0"/>
              </a:spcBef>
            </a:pPr>
            <a:r>
              <a:rPr lang="en-US" altLang="en-US">
                <a:cs typeface="Times New Roman" pitchFamily="18" charset="0"/>
              </a:rPr>
              <a:t>A class should use the private modifier to hide its data from direct access by clients. You can use get methods and set methods to provide users with access to the private data, but only to private data you want the user to see or to modify. A class should also hide methods not intended for client use. The gcd method in the Rational class in Example 11.2, “The Rational Class,” is private, for example, because it is only for internal use within the class.</a:t>
            </a:r>
          </a:p>
        </p:txBody>
      </p:sp>
      <p:sp>
        <p:nvSpPr>
          <p:cNvPr id="4" name="Slide Number Placeholder 4"/>
          <p:cNvSpPr>
            <a:spLocks noGrp="1"/>
          </p:cNvSpPr>
          <p:nvPr>
            <p:ph type="sldNum" sz="quarter" idx="12"/>
          </p:nvPr>
        </p:nvSpPr>
        <p:spPr/>
        <p:txBody>
          <a:bodyPr/>
          <a:lstStyle/>
          <a:p>
            <a:fld id="{91D39B3C-A759-4692-A8A7-23EBEB4B6A35}" type="slidenum">
              <a:rPr lang="en-US" altLang="en-US"/>
              <a:pPr/>
              <a:t>30</a:t>
            </a:fld>
            <a:endParaRPr lang="en-US" altLang="en-US"/>
          </a:p>
        </p:txBody>
      </p:sp>
    </p:spTree>
    <p:extLst>
      <p:ext uri="{BB962C8B-B14F-4D97-AF65-F5344CB8AC3E}">
        <p14:creationId xmlns:p14="http://schemas.microsoft.com/office/powerpoint/2010/main" val="3033636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762000" y="152400"/>
            <a:ext cx="7772400" cy="609600"/>
          </a:xfrm>
        </p:spPr>
        <p:txBody>
          <a:bodyPr>
            <a:normAutofit fontScale="90000"/>
          </a:bodyPr>
          <a:lstStyle/>
          <a:p>
            <a:r>
              <a:rPr lang="en-US" altLang="en-US"/>
              <a:t>Classes</a:t>
            </a:r>
          </a:p>
        </p:txBody>
      </p:sp>
      <p:sp>
        <p:nvSpPr>
          <p:cNvPr id="6" name="Slide Number Placeholder 4"/>
          <p:cNvSpPr>
            <a:spLocks noGrp="1"/>
          </p:cNvSpPr>
          <p:nvPr>
            <p:ph type="sldNum" sz="quarter" idx="12"/>
          </p:nvPr>
        </p:nvSpPr>
        <p:spPr/>
        <p:txBody>
          <a:bodyPr/>
          <a:lstStyle/>
          <a:p>
            <a:fld id="{FDEA53CE-7470-4B2E-AEA8-02F3345C891D}" type="slidenum">
              <a:rPr lang="en-US" altLang="en-US"/>
              <a:pPr/>
              <a:t>4</a:t>
            </a:fld>
            <a:endParaRPr lang="en-US" altLang="en-US"/>
          </a:p>
        </p:txBody>
      </p:sp>
      <p:sp>
        <p:nvSpPr>
          <p:cNvPr id="306179"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6181" name="Text Box 5"/>
          <p:cNvSpPr txBox="1">
            <a:spLocks noChangeArrowheads="1"/>
          </p:cNvSpPr>
          <p:nvPr/>
        </p:nvSpPr>
        <p:spPr bwMode="auto">
          <a:xfrm>
            <a:off x="304800" y="1295400"/>
            <a:ext cx="861060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i="1">
                <a:cs typeface="Times New Roman" pitchFamily="18" charset="0"/>
              </a:rPr>
              <a:t>Classes</a:t>
            </a:r>
            <a:r>
              <a:rPr lang="en-US" altLang="en-US" sz="3200">
                <a:cs typeface="Times New Roman" pitchFamily="18" charset="0"/>
              </a:rPr>
              <a:t> are constructs that define objects of the same type. A Java class uses variables to define data fields and methods to define behaviors. Additionally, a class provides a special type of methods, known as constructors, which are invoked to construct objects from the class. </a:t>
            </a:r>
          </a:p>
        </p:txBody>
      </p:sp>
      <p:sp>
        <p:nvSpPr>
          <p:cNvPr id="306183" name="Rectangle 7"/>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762000" y="152400"/>
            <a:ext cx="7772400" cy="609600"/>
          </a:xfrm>
        </p:spPr>
        <p:txBody>
          <a:bodyPr>
            <a:normAutofit fontScale="90000"/>
          </a:bodyPr>
          <a:lstStyle/>
          <a:p>
            <a:r>
              <a:rPr lang="en-US" altLang="en-US"/>
              <a:t>Classes</a:t>
            </a:r>
          </a:p>
        </p:txBody>
      </p:sp>
      <p:sp>
        <p:nvSpPr>
          <p:cNvPr id="6" name="Slide Number Placeholder 4"/>
          <p:cNvSpPr>
            <a:spLocks noGrp="1"/>
          </p:cNvSpPr>
          <p:nvPr>
            <p:ph type="sldNum" sz="quarter" idx="12"/>
          </p:nvPr>
        </p:nvSpPr>
        <p:spPr/>
        <p:txBody>
          <a:bodyPr/>
          <a:lstStyle/>
          <a:p>
            <a:fld id="{362D9215-7667-4779-8886-0C51D28EB95E}" type="slidenum">
              <a:rPr lang="en-US" altLang="en-US"/>
              <a:pPr/>
              <a:t>5</a:t>
            </a:fld>
            <a:endParaRPr lang="en-US" altLang="en-US"/>
          </a:p>
        </p:txBody>
      </p:sp>
      <p:sp>
        <p:nvSpPr>
          <p:cNvPr id="307203" name="Rectangle 3"/>
          <p:cNvSpPr>
            <a:spLocks noChangeArrowheads="1"/>
          </p:cNvSpPr>
          <p:nvPr/>
        </p:nvSpPr>
        <p:spPr bwMode="auto">
          <a:xfrm>
            <a:off x="268605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7205" name="Rectangle 5"/>
          <p:cNvSpPr>
            <a:spLocks noChangeArrowheads="1"/>
          </p:cNvSpPr>
          <p:nvPr/>
        </p:nvSpPr>
        <p:spPr bwMode="auto">
          <a:xfrm>
            <a:off x="2800350"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307206" name="Object 6"/>
          <p:cNvGraphicFramePr>
            <a:graphicFrameLocks noChangeAspect="1"/>
          </p:cNvGraphicFramePr>
          <p:nvPr/>
        </p:nvGraphicFramePr>
        <p:xfrm>
          <a:off x="228600" y="838200"/>
          <a:ext cx="8763000" cy="5653088"/>
        </p:xfrm>
        <a:graphic>
          <a:graphicData uri="http://schemas.openxmlformats.org/presentationml/2006/ole">
            <mc:AlternateContent xmlns:mc="http://schemas.openxmlformats.org/markup-compatibility/2006">
              <mc:Choice xmlns:v="urn:schemas-microsoft-com:vml" Requires="v">
                <p:oleObj spid="_x0000_s307221" name="Picture" r:id="rId3" imgW="3546348" imgH="2284476" progId="Word.Picture.8">
                  <p:embed/>
                </p:oleObj>
              </mc:Choice>
              <mc:Fallback>
                <p:oleObj name="Picture" r:id="rId3" imgW="3546348" imgH="2284476" progId="Word.Picture.8">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838200"/>
                        <a:ext cx="8763000" cy="565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685800" y="0"/>
            <a:ext cx="7772400" cy="1428750"/>
          </a:xfrm>
        </p:spPr>
        <p:txBody>
          <a:bodyPr/>
          <a:lstStyle/>
          <a:p>
            <a:r>
              <a:rPr lang="en-US" altLang="en-US"/>
              <a:t>Constructors</a:t>
            </a:r>
            <a:endParaRPr lang="en-US" altLang="en-US" b="1">
              <a:latin typeface="Book Antiqua" pitchFamily="18" charset="0"/>
            </a:endParaRPr>
          </a:p>
        </p:txBody>
      </p:sp>
      <p:sp>
        <p:nvSpPr>
          <p:cNvPr id="200707" name="Rectangle 3"/>
          <p:cNvSpPr>
            <a:spLocks noGrp="1" noChangeArrowheads="1"/>
          </p:cNvSpPr>
          <p:nvPr>
            <p:ph idx="1"/>
          </p:nvPr>
        </p:nvSpPr>
        <p:spPr>
          <a:xfrm>
            <a:off x="533400" y="1524000"/>
            <a:ext cx="7772400" cy="4953000"/>
          </a:xfrm>
        </p:spPr>
        <p:txBody>
          <a:bodyPr/>
          <a:lstStyle/>
          <a:p>
            <a:pPr>
              <a:spcBef>
                <a:spcPct val="0"/>
              </a:spcBef>
              <a:buFont typeface="Monotype Sorts" pitchFamily="2" charset="2"/>
              <a:buNone/>
            </a:pPr>
            <a:r>
              <a:rPr lang="en-US" altLang="en-US">
                <a:latin typeface="Courier New" pitchFamily="49" charset="0"/>
              </a:rPr>
              <a:t>Circle() {</a:t>
            </a:r>
          </a:p>
          <a:p>
            <a:pPr>
              <a:spcBef>
                <a:spcPct val="0"/>
              </a:spcBef>
              <a:buFont typeface="Monotype Sorts" pitchFamily="2" charset="2"/>
              <a:buNone/>
            </a:pPr>
            <a:r>
              <a:rPr lang="en-US" altLang="en-US">
                <a:latin typeface="Courier New" pitchFamily="49" charset="0"/>
              </a:rPr>
              <a:t>}</a:t>
            </a:r>
          </a:p>
          <a:p>
            <a:pPr>
              <a:spcBef>
                <a:spcPct val="0"/>
              </a:spcBef>
              <a:buFont typeface="Monotype Sorts" pitchFamily="2" charset="2"/>
              <a:buNone/>
            </a:pPr>
            <a:endParaRPr lang="en-US" altLang="en-US">
              <a:latin typeface="Courier New" pitchFamily="49" charset="0"/>
            </a:endParaRPr>
          </a:p>
          <a:p>
            <a:pPr>
              <a:buFont typeface="Monotype Sorts" pitchFamily="2" charset="2"/>
              <a:buNone/>
            </a:pPr>
            <a:r>
              <a:rPr lang="en-US" altLang="en-US">
                <a:latin typeface="Courier New" pitchFamily="49" charset="0"/>
              </a:rPr>
              <a:t>Circle(double newRadius) {  </a:t>
            </a:r>
          </a:p>
          <a:p>
            <a:pPr>
              <a:spcBef>
                <a:spcPct val="0"/>
              </a:spcBef>
              <a:buFont typeface="Monotype Sorts" pitchFamily="2" charset="2"/>
              <a:buNone/>
            </a:pPr>
            <a:r>
              <a:rPr lang="en-US" altLang="en-US">
                <a:latin typeface="Courier New" pitchFamily="49" charset="0"/>
              </a:rPr>
              <a:t>  radius = newRadius;</a:t>
            </a:r>
          </a:p>
          <a:p>
            <a:pPr>
              <a:spcBef>
                <a:spcPct val="0"/>
              </a:spcBef>
              <a:buFont typeface="Monotype Sorts" pitchFamily="2" charset="2"/>
              <a:buNone/>
            </a:pPr>
            <a:r>
              <a:rPr lang="en-US" altLang="en-US">
                <a:latin typeface="Courier New" pitchFamily="49" charset="0"/>
              </a:rPr>
              <a:t>}</a:t>
            </a:r>
          </a:p>
        </p:txBody>
      </p:sp>
      <p:sp>
        <p:nvSpPr>
          <p:cNvPr id="5" name="Slide Number Placeholder 4"/>
          <p:cNvSpPr>
            <a:spLocks noGrp="1"/>
          </p:cNvSpPr>
          <p:nvPr>
            <p:ph type="sldNum" sz="quarter" idx="12"/>
          </p:nvPr>
        </p:nvSpPr>
        <p:spPr/>
        <p:txBody>
          <a:bodyPr/>
          <a:lstStyle/>
          <a:p>
            <a:fld id="{DB8F61C4-492E-48F3-9866-DE2E00873C0A}" type="slidenum">
              <a:rPr lang="en-US" altLang="en-US"/>
              <a:pPr/>
              <a:t>6</a:t>
            </a:fld>
            <a:endParaRPr lang="en-US" altLang="en-US"/>
          </a:p>
        </p:txBody>
      </p:sp>
      <p:sp>
        <p:nvSpPr>
          <p:cNvPr id="200708" name="Text Box 4"/>
          <p:cNvSpPr txBox="1">
            <a:spLocks noChangeArrowheads="1"/>
          </p:cNvSpPr>
          <p:nvPr/>
        </p:nvSpPr>
        <p:spPr bwMode="auto">
          <a:xfrm>
            <a:off x="4267200" y="1143000"/>
            <a:ext cx="48768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Constructors are a special kind of methods that are invoked to construct objects.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685800" y="228600"/>
            <a:ext cx="7772400" cy="838200"/>
          </a:xfrm>
        </p:spPr>
        <p:txBody>
          <a:bodyPr/>
          <a:lstStyle/>
          <a:p>
            <a:r>
              <a:rPr lang="en-US" altLang="en-US"/>
              <a:t>Constructors, cont.</a:t>
            </a:r>
            <a:endParaRPr lang="en-US" altLang="en-US" b="1">
              <a:latin typeface="Book Antiqua" pitchFamily="18" charset="0"/>
            </a:endParaRPr>
          </a:p>
        </p:txBody>
      </p:sp>
      <p:sp>
        <p:nvSpPr>
          <p:cNvPr id="4" name="Slide Number Placeholder 4"/>
          <p:cNvSpPr>
            <a:spLocks noGrp="1"/>
          </p:cNvSpPr>
          <p:nvPr>
            <p:ph type="sldNum" sz="quarter" idx="12"/>
          </p:nvPr>
        </p:nvSpPr>
        <p:spPr/>
        <p:txBody>
          <a:bodyPr/>
          <a:lstStyle/>
          <a:p>
            <a:fld id="{07478E2C-788E-4795-A24A-811CACE50B35}" type="slidenum">
              <a:rPr lang="en-US" altLang="en-US"/>
              <a:pPr/>
              <a:t>7</a:t>
            </a:fld>
            <a:endParaRPr lang="en-US" altLang="en-US"/>
          </a:p>
        </p:txBody>
      </p:sp>
      <p:sp>
        <p:nvSpPr>
          <p:cNvPr id="287748" name="Text Box 4"/>
          <p:cNvSpPr txBox="1">
            <a:spLocks noChangeArrowheads="1"/>
          </p:cNvSpPr>
          <p:nvPr/>
        </p:nvSpPr>
        <p:spPr bwMode="auto">
          <a:xfrm>
            <a:off x="381000" y="1143000"/>
            <a:ext cx="8534400" cy="521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dirty="0">
                <a:cs typeface="Times New Roman" pitchFamily="18" charset="0"/>
              </a:rPr>
              <a:t>A constructor with no parameters is referred to as a </a:t>
            </a:r>
            <a:r>
              <a:rPr lang="en-US" altLang="en-US" sz="3200" i="1" dirty="0">
                <a:cs typeface="Times New Roman" pitchFamily="18" charset="0"/>
              </a:rPr>
              <a:t>no-</a:t>
            </a:r>
            <a:r>
              <a:rPr lang="en-US" altLang="en-US" sz="3200" i="1" dirty="0" err="1">
                <a:cs typeface="Times New Roman" pitchFamily="18" charset="0"/>
              </a:rPr>
              <a:t>arg</a:t>
            </a:r>
            <a:r>
              <a:rPr lang="en-US" altLang="en-US" sz="3200" i="1" dirty="0">
                <a:cs typeface="Times New Roman" pitchFamily="18" charset="0"/>
              </a:rPr>
              <a:t> constructor</a:t>
            </a:r>
            <a:r>
              <a:rPr lang="en-US" altLang="en-US" sz="3200" dirty="0">
                <a:cs typeface="Times New Roman" pitchFamily="18" charset="0"/>
              </a:rPr>
              <a:t>. </a:t>
            </a:r>
          </a:p>
          <a:p>
            <a:pPr>
              <a:spcBef>
                <a:spcPct val="50000"/>
              </a:spcBef>
            </a:pPr>
            <a:r>
              <a:rPr lang="en-US" altLang="en-US" sz="3200" dirty="0">
                <a:cs typeface="Times New Roman" pitchFamily="18" charset="0"/>
              </a:rPr>
              <a:t>·       Constructors must have the same name as the class itself. </a:t>
            </a:r>
          </a:p>
          <a:p>
            <a:pPr>
              <a:spcBef>
                <a:spcPct val="50000"/>
              </a:spcBef>
            </a:pPr>
            <a:r>
              <a:rPr lang="en-US" altLang="en-US" sz="3200" dirty="0">
                <a:cs typeface="Times New Roman" pitchFamily="18" charset="0"/>
              </a:rPr>
              <a:t>·       Constructors do not have a return type—not even void. </a:t>
            </a:r>
          </a:p>
          <a:p>
            <a:pPr>
              <a:spcBef>
                <a:spcPct val="50000"/>
              </a:spcBef>
            </a:pPr>
            <a:r>
              <a:rPr lang="en-US" altLang="en-US" sz="3200" dirty="0">
                <a:cs typeface="Times New Roman" pitchFamily="18" charset="0"/>
              </a:rPr>
              <a:t>·       Constructors are invoked using the new operator when an object is created. Constructors play the role of initializing objects.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685800" y="0"/>
            <a:ext cx="7772400" cy="1428750"/>
          </a:xfrm>
        </p:spPr>
        <p:txBody>
          <a:bodyPr>
            <a:normAutofit fontScale="90000"/>
          </a:bodyPr>
          <a:lstStyle/>
          <a:p>
            <a:r>
              <a:rPr lang="en-US" altLang="en-US"/>
              <a:t>Creating Objects Using Constructors</a:t>
            </a:r>
          </a:p>
        </p:txBody>
      </p:sp>
      <p:sp>
        <p:nvSpPr>
          <p:cNvPr id="196611" name="Rectangle 3"/>
          <p:cNvSpPr>
            <a:spLocks noGrp="1" noChangeArrowheads="1"/>
          </p:cNvSpPr>
          <p:nvPr>
            <p:ph idx="1"/>
          </p:nvPr>
        </p:nvSpPr>
        <p:spPr>
          <a:xfrm>
            <a:off x="609600" y="1600200"/>
            <a:ext cx="8077200" cy="4267200"/>
          </a:xfrm>
        </p:spPr>
        <p:txBody>
          <a:bodyPr/>
          <a:lstStyle/>
          <a:p>
            <a:pPr>
              <a:buFont typeface="Monotype Sorts" pitchFamily="2" charset="2"/>
              <a:buNone/>
            </a:pPr>
            <a:r>
              <a:rPr lang="en-US" altLang="en-US" sz="3000">
                <a:latin typeface="Courier New" pitchFamily="49" charset="0"/>
              </a:rPr>
              <a:t>new ClassName();</a:t>
            </a:r>
            <a:endParaRPr lang="en-US" altLang="en-US" sz="2800">
              <a:latin typeface="Courier New" pitchFamily="49" charset="0"/>
            </a:endParaRPr>
          </a:p>
          <a:p>
            <a:endParaRPr lang="en-US" altLang="en-US"/>
          </a:p>
          <a:p>
            <a:pPr>
              <a:buFont typeface="Monotype Sorts" pitchFamily="2" charset="2"/>
              <a:buNone/>
            </a:pPr>
            <a:r>
              <a:rPr lang="en-US" altLang="en-US"/>
              <a:t>Example:</a:t>
            </a:r>
          </a:p>
          <a:p>
            <a:pPr>
              <a:buFont typeface="Monotype Sorts" pitchFamily="2" charset="2"/>
              <a:buNone/>
            </a:pPr>
            <a:r>
              <a:rPr lang="en-US" altLang="en-US" sz="2800">
                <a:latin typeface="Courier New" pitchFamily="49" charset="0"/>
              </a:rPr>
              <a:t>new Circle();</a:t>
            </a:r>
          </a:p>
          <a:p>
            <a:pPr>
              <a:buFont typeface="Monotype Sorts" pitchFamily="2" charset="2"/>
              <a:buNone/>
            </a:pPr>
            <a:endParaRPr lang="en-US" altLang="en-US" sz="2800">
              <a:latin typeface="Courier New" pitchFamily="49" charset="0"/>
            </a:endParaRPr>
          </a:p>
          <a:p>
            <a:pPr>
              <a:spcBef>
                <a:spcPct val="0"/>
              </a:spcBef>
              <a:buFont typeface="Monotype Sorts" pitchFamily="2" charset="2"/>
              <a:buNone/>
            </a:pPr>
            <a:r>
              <a:rPr lang="en-US" altLang="en-US">
                <a:latin typeface="Courier New" pitchFamily="49" charset="0"/>
              </a:rPr>
              <a:t>new Circle(5.0);</a:t>
            </a:r>
            <a:r>
              <a:rPr lang="en-US" altLang="en-US" sz="3600">
                <a:latin typeface="Book Antiqua" pitchFamily="18" charset="0"/>
              </a:rPr>
              <a:t> </a:t>
            </a:r>
            <a:endParaRPr lang="en-US" altLang="en-US"/>
          </a:p>
          <a:p>
            <a:pPr>
              <a:buFont typeface="Monotype Sorts" pitchFamily="2" charset="2"/>
              <a:buNone/>
            </a:pPr>
            <a:endParaRPr lang="en-US" altLang="en-US"/>
          </a:p>
        </p:txBody>
      </p:sp>
      <p:sp>
        <p:nvSpPr>
          <p:cNvPr id="4" name="Slide Number Placeholder 4"/>
          <p:cNvSpPr>
            <a:spLocks noGrp="1"/>
          </p:cNvSpPr>
          <p:nvPr>
            <p:ph type="sldNum" sz="quarter" idx="12"/>
          </p:nvPr>
        </p:nvSpPr>
        <p:spPr/>
        <p:txBody>
          <a:bodyPr/>
          <a:lstStyle/>
          <a:p>
            <a:fld id="{29140E9B-12C8-4CE6-994F-362FAE604B3C}" type="slidenum">
              <a:rPr lang="en-US" altLang="en-US"/>
              <a:pPr/>
              <a:t>8</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685800" y="228600"/>
            <a:ext cx="7772400" cy="838200"/>
          </a:xfrm>
        </p:spPr>
        <p:txBody>
          <a:bodyPr/>
          <a:lstStyle/>
          <a:p>
            <a:r>
              <a:rPr lang="en-US" altLang="en-US"/>
              <a:t>Default Constructor</a:t>
            </a:r>
            <a:endParaRPr lang="en-US" altLang="en-US" b="1">
              <a:latin typeface="Book Antiqua" pitchFamily="18" charset="0"/>
            </a:endParaRPr>
          </a:p>
        </p:txBody>
      </p:sp>
      <p:sp>
        <p:nvSpPr>
          <p:cNvPr id="4" name="Slide Number Placeholder 4"/>
          <p:cNvSpPr>
            <a:spLocks noGrp="1"/>
          </p:cNvSpPr>
          <p:nvPr>
            <p:ph type="sldNum" sz="quarter" idx="12"/>
          </p:nvPr>
        </p:nvSpPr>
        <p:spPr/>
        <p:txBody>
          <a:bodyPr/>
          <a:lstStyle/>
          <a:p>
            <a:fld id="{2A532D28-DD15-45D9-9E92-AC72F81C123C}" type="slidenum">
              <a:rPr lang="en-US" altLang="en-US"/>
              <a:pPr/>
              <a:t>9</a:t>
            </a:fld>
            <a:endParaRPr lang="en-US" altLang="en-US"/>
          </a:p>
        </p:txBody>
      </p:sp>
      <p:sp>
        <p:nvSpPr>
          <p:cNvPr id="308227" name="Text Box 3"/>
          <p:cNvSpPr txBox="1">
            <a:spLocks noChangeArrowheads="1"/>
          </p:cNvSpPr>
          <p:nvPr/>
        </p:nvSpPr>
        <p:spPr bwMode="auto">
          <a:xfrm>
            <a:off x="381000" y="1295400"/>
            <a:ext cx="853440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cs typeface="Courier New" pitchFamily="49" charset="0"/>
              </a:rPr>
              <a:t>A class may be declared without constructors. In this case, a no-arg constructor with an empty body is implicitly declared in the class. This constructor, called </a:t>
            </a:r>
            <a:r>
              <a:rPr lang="en-US" altLang="en-US" sz="3200" i="1">
                <a:cs typeface="Courier New" pitchFamily="49" charset="0"/>
              </a:rPr>
              <a:t>a default constructor</a:t>
            </a:r>
            <a:r>
              <a:rPr lang="en-US" altLang="en-US" sz="3200">
                <a:cs typeface="Courier New" pitchFamily="49" charset="0"/>
              </a:rPr>
              <a:t>, is provided automatically </a:t>
            </a:r>
            <a:r>
              <a:rPr lang="en-US" altLang="en-US" sz="3200" i="1">
                <a:cs typeface="Courier New" pitchFamily="49" charset="0"/>
              </a:rPr>
              <a:t>only if no constructors are explicitly declared in the class</a:t>
            </a:r>
            <a:r>
              <a:rPr lang="en-US" altLang="en-US" sz="3200">
                <a:cs typeface="Courier New" pitchFamily="49" charset="0"/>
              </a:rPr>
              <a:t>.</a:t>
            </a:r>
            <a:endParaRPr lang="en-US" altLang="en-US" sz="320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19414</TotalTime>
  <Words>1180</Words>
  <Application>Microsoft Office PowerPoint</Application>
  <PresentationFormat>On-screen Show (4:3)</PresentationFormat>
  <Paragraphs>147</Paragraphs>
  <Slides>30</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30</vt:i4>
      </vt:variant>
    </vt:vector>
  </HeadingPairs>
  <TitlesOfParts>
    <vt:vector size="33" baseType="lpstr">
      <vt:lpstr>Office Theme</vt:lpstr>
      <vt:lpstr>Picture</vt:lpstr>
      <vt:lpstr>Microsoft Word Picture</vt:lpstr>
      <vt:lpstr>PowerPoint Presentation</vt:lpstr>
      <vt:lpstr>Object Oriented Programming Concepts</vt:lpstr>
      <vt:lpstr>Objects</vt:lpstr>
      <vt:lpstr>Classes</vt:lpstr>
      <vt:lpstr>Classes</vt:lpstr>
      <vt:lpstr>Constructors</vt:lpstr>
      <vt:lpstr>Constructors, cont.</vt:lpstr>
      <vt:lpstr>Creating Objects Using Constructors</vt:lpstr>
      <vt:lpstr>Default Constructor</vt:lpstr>
      <vt:lpstr>Declaring Object Reference Variables</vt:lpstr>
      <vt:lpstr>Declaring/Creating Objects in a Single Step</vt:lpstr>
      <vt:lpstr>Accessing Objects</vt:lpstr>
      <vt:lpstr>Trace Code, cont.</vt:lpstr>
      <vt:lpstr>Garbage Collection</vt:lpstr>
      <vt:lpstr>Instance   Variables, and Methods  </vt:lpstr>
      <vt:lpstr>Static Variables, Constants,  and Methods</vt:lpstr>
      <vt:lpstr>Static Variables, Constants,  and Methods, cont.</vt:lpstr>
      <vt:lpstr>Scope of Variables</vt:lpstr>
      <vt:lpstr>Visibility Modifiers and  Accessor/Mutator Methods</vt:lpstr>
      <vt:lpstr>PowerPoint Presentation</vt:lpstr>
      <vt:lpstr>NOTE</vt:lpstr>
      <vt:lpstr>Why Data Fields Should Be private?</vt:lpstr>
      <vt:lpstr>Passing Objects to Methods</vt:lpstr>
      <vt:lpstr>Array of Objects</vt:lpstr>
      <vt:lpstr>The this Keyword  Reference the Hidden Data Fields</vt:lpstr>
      <vt:lpstr>Calling Overloaded Constructor</vt:lpstr>
      <vt:lpstr>Class Abstraction and Encapsulation</vt:lpstr>
      <vt:lpstr>Example: The Course Class</vt:lpstr>
      <vt:lpstr>Using Visibility Modifiers</vt:lpstr>
      <vt:lpstr>Using Visibility Modifiers,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Objects and Classes</dc:title>
  <dc:creator>Y. Daniel Liang</dc:creator>
  <cp:lastModifiedBy>Rajesh</cp:lastModifiedBy>
  <cp:revision>259</cp:revision>
  <dcterms:created xsi:type="dcterms:W3CDTF">1995-06-10T17:31:50Z</dcterms:created>
  <dcterms:modified xsi:type="dcterms:W3CDTF">2015-01-11T17:11:15Z</dcterms:modified>
</cp:coreProperties>
</file>