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561" r:id="rId2"/>
    <p:sldId id="497" r:id="rId3"/>
    <p:sldId id="558" r:id="rId4"/>
    <p:sldId id="484" r:id="rId5"/>
    <p:sldId id="496" r:id="rId6"/>
    <p:sldId id="503" r:id="rId7"/>
    <p:sldId id="487" r:id="rId8"/>
    <p:sldId id="495" r:id="rId9"/>
    <p:sldId id="560" r:id="rId10"/>
    <p:sldId id="485" r:id="rId11"/>
    <p:sldId id="499" r:id="rId12"/>
    <p:sldId id="51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9" autoAdjust="0"/>
    <p:restoredTop sz="94614" autoAdjust="0"/>
  </p:normalViewPr>
  <p:slideViewPr>
    <p:cSldViewPr>
      <p:cViewPr varScale="1">
        <p:scale>
          <a:sx n="71" d="100"/>
          <a:sy n="71" d="100"/>
        </p:scale>
        <p:origin x="-1440" y="-90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55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BC963A25-4B4F-424E-88C1-A05F23CA4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39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BFDA-C4B4-4E84-8A3B-E1474076ED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7CDA-527C-4374-94B3-E25EB5ED91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289B-B0AC-4BBF-939D-111781C618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BCF8-6AB6-46DD-8ECB-F26D639ED4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B0D8-596B-4E62-9A46-67215426CB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631D-A62A-4500-B863-AE58963A8F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5558-E574-4B84-AA09-F25A45CE3D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922B-DE4E-433A-A02A-77596793CF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DF71A-D9E9-4708-B511-40BD86A85E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AE30-F88A-401F-9A77-8E4214A619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6CB-DFAA-4295-B9E1-2ABBE53E7D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A160-BCF9-4EDD-9366-D2BB8722A1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2" descr="C:\Users\Sadat\Desktop\x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228600"/>
            <a:ext cx="638175" cy="6381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2438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National Mobile Application Trainer </a:t>
            </a:r>
            <a:b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and Innovative Application Development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3506" y="3733800"/>
            <a:ext cx="5998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Mobile Application Training Program</a:t>
            </a:r>
          </a:p>
          <a:p>
            <a:pPr algn="ctr"/>
            <a:r>
              <a:rPr lang="en-US" sz="2800" b="1" dirty="0" smtClean="0"/>
              <a:t>Topic: </a:t>
            </a:r>
            <a:r>
              <a:rPr lang="en-US" sz="2800" b="1" dirty="0" smtClean="0"/>
              <a:t>Java String</a:t>
            </a:r>
            <a:endParaRPr lang="en-US" sz="2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Extracting Substrings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10600" cy="27432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You can extract a single character from a string using the </a:t>
            </a:r>
            <a:r>
              <a:rPr lang="en-US" altLang="en-US" sz="2800" u="sng" dirty="0" err="1"/>
              <a:t>charAt</a:t>
            </a:r>
            <a:r>
              <a:rPr lang="en-US" altLang="en-US" sz="2800" dirty="0"/>
              <a:t> method. You can also extract a substring from a string using the </a:t>
            </a:r>
            <a:r>
              <a:rPr lang="en-US" altLang="en-US" sz="2800" u="sng" dirty="0"/>
              <a:t>substring</a:t>
            </a:r>
            <a:r>
              <a:rPr lang="en-US" altLang="en-US" sz="2800" dirty="0"/>
              <a:t> method in the </a:t>
            </a:r>
            <a:r>
              <a:rPr lang="en-US" altLang="en-US" sz="2800" u="sng" dirty="0"/>
              <a:t>String</a:t>
            </a:r>
            <a:r>
              <a:rPr lang="en-US" altLang="en-US" sz="2800" dirty="0"/>
              <a:t> class.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100" dirty="0">
                <a:latin typeface="Courier New" pitchFamily="49" charset="0"/>
              </a:rPr>
              <a:t>String s1 = "Welcome to Java";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100" dirty="0">
                <a:latin typeface="Courier New" pitchFamily="49" charset="0"/>
              </a:rPr>
              <a:t>String s2 = s1.substring(0, 11) + "HTML";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562D-93ED-4F46-89A7-F6AD32C9ECE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52400" y="4191000"/>
          <a:ext cx="8915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9" name="Picture" r:id="rId3" imgW="4495800" imgH="1143000" progId="Word.Picture.8">
                  <p:embed/>
                </p:oleObj>
              </mc:Choice>
              <mc:Fallback>
                <p:oleObj name="Picture" r:id="rId3" imgW="4495800" imgH="1143000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8915400" cy="22669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Convert Character and Numbers to Strings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534400" cy="4724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The String class provides several static valueOf methods for converting a character, an array of characters, and numeric values to strings. These methods have the same name valueOf with different argument types char, char[], double, long, int, and float. For example, to convert a double value to a string, use String.valueOf(5.44). The return value is string consists of characters ‘5’, ‘.’, ‘4’, and ‘4’.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553F-4BD7-47B9-8490-078B0B5FDA7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 sz="4000">
                <a:latin typeface="Courier New" pitchFamily="49" charset="0"/>
              </a:rPr>
              <a:t>StringBuilder</a:t>
            </a:r>
            <a:r>
              <a:rPr lang="en-US" altLang="en-US" sz="4000"/>
              <a:t> and </a:t>
            </a:r>
            <a:r>
              <a:rPr lang="en-US" altLang="en-US" sz="4000">
                <a:latin typeface="Courier New" pitchFamily="49" charset="0"/>
              </a:rPr>
              <a:t>StringBuffer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The </a:t>
            </a:r>
            <a:r>
              <a:rPr lang="en-US" altLang="en-US" sz="3000">
                <a:latin typeface="Courier New" pitchFamily="49" charset="0"/>
              </a:rPr>
              <a:t>StringBuilder</a:t>
            </a:r>
            <a:r>
              <a:rPr lang="en-US" altLang="en-US"/>
              <a:t>/</a:t>
            </a:r>
            <a:r>
              <a:rPr lang="en-US" altLang="en-US" sz="3000">
                <a:latin typeface="Courier New" pitchFamily="49" charset="0"/>
              </a:rPr>
              <a:t>StringBuffer</a:t>
            </a:r>
            <a:r>
              <a:rPr lang="en-US" altLang="en-US"/>
              <a:t> class is an alternative to the </a:t>
            </a:r>
            <a:r>
              <a:rPr lang="en-US" altLang="en-US" sz="3000">
                <a:latin typeface="Courier New" pitchFamily="49" charset="0"/>
              </a:rPr>
              <a:t>String</a:t>
            </a:r>
            <a:r>
              <a:rPr lang="en-US" altLang="en-US"/>
              <a:t> class. In general, a </a:t>
            </a:r>
            <a:r>
              <a:rPr lang="en-US" altLang="en-US" u="sng"/>
              <a:t>StringBuilder</a:t>
            </a:r>
            <a:r>
              <a:rPr lang="en-US" altLang="en-US"/>
              <a:t>/</a:t>
            </a:r>
            <a:r>
              <a:rPr lang="en-US" altLang="en-US" u="sng"/>
              <a:t>StringBuffer</a:t>
            </a:r>
            <a:r>
              <a:rPr lang="en-US" altLang="en-US"/>
              <a:t> can be used wherever a string is used. </a:t>
            </a:r>
            <a:r>
              <a:rPr lang="en-US" altLang="en-US" u="sng"/>
              <a:t>StringBuilder/StringBuffer</a:t>
            </a:r>
            <a:r>
              <a:rPr lang="en-US" altLang="en-US"/>
              <a:t> is more flexible than </a:t>
            </a:r>
            <a:r>
              <a:rPr lang="en-US" altLang="en-US" u="sng"/>
              <a:t>String</a:t>
            </a:r>
            <a:r>
              <a:rPr lang="en-US" altLang="en-US"/>
              <a:t>. You can add, insert, or append new contents into a string buffer, whereas the value of a </a:t>
            </a:r>
            <a:r>
              <a:rPr lang="en-US" altLang="en-US" u="sng"/>
              <a:t>String</a:t>
            </a:r>
            <a:r>
              <a:rPr lang="en-US" altLang="en-US"/>
              <a:t> object is fixed once the string is created.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C16-AFBA-4023-915F-6C994E3C05E1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Constructing Strings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44196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String </a:t>
            </a:r>
            <a:r>
              <a:rPr lang="en-US" altLang="en-US" sz="2400" dirty="0" err="1">
                <a:cs typeface="Times New Roman" pitchFamily="18" charset="0"/>
              </a:rPr>
              <a:t>newString</a:t>
            </a:r>
            <a:r>
              <a:rPr lang="en-US" altLang="en-US" sz="2400" dirty="0">
                <a:cs typeface="Times New Roman" pitchFamily="18" charset="0"/>
              </a:rPr>
              <a:t> = new String(</a:t>
            </a:r>
            <a:r>
              <a:rPr lang="en-US" altLang="en-US" sz="2400" dirty="0" err="1">
                <a:cs typeface="Times New Roman" pitchFamily="18" charset="0"/>
              </a:rPr>
              <a:t>stringLiteral</a:t>
            </a:r>
            <a:r>
              <a:rPr lang="en-US" altLang="en-US" sz="2400" dirty="0" smtClean="0">
                <a:cs typeface="Times New Roman" pitchFamily="18" charset="0"/>
              </a:rPr>
              <a:t>);</a:t>
            </a:r>
            <a:r>
              <a:rPr lang="en-US" altLang="en-US" sz="2400" dirty="0">
                <a:cs typeface="Courier New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String message = new String("Welcome to Java</a:t>
            </a:r>
            <a:r>
              <a:rPr lang="en-US" altLang="en-US" sz="2400" dirty="0" smtClean="0">
                <a:cs typeface="Times New Roman" pitchFamily="18" charset="0"/>
              </a:rPr>
              <a:t>");</a:t>
            </a:r>
            <a:endParaRPr lang="en-US" altLang="en-US" sz="2400" dirty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Courier New" pitchFamily="49" charset="0"/>
              </a:rPr>
              <a:t>Since strings are used frequently, Java provides a shorthand initializer for creating a string</a:t>
            </a:r>
            <a:r>
              <a:rPr lang="en-US" altLang="en-US" sz="2400" dirty="0" smtClean="0">
                <a:cs typeface="Courier New" pitchFamily="49" charset="0"/>
              </a:rPr>
              <a:t>:</a:t>
            </a:r>
            <a:endParaRPr lang="en-US" altLang="en-US" sz="2400" dirty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String message = "Welcome to Java</a:t>
            </a:r>
            <a:r>
              <a:rPr lang="en-US" altLang="en-US" sz="2400" dirty="0" smtClean="0">
                <a:cs typeface="Times New Roman" pitchFamily="18" charset="0"/>
              </a:rPr>
              <a:t>";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Courier New" pitchFamily="49" charset="0"/>
              </a:rPr>
              <a:t>A String object is immutable; its contents cannot be changed. Does the following code change the contents of the string? 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itchFamily="18" charset="0"/>
              </a:rPr>
              <a:t>       String s = "Java";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itchFamily="18" charset="0"/>
              </a:rPr>
              <a:t>       s = "HTML";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400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400" dirty="0">
              <a:cs typeface="Times New Roman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D03E-759C-4041-ADE0-9AB192B6CAE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Comparisons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D915-C30E-412E-AA08-5E4025436BD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52400" y="1295400"/>
          <a:ext cx="87630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6" name="Picture" r:id="rId3" imgW="4273296" imgH="2362200" progId="Word.Picture.8">
                  <p:embed/>
                </p:oleObj>
              </mc:Choice>
              <mc:Fallback>
                <p:oleObj name="Picture" r:id="rId3" imgW="4273296" imgH="2362200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763000" cy="4851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Comparisons</a:t>
            </a:r>
          </a:p>
        </p:txBody>
      </p:sp>
      <p:sp>
        <p:nvSpPr>
          <p:cNvPr id="268291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latin typeface="Courier New" pitchFamily="49" charset="0"/>
              </a:rPr>
              <a:t>equals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if (s1.equals(s2)){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urier New" pitchFamily="49" charset="0"/>
              </a:rPr>
              <a:t>    // s1 and s2 have the same contents</a:t>
            </a:r>
            <a:r>
              <a:rPr lang="en-US" altLang="en-US" sz="240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if (s1 == s2) </a:t>
            </a:r>
            <a:r>
              <a:rPr lang="en-US" altLang="en-US" sz="2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</a:rPr>
              <a:t>    // s1 and s2 have the same reference</a:t>
            </a:r>
            <a:r>
              <a:rPr lang="en-US" altLang="en-US" sz="260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  }</a:t>
            </a:r>
            <a:endParaRPr lang="en-US" altLang="en-US" sz="280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96-D7BA-416C-B8E6-8A7ACB91355B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Comparisons, cont.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Courier New" pitchFamily="49" charset="0"/>
              </a:rPr>
              <a:t>compareTo(Object object)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if (s1.compareTo(s2) &gt; 0)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  // s1 is greater than s2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else if (s1.compareTo(s2) == 0)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  // s1 and s2 have the same contents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   // s1 is less than s2</a:t>
            </a:r>
            <a:endParaRPr lang="en-US" altLang="en-US" sz="240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D581-2690-4B18-B4AA-BD35621A3660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  <a:ln/>
        </p:spPr>
        <p:txBody>
          <a:bodyPr/>
          <a:lstStyle/>
          <a:p>
            <a:r>
              <a:rPr lang="en-US" altLang="en-US" sz="4000"/>
              <a:t>String Length, Characters, and Combining Strings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2EEA-8A05-4D90-B059-11F2ABE4AB7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381000" y="2286000"/>
          <a:ext cx="86106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6" name="Picture" r:id="rId3" imgW="4041648" imgH="838200" progId="Word.Picture.8">
                  <p:embed/>
                </p:oleObj>
              </mc:Choice>
              <mc:Fallback>
                <p:oleObj name="Picture" r:id="rId3" imgW="4041648" imgH="838200" progId="Word.Picture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610600" cy="17875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Retrieving Individual Characters in a String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198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/>
              <a:t>Use </a:t>
            </a:r>
            <a:r>
              <a:rPr lang="en-US" altLang="en-US" sz="3000" dirty="0" err="1">
                <a:latin typeface="Courier New" pitchFamily="49" charset="0"/>
              </a:rPr>
              <a:t>message.charAt</a:t>
            </a:r>
            <a:r>
              <a:rPr lang="en-US" altLang="en-US" sz="3000" dirty="0">
                <a:latin typeface="Courier New" pitchFamily="49" charset="0"/>
              </a:rPr>
              <a:t>(index)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/>
              <a:t>Index starts from </a:t>
            </a:r>
            <a:r>
              <a:rPr lang="en-US" altLang="en-US" sz="3000" dirty="0">
                <a:latin typeface="Courier New" pitchFamily="49" charset="0"/>
              </a:rPr>
              <a:t>0</a:t>
            </a:r>
            <a:endParaRPr lang="en-US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6E11-A370-403F-9285-14A76C3E300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36220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152400" y="4191000"/>
          <a:ext cx="899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7" r:id="rId3" imgW="4419600" imgH="990600" progId="Word.Picture.8">
                  <p:embed/>
                </p:oleObj>
              </mc:Choice>
              <mc:Fallback>
                <p:oleObj r:id="rId3" imgW="4419600" imgH="990600" progId="Word.Picture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8991600" cy="20161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839200" cy="41148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000" dirty="0">
                <a:latin typeface="Courier New" pitchFamily="49" charset="0"/>
              </a:rPr>
              <a:t>String s3 = s1.concat(s2);</a:t>
            </a:r>
            <a:endParaRPr lang="en-US" altLang="en-US" dirty="0"/>
          </a:p>
          <a:p>
            <a:pPr marL="0" indent="0">
              <a:buFont typeface="Monotype Sorts" pitchFamily="2" charset="2"/>
              <a:buNone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String s3 = s1 + s2;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s1 + s2 + s3 + s4 + s5 same as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(((s1.concat(s2)).</a:t>
            </a:r>
            <a:r>
              <a:rPr lang="en-US" altLang="en-US" dirty="0" err="1"/>
              <a:t>concat</a:t>
            </a:r>
            <a:r>
              <a:rPr lang="en-US" altLang="en-US" dirty="0"/>
              <a:t>(s3)).</a:t>
            </a:r>
            <a:r>
              <a:rPr lang="en-US" altLang="en-US" dirty="0" err="1"/>
              <a:t>concat</a:t>
            </a:r>
            <a:r>
              <a:rPr lang="en-US" altLang="en-US" dirty="0"/>
              <a:t>(s4)).</a:t>
            </a:r>
            <a:r>
              <a:rPr lang="en-US" altLang="en-US" dirty="0" err="1"/>
              <a:t>concat</a:t>
            </a:r>
            <a:r>
              <a:rPr lang="en-US" altLang="en-US" dirty="0"/>
              <a:t>(s5);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BB0-2E97-4B1C-B11E-13B28B83AAC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Extracting Substrings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189B-1033-4141-889F-79C032C6877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152400" y="1447800"/>
          <a:ext cx="88392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6" name="Picture" r:id="rId3" imgW="4273296" imgH="1143000" progId="Word.Picture.8">
                  <p:embed/>
                </p:oleObj>
              </mc:Choice>
              <mc:Fallback>
                <p:oleObj name="Picture" r:id="rId3" imgW="4273296" imgH="1143000" progId="Word.Picture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8839200" cy="23669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18746</TotalTime>
  <Words>307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Picture</vt:lpstr>
      <vt:lpstr>Microsoft Word Picture</vt:lpstr>
      <vt:lpstr>PowerPoint Presentation</vt:lpstr>
      <vt:lpstr>Constructing Strings</vt:lpstr>
      <vt:lpstr>String Comparisons</vt:lpstr>
      <vt:lpstr>String Comparisons</vt:lpstr>
      <vt:lpstr>String Comparisons, cont.</vt:lpstr>
      <vt:lpstr>String Length, Characters, and Combining Strings </vt:lpstr>
      <vt:lpstr>Retrieving Individual Characters in a String</vt:lpstr>
      <vt:lpstr>String Concatenation</vt:lpstr>
      <vt:lpstr>Extracting Substrings</vt:lpstr>
      <vt:lpstr>Extracting Substrings</vt:lpstr>
      <vt:lpstr>Convert Character and Numbers to Strings</vt:lpstr>
      <vt:lpstr>StringBuilder and StringBuffer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Rajesh</cp:lastModifiedBy>
  <cp:revision>223</cp:revision>
  <dcterms:created xsi:type="dcterms:W3CDTF">1995-06-10T17:31:50Z</dcterms:created>
  <dcterms:modified xsi:type="dcterms:W3CDTF">2015-01-11T17:14:40Z</dcterms:modified>
</cp:coreProperties>
</file>